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EAAD_6DE70F1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73" r:id="rId2"/>
    <p:sldMasterId id="2147483899" r:id="rId3"/>
    <p:sldMasterId id="2147483957" r:id="rId4"/>
    <p:sldMasterId id="2147483959" r:id="rId5"/>
    <p:sldMasterId id="2147483973" r:id="rId6"/>
    <p:sldMasterId id="2147484022" r:id="rId7"/>
    <p:sldMasterId id="2147484030" r:id="rId8"/>
    <p:sldMasterId id="2147484033" r:id="rId9"/>
    <p:sldMasterId id="2147484053" r:id="rId10"/>
    <p:sldMasterId id="2147484065" r:id="rId11"/>
    <p:sldMasterId id="2147484081" r:id="rId12"/>
    <p:sldMasterId id="2147484093" r:id="rId13"/>
    <p:sldMasterId id="2147484110" r:id="rId14"/>
    <p:sldMasterId id="2147484123" r:id="rId15"/>
    <p:sldMasterId id="2147484135" r:id="rId16"/>
    <p:sldMasterId id="2147484147" r:id="rId17"/>
  </p:sldMasterIdLst>
  <p:notesMasterIdLst>
    <p:notesMasterId r:id="rId102"/>
  </p:notesMasterIdLst>
  <p:sldIdLst>
    <p:sldId id="2147472947" r:id="rId18"/>
    <p:sldId id="2147472859" r:id="rId19"/>
    <p:sldId id="2147472960" r:id="rId20"/>
    <p:sldId id="2147472864" r:id="rId21"/>
    <p:sldId id="267" r:id="rId22"/>
    <p:sldId id="2536" r:id="rId23"/>
    <p:sldId id="2541" r:id="rId24"/>
    <p:sldId id="1013" r:id="rId25"/>
    <p:sldId id="985" r:id="rId26"/>
    <p:sldId id="988" r:id="rId27"/>
    <p:sldId id="409" r:id="rId28"/>
    <p:sldId id="758" r:id="rId29"/>
    <p:sldId id="759" r:id="rId30"/>
    <p:sldId id="2147472940" r:id="rId31"/>
    <p:sldId id="2147472941" r:id="rId32"/>
    <p:sldId id="2147472942" r:id="rId33"/>
    <p:sldId id="2147472943" r:id="rId34"/>
    <p:sldId id="2147472944" r:id="rId35"/>
    <p:sldId id="2147472945" r:id="rId36"/>
    <p:sldId id="1014" r:id="rId37"/>
    <p:sldId id="2147472938" r:id="rId38"/>
    <p:sldId id="259" r:id="rId39"/>
    <p:sldId id="391" r:id="rId40"/>
    <p:sldId id="403" r:id="rId41"/>
    <p:sldId id="396" r:id="rId42"/>
    <p:sldId id="404" r:id="rId43"/>
    <p:sldId id="392" r:id="rId44"/>
    <p:sldId id="399" r:id="rId45"/>
    <p:sldId id="397" r:id="rId46"/>
    <p:sldId id="401" r:id="rId47"/>
    <p:sldId id="314" r:id="rId48"/>
    <p:sldId id="260" r:id="rId49"/>
    <p:sldId id="350" r:id="rId50"/>
    <p:sldId id="360" r:id="rId51"/>
    <p:sldId id="364" r:id="rId52"/>
    <p:sldId id="363" r:id="rId53"/>
    <p:sldId id="344" r:id="rId54"/>
    <p:sldId id="361" r:id="rId55"/>
    <p:sldId id="352" r:id="rId56"/>
    <p:sldId id="359" r:id="rId57"/>
    <p:sldId id="355" r:id="rId58"/>
    <p:sldId id="351" r:id="rId59"/>
    <p:sldId id="356" r:id="rId60"/>
    <p:sldId id="365" r:id="rId61"/>
    <p:sldId id="362" r:id="rId62"/>
    <p:sldId id="358" r:id="rId63"/>
    <p:sldId id="274" r:id="rId64"/>
    <p:sldId id="256" r:id="rId65"/>
    <p:sldId id="2147472912" r:id="rId66"/>
    <p:sldId id="4278" r:id="rId67"/>
    <p:sldId id="2147472863" r:id="rId68"/>
    <p:sldId id="2147472879" r:id="rId69"/>
    <p:sldId id="2147472838" r:id="rId70"/>
    <p:sldId id="2147472915" r:id="rId71"/>
    <p:sldId id="2147472935" r:id="rId72"/>
    <p:sldId id="2147472936" r:id="rId73"/>
    <p:sldId id="2147472937" r:id="rId74"/>
    <p:sldId id="265" r:id="rId75"/>
    <p:sldId id="2147472933" r:id="rId76"/>
    <p:sldId id="2147472878" r:id="rId77"/>
    <p:sldId id="2147472903" r:id="rId78"/>
    <p:sldId id="2147472948" r:id="rId79"/>
    <p:sldId id="276" r:id="rId80"/>
    <p:sldId id="278" r:id="rId81"/>
    <p:sldId id="277" r:id="rId82"/>
    <p:sldId id="279" r:id="rId83"/>
    <p:sldId id="257" r:id="rId84"/>
    <p:sldId id="280" r:id="rId85"/>
    <p:sldId id="2147478185" r:id="rId86"/>
    <p:sldId id="797" r:id="rId87"/>
    <p:sldId id="2147478186" r:id="rId88"/>
    <p:sldId id="2147478187" r:id="rId89"/>
    <p:sldId id="799" r:id="rId90"/>
    <p:sldId id="2147478188" r:id="rId91"/>
    <p:sldId id="2147478189" r:id="rId92"/>
    <p:sldId id="2147478190" r:id="rId93"/>
    <p:sldId id="2147472957" r:id="rId94"/>
    <p:sldId id="2147472861" r:id="rId95"/>
    <p:sldId id="2147472958" r:id="rId96"/>
    <p:sldId id="2320" r:id="rId97"/>
    <p:sldId id="2147472959" r:id="rId98"/>
    <p:sldId id="2147472961" r:id="rId99"/>
    <p:sldId id="2147478192" r:id="rId100"/>
    <p:sldId id="2147472860"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87D928-14DF-76FF-DA31-9311EC1BA166}" name="David Ryan" initials="DR" userId="9650819378df1b65" providerId="Windows Live"/>
  <p188:author id="{2DA5FA35-31BD-A9E3-0261-1D6A762566F6}" name="Locke, Jeffrey (OJP)" initials="JL" userId="S::Jeffrey.Locke@usdoj.gov::a8526306-a2d1-4e72-8d1a-7274a0e4923a" providerId="AD"/>
  <p188:author id="{33D51549-091A-8806-C630-8DAA6021021D}" name="Margot Cronin-Furman" initials="MC" userId="1571060bc187e91b" providerId="Windows Live"/>
  <p188:author id="{009B8B58-3D8C-48D2-64A4-3AE3656072D5}" name="Hagan, Liesl (CDC/OD/ORR/DRRS)" initials="LH" userId="S::vqf8@cdc.gov::96d87479-9d68-41c7-8893-4a791fd2c322" providerId="AD"/>
  <p188:author id="{7C78527B-00BC-C5A0-502F-080323E50120}" name="Victoria Wachino" initials="VW" userId="87530e6916bb9af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4"/>
    <p:restoredTop sz="95198"/>
  </p:normalViewPr>
  <p:slideViewPr>
    <p:cSldViewPr snapToGrid="0">
      <p:cViewPr varScale="1">
        <p:scale>
          <a:sx n="116" d="100"/>
          <a:sy n="116" d="100"/>
        </p:scale>
        <p:origin x="2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07" Type="http://schemas.microsoft.com/office/2018/10/relationships/authors" Target="authors.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margotc-f\Library\Mobile%20Documents\com~apple~CloudDocs\HARP\HARP%20Images\HARP%20Waiver%20map%20editable%207.1.25.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Surface>
          <cx:spPr>
            <a:ln>
              <a:noFill/>
            </a:ln>
          </cx:spPr>
        </cx:plotSurface>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'Medicaid Waiver Status'!$A$2:$A$52</cx:f>
        <cx:nf>'Medicaid Waiver Status'!$A$1</cx:nf>
        <cx:lvl ptCount="51" name="State">
          <cx:pt idx="0">Alabama</cx:pt>
          <cx:pt idx="1">Alaska</cx:pt>
          <cx:pt idx="2">Arizona</cx:pt>
          <cx:pt idx="3">Arkansas</cx:pt>
          <cx:pt idx="4">California</cx:pt>
          <cx:pt idx="5">Colorado</cx:pt>
          <cx:pt idx="6">Connecticut</cx:pt>
          <cx:pt idx="7">Delaware</cx:pt>
          <cx:pt idx="8">District of Columbia</cx:pt>
          <cx:pt idx="9">Florida</cx:pt>
          <cx:pt idx="10">Georgia</cx:pt>
          <cx:pt idx="11">Hawaii</cx:pt>
          <cx:pt idx="12">Idaho</cx:pt>
          <cx:pt idx="13">Illinois</cx:pt>
          <cx:pt idx="14">Indiana</cx:pt>
          <cx:pt idx="15">Iowa</cx:pt>
          <cx:pt idx="16">Kansas</cx:pt>
          <cx:pt idx="17">Kentucky</cx:pt>
          <cx:pt idx="18">Louisiana</cx:pt>
          <cx:pt idx="19">Maine</cx:pt>
          <cx:pt idx="20">Maryland</cx:pt>
          <cx:pt idx="21">Massachusetts</cx:pt>
          <cx:pt idx="22">Michigan</cx:pt>
          <cx:pt idx="23">Minnesota</cx:pt>
          <cx:pt idx="24">Mississippi</cx:pt>
          <cx:pt idx="25">Missouri</cx:pt>
          <cx:pt idx="26">Montana</cx:pt>
          <cx:pt idx="27">Nebraska</cx:pt>
          <cx:pt idx="28">Nevada</cx:pt>
          <cx:pt idx="29">New Hampshire</cx:pt>
          <cx:pt idx="30">New Jersey</cx:pt>
          <cx:pt idx="31">New Mexico</cx:pt>
          <cx:pt idx="32">New York</cx:pt>
          <cx:pt idx="33">North Carolina</cx:pt>
          <cx:pt idx="34">North Dakota</cx:pt>
          <cx:pt idx="35">Ohio</cx:pt>
          <cx:pt idx="36">Oklahoma</cx:pt>
          <cx:pt idx="37">Oregon</cx:pt>
          <cx:pt idx="38">Pennsylvania</cx:pt>
          <cx:pt idx="39">Rhode Island</cx:pt>
          <cx:pt idx="40">South Carolina</cx:pt>
          <cx:pt idx="41">South Dakota</cx:pt>
          <cx:pt idx="42">Tennessee</cx:pt>
          <cx:pt idx="43">Texas</cx:pt>
          <cx:pt idx="44">Utah</cx:pt>
          <cx:pt idx="45">Vermont</cx:pt>
          <cx:pt idx="46">Virginia</cx:pt>
          <cx:pt idx="47">Washington</cx:pt>
          <cx:pt idx="48">West Virginia</cx:pt>
          <cx:pt idx="49">Wisconsin</cx:pt>
          <cx:pt idx="50">Wyoming</cx:pt>
        </cx:lvl>
      </cx:strDim>
      <cx:numDim type="colorVal">
        <cx:f>'Medicaid Waiver Status'!$B$2:$B$52</cx:f>
        <cx:nf>'Medicaid Waiver Status'!$B$1</cx:nf>
        <cx:lvl ptCount="51" formatCode="General" name="Waiver Status ">
          <cx:pt idx="2">3</cx:pt>
          <cx:pt idx="3">2</cx:pt>
          <cx:pt idx="4">3</cx:pt>
          <cx:pt idx="5">3</cx:pt>
          <cx:pt idx="6">2</cx:pt>
          <cx:pt idx="8">2</cx:pt>
          <cx:pt idx="11">3</cx:pt>
          <cx:pt idx="13">3</cx:pt>
          <cx:pt idx="17">3</cx:pt>
          <cx:pt idx="18">2</cx:pt>
          <cx:pt idx="19">2</cx:pt>
          <cx:pt idx="20">3</cx:pt>
          <cx:pt idx="21">3</cx:pt>
          <cx:pt idx="22">3</cx:pt>
          <cx:pt idx="23">2</cx:pt>
          <cx:pt idx="26">3</cx:pt>
          <cx:pt idx="28">2</cx:pt>
          <cx:pt idx="29">3</cx:pt>
          <cx:pt idx="30">2</cx:pt>
          <cx:pt idx="31">3</cx:pt>
          <cx:pt idx="32">2</cx:pt>
          <cx:pt idx="33">3</cx:pt>
          <cx:pt idx="37">3</cx:pt>
          <cx:pt idx="38">3</cx:pt>
          <cx:pt idx="44">3</cx:pt>
          <cx:pt idx="45">3</cx:pt>
          <cx:pt idx="47">3</cx:pt>
          <cx:pt idx="48">3</cx:pt>
        </cx:lvl>
      </cx:numDim>
    </cx:data>
  </cx:chartData>
  <cx:chart>
    <cx:plotArea>
      <cx:plotAreaRegion>
        <cx:plotSurface>
          <cx:spPr>
            <a:ln>
              <a:noFill/>
            </a:ln>
          </cx:spPr>
        </cx:plotSurface>
        <cx:series layoutId="regionMap" uniqueId="{B9B7BBBA-8C7C-6149-82A6-4428AEC4F7C1}">
          <cx:tx>
            <cx:txData>
              <cx:f>'Medicaid Waiver Status'!$B$1</cx:f>
              <cx:v>Waiver Status </cx:v>
            </cx:txData>
          </cx:tx>
          <cx:spPr>
            <a:ln>
              <a:solidFill>
                <a:schemeClr val="tx2"/>
              </a:solidFill>
            </a:ln>
          </cx:spPr>
          <cx:dataPt idx="1"/>
          <cx:dataPt idx="23"/>
          <cx:dataId val="0"/>
          <cx:layoutPr>
            <cx:regionLabelLayout val="none"/>
            <cx:geography cultureLanguage="en-US" cultureRegion="US" attribution="Powered by Bing">
              <cx:geoCache provider="{E9337A44-BEBE-4D9F-B70C-5C5E7DAFC167}">
                <cx:binary>1H1pc9y4ku1fcfjzoxogFgI3bk9Ec6ldpc1LW18Y1ZLMnSAJ7r9+srTYErts605rYl5Vd1hSUSgm
cZCZJxdA/77p/3WT3u2qd32W5vpfN/3v78O6Lv7122/6JrzLdvoki24qpdXX+uRGZb+pr1+jm7vf
bqtdF+XBbybC9LebcFfVd/37//o3fFpwpzbqZldHKr9o7qrh8k43aa1/cu3gpXc3qsnr/fAAPun3
9x/zqL67fXdV7+o7/f7dXV5H9fBhKO5+f//iN9+/+236eX+797sUxKubWxhL5AlDhFmI8ffvUpUH
j+8bUp4gLIjJBJL3L/J00+0ug4Gvludemt3tbXWn9bvHr38b/uIR/nY10sp5mA1H7YX+eHX/lL+9
nO3/+vfkDXjuyTvPAJlO0q8ugehZlLuRrqvopsa/v9/ede9Wd5W+G54m5gGNF7/3H6JB0QkmEklG
MLp/mS9BsegJtwSDRfeAiaRP934A5XUyHUbk+dgXzwCPunr/i+X4/yVCV6qpw3fuLlH17mme3gAj
ekIJx5RZ1gMI1kuMALkTkyAqMZ+g81p5DuPzcvQEoSv3KBH6cNfvJsbsxYP9h+pD8AnlRFCBH9UH
v4QGbBohxJSWZT5AJ56WxYP6/FKcw8g8Dnsh+e/vP/x5lJB8iqogyqM3VBhinTBsSiQkfTBq4Eme
expLnHBpcZOa31F7cG8PqLxGosPAfB85webTH0eJzYMJcHaVSqP8LREiJxIRCQA8IjBBSKCTPXig
Vo9+B7jCc4ReL9dhnKbjJ2hdOUeJ1jIFlFT0hvZtTw9MCq6HPXIysF/PNUnIE0wFJ0ywR37wEqfX
SHQYoe8jJ9gsN0eJzae7KlN5/TQ9b8IKkMVM+G+iO5Z5wrnJJRfkARP2dNNH6/ZrSQ5D8u0RJoh8
+nCUiFyGQO3fLXW6y2+fZugNYMEn3BSmZOJRISYaY2HwTUIgTh81BtB7btleK9VhiF6OnuB0uTxK
nD7vdAiBb63yp5l6A5SsE4oxRKHiB5TaRCeMcSoQfXBQwOueo/Q6mQ5j9HzsBKHPx8kSzu/yXA9p
u3tTFge+R0jOpXjgcAgBBs99j2WdCCIEcOvvvuk5Rq+V6jBKL0dPcDo/TpzOknQXqmz3tJb/uR4R
dsIEoZSzR5AmGElg4kgQhJ5CV/l07wdf9BqJDuPzfeQEm7P1UVq5fTLki6qSp/n559hQ80QSaVKI
Pw9HQQw8FYI0HKYPrmrCsV8j0WFsvo+cYLP9cpTYfB4UZOKCt4VGSiBp+JEETEgCRqA3DFMKavWA
zdO9H9TmFQIdRubbwAkwn48TmLPqLnhTWgBhKREcAhr+yN5euhx8TwsgKiVg5577ml8LchiPp3ET
OM4uj1JPPta78Gle/rn9gkIBMYkF7v9RSaZpTwxU2xKmafKJ5fqVHIexeBg1QeLjccY2ewt8etdH
N+oN8YA0tImJhSk/6E8w4icYnD3k3Sba8TppDqPyfOwEm+3pUWrJ9q7d3b4lBwM9gVAF0v/As/av
CQfDmJ9wxogEj/J0/bnt+rU8P0Lm4TmmqHw6UlS6d4tdVkCsWd29ndJQcsIFUCxJHhnyNFkD6QAL
UtFQgrvHBkH97SU4rxTrRxi9GD6FanGcUKnqf6PKBikBqOWA8XpMm0Go8jzcBN2BWo8kpvlUCp0g
9UqpfgDUi9FTnNyjxOk00nr/f1FET1P1BqzAPLFMJKAm/cjQJjBBRpoziGuo+Rj1TLjBK4U6jNKL
wROQTq+OFKQ8v9NvW6/mJwS8ESVPqZuJQ5L0BEtICoAqPa2Lh7DmNHqFLD9C5tvQKS7bI8XlJoyC
3VvmPOmJsKglLfFowCZBp2AnFkESEqKHa26n0a8l+hE4TyOn2CyPE5ud1rubsNF3da2flvA/N22Q
sMEWRDwUYHgias89EJQOOILeKSIgEnpOEk5fK88P4Hk5fIrRH0eJ0QfISUP/190bcjlIdgoKfRyU
P9Z2pgq0t3vQv0Z/wOVeJdJhiJ4NncDz4TjN2/bur2qnkzcMgygwadOC+NR6DE8nnWzQiiMgrwb4
PRYUJmXR10h0GJzvIyfYbL2jVJ3lLVQJnizMG5g1ekKEhJmnh/0OxtBjyCSxgLM93fWBD/xSkMN4
PA6bgLE8ThI9S1UVvWW6wBQnbJ8KMMmUOZsnVFiEmvt6zf41qUy/QpLDeHwbOEFkdpydHOtdrt+0
h1DAvFMwTFDIvH9N6bIA/YHOaGiafgh5Jt7/1/IchuVp3ASV9XHGMdv7APp/oVMNKpwEjBMDanz/
mmShLeiAEoxiCwC6f01s2OvlOozSdPwEra1znC4mv412b9pQKE/2YYsFebTH18vsjeAnpgCIuHzM
w9GJq/m1QIfxWT4NnACzPE5etlTdW3Iy8wRZ0Bxg0cONuJJAewBCHKPH65Nkza+k+QEk988wxeM4
w5jFrttFb5g+w5AegyKNhQhM9fPgEjMwdKZFIWv2gAV4oecx5q8FOQzG07gJHIvjjPw/R/pG5Tp6
27QMh4wzI/zJdL0EBhKaFuwgYMCQHxzMhJa9SqTD2DwbOoHn85HCc6frd9978B/W7z+PYAjsF6Am
NAvCpoJDHAC61TkEnlD5/N7N/lx3Pr9WrB/A9HL4FKrjrLetYYKam2R4sjJvgBL0zJigKpCemWgQ
A98P5BrKOw/wTXz/a0Q5jMz3kRNQ1l+OkpZtVBPpNyZm6ERC3gWJaZu6xNDeiaF942m75wSVV8ly
GJZnQye4bI6TBTxtAn2nvr5zVNpkf73pdikBm3EoWDcCEDznBNBhizDUpmGH20HF+U/FOozW4U+Z
AOceZ5zzR7r7a/emDbdQ/uTgjIAsfGMDzyGDOEdQKBGY6NFVyScD+5BSe4VAh1H6NnACzB/HmcQ5
3VXD2278AJIg9/6HwYw/R8TiJxYC4gC73R6UaMLfXiPJYUi+j5xgcuoepffZV9dVU0VPK/YNKAGk
zrgFBwo87uLYd9c8x0ZCytOyyH7/2gM2k/jzNRL9AJtvzzLF5uwosXHvUohE37IzCto7gRVA69NT
WnOqNwzabQSnBD9iM6nXvEaiw9h8HznBxj3Oes1ZGL1luQbanCAZAB0cj+losFfPdUaAB0LQziZ+
0Af1K2kOY/IwaoLH2XH2p53CPs83TW5S4GGEMCytw2k0jCCrQ6Gkw/cM7nnk+QpRDuPxbeAEktMP
R2m+TndRfvc0Nf/cr1AGlX6gYezJdk2KAlyemBj21UDy8yBx/qU4PwDl4SmmkByn1fqjikb1piUA
egIsC+LJp/1ME1DgLAHYGA3bbqE/8J47TzKcrxDoMCzfBk6A+eP6KHXFUdA5c1NHN039hhqz73Nm
mIEZe4hbYPKfexXYtG4RAdiZEzf/SmkOI/Ni8AQd5zgtGcRhb9o2w6EZE/aZ7TeiPQAzociYmSem
tW/XlJPA5deSHAbladwEjz+Oc9/m/E7B8TW7t9MUAsc3UNAE8XRk0MSMCQJ96hS6BNFjwXkCyysE
OozLt4ETYObHmTP7o0reulEDGmj33WPkB7s299EkkcCdIeC8f01M2WskOgzN95ETbP64PFIXA11N
u9s3jFr22Rcp4JiafQFz/5r4F4ygvAk5Toj1n1T1ISEG6dRfinIYlO8jJ6A4xxniO7s0+qqqNz3D
AU7ign5YOMQBP3qXKSz39WgL+jafmgMn6LxKph/g82zsFKH/I5P248Mhv52Y6e7qnXd/1Oaz8yF/
fvX+8eEQ0MnQx0DwYLTzECMub+E4Ts4FBI3fjvDcf8iLEPJZkfhvo+52uv79vbFPOiNuAomAwzst
6PWENFoHRUu4BDZRiH0NQVI4Js8C6v3+Xb5v1fr9/T6qheM+4ew8uGJCGg7EgPzf/SWwpPuGUAn7
GmGzjwQJnx7yXKUD7Pn+NiOPP7/Lm+xcRXmtf3+PQcWLh1/bPyEFow3ckyA4CgE+DsPmbrh+s7uE
Lf373/5/cApcmDQs5GsZqGph+XV/RutLhvNqwcp+mAnVhluWx3aBR7LMg6J3cjR4EfTpzxvawTbU
b9N3SBx0QBxrn8GHPAsSECa+FCeBSSnMImNrwkzhDkVYzGLzph2s4gzlO1n4hcNEVttGW5x1skvh
rMyf3R/yan+bDWjKuT81Bc5PMffiPZsNGfNRS+gEWVe9/0WJtrlivb/gtc7XHfJTr+N15rZFvdGs
jeY/vzfeT/UEClgqsFbgdB20L8m+vHkVdmHQJJiuk6xjO+UPyZwPxM6GRrhxFZkfjDhYj5mdKGtc
GXF8y7N0lag4W8ea1nOio8oOQhQ6WadHSB/9bGIw+Oe/CYc55ILhfCZIttwL/2xmujJpB2RUdJ36
uvJiXX5haVnMytLHs0xHht3oMLADGrgGy4VrRNk8bYLUTVrzKlXGsMy1XXa9mP1cLgr166lcoA1Y
mrCRFE4n2Ovrc8R6lerM6iO6DlufzoPS711dF8jNffkVJUnwkaJ4TszUcOORdq5OW7ZKy4ytQBGj
ebLQMTUXRLcznpbDehhqa2Ygv3E6K4jPEF5J2bq0b6orokrTHoB62jyI8Lrj/S0PK37RqC+81NZC
JnQRjUPpwtYldc1r+dGITXppJMU5KFlyKnHuojrGFxzFszQwi1Ujh4sm8L/qnFYXvjKUHWlBlmFs
fTG4+RmZuYQC009RBJcymS0I7wXnsJPT4tDQtJ/NZyjGOPSbNPDpOlIKzQJfU5czXLsJTKOtUz+y
x76MnUjxwBZ5daP8sHT+p4JgDJYHg6aDQk0ULYgJSsNhoGsm6m7VoPA0Qz65HJt+Xpj11TAmc1YM
ek19uqzrbFkLo//w88n4+8rhcFy0gPP74LxlgRgEd8/nIqqLyuCqoevWD78a5oJa+ej0zbCEvNU5
jeIZYPQr8/Z3awv35PvsMHwFlzBZraiNqVWbKV0TxBZ9pZhraPNKBeJc+ZkxiyUa1xmLt2aNUzsZ
rVNEU7sqMflUVewXqmP+3d5w2Gdo3adGAQgxWQzCJ7gdDUzWKqk3KunIhsj6VKSjg+JUXiIx3DDL
iNwstyInjbp2Nrb5Ke7VuNRjHrkkLPAp+Cxh64GxVSeG1JM8vSQoZ0s1xI1dVom/FLXaZJUeZokC
443bzAF1a+yfg2n+3XJzRMGPob3xhA2uk4fxTWz6Pk/ouqODWudj4Z9VVUBs1ofZvI+RXfpSbApD
G07JUrpMNWs8f+DXRBXlpR5HuytQZxdNks/EaBGHdFXiqiJsl01H1i0zjW2qA89HoXR5hjMPNcng
GUNgzVKLBHbNk8FmhY7msdTV4uePB3Ht3/QWAlsok+6XKxQfXq7VJJW8z5IC1k3CykVvFJkDPL+z
u7xR67L9swl6BanQn9qK/fp/6Y44eCMiGN63P8Bhii/v2ReiUpVVknXEZH+ZBcFwXkTVOS7KxJas
kjOZiXAepkSs7/8RpkP5bVLm2S+c8sT3gKOHFlnYJCMpMBQ482QqSRHWKi3LwljVfmLMIoyuaCrT
ucWDxAn7qJ+bXYxmhRDczgKDnJpagyfUFVkIUzdzmQZuEFTBVY7b6hdOm720qHvZIHDat4zCoZKw
APcc7rkVKZIRGhKwJVelzBxupJaHWR07SZsxcBRycNsmzhyQ7RR2Aek1rhu3yHxxtvcrQZeanlla
yA5aYqw7Fvk276MFawMyw7JcJz6T80rBMs5zZi36TngSWJkdBVp6vQkD44FR2xz8dY8btunLNDiV
cYm3IuLlYqiFdHvqX6BA2EUgpJdrtqqrIpjpWKB5HyJkiz3vS8IsmmdJPysrlXlAjxJ3GCPTjWPl
YaOVCxoU6LxbRFgpyFX9bJ0BhC9XGoSe3NrvImAczr0lcPLTZHXnoo9pnxG6CgKcOprxj2gMx5mK
uDHjeXZGer8Dp90gNzZqbY8gu6M4jx1gaGFm+1XSreIY/EiJ+tyLBAttpMphlZEhWcYGt9N6MFdR
3cUzoF3XGc2WY5x0sHaossOiJ6sh5mQFxyJf9B2K5mmSRDY1VOvivnaSxLRWudDxvOPdtgziwMmC
1gSwLb0KaTA4lfRjZxxpktq4r4pVnOXD6FAZFav7n/s4Ja6WVm6jioCTKSwhZv5YOWQswqWRtq3X
FUSto5BEtogquer6hd90wzbvxpkPPU9rswtypzZ5PQN6AEuoS9Z12RNnHMQC7EZ0wWtizEsSSzvK
P6dF0i7HML9Ugl2CXQsXe1pUpe31EPXekIb6KjTLwm5DZHqyNHqn4Nw/S5jFbZTR8xps6Fln1Mpt
yzH0OCq6JfD/eRmHepNpkdkFCywvIelgW4OWmzqoClvJLgL0zH5F88Z3yjGljtUXQHsyI18RjZ24
NP+0ULpfwE3qkBbOIwcnfJWm13Ee/0nYIh1x5OGmTl2rjfqNpp1yxg59Vm0QLBvMdk3dpF6hY9Me
jUHZCvtqrq00d3sLGXadtWQ1U3lJbFpEdMnabdQQfqplPB971a7zSjtpLa2rLhilrbg/K0Vdz+Xo
89UwDh/jPOo2fUwWJkPhEmX8Lu9FO9OhLL3U0somKopmFDexa4V1cN62WNuoiRYk1eF1kg9nVOSL
zI/aS9jN7OqOAJGvm0uetMnGT3NuB8zPvTJOLaDx4QealNZFiP3KEQEQjyyr5l3P62UkytSN8vSr
5jq4NFr/q49M3+tYknltmMp5X9dAZlk6nubBp6SQ1UqBrYmaPNzWfjbY5ijEn11RBXacn5ZxZ639
kBZzIKqNk/hW5+G0JW4wDNWHpm08WRXzxvAdIvRwKbJwzlTYbw3GHZJFzBsLVLgclvUSy6RyasvA
nii2ZjnmHkrZuIC1RlxVNcBnMGADpx8kdmjmAlQp7dwyaIqHFV7lyKszH1aqhO9w6X+VUaXXalS3
MgAfLOWozjuhtmDJTLcIRzkPSJw4TKNhJRuOXa3/MkA1PvrkS5x3lzKJzM3YAbOAreF0XoQ0Xnd5
e2o06awrh/JKk2Ae0M4/r3ntxoM2wHxk2JX8LspF7bGsqmbaCLEjk1Yts2Bc69TqbBrH4YyPcXAx
xOWOkl4vKi2LhQ7Sna9jGwyG3LaUlufwgMpu4spa+qa/o9If1nWmvhq07U6DBiPXV0Q4CFC1adVE
HwIGKyyPVhpHwyfqX1VmBKuiaazbesPGNrxUpkZ2IYB4w2b46kzniTvyLFulKCcOL7/KDhunKYN9
eGldnlGrtbNm/CtAebfKm0F7LCFqnkTVnxGCg6RL67NW1XWEfVcrFp5xlaV24AfUHYRMTv2gc7rO
Iium4Ya9sjKnLsEEjiUkAJIm3Ta0GubIALRQJktbohA5uWXEG1UanyoIh+ess0qnSrUDhkDdZEAp
7EQndoZxcV4kgV62ItlkKvJPzZAnsDLzK9SH/gzOk1m2xngdsoF4cTlYNjasdFm21PXL9roK7bjJ
9Fzm2nIgNqqC2o47B6aUbyKBF4P2T2PZ6wsiZ7kvzBmv28ahrIpB7ZT2Kl1DGKpM/CG3FkFtBR8a
TFqbpdnHisb9xsCJ/6mk9C5A/WCLcUggjAZJ2rwhF2lRCDvjnfzUyERtiQ8WKbbS1s1DxGxw1vki
sqjdV+loY7/83ANDszENqkXVNP0ma+WHcCgj0Ld2TnpMz4yQez3NhFv2urdJzoYPwaZHLbBrirRt
BWgbKZlct0HpdDgOZphCTJ31bKl1aSzbGp+XfgnDabPxtRanxnhataKb3QdnOUTGM7OuYcqqKixs
LCI1r5rccjpzTIEvXo3aVHbf03IpwTpdJL4NZwr3Hs4EWw/JeA5//AamzMzbWZZFlYdi/QGSY9Y6
yITyykRe+xlXl9kocyeu487jXdfZudmTzy3F7ayIe683wDiRMQEPYeq7cdCBm3ekXea+H9oGREN2
x8rGy9W8g5jBDUM6eIonPSwS8yIw9OBwBrGENP0QVDdhnsVr6hV5+sEy+nRD9GZoK2MhVdm4ti6C
Yd2MBUSLRX+uhW9XtAicUPtsU5jGR1lhavtG29t1ELB53xQQxicV+PzKMry0AZvCK+H0hpGtemSR
M7NLGjux9MwsO/lnqYc/2zSqFn1Gm7kpyy9GCTQ7GOjo+DjjHgqSzM1L5C+S0Yfk2D64ELTTt0Ns
BmAgI7RO1FjaTQ9Zo5LmXzNNQlcYjGzK0LqoeZmdCY0NW9ZFP8sasWnburoAHj7C7WTgSZ/N0qIK
16mmpRvgSq0MNiusPl8ZIcQvZPAYGsmMq9BI7ZyEegZ1Sq8LE77shh6iS1K7VBrtPBoxmvVJ4Rg9
jW2z7vtNW8WxV8dxBTg2DHiQguifQv4Gl6LalMJYsb4v1lFrpk41tt0K7DDKISSW1mBBPN52Lle1
m2LJzypVlk6r4siOaVgvB9hitTbbdCub6rY0yXAdBXsCZs6rcDBOe009msTNVvs8cn2cSK9q5TYu
CST6xkLN+5zUtqgh5QXngnFw/mY8q/u8cpMBzGLQJmLhq6z32kx1ntBm5RrwpxTsmGT+LCNRfDqk
kHCwy9Jg3v0d4zJs5gWPIjthX9IAd5vYl8iBTB51RzNmm3BsIxs8r7mh6YpkNXXqfGDLMMyF5zc8
Oe3Bg88J1xL0XSC7So0ZeEbsdaO8s2rxNVRtt9SCXrc5vy2KGMJdirzcj2sXUv9/JYYfQUiShW5n
tOdtVrOZrHpY/6acFRWpPL8aN4i025w3EKjQ+otpyGXdr40B1neGizsoUV/DabagXSZntt/Hc9xH
4DvojSq60KNt9mejknDRJhGYaRXYGvPLPuv7mQ/nr7llHl5zvt4nw/qQhHNL9QNEKV/7fFR2a2Z/
Cav5zHSytBCf8aiXbqGyAEgcm41dFNjVqK96UFlPW3nkdMW1FkUyz3o8ekPW2kHZ18tUBv6sorlb
DU3m+CE+pWXlO22sTw1T9AuUz/IG1zPxoe1waFc9+STg64ABtq4erlmf8FkU9kvBysBOWT0A1mqH
smHX4HjRDPiGeS0ucztE6VU7dIFbiJg6tKCLrPpkNJHpZImUTsQ0cSp2a6Ysd3RSpV6My9Fu0sTu
AQxFNVBsaZa2KszcLnq2HdpQOV1ZF0CME+aQQhd2HhsASzk63aCoEwb5RYtKJ7KGxsOk9nxiYFcU
ToKGCKYntsMqSrzQKjdlL3o3iXls6y6o3Dwtgf1yV+lGuSmi2u0itVUxrb26nVkmFjAV9VVTjImd
lma7dKWMfHf/94wcjXVg0y49D+o2nbVjv8B8AN7bFhB7BMwLWQHBTq0Xg5mAk/VzSIqzxCuMEJZz
0Pn2WGhq47iunLL3XRxhw4OgT9VRB1w2DZ1YRrXNx7My2Rok+dIk6DoLMzGjvOdO3RgOYfmZYVXz
xke100ow6BCpucARxUzqqHEFxXZTRncQ8S5oHtZeRf3cbSv6CRzDOXDRWzpyBTYJPHdgFS7wzs6l
hnUhjCiam5rOSMXKWT6Wl2mOc4/keeklIpwBQ7f7OllmimRgQsHKWWhRGOXdwCDEICqZg9n8XPkd
tSWkkhjJgFYGBrZVYF6hEKxFljXSHi21pnGmnYwkVxBVrMZOK88q8toBQed5QAawY3whmyJyY01y
G5yWtNPGyuZ+citCdtf1DHwGQdZMD/F86K0PkV8OXlKG4Ahi38uykLg8CDYIk3JGahPZrWhLB2L8
i6xItpHoLgsgwWA/agoxpbxpDTCVbQVpeij7BDPZ21wYN33JXdKyK9LR0Uad/7GryC0pMrUmDSTO
Myt1qzJq3dKc9TLxfOiwc0algDkqcD+65pmNm79Ifj6mYW930mBuYnmBwZ1uzCG/y4hys5Z1tlJ/
pcaQ2jUUgBaJeZu0nfakapmdjqljGaWHh1xvlAjsrsZfWpNVDq/TTQBE0EnSdpFbUtmUFRZY2j78
PM7rUm+Fz1rH72TgpFRfmCZ8puEX4V6QJfPhKTTiud22vm3Ax43tLKFFtc14CtG6dZG3oXahET2z
EU5XjH9hFUY2o6o/G9qFH5vYJjHLnLgNDbuDI/BsWLoC5j/Zmm2QeRWGcJxCssqjGV0JiCbAVPwV
Xateapv2PRRDQ3D1EpiyMMG7NETazIF6GfB8lsUOqmhji9KCiCu4pLyp7CIhje0PoenpgG/iCrxr
htk8Sa3PBFdOX87boMILM89si7e7iv2ZmvWtIROgJ/Vq78LMfmjcQNO1JlHqQJRD5mrEm6hqRidE
de0aTbKiXbiwsuBTjoqvOADz3PQFkFwJ4TATTi3SbQBezjez0EkkPzfqoZiRNHFGSE8vLD4Gjonk
ZRcVbqrzdgMp0O4qkAp7EFuMnikhS0TGsvKYyBV4nyT2MEoXBOOkdMggHV/Sa8h4olXlk3YG5QLf
DdsmXeBAWJDC6tGsMXLDTQc/ccrSGmZWF5nzXpV3DDa2nXKuNi2Y4RWOgGi70pqhtuK2iRT3BO3j
LXxOvL3/Lu3zeBsG2TkZwnH5/X1d0842xgGD1VERRFRI2HA8S/Dw4/17EJQUCKYZPG5BdOw0NE7t
Xrf1vE3LcFsQkiBgs+2wKv1uWe/fq+7fG+rwNsyzcKH6Kth2prEIkEYrqwyD7f0/7Nt3nPjI6YOh
svtAfCQd/5OmpF00vIekU6o7uQwDYwM1H/jR6spNUjBYQolTSAx1gjIyvSJKi+t0poqmsLWRZos8
ajsIEwdh51YrnMZIfMfM0DVExb1r4bGbySJ3Eg4Q4sCLsuJW53FmiySuHe23F6JbyBziH0vRZFYY
BqRXMHCYEOH1oMF/I26t4JHaXM8algwOpLZPK9bNwraO3RSKh2A4M+pa3LhlrNqMNNR2EkB+jIGb
SVhzFcfBWZOGaE5VOIOPPYOkTOBEI0Rz0LKQ2jZUaZNZFJvSrtrhgy7Jbog0dyE8+dqMZmpzWoIC
7XOMIQH2X4ZuxiBL7UBKFBLplVUtNR3DS4HbjTZJeN7EdoKj8LSj+byPICNKNG83e0vZDQMBzx0A
rc1jsjaCjkFCRKMlSyAaVKPOHEh6iHVfNPVG6BLZY5Of6TEat0WQqjk4qX4eEVAeP46MS9bgBTU7
04Ug2lxq1LN1mo23A1HhFVQvTi2zDjdClMaiKgzgBYMvz3hj50xXFyix5KICamGPGbauMANn4ge4
dY0wydaaZWeaMXDWQdot4mzIFkkySLDYdT+3cgmMpgAVDctghSIcL3sVO4YhKFjoMbRbOGB3Xpmt
OkeQKrN7SzlWJvXGj0fPMrv/puxMexvntWz9iwhI1Aw07gdNnjMnNXwRqlL1UgMlDpJISr++l+uc
7nPevsBFX6BgVBwndmxpc++1nkV9GVvCStgb0XWeptdYqceo64crroyQzyqJb1Z2bZ1SvOSJ0fSA
ddMeYvU0eXNStU3qP0fty8BTVdmmY1/MPD6k0m9/ClkvqYPoFndJKVUUlIQupsLZ8k0Qzo8jX/ac
O0WKZOP6KJL3PllQ3q3bb3guPvii1g7rAFs7/cr7E6ehuESt+NRKz48hF91xN6mEFIjVlUbue2aS
j51SBwPIHy/409uDHKmpnGNnYYMzGtXhoNMwxoQSxhc3TXWC4XYIM3az2xPdgwRno2UVLMksz2S8
Ft3sNwUcQZvPkd5eJNr7ha3qIpj4QsXoFZ3j0TFJBnJN1fSabUOdEaHqNMb6vyx8vIoR+gkzGHxc
xr5o2fwgKe3OsUhfNhvqK4CLd59H/sV3dM9jaHRnuZN3b2vFix8EJ4zbaSmUHxZ/hk8qFDstJr5B
KWJP68zafJwaFOqAqcMI/fAmPePdeNj7t9njIocfm9Xz7O1b/ufOP4+xU2Ru6eu0o3sL4/m5Db32
1dphrjt4wBCs0AIUtkVnMo3Ls8nC5YSlkOfCcaHKVYTRVTQuqMY42PJsDCeTGwcnIFgt1JGJHZL0
zZdEn8MeMsYuNmDBYqsUxp+jtfFb1gTZUelxKxOh8xiy6EFaleUphQeOlw5fi1rvJHuMz7yhRRsN
yf04fml3/6vnvva2WcuAd3MRBsN19jyDz6AVOA0cKQhr2jKY0HqiYHmYQyut86DD2YhXiyJHx5L1
DTq7tDvaPh6KUbS/ukBgUd1KGk432PlhrrpoqscwK1f9mGEgy63b+Jirof0M4tavdkK2c9/FxdrG
2TGdCT2HdI1PHvuQZt3Of25wHr3sYf8ZkhSVNHUKZRdSy55Co18tNPs//xPuruHLns7AkBi004WJ
i4ehv8yCxuGEjTf05RHeFZ5C0mx3Yc+GkwLd2Hn35+5izN2Uw9xvlzxaBSlN6ueRNT68IOflwkw9
BgzoJ2lwjSecGx5Ks8eIq7PWP41Bm+RLxvlp1hhC6Ba/bjb+nFkSFX38p776b1a56GB8+Wz1ZgqH
cl25yD12PYMmZfK2mfE2B6bPkWefME6ifs2BxfS/9uc2mNHjBctctevvUYXulITzhewWXhVa9TIe
o9MwQI1WTPwV6YFcUP2PUOFkHqzhdhzSQycx8m1xYA/Tqvk5ldm73JPuuUuaPI3Y7zVU8VlseMUu
In1lFlRHjGS5xzW7+fG05nLMZNGTHl3W1It8FE1wxBTLeNLlCpUzl12znVvlQoxV/Aahaai8ZURz
CCki94bsIzCEXiwnr057dwUkTwiLqyyBuJ+yhcEnyx69AQJVxvV3g1ny1HcQ1n2OEmVwcPdbY/I1
rFYXqXyfvaFe+Yj3u/eKzQ4KUAtksI1uZ4ydebj1+1Pgn4h18wEq/4HF4YuEpVVE+6oqsgIsWUUe
LV1Wrb0XQgaJ28NI4GNEMix79CTeRnjhJzuETRJ863AljQPh+raEejxx55cwb5tDK/kBlkJatKOM
K+o+Ic0RTGuQ9GK0odAXE4Z5J93VLw8i0cgTSLjqLvm4cala+SMZaPvQuue93cLjPnhPPpPLAeTM
DJs4fejGMDgJ2jblStacCLsWQmjY2H5fSapZBTHE5FM3lu3uiYuJV/xtaYuubsJ6I+PfKhzXOsmG
5wBzNgafvuBEfImxMNTMYurxw2MTNd/GzLOV8jNbQBxg+TjsUS5Ql4pduq5ySek2zNX4ZTBTBqrK
SIpnMzRN7cufM8TwY5zZo2izBvrrCwsNLxfa/NIx+R2xgFemSXmOxu97B54nJxma65DDSlMJ5qCu
Tc6ekmGNAvHe+uOrR1NWsbj5Zsd4L3uTTrXTUAnsDK5hQNk/6Ak+zTImR+4FVTYFHw1j3zId2EIG
myymOGXltnV+KbIOVQHTKhKHWBMbmKlBUy5EGZAyjlc75vZ5DuhDsvUfSxvA8Rj0S6/Xz90tOBT/
sh26BQXbiXZWXppJJqgUddpDFOnWave+7rqDhN8phV/PUIbSrd4z01VExGXCxuGCAT529jOTd4kD
jnRpw6HotRoPRDC06V0R994BjjBWPO4AZ/nb1YdEUQMje4/cxEs7848o1rLs0FnlY4SmOZOqy7sx
VuXA4+edhN83z8SoByk9AyqstjgUVUYDXUB3tuXWhCgWwf3wJn9F/eaVWitexVsYHSBOQ/LwLyps
ggPMV9T4Tf0CIobTI51/ec1MS7c4my99K0u6+vXgQwSymMezBA34biBkeGmt7P5ORvGc7ekhI95y
nBfrnZU0qpLh5p6Md+nvjSTEL43loYNHClUbRpzTQMD8/tVhhL9YUQZg58oNrfc5yHr0pHE2FCBr
+hJlNSpIrMJz1GkcQWr/lrBlee+7NnqMW/O4mow907k5ZpEd3niRwljVjY6vlqMmNET2B0rgJ1sP
TfwYbuZi0dvRhIl6HU8ALeV1Vocpi96nNP0RcyGP6ZYc1bAkj1KseQadvt473dcex2AxUoxP/swf
u91cxjVwryMsw5xPy9vOSHNpwym9hmuL/iosbZA1h30Ns4NM0CjJce4hOQWYgymmo1FSHIuqEnMM
O3+buhy+AY6/1X/njXXVHA7lNMgzMSF7jfbu90oCSDlin26jcA/RmtrDRgNVeXL8nHaDEaOf52NA
0h9AtmjOZOB9ULY3xdIFOZ2G+Si7rliHVMFwd08TGq5zO0F5CbMv4m52NJR9D5z4Mlrt5zDX2BFd
6ScV+GuEWU2RjiMso32fD0ufTJVYlgDWrP/kMekdpmR0JTrA5dhJUvum4u3Q1VMWTiAXwmKcZFZk
kJqKphMerGC4RAZP9Bax6ZdI1s9QecNhafxbJOL0GnTmOIAmOelUykIEvOCtCA7U57YKIqzQ8JDS
cm5lgm5CsuOEH8+nIeXFtLKgsF46Q7Na/QO4mJ/wo5cC9uBzilp8CFLeF1usZOHNGvzhtPR5H28P
IydZMXQNPh6ol10k4XC58Jn54yEOMImOagC8oMuoQ3VbQzQ/WzOi2woVrVimFjS9/mHtspdVR965
YUGbM5fGFcDUYlbjbYosO2zbcAarwypDkjEX0wpbEn643440zxgW3abdkjro6LfG4JNrAUdw6iQ4
g+HkoXIWaQdTFILuEC38tBsc7U3ehk5DhUQPDUWwnPv52CjSnoNKcCzn8DN7p9oPuap88dCKCDg3
hQcutTL7AL0gMRuWmjg4RRPza+rptTA78Khsj+Ula/vLkCynyeivOhmng7l7g6Fn0yJq+r+2blO5
tMFPFw3ecU33c8g3TOiKsXKZt4Niil/1EIJSdGGSJ13LToQM5LVRh3SISt0lcAxDsCNxkuhi+p2Q
qWBOhlexuLgEohLmEwH/GUf0KEU94VN6JBNa1UBj8QY9U4StPpI16eCeWYitNqs2OGvLPKuijSWO
0HZBWzh3fe6RBXyFD9ZMYbye4+YYiHQ99QMGKoKxiFFY4gScUgFtHANC0nZ1N2L4ZElYUT1k5xSC
8RMgqjcPVFouOvrAbUjqdEEH11PVHHzlV/FX6ka/gj4zXkP468T13zBlp1hdM69udPSXSie/6lMg
g353HLuRwQHp7svGDJI6s2csoA+GL4cQY+ljNBv4o/58pVrrgscMCO0qrybWN6OapQ7EdgmN4A9q
9zF/7n4C5YDANwRLnuvNmTI2TqEpmVssXptfNka9JxtOlZTwd+mtsm4bC73cmy/73NJSgMsoIxPt
DyveOfA0yzlM8NRyNjrfs3Qvm43BVOvWE7iYI6PLMcgUxYRL/AKChIb1gNm118OSJ2E34sAGdnWn
5vO2h4OyaVb0/iiqrU+2J4vN4nOsOGmVruoKamGppnB/IvE0VwGmsIJSCbAhWaYim8PxQUt/O5gt
lrmmiSuXfsEIGqTNeTAffRHPHn1MBOlL13hznTgQJK1J8nVVQU1DyO6bg5MjDTyTdDQvDKjg65jR
y6Dxvim/b86NlxXSrdVMzJcOb1/hsWjP5a7LnmUX67L3aO9/+mt7RF+4Yunt//3mz33m79/4cx/h
nsKKELg89QZShRJm9LyIc8eoOPdJ1HLANvjvnzv/3Kgk7Yt5jm2x6kkfBBDNRs363NNen8nuLxwr
Br7+150J8fRZYe3i6LTx3z+PnBscZ+0Ck31MEszfFtUibwa9wb3HT4/TfmkElsnBE3gNf565/fNy
/vzXG6fxhOwBFpBJnv91o8zG+b/dmWzoQ7u4/yR9q84Kf955j7wXbTdVh5GIDoTOhz/f+9cDPNXE
GFtlWsywZP7xan22zzz/88L/3LT3PzZZzdWorkdbHy/nkTrc3N92i9Ofj8N2TPZGnGGrvqohGOvo
/lU2gN2LY0ih96/+3GXTQNQzC1/DsR9RQdmQs2EQpw4K6wIRfh8PIti6o2lgs6qR/Yj36NefHx/u
n4wMU33wp7c5DKCeODTHJAPy8Iey+2do5unfgx8w/TbdsXb5Rw7kv7/8P29ixL//uP/Mv+78j799
hetYaDGLv5b/56OQhrwHxOb/+aC//WY8+z9f3T0287cvMDx3C9j23xBqfs8rX/4rwHJ/5P/2m//b
CA/1gAL/N5B4f4a/R3iQxfm/tkX8R/jnz0/+M8aD7b6gXN33WwE+j+u3/FuMB5t+xFGAjNZdq6J4
ABDQ/4rxYPPDABsf3i+lDJI2vpOP/4zxIP2FC72Axk9APYbYRyz7/4nxUEC5f8N1oxDxPeyzHIIO
xqbxWfA/AxpAEyyfetaeLIl6qITi92jUXFDbPc7Joi+oEbziUoCEXtcfMNjH00aug/XXB1NvbQhs
YIVqAMmoW/e+mKahKaNwJHcjs5Zx8qPrm8fVeWjQYtfkM2Noa5RsDrxvt9yy5tbFF7lBRdi8M3z/
rNAsI8WKBa5q7P7F/ojhGlWYmZNy3Y/QTyymGnm0HswbLTB2Y4Ni6AVBuSuF/syJUxgSpG02Ajdl
sj8S1t4XPlv38cQKv3EXw/h+tdDT9mTIStaqxxFAew5ytuBwVtsBswWn/ilrMbZPzXQjwldl2Ju4
8unrCua1DIbV1F5obhj/9icXC1KNmHgqgDsCoi1ECn8bULgXCeA2yDQAdvDkYSpgIDPiVbwDNiKp
e0WIKq2jrtTGQQSeVFfQ9b7PFkw/nAuPIPu7kmM+KCXgsdWBoNnkTVu3onlJSBkr6Go+lvScgeoq
GSQIfE5dbbu1r9tW9iUFtdvum3sLTPoypnMxI715chECSTSab6kPB/CI5v9NAs+4ei1586lfbcv8
Ebf2OYJ7Z2xcqxhSlN7ySatSdF92itkvgx7oAT+WUMGhjps1e/cS+SOcmtzIDVRMoOtl2EBaLOnp
/t2AsylfoFWxaf5u+0wUaPFAvYxw2Dw/fFg6bXMPqalachiYzvlF50/weVof3Xd8tgwryRaYMxMR
v6SeuVHjfe3EPFz3DbEv6qA4t0GcA7AxeYeuo8QAteSI2PiH3uwSHnS0gh6Jl0MfzjUiauDNZgjM
Agd4vkSQfD2VRJe14+rrjmF5mS4LGkEccEyUKvWWEjirLRQdC7FRduAj64rUfS4je/PoKIFf6bW0
bLhR3fZ54wUv0qdX8NjPlGePgC1Yoez3EKIV3Mf+q5KtftTcy1232yMJmjQf1iSPOpdWK8IPFZmz
utN+nIOSau/psXyEKVnbyccCCbmZTeo8G7nD8M8OwbZupRpiiGIBsQdkhKpxXb9QzscTa0Rfra0u
UQlwmjmMG+CQYbc010aTZ/i1qkyUfmwDe0NS6+DPgHUEwPVcoDXiY5LCHGxfhzmE2AV5oVhmP1cy
eVjCUd2SztQGaOk70FQqXzoNGJRChQILknty/9Uv45RPgv6KUvXQNFsNjBPnYjiPh5VjkE6MXPNt
17YS6dJ+tdFTg0HhmLkOUug+B9XSJMfWIE0yfO37FyQxuny1sjQJ7Spkyx8S3asai1uhty+T735v
xCSH1kQPKnYAgDWtE18VIrprI/AlytaZp21rOaRw8B7mbu/qFVkvux59nqlD3LBnJC7rzGueZ/PY
0HmvdNbiN/CHZEL+JhjioKCgyNBTwvkye+RKBuygyCIQBG3nHb35R7btUeHPP5xbxzLxknJj3g9v
v39AbG8Ln4Z10qyHxLQoZf3MjiSF4BUx/blSjwNGCMMD1/tJ0YxeuTVb7gXNi1NZ894iw6f469gq
UaHd/7GtLRwvDIbnecKIpUX7W0qgspkNHjsLIoQHyWPAGnN2rf0AVz+CQf9o4l4hOgBlzKanbmjT
Z4OOcJAI2zizj0WaaVYi4SkxPrcRWNzlCnnxd9z/BZvhg+8LkJEtW8pooL/tOuV2hI69xduWk8h7
S8Zxruz8ybrAPgSRGBD/RnIACFYNIgkwbfIznWJg8dtdLwxQsBbkZ/pUg5FBZVJih2cMLXDlIXuO
D36yQvwkG2IRncSnq5EVbCKgGGAQc0MykmPqvg4JAMMhuHt+0aXNukK34fsovT5H7khhHD1tO+/O
DQSOVCBHEZBFnhmIuhEBkbqlDO9xst7Qb70r7zin6tEae3ASbSHpJ1YarJKNbugzBMsCOMKEs2C0
5zkiwP6jKoqickaEF4CUq5jFrBQNTgKFHBEA9OMy3aZXzfVWgHwCXA5CMs4Scxz/yvjyFTPYUCRc
Pc/wQU7+0e2gc9Jhe+TeQ8gh3FGH8rLItWxDCnRxCdKy8zTGaqZBiiDd02SQ+zvOLipqvCe+ZlUf
BTh2ug+sBapoBqgaUL39B9OCotVY1uyonoJhRpIMDhWAeyh4yfTV0bC9xC2Bzp10p3WZgApoBLK6
WN7m4xTEBHFfGB1tbB6ScMUKCXENaZzXbibBWRgyPJHVww2344n08bGV8zHqkXJZ1ld4D+9RmL0N
DQ4UNnxpxZTmLrVfcDnW8ew7VVuJPJ1IlCtUDEmQkf2uXp1UJ/ejmU+oq6reyHzudvWYYqJ6HtKL
hAYQqEQ/ZBa4k9gxQePSLKrWe1ZvJnveA7I9N6uCp7Xtv9atwYTjVFrjVPsutX1Zl42cZobjP1Om
gJjOCvQcyK40dEFeIjhDxKKYGu8I4WNkIwymgyxXmLelsFLmofwtonCtlRO/1brFYK63FB7WCBs8
1HUXWb8WNj3PwzadYYV9G13wptd0qMGDvzA0IB2Hkr5m2QpXFq7cKsB/j96p2ZAb1iPyb1iOOk2Q
DfKGAouCuSXmawfpu9kdxim15fHIjvDSx0dPp1XbQUBTCdhUIFzD0TOqxdvSvhvRRBDZ6fe26Q6A
EbHA90WWze5LrAeJYNH45g/Jl2gFB7i7ArYMMszHAOJbpZaJQmhf1npn+ECFD4bXdT8iWEFftcc+
RetPMGgHJGeDS6zsjBMI75hHAqA4NHsHJF0mXRpfaRzSOmPWL+MkwzIW0Y+Ro++KY/6jX7wF5Cfc
PAQAII6IGF64eRm35YOvZoeX2rJSLE2Z7Oq0sWy5Mofhb0/Mu8qQqNt7VK4Z2MpNQN3Mk2SXNzh0
cw5Yh8qfXqOCh2AieZQA7Ye80p/3bTmNXfvc+TK6gNH4IQ1gZl/vzx2R0N4Y2CP2FVoIKqL6Hmvy
BtoiLIO2afIQsxjYSgKeLmlvUEnnvOX7M++gyCh4rs8w2P8C7gUmLzY52of0pNE+Fdom/QmXzq14
2rtSNF+G+4EKKbaG0Tad0K3wa+o7tEiodZ1tdD3OEOoAH8kqZZEousFsEGodji99Y03C6z352Q/S
5s5yebAcdgD9SQgkA0OlLQj1fs6Mfg+piE/wMR45VtGLP2ZhOe5S5eRx8lCiER2SiCdOLw04Av+e
XYnW/qXfH5Ron5sQrPYSd2gpeQjcMUu7wt81cj2YIaHQ5mIOn7dJ09JbdbEp2Gx69l6EM9PDgt4n
adGiZynWMQvKC0QJinsfqsN+nxrWl8izPsIE+jkJoivi+rcGTAjcT7ceORSY3DaqBww3z1hl96B0
DiozKhJckHnX38ZQfUHLi94OOdEiMMIvJjmDJ9zGHNmHDKhXe5JhoN4GyA/5ZPr1hjiLyWeI1Di7
8X7Dg84lfoZlzh1Cs767xIdtOWkosKlr6n0Zt8udxCvDANqzC2Dl786WYM3WMyd/ocb06MnX8Xtk
Tonyz02wfmgoP6RP0KSG9MGwNIBBHsLq3QXNfalPmwlM6bLE3REFuKGoq4kPAk2SPQU+mAb5QpLh
EY73jsZ6Vd8V8FOg23I97g0g0oAwZK1gyxamsR9hlxz2ZLptSQ8vdxnt10b2nyZFN9oP7nFuze81
gBEEu5GVCLQ/eRg2rtGKitJBphoR+Qua2D+x+7dw/IkmnE+x7X7Ogbl4KY7RASdA2XL6s+VXMkZ4
KiK6urXqyxZtv6kaXubek/eOdQJLRK/zLSTRYVLTbfJBkosZ6fEIchx4pzRPvPYnG1aAE736Ps76
lMYb1r0n3SPqssofmKKeY7N9WKJrxEn2ktLLCBtvIXY5sMlXebdnL3AMD1EDWRfIaOv1ILQZh3P4
EsvsJXLsRwo3zmW60pHOOTizUrMfDVlPwP0LXIioZhhvEuxKQQdO88Zfy8yIs+Dp2ePJqRtBxlIT
H6KwLeM5PsZN+zPz392+VzumN+PkN0TLCj/O3kPsKZADjHTZW7Nln+g+vyUGNSSETUXkN+rfMvgo
OoamhKUl9ThmA8CXC8pf0jztjF6mVn50xIDHtfmezk9gW0y+8OQl6veStzvsKh/barT9oHIHAX7B
vMnM+f6rej4+y3ApDUKJPnSocgQqkVPiHqO4vUqrn/qdfp20OPbWFpEBcdigQpOm4hF4hYk9CMR5
kEUE5oy64PBu4nCMVe0YfRae/xEofQQmjyDQEP0cDCJK4rYTsO2dGt6wW8mtl/pxS8gTRXphjr+t
UlRkEFeWNkUyk1LqsNpxaePrV91Nfe0H3ls7QafvUZX9UyNojOIdPsKO+66EhKpN7yjHwzpUlBA0
hRDF3PA9yiL0eyr6uY7ZFf0vLYbWAf8L1zsOW29ocQYANdLHLhLKYSlAIxCDKUJrF/fTQ0LXapzb
zyxyz7xxUAR6jH00eYpSsLTSvHVgwhWI5j8fzdRNRZSN9aiPWYvhfcQ4StVrL9hQ+nbIIenCmU1h
+94TIYKelyw4wsUt0oh+SffVFj1qu8WKdH/PiU3ftAgPGWvfGnkzFva7d+gmuuWNieNcREm5b9nT
Su0HM/KucSPR0UuUoAIyyDvaig+oFxxtFKZn0jZPQ2xq1ndTHpowen2R2FviMhF/rcBBy3wdh6fB
ke4UWPRTUFwAZnneFbD7wQMeBw4JRUO26AB2zFECrk+Kj4l78YkZ8A7xLDEoE0CfqTlg7V/PLFhu
HfMe3QoFAAsXGGI53mJLXjtBayDkMD+aELGgGSw1xYEv+OKqAUHjibnrPsB2mDJYWkBBBfZMQW9j
gIun9e4S/jir5Es2GnMUmCLa2O65W+cFh0S2Ira5P/C+yZGKONIVJpzntT8QAXm+45INR/oYl3u7
Bkwi1N2hjYNlEbU9wIOHOL1phbagbymG+faG3vFnYoKfBOELjTaut1gt4iXrYRPFDyAK19xhRMsd
B54mxU/ZmfQ0htIUEPhs4Y9gJbP5STLVFsudZIj7i0uQ+2pm76cmdnvzukeVNizPmkkUzRK9hSy9
Yel7MkFPcuzhckg28hYb8rgG9oPOkGDEDLXKk1lNOhgGEce6KPbv4G1VHgRtCBAP+rhYjzgua6qR
KQANA9J6Gm6dlwLSYD5C3xSUn2wrvXftmQxg/5sBZqWykJtw3EU+Mu2tpNi5QKCJlp+hWZrC6bjs
BY9OYNWrngZISA8Cm8hIDhap5HtyHTIqHjzWLW9TN5yarK/aVi8XDsWzRNr1DPTLswhgdSbe82QO
AHgOrOSBvEx+g8QpWAzIavbX2M+y4AkZ83bXx1mibPiQOqtxsNcAqBMYD3qhEUYO4V771pRotxoY
tct3XPGizxc0NpZrsAvYFCbypShYtFzgrWXVsjZfWRiDGiTImQwebN55Lncd+Edf2wfRAYAlcEkA
qSLwqeK/EPeVxZooTJKR+RovA+YFizgxGQum9Zp391jSnGEqsdij4ZLpPa6pJM8rp1OJRyOzQTH4
jVFyQFxqOFLaYLrboyPW1ASMF4UgYGZMCWjOMgQEsCsM7NEhio6bi8+65cAPRlDnYUOgo0DeGP3N
vLj1lwisA2wBpE4gpxukwU2tYQru2bNlFs6VoKD65eiui4RQyeX8YHv9lDhx8CHF5tYZVykCPEJ9
RghD4gzuf+0OzNGAga5AJ/qZNNHvMfGn2vIGm++kSX8x0nvV2Xz0iJzLcGVPi8eeg448NKnBUZ0h
2xnebVVMOegF3Vr42I4ITHD/JHn42SEkXaa9uXaC3Xa/qQeq76doMJZwlpG1l4IUbCCnib41yP3u
JsEvRuwTNN4DBzaL0MzyzEXwthIBcWAj3ycCtmZMvPNikgDTWNwWzCO3JkBnQmTdebEqYjBrsxdg
u5fReEVy0M3yIWYGPRZIl8xgqISDKUIazAUISFWCfD2v4Neszn4Rj77HOxSpuMdOEKBZ9gME1WNj
xmOTYO4g3T2frhGZY9jrRzLQZok/qgpMASDQFaiVyYqdnlRz5chxL1p9ahLSqsGhfB+ZnjOOfQOS
+w2bJT23PY/q2J+fArf4x+4/2TuPJbmRZs2+y+xjDAjoxWxSqxJZrCKL3MCKCiKggYB6+jlI9n+L
zdtz+wXG2hpMWZkJEeHh/n3HU3ONpJ7YokSKPcTtX7eaqJm3w1As44YQJy4UVoSsdTagbtzTbZPH
GX5zW7onOdWcgLcHuyCZ1tLiUm8ZM086SvQO7UR7TC1Zn/C93pOQcXZljb6iKox4Q2pGrtykKk/2
srGiiEJb10flaSpGblpRgCnPR9oFduhgT8m0J51co2rtD0OeT3v8NtXJ6m02y62hI6jxp2NWMYFl
bnzU5TU3qY9t8VGdcXewFLl9emziN6/scOMWZZBtyMljVlg+9/ZlbrdIiZcc9r89RhS6GdNKHlqH
g9jndYk/xAs3QzP7axmT9yENLU+FK//axAXLVioreC7y4jQ6DrmuHJ870kJuen7iqVVNQ7KTj7wC
vgPzTyGdS50YPNHazrmnirrnyqtOXUL5MK4woJiJttcmyvrTbaO5araDNN7eH5KOfyLKxS0vNSm1
9yeqyfrrXbfH0gnNxNQxtL8/MZQUMKyaYI4q3ZEMYLtnKVme3jdoyxB33e4nSbetG1kuTixUZG3Q
rXKpxd7T4lS0UbfpIqk2fl5/8LIwvysxbaPHYTYdSGDXeXjOvcI4+nayyox+hptgmhujz61N01HR
17iNY3UszZTwQbcIf1mspIEQDDxK7JkJrnnBxD9M2njKwuY+qYiRUubSFQJotMfDkFy8NJpX+UyS
15Uq3Ma9+2OW6B2qoj+yJnAuekLS3vn5tiIrJcYPMkKykhPdkoXEnWT7zwOX4cYUZBWnJH+Z0nbY
29Ow8jgpz6ltfUskE8sIGGinpvTZDLPqIipFgt6Lt4zRpykal0kgSlhnDnJbhvoR/Et7hhGyNcup
2VXIx2e/DplvrPTQkRpaV150mq0ATfCoIUj0GhmMNkYsgsYBfB2V9bD/XIv8xRhbucUVW7olOuD8
yjrRQuRceccs1CyXGm/NIGlRD6LKrNmUBHEy+sraN3ushIm2LkSaGWVrXYAXa4rqey3Lh9a4j2x5
qNEENNa0zzzynrnzUZldv1KN9SMX7odFuwpC7ZxlU4adFyumsEPEjOkdLWxeVB1MK8dBP+kfXXR1
FE8SB0/k+NxO3ilVz70syLdYw0Oo7Sf4DcchSO+NZELhX34kGc96v5hGlpLFy2Qz4s7lvEZt9SXO
g8flYyvfpFSS4z13waXFSfq9KDGmkcGnEDe9hrWxzUPERsLIPzi298kWVHB6krJYRl4Lzchazs13
bGqvHb/QQQS/gs2BTli2n1GgklWTHxq4Uhq8AYlKDyFt+2n5dWubdMOdct0ZKVD35vXRY4A6xykd
vmXMMEQ80fX3aeSzcrNXueE8L9i/cubyyKqs2IeV8VLjt+jlzCox0d/boSO8Yp1LBpy5Uh4rwxbn
tnuW6Rhik4YXyBrwKOtkn8hmy9jILF/nzWpI8h/KtqGN1H25KaZVmpQNdk+EDKwqEGI188oyp+dK
Bt+wXMKGqMhBmXrAuDO13YOYXJR1Q03c1zms7uOGjMPewQyw8gUSaEv5/aGOE/exIItZOsD7DGoZ
wL+Lbd50el3M/ISCyt6y6ygUWW81UKneEl/u85JVKip8dL/aeRXusIk6FxdjuqdKad9JSnBp34k1
5CvBUpeEb1jfNS4EmeV4NEg3d03cBCh92ztz8j9hOXxjrLQ2RWl97svGZy3Lb64bZIb99A3hRrUS
2TZCCrzvhgxnT9g8u7YigTC5BDbWQ1TgbRmGutmRr1GrBO+0SbLu4Hqlccq69OtU+NRC2mvitj89
RSJ0xtY65SUeYUcM6yTAYagoRBgcxY01Rqsitr7Mlc/hCXwkwcFlDuqnUFvfhxxNUBuScy1bXLpd
ka1sbixPJYlXr5Rqv0v84KVvf3QTLlKIK1yO5cfGMx+CqR926FsH/Khin9UfWWQFa4va/TrKbJRd
Q5MegzDCHsySMs+dZyrqaIkjkr/B4LFyswTZxnoLeQRNcdsTOifJpv5s6BkFE/wEzhMOid+cHa/8
ZAjnHjlStiGNkMbzp7avj9IeHjoz2iWdyycDkUIBqJGQO+ahd+PnNMb26rvNEqZSvPMFstVoIjYW
NQMnMnSIbCOi2/3UuiRGpGb5fiCb/SpirHEhyJ8J9Zx5aRr3S00I1jqFxVyqNmHlP9WBi6Obyg2n
TWHpH7Kcr1X96EmUUTZpwDHkXFyeSLGNUWINX5cTvonnLSrDrbCjo2UL9EIlyQltX5XyNmJK39o+
OgRuueOrzRvtkosLBuNxCsnEECzIjTONL3FZNWt0b0+5yi5V/xUDSLPy++6IZuc41fi13YXJZpsU
Dx0fHZZez46Otmh1slXtBRuM1QeFaJI81dX13Ecr666FFuCv8FBn1sPtc6cuQ3SnVLwYU3eNVz7F
rVGuJKoEcybkto2Es9PFkECARESkpp22sxcvHgOqrlGLmmD6IYJuX/oSXyg5ldXokGRzZL1N9VOL
VnDVG5iz/Ka4C4rwyTXVxpqGZp/bbwF53JXrON8qxi1USKe2qV/SOt23sBqcQtxbQX8C5PSKy+gR
kRvJfhJFURczgtnWW5tNJzF5Xzrf/+lnX40yVMjH3ecC7UObphuj8EzIQFTdG+PA4DqQFCbDOhqH
eWi+kMZlsehDRPC7fcFAK4r6LY3yJ8QUD03grLPKng9dH2abPvfmLTHIJTaiE7jVZ/DQn6qSfYZk
dkVseUwmTMUB3wWmbL1aZFcVUoqKMsxKkD4lJt9SfT2ljrulHPgG7i7f6qx6Sfvx1CdPhtN9MyJi
HImmelisEf2FiXafdf2DwWRgxpRs7OlYlaSJzZm8JGa0fF2bVNsbwTJ+oiaG1WbfGMj3p1Le+Umy
nQz7tZ6NpXoVnsuw2xSoEzS+NFaJ1FIMZ+3V1edU959a1SHiS5IHK4Y91aXJdeiK775PBknZ+tXP
6m3btV/rCeBXXXwsMsICnbzUbv/Z9pRa9cV4JdYodqwfPSYA5JnZoN7iztoFVCdWpEtXumi+OhzP
0B8lFwOmdLy1fmYqxNwfImBk17Q0LtW4kQYQDGp91kMWgjBjpikWiM28driUSmuzkANWlR7HbTEk
nAlOU1OnrF5J6GM6TgwKXh11SVO9dTWKgJCJgrIY3pauvjNy6sU2OwY5QYqJEDXqIKPPrXB3xlSf
i47Ix/aZKZGQnMm8PjoCXZ0XH9PRfht6hSNlevYn842kGTaUod8L1LfMl8W35foOS3xQbecCCcir
dS47IJi2+0z/lmMf94w+C3RgsKaL41Fp8xuc5q70JoZSfYi8znlotWIBKsW3suavOOJjwahptLVe
uTlxi9PYn5AGAAhw4cq45nSMSRnfwn2v+y5d8lNY95tVIMxlan4o+pBApWbInIuTqbpvwuZbtMLE
HRKtZzFs5iDn9Cm2LkKetWycAFmHeVS87yBOtZm8KFnoXVQqh4XVo6HS5KyplFj5UjabqciAdMB1
9Bwk7qsRUxeIwvFuggbUGf3ZbX21Nev2HGoMs2lR/Zhq0LVSztcinfdeovJVixejZDlEVoFSSOej
grVSVE3eGwzeGYqMs/HGFJtAm24B3BwKZLs2Ff61WUbuOiYNsqJ6MOxL4Xyq52Q41m1Ols6kPukl
n2o5P2iCyD1QIwMcjroSAqFRmLxXhDeHZm6CNeEWfgysiavSosatFz8w7IRM308kV3sNI3A03C8j
6YrtXDKucHDtXSHipxrp9BZqWrjCveCW0UMZt69yTsGZjNa8EQiT2gBdv+9FexMiAntfnwK8ESeq
NxhE5+8Ug85Vy6qibJ17M+w9pO/jC6dCw2TyKJ0BVlxWXoWXvgxGVpC3ZqpNCiYyZMXbdMSXgTys
3hCsmUTN/HKGqGOBdiicyPu0bcalwrWymmpFkAdrCiVCoHdDWtSHKjrOQElWEQtCo7Yoz0P5Il60
B/IE7mMwIQwpneQuI2+1p+ZsYJVTT05lfa0ilV4M5xgo7OGqumpzPo9xZB0pmXXGzCHpciIbJqw8
7dXKifz5aFczrhHDAaWRopUim1ct7o46hgITjC8daaFBFk9dOVzqXrpravgfu7bMN5bzGlTf3M5r
N6KF6mjI5ClP5qfCIk3XULOc2mh4CtXVL0E6kxPxBGmxkuy9q7Nhl83iZzPPlJSSwWVYHoN1Kfuj
4+ifMgAngr17b6fGiy2+ZMr9YUAlGgpZnK0C5YzVJ5cZves2iKRD+G5tk6G4hwP10XY4rQvcd4Jk
Wzq3m9zPip1wY3enMTsMbXffm6OxsSdJcrDrdnBcki35aH8lFRCV2QJVpacCvzdzCEeN2CY9tnpa
6oHxespCmBTB3h1t/1AW3t4fP5KeIUfoCg8xe/+1kJRl8ir8MIzeqynHj6QjXnQhmeDqoNmL3L0f
C2zi7fQd4NEnN9OENGjYWV+5yTrXIQAycYRGp/fK18PKHCJnwxzKaZq1j6lrx6sYiv/GU/2uA0Jb
B+TqIz99m7H+SZ2/Dhnyp1B/Aei3A3lFXb4KawKq4Y6C+N2Er2Jj1JF7pTbrWcUPt8C5r0KqHlpD
PhlYfqLmPbSz9+AnSPDzuTfXE1P2wZ3lA/51Ai1SnY61izE69INUEGbMr8OEw0ll5iaP0gNzX7Qv
zRcd2PmaMjHikywvdpaIV36WP6ZOHBOd9degkB9673ub5jBh/BhiCSnsTr+CvQyrJocABwah4/8Z
ydIq8LJsH4bzxTI0y1zZttC57BPl7oNK3G0XwOzFUI/V1sSu6m8HFmLNuIUG95IkehXnFlp0u7E2
EIhRv2On0cXPulBYv3QE6yZxv+K8qlYqT91tn5hPGJW74zgUDM2T+6q/+lgLD6qmmkSKUXsm/I4p
I93TseQqFisAS1o1vPhOfRdLN9n7PhrtuZg2Tv2ShHilgnz+4OJtPyVcvwR8GUZtiYFSj8A3mkzL
LSqZPZAzKmvFwbS6YU1968MchZKL9cFpyKybYfLm+jI59rJ/aIVDdX7U/SYbMSvGyThtZlxqQdF7
T8IBN+Yal1RYA+Aezty2LNYahCFGchu5YnagmBNuy2noD444SFzEVxXxzXBJotDrqeFG1dYyxu83
9fH/F2o/T9WP//O//tZs4j/9LG5yawda0G1XIUj/q2HD34Xab9ARiggs3T+87S+Vtmm6/xttkeMu
oHrLIS3xX80W0ODRRctlrWUubbT+I9BeGm1K20c5LV2TLVrxvwTa9tIUxTEtpNTSs22Tb/cfmfrf
5PZ817/u/63Pwp+wbVqr+eZNOA6ZQ5o3jv1v5HWyL7UWrXavykAlXDRqOrYdqgMqAnAVcvIBlrPG
c0kWJTAB/w9ArA2D5dZg5ieKLDXQsOCQZtq4E5n6+due/IdvJ//kkvPtAqAegKXRsLOD/mA9R85o
Z17c2VeXpFBNgHSXBRRwOoB1xyQzr6UdPjkmuKGiTHFUgo1Ye65pHnTUwnjFL7VVERl0mLar2HfS
SziTtzAQ0pA+GeIHHSZwBQvCL5cyYRl+/Zevv8C9f0dV376+ZRiUyFgVcvx5/redCxpSDQ26t+sc
UMNviHhwLSGTUx4Fxgq5BgC9OHhk2qZQ9xnxZvfYmegPXC++UJVLLjJChdn5FJXLxb+ktiywzJcA
UUdSCn9T5GG+S2TdHCkHPUlPMo9G5gpmOzisyvAuuciu//Kb/g5Ftn0n8CS866XDR8A5+OdvklYS
FQHg4CsnOlqs1vDWfeNFO2OAhEuAS4RvOhfF+bGrlL9Q8WqwfWY8XSA+D3sIsi8+Vuuzl7OgWZDQ
pGJZLum1TJX95C4JQmQXQNGi7l/I4Tdw/N8PB1+da8fmiuKqsv44m4qqCHVUBfJqIrY0XJE+YWFE
n4hmI09QEER9DKEdFVsyKeTm2filwrGMst9BfHlIEzPYlkt3hjGax52lS6IsNSBxQzhc8xPONFa4
Ez2K7ckDyiebIn7wBdpi9G04ZYN2g1ZuWqcJzrqwRE/FucFixI5J5vmSJKPZjlBoZbCtE4qJaohj
dPFlshdDVR48i4m8NABZldGiy4mvVRhuCF2pwovAPNZTdJ/EbnB32yhAwL0LBNWN9bpRBjFEnRyd
RHQ7k9wqchGqeVE5fQlK1Lz+kHzqRanvUmFny2Jo3Le0PaAAD0aICbV/uN0aVP+IMA3sgSXaJ0su
dds6JJMf7P0aozDgjtXgqmd3RtXfjMrcCtPugA019XFsDWqrovo+uWOAGI7gvohQoIy+DWi4OqCN
/zc4vfynU9W9AbzxpRjWn80cKP9YevRieRVSX3pPU9H0m2Yf4rgCIWsffU/eDxb1z3JqX0hjW1uV
+zMGipIFncSbS95orzGLmGjnLpk2r4PYRKrBO4zymtx/cEfaJfj0L1fYghX/8zR1A8YOjxS+5N+/
jxquMLwUeoF5nR2xxvETP0XKfbA8yJ7ShYNXF5KFUwgRzvf84g6A0ikR6kMbvEGrl2fXSH7e4OmD
D1lhWcEJO4bRWCNummL9r+1h/mEv4z+yfA/uEsPCn2N0HwSFYkVkXsHH16i9gF1M6ksyZJdYl3rt
+9gr08I/+YVNXrZQFzNKXxLld8f/eb8tvYf+3G8W4ErPpt2b7zl/9o0IJ0yThsFR0kWPM860L82n
LE7dS4khPDaE/pj3nxXlpg/JrO4iyeqlG6R8uO1K0ua7ZBqy+6ZYAJyTXkdrYSw5eypuq6Y1nU2S
igsHB+lIURz6MfeOEp42iYzyvsC4PIRmQOsSs11TlzYuQhSk1NLsNVWx+OWa+xVh/NO8+A+niGXR
Id1yll4l/20kk7YoAyCvxrUdk2+2HoBL+xRdkSR4myx1nqZW/QQgdBWihqIRjoDMXYt0Ow4jmVgz
XFzQoZPPSi5eRBFdjp9lFuMejq7Y1IIa8f98bJaObX8eG4/ggjmD/7z/1mDErFIjEVYvr02LM1Pm
SY/c3kRIqL9VE+wB36EWVGM9IUYHsas9UB95k9qkR+RGK+fRBOyzhbz3zUE0cDFjpTaOX36xDRPH
6tJyAjGDOmKffBiWNDn5G4sK5CcXcsnBiK2GhkQx6WU+4aBbtNaBiywVeeyOcle96k0vv2iwWReE
hRaGhDOOxyccMP6lU32w9VOoemLEw84Krpj9/r72WfeK3n9Ix7kjPSofqYw6PynGrYukMq9YtE9W
quFKpeYHM4isl3wkm2TKErbDAmwv8vEudC1xyuNmay8/SjbA7v7n/W4vY8UfY4knuSSwNzlWwIDy
97EkpamO9qfAvAZBRQMVb+6fAN2V59lrmoMr3PEJ/CAlEOKLyzTNrLgQcrnlhONNsELODTvc6dYG
Q2TubbLIWlsdyUM4RakR9ccU+UDk48iuohfdt+vQ8oHH1hoqu6UhPHTEhsVkf4jII+/6NH1QgqSy
74t1VsjzTFHuzi+h6NVTuIgjbcCuirVgmX0A8G+tg87e5bEGjsI8SGLIq7a5o4KjZD30L2foH808
bnGNZ9m2bxukEG3H+GNPiVHq3g1t80pngE92TVnX1/EruAIgkbVpb3xXIKIbGsrJSZ6fnYkan0at
p+yxOiP2b1dWNd0VFoio//kYun9Gka7hMKaxcDBMhwZJf36znGp7alDXY/VPM4YUCNdj4DgFtrMX
wAf+BXL0ZRSAJwR9UDamu5Qia+g2vlsh/1lO38pSrBanhlqgpA8JhDN6OuneuECYu5vlIqAJ3Wxv
o0Ha2R0cC9XOatPpeAImcwCxaTwN1qeBtBwKw9kk7eTaBzAJb6LIhqMZrgox06cjc8B72JggR/Th
0HTIoNXovGxc7U67nPyWW6yNvrLW5JhxrMd61SVBvDNhfK0LG8htHAVg6nIDkRKWess0p3ul3lI1
6QssmipjaCb2KInV5UeVm+au960G0XKVL2J/SqSBTfkski1lW3veWmiGNsCBs38bfwP7z74+LseB
C4oWX7a0vVs/vt9D+9lXAbn5KboKNZT3uYAdaosM+FIRe+tSXByn/p6EY4cfe/KPlAFOgVXEz90s
miPtErJ1jDlpbNS9M2mKfNKb5w0ucsJG0zhiCSSzAn+425G8aYFsfcW4z9om7cPtRH3rvmyTne6U
QkL9uSM3/6RC8n69a9zp8jEN1IPRw+xjhxn7OG2+Jdrd56ReceM7Tvw0kBT8kHfipCwcEDLFoVjY
25HWFnB/iH/pJqHviomfBEWdWJXWIjqIjA0zTnrWABo3Y/bkJRm1RYjKiC+CAzyiNZqe6lTFJKBc
bEh7o6GAn4+2XLeFhwaPlDMAweWW1FfyvidvIcRFSRheILFtDTWqB6cetjmmW0TnDTJG6rFVBMij
dfD3Vv5oHiIln4J5CK8TlVN9KdwB2FGdfjIHrzmkC1CgCcrtrAC0NZhq1nkGvwXaJhhjL3mIYj9Y
1WnV77209fb8WYuGPGm76YaQxRiQMGjcZNSMkmzRSNB7X2evU2OaR43kdD23RrR1R0RCtZguAXWj
LR5KhHzFAegvdRsf1ruZ6vR+8ilTjmHgbq0x/0aVaToUTczvdOz7EVa+cPg2GanDqHmw0ACtDdWa
m94arIXmhvTP6MrtaPqLeuxHKofsbAztfd5nxt71aZrSkNx0Z6Gv9sDZw+HN9lXufTdTEf4Cms9D
DbHEQK/QB9Yj7M0vrTW/FX4R79IFqDShKmDOMOmC4D7aTfjaUCN+TMphZ5f4jxuTEwJp7g7NXnnA
85ntnLL9bmdSHkcPUwDUQeMZx9axhBx45rAla+Ej9gom82A5FsDdFsqwGKk9V4u8QGUoSib3seJS
OYwVDb0qBFbwxYIC5mWpfyD7AN/ctOldZk4zE7jVkp1r2/sQuud91gSbmbLN0Td9us5QfCOdgZ06
ZL4NFknK3A75XYitTye0HzJsf7x6rUtHGinWfcHPche7s58hPac9FCK/JC7IyJf4K4ccxcWk3U0f
sgqLZnjjprofsp8lDXcexwzwpmnU9wHfOSTkKqOWsowVRhtNG9UNaURquzUROANyA7rEcs+dS8ER
JSD5T9XgeZ2jFhwlkoqZ3poU443s3GRVtMXPVWG1w33rG+NH/DucGIZRkBoQ/qdR8Pv7+VAt+it8
Ktjtuo7K9jwNjynwmhwNQMdOalOUejqn5gDADgEIff7uEZSdugXCmMfumw5VsnW8+ZB0o/uAI6Xe
Z4t8IXSEQxZ6rtauBxZMNsE3RJ5rGrB8oRYv9n3ahgNgLCQgHmc+lEw1n6w5YqyNux/opMb7YNl4
FXVRzMvljrXd0tAlVPt+zL5P9ObCejB0RyHDx5Jstahn+5lGoXdNE0b48i043UHTH8y4+QhvSH5w
MSjE8OXvE2PvkXugpQW5asFp+zWZIaWGwgNXnCsqKwFl3cpcEYxhdDWb8Vw5L3HFWkjNMaJLG0Je
MHuPt1gGAftDi0z9PsS+F8VhfIjAu+4jResjUhnEdz3uFgYCdxu3ODMQWyDjDb1HXY5fahgcWT3G
H2xlb0PHbdHBzK9ODOkjRxuwMnWtNnXvlc+D/VCl3orhy3xgnIo3ukoPrXTw29AAYkf2f2O5OZ1M
aNq1MvuxwXIsfsSdaR11Ez6im45RBWv7xTTli4hnelf4MMqmxMGCqaOyOf12k9U79/ejpOLEaram
9o2GkmVR9euubEd4SLdngIQ9MCrPO3tp/UQbzNnYziNj9a/7BoK4kBaPa3BW5aleFJK3TTyKO+m1
3m4U7FZdO81vmyaAJFs5R6+wOT9GRtmt58vv0GTwP1rERegcFr63N52SZeNF83QKYcuBD0V7ZCbr
GzQlHvp+L2V+TCMxgTjo3349HCeXGGXfHomNPmGT1zC8wu6kkxxpqe1AEl7kpjlaT48l/SEZUftS
mtbt6baJTRSRlJjaU5fF31zAW/TRREkQBhA/ZWlMu6HIXugK+tKA1d77PVYiqMZA+X2rOCF8YwKK
aahn9WZy9goulrnp6X4zTx9kzECdyzwjFKKxzegc+xvXxkFNCb2uxHq5YG7+6+5MfXAzi9pZeQF1
18GuRkClxUcwbdBlF1jLbYNgqfp163a3mYR96JFpBAtf5saQYS6uTre7t1vRYKE+ut1PR0C40JTW
llc8NKP5IcXQfISKQBUYQfyeOg/cUmgYDb0d0MioeY+u8Nm0yYP2kW43vZoejQTYl/C7c1MDm/DM
H0YF2XdAf0JPSJc1LSUl5aMr6+qZFkD4Zmjh5sK3R/+/yahn+QMo1yx47rom2UVeqLZCZm9D0O4p
jFLytvHI6F65m3Codp6LOjyuKGDFzkSppgRFnOEyQbPGjiJfcRoa4yee6zcKzZtEeFyeNAVbwfo5
NnBKmwWn2Sp7EyGn8ghxLtiYiyPtoY4oLm1ItmZ9wLYOTGs3+LhCO2DNhBGRpmdPf5FjdlurozsA
1+k6idrEYUc6M6qcDXzlfo2k9kxq6FBkPidEjoiJrCCVf7VsmL6OQYSG9vZQKuridHvd7dbtsffX
/nrv//Pp97/gxCQHu17E6z8/M28ZUlfvH1MtnZCCaYQevXyv28vV7TWy7jOYPd6pmmCj//rGt/dV
S1RE09QfAFzlvL19asnwNINT7zgiOCZ+fcr7t3//vF8/JkIhrQCFmNEkNk5DG82sGHcpxMMz7dws
rj4WSH7ZfU/TcC9GC43APOCnA+WLZSNM9Om2gb/crHVqWIgFOgZ8EOty6rt1Yfo0egpMibMJDHxK
d9Sz4Sroy0HPisPGubGu5LcYou4xMWLnVGDROqnBSSE/OJDGRAeh2Pe5km9P3zaaddAJCI5C+lLZ
66CwEopoy7uZBR3a66VnWs7M+9vrbg/dNre7OA/tg1js9ssfuT3uZP5ftyrwVoix0mDz/gYieWQF
rJYxd0/+gf4CqNwFzl+UaSenYfIMBZazNVX0tZ/j5khfaYfxwcmRnJF+KoHoOahcbjeLXLQzzjI/
YVhbnrttBtdAFZ7iCD6VFUEYlC+0aYsI/bahXcJft2534xT1uYcRXqHD/M9r4LH8/pr3991e/X73
dmuMWlqntj5D0GCAidWeJIkgl0tC2ZY/LzH7c9QNyU5SAyAAysf89L4pahd43vt9urH+/vQfd2+v
6xbZ/Ps7oin2p/X7/X96C+FAj39C0eFYk+v49er8pse/vXG2Rr7F+zvbRHV7hykHMz2jvAwP4U2x
f3vx+8veP1QsKv73u//0uls17P29v/3w2zN/vGUIarGdrbvAqh6hvpJw/LWTRu1ZZrW+/Z0qnNvu
A11l8xO2jzw/3PYM/ROL/DAbHlofzzncjtn7Eb3dDTq5KAAQFrPrb7dvD7+/9HbrdngT4BczSZbl
DX1vimmNA2XeWylMMEMS92Per7ZLi5iahbhehrlmGhw6OCxnwDjLtH0dl/EwuA0+Lg59JEoDCx/K
/E4BSU21BE+04/pr07Q+wsf3+6ETQeNuYwffuou0Af6YffvTyx+NlynUkejyYFGc8U4htMekix9t
WN/26u24NAS+O1mXzxWrumO4RDByOcBz95JhY7jtwD92/+2x3w5RdTtNf+3195t42zhtEq2/+Dr6
Rr9hqlhOUp6nch5Xs0arGtRecaWR1nkMUX9lyB2eSkU3o1XFigtcrC9oSJOk2OvdEGr5uNQwbQU1
2vN0vK26rt33IELXJaEk6vC5uaMEcTfWsv7kAAQMrYtfXEPTiY4qmI6REXnIWKB/69j8CtXbxjFv
PAPxTo6yw8NqNGdA69fab+SBRMtXYI6tM90jKsy2NkMwcx5Vopa2G6Ws3btEx89zIzxCBPs5HVCK
urX/tWSwgoeSYrkd+ngrAGCsxyT4UjeFeV/qAfigbYULOZqG6xWpMdf4EsS+u+tlisLTNz87ConP
hBRKy1ysy6irHtSM5FIXA8qwcNwVAwt6YU9vyTxixerpL5qSgTJASmyoMElig8DF1q9Y4StPrkar
HI+BOX6bKQDvhlwE+zBqo0cDt5W3aZcm5Wk0gQ8uvSOal+9FmE87o9UB2OcBP4cRPNVFlDx57Vzv
qz596XPaHFEcxv0xVREK2tLfpjmt7WVPwswy52jfRslx4GJ4AE1DB4g463d1UtLC1vjkLERhkzbu
6yQfow27/b6YfOQZTfGNdoTFXV9hXgF5diAP+siAVJ9BmMfHLMnu09Ttj5mrrpAx82dNO13CIvvr
KCfjI1JEA4bNuRSeR4sAPOS+nPbahfDSAT49hhCjh0kxFaY1eEl6Oaw5Ht9mD3ZmAFYiQW1UhKPC
apT+zEvylIoOT0BfCyzoNdaeU04d6JJrv/jo0/NDWM9j2/hvWURDv0hqeUAFSPNiTCp40C7KZVDA
0olyrkUj6rQmSlozuNSlD0FAjMTZ4byty/6hn3R98MxxekpAkzraQKbr6KvsRlIo1kSNMvfVGadb
y6mWstBjohO+dz/bIfK6lCIm2BuTRhp73V07OuBtdG/7l6yvsCh75tEuk2ONdHinJ3KIhlP5myZU
kDL6yTmPg/gCvEFBhRhVcMni/8veeSxJrmRJ9ldGZo8SGDgWs3HO3YNmRm4gSQEYODUDvr4P4vXI
vK4a6ZLZzybqZVQSDyfAtauqR4thZRbJeE7FD8PA3G+MyAm42rCqzj3NMl5DFNXDbfPA4DlbVMpZ
aX0LWWJvowoYNLHX9CZD8Y5+wwTLCX0nBMVUs1tR/skba1KAUoq2PIvWf0lq4DfF9xnJ+b0Pf1j1
9DylZfQkUueb3Tj6EevIBTs/XZHwipvrk/tkVhmPbaXhXFXde6tb9wWmwTW3WnnpTP2zbNlRxZQG
wD0o1IZQBzBsglUz4vorDNOtMmk1LIusPZRd9a7soD5yPl2q6Il627ToLU3jELOONbqJV5XteRRz
uLUsyaPjCQYY7RiHfJrfZJ23r5leycjSj8wGUxB3T0GBPanyTkbq5qyKUUVF7jMi5dZawnnbt6lj
7hFtYOeMOA/pBjEvQeJV+ypHP2jKKT7jYF2XLqQbi6EALio4K6wnFG6EXzTdfRenm/HSWsO8MTHN
Aeab840dOfaZwUuTp7TkQTSkWsEdR6Ic1pQhfZ0Uj5zTPlyVtv8KJ96HmZBHV8Mvf099+RU28o7f
gmONwnWku6E+N3qA+SGSF6sFbQ/tBzbbXNuoLUaPFv8jpNb3VtbBbUgAfMMV+IDUXd/6GuwUHUvr
2vbSU5bPxQXZ9adlVq/0er728RTs4to/kJu5yqL+WhntzXNpejEpBTFC/WH2GVx2rDRbGbYRPDub
1fdvUx4VAcXv4qsVlTSYJAa1E8faH8RrShuhT5VHNTrfFB0REAvG596Vf9xM0vWYo5u4FdtcuvpG
zrKvHQr1CqWhPRbTc5ASiRq1R4DEK+cXNbJhtEteAKoBQX+Zq9yTxhtw/4PvX6xcWq8JWCeNHHBx
SRKuUB78dWFgfZ8CIEtTbB6rpN2N7vRldppuW8f4L92xlNuqakLqDF7MpZYkpolirRONl24M9kbE
CXAyMOdK9lEgvwjRUFlcQhG/usPG6Yf6xeoCVlp2fU9ItGHdE8OlmH9UamqfsMc/wSR4YZTD1Y96
oHM1fbW7jMxZfulsmbyEMfUFIpHQVru2xkaokjeAduOTD3oLRgf2n9kbnogMEdxrfxgkVIiczcSO
Mt60bCMpqJTKIkCjp3U7xoodEHbbqeeeRlyYvPanUpKzTRjmp7F3htPndyI7bmEFlr8zGeYHIm/g
xCpvT6M3xZo48OaOGcoiEr+h4zO/1pXcpzX/DjjH+hpLjUHYVXwuQCWwGs7k29R7qzYm8TAFhbwT
C8SfPAMTV0v7otLlXRdufmrTvMXraa87zzoPHTcG8nDdpu6nX57b3ybQSKt4Sr/DvfWPcblcthee
31RCQGkZKhm92nAHHIHV/YTpYegPMzPUw4dNeLLNyj1qomBboE09t16HsuvMWwWO86ecBvVeu/KU
mR5t41GePnd5DAQkjWE6yPmRhNl3O5mqazeWJmwbmxw1rmpEQK9xdnKJNCO7cJR3/H0zAf3QDonP
nq2o5R3HylNvrFZ4+xq0+7QYyCs7phyNVldmJfWd5bwJupMjfNCo8OrIEPMQLuhQZ/rWqqe4/uCf
nI+A8vvdJOavidc6q8kkx5IZI4HMiQqXyGFlGvHMrOvSf+sriNekoSBGtBE0yyz7AswyQtGz6DxT
FjZOb2I1Z6Lt1hGdNmaX0MBi5V8d4jmjcphgWbGGUdNvFuMz84B+zdzSwlxGB5ZSMUQRtp/S40Fg
3PTXaZAfiCYEe9bCLFdIG5ved8Q7cTP9Yc8TaReF+rBLKlE8ukniFmWuQmd60prm1YYWKD986HgE
yFbmL5jzm82YBuOmE1z+GWF4V0zzXcy2hPtLMS9+7vss3G5Lm8s78XUKwOY5fY284RrHwLgad5r3
cD/WQeQc6GL/lTY635sjH9ceA9FW+t3NyPqWDgwqjztSlabzh6kuP4SW8jeli2dZD/VvxJxnd7DM
X/QssEgmAc3dq95mk7+B/Wo91bn/lszF/D2JvQjyEu1BHcg0WH/w0/DBU61iNcY+9GlXMFzay7qY
8DPcfrMpf/h1vaXLQp2iVMwrym0M1mzRcJnjJLzUXnEXns9cj3tkm+ZUm3cZJ42WWfrCUZw6ZP/J
6JbJK8oPQzTAaBHB02dddL+sS8w5RWUD67Cje5q4ILT1JHYG1sLErJJCYYCQpG8iOjI/wjj/FiQ0
u7i511wUJVtK6fhs9uQaMAubh54U7FrF9iMoi+DhlmpPrp+1jUrPSIIHVtnsVZz5owmpGGy4GHTI
MRsBKQqEIhZkvG3RqRnsZ4lnZp27oCgbo2Na9rL8iFjFn9YIdjnDPvR1vTbBM2JKYF/saEoG32r/
E3hOiKL3TYxIYfCodTidMsv80EUOS09wQ1kA86UeL4wKPY+gtg+1r381rrjraVcrj2s1UKBzk4UP
XKB3S7Bsocn0mIGtBZrabVIAFI9GVh+1yM7pUBPOJkZJLR4RNon6tu8UD4exSuKJ6MdjIopnSTbr
GAYY5LUR/GHgsc9G28ESDJ35qIU6etzb7pYXHlvqNPYD1SescPV3r0OAcQySUK6Z3QunO2kdMTZ5
3bxL2ybbZr3Pdsl2+dA7PT0i3o2U5tJL982tJ/932VFyXn2kOJ+fPWne88H+oJkuvPth/aUMM3Hq
Lacg0ddNzJu0kDYSXIYhhnOV4apPUqx+Cc1HV6/hBMyNBbvlWNzwYtFOxN9ZUECwpuC0CcXrmNcH
24gKlLY5OPUJlR2BGTxnXH/zCSpkXpFzlxPeOcyFxd6sR2svHJCruG3/sBt/psOXJ6vyefnobPdq
kFRzLD4qFV0Zj7oTTOV9S8Kd3DRug5ZmkexC08pH4yjxIKJEk3bT1Bu3qua75pVY1XYbbQODPT50
mUr09h6o32Pqwf1nbnSqnBevyZ2r6Hv6j2JRUXk+PuUSykblpdcwyunpwzW1ywWsylDQARoEyf7T
nhmnQCwdup13XF/X7Es6RA6XSJR2iQ4nY71pl2E8M/Ttx2ij3wwSRJ7PbbSgvzYANH1TU/dTBNXa
QaC+UA5+MINuPg5eVRE6ovUrTueSvzldSKA0lc/VJosLguOp+oMNcZ+Ihj8LYxcHSY4+aiFXp5qZ
0nTOzZD/bmKSn9hwTIajKjvRX8W6sSAKsIrfk8C4oNJUt1h/M2qMmgFLyAeGaAnLGGfE55cMs+u1
KaYvKvOHA5NfcZkL91AEDeezMgFPInEi5UG/Thy6cjjevHYBIfXsa9c6WCVDircir452Dr6RrVKc
QT5lJ7IxJ4rIwFZFzft/rgZywz5CKzlXfFNnF34flGvsprNbh5eS8wjt8vSPZdxsDlkY/ELxP3Ax
GM5Nlz01WSbOMXmSXSSn82T7vOCma1ydUFH72ljeRmjj2VHESEm1H4zJ/WEt9TrSKJODSiqx4kx0
zl33KwJfcAyyJMSQa/6q5lrhDSoNkNNkcYYBzBmfm0M9VqBoOqNbpBXqfwmCWdIZKMR12AtV7OCd
Nod7Ry36Kg+Lhq6LCWxJzy+TWjv4CGBuGz64D8oiq21XVuNaInzsORGTZ+LDtWZtk5/LypR0Ns8P
Ly9gTrNHHlq0GzqHqpWAdbbFn4D7agt374AQYX9xq1+kM7cU+6lLz2nsyBz+hfdMR63pc89Wg3hw
eDNqtjS9aRa7ITH1YyLPQxe9t+ZtSnQndpwnNzTO7BfAXsjymhOxLOPCPngmnU0cCWnCqUNGhIjq
aIvN68mSBmUhecc8j61rF0N+2XRO+qVjp3h12zKCrdsTnLdolMoTP9wnwMLW+DAVVZDMmTWu3zN/
2eTAD/OnZjqAe8Pt1gJbBUSh1nnf/YIHFV11HT+seLwnaRS+615gUS5p2OS+S71JHZDG5rRoYgw8
lY5gJM2d4hBiFNzafo5Pzh22qL4NJS9Vs+8zm7bHqS62hr2gIMF4Gr31TIHY70qhscZdqcl2usMl
pKr64CKUUUIr/hjwb65+V8BGb5s7fWeU4abpaeZdCtYpGA6lh3yeLeJ2EuXiZlA62VWA4JC8MEKa
BURKU58qP1SPZJYnj/2Mkai76ry3ujaulO2lO8cX/WYIwYVoMV17GTrAH+Lh6sf53Whac+0tB5K4
ceWtmIcv85Ds/JF+YEXLRUGTBXnYwXpTXBJDuJGvY9sj/IIAajqr+RYW46518p+WFVL101gvjWuk
hyzCRWGFEAkKeyieBo+JBCTMDvYPwZpw7pjMae/BfPLAfmkfo5ZPQw74imGM6GXvya3P7mGNW0du
8FIuRwY1pNQU+h1xXOWPV0sTfoVHvfUjalfodHTYZSGcqxY4Bq00nNaXoUQKIU8x7Rs75EuU9rqF
yoD5kgLRpVRWvdouIdcImR/BILK2WpLF6LNTtGSPrCjYOETw93IQAwoGEYaud1L0O/N7yATlgqu6
ehlh3iwzToNryWdhI4aA93TgA39GEuAWzmsT9C+f15iK7Dj+QWnIiMz4HHO5uCVG+YfGubVrcyQP
gDzBAAKvNo0YLjsykutgzs11y1FvjY5i7EbIx7HsgAyXSl6CCRJFApi/mqIVlYjzPujegByH2yxI
jSMSvI2bafZXPQhc+pHR7LvC8U9ZPzGmZYO16ysazkTs7PhE05gLe8FZAMWRcbdKjXQF7y+W5nA2
s2DlUjAdLK3kGgrncplVk+OsIbLV+2psXuhIDjCBX20k/AM+bzgBpbP7a79mds8yZKJu63C6TzPH
hdbI5W4uoy9T3dbAJwLwquCw7rZ6cDdKL0bnf/1cwdAb5azdxIIg/2FXuUDDxRBUrXs+brOjERFH
c9PF2bA32t9p6+asUxUAu3H85RbeOaT7ioC9iVM/V4TItfvidqWxbioX20QDe8GrQvo1iSdnQIQP
4IMBE2X1H37sJ7tJ3wrAU5uOlSmYu5aTZE33Uz+yRVGLhSOJzG+9IGcbxJmJ7RYof2Fr3jtJ6d2t
wTylk7PTcwuFChP3xpvLGche1Bwsv2L95zNZ23adP1NE9RYQrg81XbhxnOot4WdMnuZY7MywcnZV
4d505w80LaxLYNIVVYlubf8esFhcROFutJA9gUHcE4RRebuF9LzIwtCgHrnDpUwqmzkFUdoMIluT
1WHAGPE4drV7TbKxOMssuqvS3AV+5X5X9dWaE3B8BXukQpI+AV75KzMIYhcmcfi+hdw7pDTfiaH6
/WmGj3Twg7bA7suKXRUECTeI9rAUuL3xgb97isCfRRedVjBWK8iyLtO07YyHUfxg4Erv/QyT3251
frWD6jF6KctGyA87WWFPzfg0r9k2rws1tFcgzBc3FuUze1trLSA+bJim3noJ5wW5GfdA6gYXDEcf
Tl235yYmIzHQHLRtaTJdyS7vt1PT4XgIYMRadLt5kbeezAJPkqzO0TiYKNtUmvsL5XFCksCqiz+k
hEcrG8/d4CoeDp0pLqRLHahm2XHJAzvTy5Qn9dFN2njHWsldf64eZUyA1ugfVqbZ0hvU0zo9vQEc
hi/SM97HCP0lwPN5jrP63qWLeTE0CEqjnpZKxCcVPte+9M+fX3IDsEnSFc+5H9k4N53fCWdUjMO4
51bKgCIvb0zJ1aXMPP0lS318p8m2FAnxhjILX2snfIEarM4xDeHkvZdPdcYyTuesuLKkv+OE6+5W
Tf1eZNIAhWkwYO1qELLxw/xPE47m1q9nbmRdfbVBop8RWfoj4H8GEoqxTi6ef5EZlyYf8jfIzNlT
+8NaCvHSKnvj7iwu5USst232jmHJFxNn/cLOQ7IRznQNqVg35qzb6y4PMHG0lMwvuwXR0khAazPQ
4XQ/pzgME/QPM2jTg/lLJ0Zybkau9pltvJTAeM7W4MLnEuF1KrIjbFsfy33bnAjAfUubgSRw0fKJ
CmARq4AtbwrkQTHU+k6pD2Qc2GEllr3OoACysEkPk6SL101EdMAhgl1oosxrKoJgPXo0h3EY8TZG
1LyYna33SiQ7SiD959Kf9ja0OCrBxK0os2/9vDhoxrp7LhdmnlLgvzirnWtKDY6yZFEo0qo/07S2
r7Rl3qnSe+cpqLfOzAg+2eIBJCndlyiUa8ztxa4JJJyrkmJAm4l4j0e3PQVsWBJdYdnzrMuUGz8M
BfcWCNG88wlI7+r0vY8LfaCha1r1JfB3vBnXqISpEudjf8mDmC5tPdCLlf0Iq3KTBlbxXXI1XdnY
V0j8xNc669WW9ky5c4XkauSl1YaSSShCSthf3ZHlcNZ/yao8OuWd8WrToXLrYq5bviOifdMKyhvC
+amFKf2I9J8SUX47JpwuWPlMDy+J5F0vJAko9q1Zd6eKyBjWPBMbDS2JeGTL/jqUtB2OLucHC3Cs
Gl06L3L3Ss/jz4KKuCPsEeOO2P8S5kgfrOvam1Y0ZUWrmWXQC/ecEMxA4Z+hgEUdzDyDlOZhDJ/Z
e2cvhvEnn/pqj2YIgnA56qg6u2g2I+AJc5w4ccq7TabJxcvsu3Sq6h4Kv7jl3dtfv7BG3hdYstdG
imHPc0r/bNgYVkFpOdvUcXiSOZy9ppbiTSLi8WL3Lv2FAygmoHj+4TNwYSkmKKvjRIlUVO0pL0Ga
osuwGZGsrNioLmqSX4alG9YU5qNCsOqSwdv+1ehdi5ZNlHX4PCnyI+D6lcbB7/qlK53rfeD2GGw9
f2+lM3wHk8xzkrK801I/aLKCUBQ9tYnQdx4BEzp4hVxZ+TaLKr3F87undoMzLUnCDe5Q/+rNzfcZ
gMIOvKJ7amLh7Zw2+4iX64nvR+W66Y2nuBsl/vRJH/AxGhvGSP9AbHzLofopL211RTcw9o2iSadZ
ZMe647avQjx7Tg2SY5lYS8ZiLDFyVQ/cHFh2BSuD/MWq7GkRBNl5NsGjKM19uBEdnix6JWXU0aZA
k0JXY5sbR/Jm/Ex4EvtxHwws5GIt3seKY1mjfrLAzA6TMyW7SBVQreoWgFmKnd+2ehsEszjX5izv
nJMJgfspdfWJixZR1iC1CpB5be+KVxb68J9zdqwH11fTK7hw+RRzyYrpS4AwNL2ozuV3mGmAr0xA
8F3Gs1Rso9m6sFwgaCQNJJKK/oGoHfDlEKGZRGK9gtPEJy2vBctMJg3WvCqof3t25gCZ8sdbSeEz
i7hNZqTeN5uMou9BUhzsngvTEJzFcvEEzDkcTF43o6G1pJ48hj9ARwC724NV+ezvClqAOaNQWOji
kV7ikykrQkSsE8wY+RjZZ6zpgsIk0cv+VGO3QNP0bjW9hZuZA9el9awvERiS2OvfebHeUhUo9AoI
gy4F5azhNOdOEyxu4lhvo139cKxGQRXdWwWAv9zlAFRHIfOHVzzPS4mFbvelO8Df9g2gROlLYaly
awxe/5ir4ugsmFIa79afylyW81GvhQoOvZh49aw05oZjiZvlyLM/vQ4OBvSpykMukPkEB0Vj0PLU
hxvY/JBhtLEq+2BwUrrkzg8DO+4+HuINokTDbXPwNyiYMcwLLzn3lcmVQ0CQKZJ+GySkR0rRIxM3
s9qmbco2BKwtzgUn3nQTYJKyYAXbq/MAqezxGmNWOruwKwr5zujUbDAzQ6PKWnM7eDRlRTZSyVKk
aZXFG1ZpfQ4drc4TSpHuXBtuYdZcWwwre0oUf/h2XJ5Nyy7On/9VuXV5Vpl4j5u23kV2NZ9ihy+f
/6Vnm2SoMbFLyjsYJCy2IW/texefQCsicKQWtrEgjXFOD9WzIj6EkszLXI70SGsZQmADQbkxs1m8
0r+41DATY2/jwFnpMtHXFvn+M15WIq++zPInRqw79cDeR8d5JQnFR6394ZkC+frsK7q/e9i0tWf4
ZztbQgUpy8COTipr7NWTLb9hS3RfAGpBkKS6KDUHc12cq7obNqKy4If3f6q0+Jow+e+RH9jq4l7n
pjz7O2bbE5IZ81eRUo6ovzpmwWUuCWiXDWwOkYWk4YyfW8cT62mVNtfZoQgBpzTuckUXVhME9T5I
xtcklNbFSLhSsob6PvBAJF69FW6KP6J3G6iNfIxb01v8Kv15dJz3Quhn7Hl0lMnqp0wpBBSRsZks
V9Ag6F6dKKg2XU96N3SoE08nDobBeG6Ri85hVFzqAUi5qonxOhVTt90PxDVCmgld+y0m935iTPI2
PSo321PuDr0/r/6yyLYWVM/J3qWLcbmkjBQ5MO8XNmgHkzx2t/i76SYo2J6kyjZgmdDI6NevQx40
2zjgKlGaEcFz1Km1LCcoJgPspU6zMG9DwVpRgZ4e2wxEbEGT75BV7lOaegCBQ/cor3ggoze7o2Ca
pmm9Dj0cKamfsxstp+9Yw5uD6Z5iw/CurLIY+y1jm3ZAfSnUpZ4eXxT3zX2B8gK/lKIYL6BDTbLT
nV2X+8BUHTBWqYPCglAmLJ6b8WAr0zwYxQ+CLtUe/Os9YSG7IlkCH7/ztrRe7rNB+j/VoavarZrV
8FxZ7T1IVLtpXYOG7IH9J2AJD4DpaANQDQWTtiXuzdhfpUNsuai+FqzUKJB3fK4vQAOt2u93KuKU
52OamEJITIcw78m9eL4Guh9qHH1FfoVt81NLKhmyKDvak//WCCSSxoefpR1JWpyWh21fuyxUkSuZ
pK2NF4TiygHlqY0EzF23/Yht82ZVXfHoXYtGXxVfu0A8qI2aWdTm0YYL4XRKYgL1Zmmih6E/cf5b
PI/qZji+SWtJ9/yZJ+gd8YpFszr2PXOR48gX2VbjYS69997xc47W/kRKxfjlKu4URZLRdj+FIXEb
RUwP1Wnt5cK+lH3/PW6b/pyOVGMvhJXPXN7/J6L8GyKKZQNP+FuE8V+qK2+/1f/4wN7wdx7Kf/6h
/91aKf4RuMIing6KAQCJD/lE/e76//U/WQb/w/dMUu20Vgr+5+9QFPcfJCADopmeL/5ra6Vj/sOB
RuECWSGBzqLT/X+CovDj/C016xIG9WyHYLXtmm6I9PxPWVAxehzYzLg6TiZD3Wjm/XNEC48cKG4c
CgQ3AQtuCp01FXh/XHD0aOsq+De5T/Ff8+x/PQo+RiZPE8/FJwPm7xHDsTONuQlEeSxpjNvVbvQy
hsV15t18c2d6X6eiBazKVTAhExELY8tJ5Q8wpGSfAKNnsGAf9LfX8f+WO/+XMk/XIx9rWT4RWTak
/xwnbg2bq3BglkdrqiEG5/hogI+KdZ77v4peElGCc95UXb+37WWVCKxycOkVW9BypWs8R6Xvb1l0
D3soOZQt5ISY6GeiFci02H6ZSAPMkmLtoy1sgzqiBItYn0HPk7JEdDJi/fbf/0Sf9aP/JyD9+SS7
ps+7bUG0BP/Cv2lwZOuqa8ujGc7m2fY1IEVYXdsaIIhdh87BitiOdaw+D6J29hnaDrx9r+rrS6DL
17TyrTsL8S+RZYb/hlfyT5Hkvx4bb3Tb8UBCB76/kBf+ho9hdSFbFfgFNB6gbMqjo8zk7AgGeR+b
oce5A4VtspsPNxzIKOFpXlmqwWCY6LVNtdG9MO6xSZb73zxn//LG9AgimzwqxwvxJP4zAkaahq4t
7CUHKLy0dvhr4F4JhMUJfV+Ul+WsOCWcYGaKZPZWjJ2kAK5HzTbGWXfmvjEm/+aN6f7XjDRPlU9U
E4SWywoRp0GwPOS/PVVTJ0yIW5obrRTwWmRknL2Wzg4EtWuYp+0LTrHMsuOnBsLYaym87eRqXB6O
BwGoHTWV3LW+lU5FfGs0hg35Nec0Ub9UVrP5pWXg8seovc52Pq9yjDNrN3NevUmLizeaJ2cAYihk
e+U8KknYHjXGQVLS1rxJtbGdAnKuYzT9YFfIzI1FbNdVFS44f1xhZTq6dvWR9D1W16XdIgeKD1/l
ZqvW2FVVO4Gk2ATT9CeVjbUlrDVsqAMZN8s6CLQ17E4vbDnYkLZgTaRG5rfg9b9/xS3nXz8nvkvq
jMu1wxsZNNU/PcHgEINYFv1wsDAzeVZR3ewY70AZhmdL2ghwTSxXGVSEh470TdNpfp6zsnwwFj2M
gROz1xvZphQG7sCx/d0W3MMnkJKbafiFMsnPPjURHSNzdE4i/2fdSGxENFXz/MLw9WCYe7AIP6Ke
7TAh3nWurW5fRRYNB5bzyALrNZwSLAidb96IDpu3z//KOAudem/gTEhaFNcSo5YhEhhsfMmTEE5k
UB1VJSKONFisuvKZl3G44ZvSB1YbaP1OOT0l0V2Du6Z2phD7z0PFDCIYh1VyD2VN1dZkGiSoq5lN
/8azYDVRfyv3EBpbsolkgsnONrskrspjXUr6g+GP9GFNi6v7Yxro/NAsb64WBPPdPA/5kRvcxmT5
tuPDna5Nq80OydQ5F0/FG3mhX7S/eAGPvoeYcWWkXBdWHD8V8gtw1uHArY2OODFP57IdMTiypTGm
6eb55iNwGwxJNU5rYZXhRSWgo6gr90+5qTl1VLU4cmOXmx6467Iyrs6CFQTaTdpdoDCvJVvCk4EL
5dLl9S4vBhvJL/rO/u0tAKiLxMdr5OVAQJvEFhtfQVWxbfPD5Uh1YvFFUlC57kWSG7YL4xYT79v6
xOZhb8xH/PTpk98HZ2QK+5KILH2KjDF9ImUDT5QErt2iZoI0ES+sFekAiQJaizQGXcuLLy6RJ6gc
5XRTBu8WCywgRvbpYrGddgD+N0+hl8pjZbfmfqj7b2kfl5dOi5LBmBYCFvDrkOz3afLJF9iI0ajm
cUEylPw6SFB5cZYv3WTah0glN0wy0S4UEAnRybjMBvpZqhKPoSvSuzaTeCfZxq7nwQQa6LU50FqK
nCuYug+sAqs0lbiap+G7bpvpMSCEkNEu3sMsO89Dbx9moe1nx2wMylXB0Sy/gm/0SvEET7Kowvs0
wSImGnxyc6wUcejfP7+4cZtiv8nhqCzfg+cS/PV/ZC4/Bw3MmFCW7xGjwkA71xxj4HBfPn+zvXRB
u2B6tmHB5oc9zMgGrYuf2uVLXtAsyIckwbzILycqj55am7O002JWWb7lmCUVfIpjHx4XPEs4SCwr
i18ykAhkbSn25QJjPH9+MaV7SrAg38zldyQBgzz+igiGBoqz7T0+v/QWTyjLrp+fvyraYL7x4xE7
FFybu7FejTjzXz6/6DH6CKilw0tBFVM39EC3DWmyNO8ddJWiOM26qR9hrvoVIkAPkQT3TdfPdDqU
JznY4btIidUUqlMvdjVybo/f67KgFdj1p8NAVm1V4VGiC4iibDPsQKF0VGwP0DPWOoL9HFDqmXq/
VJqlb/3Em9iEh+Lk7ju+PIx3Fbgg4aAtDI3Dvt/SP/NqCB/g7nPf+hYU9vgYcVsO0ztbo7ODucqn
BungAdIsy3g8oBd80v83cghzshfyqPlcbI0O/PKg8qO7wDcoHHC3uLYuxIlDTrT4PjMHP0DsUyo9
BaDVwoaVbl6QBY4VNIhRZuJo1ukfi0vbLqwXLZMKdvKcXCdaK/DWMHoWqh5kVdyTOnpK8uJbb6PC
I/FZh2IJ37VDcKtI37HQQBVGEsTxBFIdK8gbYvm04tLVsDcvn1JTvdJkicM3hquv3SQ6cVhnFZ2H
yZZ8wzWnNeGvZzPH/necS5ghrgUKN3MU/HkqQ4f+YaJnyKZmtbhcn+Y8sF8n3stt9zWgYQiZOLxB
DVWY0MNyLQL94i+7I2xZmiFiP+d8l9HdowBDU+qg9Denc4hGAxnAgYxbVnGR8AK09Rk6f1dj93eI
tiRB0ED3pMqMv+CDgneii7FzSRelqiztap9BYza1CrdmSFQI7HYiunYd4omjmmx8sJNX5z72H+hT
NCCzvdg2E9pRkPg4LiAIGMAeBkbhpRCetrUg8hg0bOqksSFtdIoD10jQvFuA0/QUtsyrAFGkLCDs
DlBhqP7id+Ec1bY490mgLk5Mc3U538QwYrCRxpd5PkwkhDaKKPCBfUt2sIk+EGUqsf2YS/SjxI9h
JKdZTTtE1y8p5qQ1tZSvMNepWDLdlyyeNg5mmhVvR+OdvSNVLpRDhcNI97Qbz4+geWpdCTMEu/DO
r3XNP0+NuNkH3FjH+bwgT47JRH2NViK/m0XgnbDhX1MpFy1QHTMCwKc6KJjAY+6sU12Fl2SZAwpj
p3si6F7suKe5G/21GZesrcygyjYob/JgD/W1yRcoXfg7UdS4R5H9laHGxQOH9r4s0Ro6UwhGh3cx
2P4JV2y7LSlA2ca5VAfSd/rZc9A6Ea24HQe0d8xW5u/NXrePdiDPOZae873qgvoj9ZP3kfTpySZE
s1ZOnW4GzEtrT+Djp+SKrHx0ar2W1RzKzypIx+xo0v/WjCiUbHyJblCF0BUHpNCHQMGDfr6p67oC
DlyjfflVsKFhU64CP4L2uDx4oyedUQ8hhTu1AWU6ZX01QQTsh9S8Yt3ZswsWdMe9jiMhr7QgGGb3
1EUyLScHGO0fTTIZ154CWYefjDBNf3ckMHEcTMUZJ3+wCeUQ7Spm1GYYbfxEzT1vRwIIQCY6oyae
UCOI69+tW1ZXVQUgz6P2Tz0HlDzE3MClC6gd5V1IOsI+VXdqt2wsylm5dXjx1qHoUo6qwHmTjD4L
ijr9zRDpL9bCBEpQQ/cZbCXUgco4kifjQ4MfsI+QZ0qaOPe8g472QGV8OEvaGiwIkTapp1gR8dEx
cQSuKyHFY96lYNUVRbVBiqgHUtO6hIo63O6qtjZ9v06l9zt3UrzsPTy0/2DvPJZjR7Ys+y89R5lD
OYBBT0JLanF5JzDyCmjtkF/fC2BWMjNf2auueU1gQEQwGAwCDvdz9l7bAeRGuRHF5ewbH91TW5LL
E0YuSn5qFasOvUDjdelTixtHq9xtUNbVue83ThGaT3Wrr1yCKjIq0a/+hLcdptETupwaVwKhsz3i
RT6OiUAur3eudGNSFsXv2qZ4DbIufqjJbm8pv793ZCitJz0rd7qmqGFqXY/aqIObQm7DU2pz6Sos
CRtdxTeycZibmll80MIh2SyHbdsNF+4sfMWdew4V96iOcPDHNsOIqSGiq3p5BQDTn0tpk64ySv/K
NNXYOBSfv+mEPWp93P0ynQakgbi6dTmsDdzD6zrL5dlwPfvsNW2LZ8DA/KlzgfBIBPTxjFZ+BM9K
MkNMxbzmjOOZcvkpbDikKForK3NCoF94QmoYnJtWkCeGfK4/S2cMVijqta1VGxxq/k9M4MAx+1IQ
ap19p/annaFqBpdlb9k4YRduesT0CO6w36yqpSQdZ6vK6KzT8hIkeaeBrt5+mLzfjjKiTSfGG82O
zRPcM+NzQ/qCvqo6WAZRR3HaYfk1AnuICR4s0lt3it5EFY87TdwgrCzurQocjJR3GkiPngzDB5Ea
9qGigrPSurF8WB5r7aEmPwVTTFOaGlNpTd9OY1hjDg2JU1XV3XLk64Z+km4Xr5ZDcrWBDFOUVfmm
klm0lS7Kek4Z8z6Rhnk/JlEBkbuO1iFwwlVNteVYmSM5IdA6b0SvLq0IqseA38Ft4wGkMOg5WsgH
y+Lj1LVeXVwvedb93qGFh/bTQthvCSJ+RBDqDziWxEMo9bXV8AF95SFA6LGTEfG9pTTVQymfLx83
31JUPrDcKC4u4++arFQCnTTtVm88cRonIU7kDk/Zajl2SksgWyirjQujl97zdNZGhAnQM8Z1QxHt
ZGnBg9m69R6XNhHr4dCfOiZ2bT9M9I/Y4GNus78chyMifDeAK2TwPXPLHOWvSIfqIYGdOxWMv8q+
T8u2OzlcRGfm5ZANCf7OstJDBlDTYiNWBgVHdWP4U7AzIhJzxMTl4AjCf6b+OOQI/PLITbdtkF2M
Nv2GG+7Dx9x81tL6IDxk01kWXbpCRPxjg3vRxzfeFN3UNcsRZTwxwzvEenszRHxU1Oq8NzFFqx4n
k+Iu4No9It8RsEwKqKYy4lcNGKs+QUSI4+hJ5iy9avNoMkfrfGkh6isw5GXeD3uy3h26773bPdNY
QIk6vWVCTsTdRfTDn8BpEJSl4mKfExcO8JhuSA9TQm/6Q2ypeyYnr+F8h0nRo6Kwo6MxW6QOhh4f
g/Ro1OFdkksfSwgzXINEFx01LC2nImesCC5Iio89wQFN1Z1EI94L+mNZ72/9amzo1jGrwRGpkwro
oxfshgMNpmSfdpp+SCXXVAUnIhKA3oTb/rI0p91JO3kHKVQipXBfDTi0R0QaFPHh0cLVP1JqW48d
4mVqSmAMGC6XDVoyWYfyoMfer2bi75zjzypTHnVXia1l2fcyGsjuqGE+FDqqDwx+6GTEru/Q/KHB
ISYY3UEstQfNREZZgO7Zgsr5GLyWSfxc3qGxXiXuizA8betLNyLMb/A2cgRoZ0MIWRVRQppPHK6j
juVQkem/fb7qsvdn0Av3bU1nIoBH5B1JYFxmd6XIqnVQDdluriDn5aR+MnDcMgyRBk5sPZTggMDt
3qkOZlb87m1I735MG0UfPPslkOaNh2u1iJRHBVTqsEbANAkvNJ+lV36r2yg9RSVLYIum3Dr0UF4a
BIU0VYkM2plnX3n9PcqL8pV/CZRu/6WuuggFcfUuW4VjZrY8ND1UeomhEndTAiSfMYRFe3JGnzvL
Kk0KZo4Z3mipt1GRUd8o9JS7RqEQY/jJ0e+d47Fzt6h8yp1LEMDG0E2iQGpYSyrFsj0JsG03bRkV
+wanD904KoaQdLMW35klHYdFuTT2nU7UD/zqCx4LEoDbZ6ErcRG9WW44hXH95RVfolGfrUrVZ/Ke
042d4nXWNUy1nq2+5xSOEB0gyzEG4J61zvhli1sz1Z27kAJ1rsk7Nz7SiRfvpQCSNgWOdY5TbzzE
Iv9eMZfaJ517LyZ5nXwjWie2bu9dPdSJI/PsXdJ3aps+9RSVD1oUd6RG+9VtUUWPDnlK2uQDJx3m
1qtNPQkakrN14SC7MeEbTjtJXFBc/UdnSKqd3jlqs9w3As149kbbPDJRuBRJ0G+Shk+fIsuAuOM/
F9hayUx6cTyzn5NG+xVZgRWF6poQwQi+EEnR97pGdG4+YDabxb96Oa3R79CmbrDDtpzTKzOobtGR
3CQagTohbbKI3OQMWorvsyyqyNlAcOHnvkuM2LFX+IK1YiLejfigEzpK7puZU+x8Z3p2bReOFKXr
CVgLu40ewXlsIEZHqoSXkPqwBgF9ETec9BbiQ1qBpzJLiSotWVOWaMLS6gPt8EdMMeI0MQck2sog
33I5zo1uNYRReFxyO8sZSFXPm+Vw2VgoRYDKzPGi/9XT/oyB+Hp1D3lpN/bho2vkex2rQ9XJNyep
2nUD0E5upQZmdMyTQ1dlHmptXkBl6jQVbszdBGySV6dkTzgVXh82XYz4YPyJEOxInPHAZO3iY0g7
LogKeduWdGvaqLvP/ZKEtpjQzsxM12mZvY8QA1aa2bic9q12IpsDPDPu2Elzt05Saytdhv0uCOLp
wa/g0jv+lO0IE7knf7bxs8fI6Z5r4Zr7bsakiBkOQhcX9UltnPFCbsx96fXOY1vTVvE691UMGZ5l
fyyeJgf4bTAQotyjOJTJCdv4eBOOEcFx6Cs2CUr+wCP4Bk/3yRehOASKdO2+QZXDV3PErK9R0YZO
vtIGkshdREAUV63HgYGrLJOTV0w/+Wc7DNmw+a2ebGNSldWGNv83o1feTY8UdI9lsGShuEZrwN0Y
JSgrQDIZu8KlrJtSWWmxmt7acQMWtshx9+R7jzN5o4nc41Uk1phDqAM12BrulHwDpkYAbE6xAX5Z
vmnol12SNL8x9UJ7KT3I7Q5zhGOqAnJLNI+kGHtSP4Yk3DuT2neTsh4dJyz2XAL5wceV9VLkJInn
sQY0j+qd5erdzUAqLj4wYrdYBCCbikIkAtR42mhdOIP11gXhPaYilAFhv+lwfhmMMeRtmTjvgrgi
MG08VFYjP7LcJNxQoWp2BIX0tA3RU9PQ6VqKvCyonQ1oweRoaL25cTIC01rfw7aZM3SMZmpyb1EN
pblpU5R9vBfVsKfE0ZyaHA+ZQll3E4B5oB5Y6BtNttrFIdJlMyJOm8UVv82qObCglEdZmfEqgBSW
6J3+RLHtFFBQYI7ijWebFdxoFiEJmX67nY+cinZcmynnRtHjXQ3ZpB1qq1Vba8yfQtYI67hlFRzU
UANityv2llBr6Y/xBmCddj8E1xGU05UOPvchTf6o3WY82t/zQcEsidDzDaQQ28I4lyYeW8fTrWMf
gz6sS7T6fZ1d3TiPLnhNoZ+K4Ux3sjgyZl47MJv3RibfE4spsZVmm4KK710sUDUi2N4oncC1SrYP
bcPNuAkIEx/c6WdTZd3B8jFJaxRXV/St8p0UNHDrGjBmHRBQNkQNGu+kJ2gWZJU2CSj/I0qndnwL
Q8KHhr7Wb5aylGfjsysH+aCL98q0yl1OuOi+U+43ibV8A43QPKURJN6RgMrWMDjHhpquZzC9RKR3
HYyRUPACab9Ezj3rOqYdOltr5bjk0HpOa+yTQEw7nROMIQJNW0wsdEJ1uCl4fWjWr55CD9HRRqpG
XBBdqi6UOW2koG9Om93mdlPfhxOZDLkM1FXLmhXCPCaTfTPs7fENkuyNl3viEiQKQCReHeAV39LJ
7RHYyXNsxJgsx/41yLXiriWN2glJfDRB/K/FQMsmGeUtWGkNKTJOwtkHNFHaDhw6NhaGmN1EuvRZ
Re3DJMnoc+2flQm4AiPKpg80JtuxNW4bM59X6orKJChj1ZHl15sQc/BFb4aeKL9+DM8TkTmbphuK
Q3co5gSGrBjaa1ghrwdw7Wy16dpXrr03R5KCRIlVZ6kcNBmZVL4CaOsFEFqdPj92SQeqxa30w5jw
dViWdRNlrvNWP48MyravbkdQVqexSx6DwYAEMpbGOVH6RlYWBMzRs1dJWBZXH9W3xyrSMwx50Kxo
F44sPEMKen3biv3UsPynVFy+MtozCxeYScw4R2RNdFZ0ak0rupEavWYmSY1cidoXtxGIEHxGargj
sjvBa6C0S1xrvKkR3PU2xYChnq6u5euHtmmTnc4iZBvQlQAEy/fHxFaew8Jtz23hPfeDV+0rktIR
p+fms2ONGwYefqgExoGhzevoqMQGUrD4V2emEhdTTLhz+xANbvutG8W3VnGHdfIp34eYFqhkW/q+
rKfwCJpkXIf058eM1pgOWH5fAC9co3BCrj3QAyZs04+VhXObvGJvKF4sPQ4vNo4shFzEW6Slb6JQ
bwJOQo2sMd4CIfcA9NUEHSfCfTsF625wDhHr/3OjQrRr3ijPBXNGX1E4ghKk9qxwqyuZgu1pCKma
2oU+R1+8iMxqD4xVL7QqNIrnRdXshnlqodc0fA23ob5kcPYZbpmtvRF58gDAbMvdQcOGESQUTnyd
eLd5cRoZ06m0km5vReNFZ0KB4pNNhEETVWE7Z4/bu1K4+M9pS50iSbO5jPSnPkvV3kcju9Gq82Jf
CUwwPE2PcNsnl7tp/fLJBPp+qyUkzLtvwh7xlGq1fJoo+qs+eYsEui68fPXFbv2D0+Ma16fYByzJ
DcBjnajG0r6pKlzynauII5uh5LMN8BwGqbvO68BaI+PKz4OGWmuGzWuA7tahsEyk37IdkGhHv2Rc
wdUJbRK5BEnEnnrJgoLOgR77a+kkIBMlN3bKrQa7dRpMpyjBpu9TsljJhgGDDzicchTq2KkanQDe
oD6kTjxaa0Ob+fDUheq+8utDiVJu43dEghVoKYiM5P5CxkYAKEOV/Q1+HH0XpzTiu1w9EzLTHzBp
xyMdbVpMi/gaz+bkMSQnjXNbV3Vzq+bNMuykXMHoUJKDM9zSFGCuXi2hOXOb2hr05mqjEw/s8ODG
jPCLUnsc9QQPA/IeJ9J+JQWL7lz18tATh6YbXrfp6pTH/Pwqi665WHGKDaZxz7Uc7G05zT79OGOl
EBIZUzusQD3zOa9TbpOWEFsSs2Pu3AEETTXEpNqLawIEzWvy7Oz1SXisRNodGPdglHu6pBibkVRa
AE5AHMsKOfMeWz26EgUn3nxzItmul/lWTPpdi4Z+nWUt0F6+yHUTVfneqgvtVIr0e68DnU1671yC
bJi75s6LBySU+f7JEWbwhDmSgt0wngMoDpswdtoVIp+Z+lvvR7/ot1oIf5e+0dsggs0kZ1IJU9Ib
vQz8K7LkgOlwt7UooJw6pnpw2/WPpK92U5TRPWASipODSmgL47waDSo7e/i9ZIVXjfeE7W/vhWrd
M3e9DCn1hC4zTpB7q9tKFABu6m2SGOX70IlfYDp/2EVeHGZe61NJeZrSwlNUmtGhVxSXlvNhOTN8
Ue4tphzbUqXkN2aZf0wBxaw5uTnjm+TZqrFmuZQz9s0s2c9ZmWLwJvnQRDVaUSqjD/W9g8G7RjFJ
19TIQdvECBAzfHtpTj+nY+22o7LFso92J1mtzUOXZNaxKqhUYDuHnQfN6SX37F8wG3koxV7KPNN4
nlpmrflkTPtlEMZq4zLOMaezB/WjR5ZyBdki9mNXFZsxp7NZx4a2b/GXX6fGeQmLQj3lJGNdQxPc
fXWPCDp4lIkdPXm1ToU6j9CAxtAXRk/UJ6svS0FZgN3l2ETW9LkH+aM+LYcEoCOzimaVva24JUSx
R6qy5wCcmJW4yybP+1e9TuaQvGi/EIJbp6RzL1JRnj53E9ra2CuvFJv/YAXb81IMvwbEvnlPYL5L
CR+nAM4lH8PBBKtLxgcoShqhc7bwsp9HIGaC2oxtJArp0Z9Bi7jK/th4C5ZRVmcdex1BIO3PRGVE
IU8z2rSfEYHkUuenZU8HZMAYLl9jB6E93iyQmZ+7w7wbzcjMymE0ChubGJ08L09QXsvTgt1dDr82
thNG2wqO9qdYeXmD5Q0/32rGEi57tQWT3AmKQ8YCbFqnSUqo+9C/LE8my2OL2jkRBR9p+QjL8dcb
JiXiLMSMLxU10lMhe/4RC+v383h+MAi1iVpzjXamM4nWSfN8TeQ1pPX5e172vg79UGOiGmBKn1/x
9fjy9f/jsa/Dr9eZtHkS3BT/+c5pgF+V/mDL1J5/YPj1X1yONQzTIBKBuHDyCxqXkXXyrdo6pX0o
zbWyMwQZXrLve9ejdPi4vECzPjyjKaHID9j1vRlHurwv+AHOjmXXnzmmyzPLHmJ4jH6x+vH10PK4
u+BO503juc1+dAowgf/5dssrPt+zGCj8WQBP4MkwCFPBU0ju5R97y+HyBBZubYXtGEJs+ejR/Dyq
ktBLQnOAoMJZggIOc5p50coIzJREK06scDndvv6tabLr5otquZKGqK1Oy2Zhc1sSBT9EKrCKQT+c
qjIfTgbleYp6HH5tlseycGJlCNEjTpQPxSDNiu3yhwQz1XXZjE4dbOc4KuQibv7sxR1SJ/QCKehN
8ndRf866JlzRZlLvoEeVkMQp93li3LqZszc9G8WW+6S5EKhoN0ODyQdu0RKsefUzi8JnPc8fzIQS
bD9sR1r5+A4DDYcauV7NuGeCZsw2rU2kJ6SNssJb0TqEumncAnBzofomP134Z0iRmmfgjHszU3Nn
ESSclhev7mgeuxxYbu6HwR6m09XidMP1hlAPKseKKuiLUdm3yoiDC6TuXUjqw5Yh4uInMjw5fMAV
dMex+aAWR6+cxugKAVhS+vxneEM0GaumUeNW+VT/R/jukspdiHsIUUsij7hkr75l1SuCioe5vdoq
ANEyvhWOd4aeQWasPHeqokfaYg5u2lcrre+omO1b/1kXhI+Go/ujtF+VBLNYqBlmlPxgtIYx1/P3
BNj7NRe9VjX+mCa691bGv5vGLHYwdwVn+hm00jvIPtGQAjo46odL1Nxq9BzSi3T6BX4DRYhIooMV
GiwWuI1HVroKbYihUZtYK83Hh0MN6Br40fcqqlKWHqlOwtAAvy2/j+ncdBlrS9+/i1z6iQGRHGFu
+SundMo1bPMUlhndHAoyrmvsICAdLcCOsx5lYummK6QO7mMKG0A3+eYaVmInn7RfLQDER18hxMoJ
oyzHLAMPzfDm3JCMKX5Z+7um8+8jdZMX2NdAiq4try2xAbrZBpQBGaW7tHHjDdMvGoGS5qCp733E
Nquhqlo6VlQlDSO6erX5OCpjpjYqYh6m5IES1ZW/vVmVY4SiOGJd5UR8e5g+VrENJqyU+QtX52+g
Eji26Z82NLiZ4B+tgJNL142DP1n0MMxwP3VRtZWt+GAB0XDJGnq94dyOwQMFwPYocA074FivozIJ
hC+iD7Bu4wpN9AaFpL+dbAdzPN7L0bF/QnnY2P2pJN5oXSu+47YWODeNjJANQhr39WAdLERea5wQ
8U5oVYILVw3PBvmxuwFqypZZsrEnQVZs4K8TNhjgVLZIvnwaMF2Cp8rP05yO7maZ/TTlenNPV303
zcuG5aEg8VZ12+sPIh817kI2dsJqejN8w75mGG+OToyRJZ7tE1NgQIyzB+dJa8OKDrovdvQVEXTa
/tOAuvjosUhcFVXOBWriucylrSP3Ia3S5y9orDK/t2bSYBiWUA7jAqWPz4xHcNp4aPzQtaBXgpgH
aMVpuifQ/PFNV+Kya4LuadmoAbpTIx7j4gK2dHqMK/NnNdvbdOn3T45VU+0XZA3F0680AhxuRH10
F5mYKftsZ5a+wViVegfHwSfmN1oErAJMk2VeChqzbmd3Z5Dd9AhUq2EnfDAVhudBj3ZjOnV3ojUe
q7z+EYrM4ynQFFDP8ltpERTeCwhVrp4Q2ujXiG0KfdjgxiZ2yqv3hdWYNzoru67I1Rnh9zvznWQX
U0ak7jfgAcqt/uLEL1kZu8z++xrv7sBZ0D8h9FArowNHq7uwTvqSaWEqrhW5QlfbGK0rob5Eo6Nr
2EG/kVzJkD6oYqeU/cHJBaF+sYgRrTqstRqQN8iRnNeF9moOnbyayr0M6K4O01RFmywDyohTAjBT
pGa1ehYSlqx+janxiLIifFSU56HdZ88Ss97UeI82ARDQll9xuvcX3xtLciDBJ82qm6qmKhkV4hRA
iO8kv/7fK4v1vyfZIdx2UV1hvpOOoUth/NNqASEh9mBflgdwbckBp3S5VRnZAGgGn11Ei49D1mCB
msadPYs7BomH899/BONf3B58BgZUodu6oBFo/iNv0fND1cYI+g8ZgCvXb41bJ2AE0HqIVNzI3siM
wUEuinIHYD28sUAveEamk1YOzqipTJgaFA7Ps9hUdHp227nBk6K5fGS5Km5mFehSjfpvPvUsuP6b
cWH+5gTRCxIdvoXq/e+Kd9wMqRkXA18c4JttauvuMej8G92ckL0XqbW3O9x7Q0fCjxzDPcum5G0y
D7qVfET9ePEby3sftqXuhh/SEC8FxRyKP/YvBCq2xfjFFJhqzF1TkC2dRdF0+m8+Pxaff/n8noGL
wPUkf8YiOP+bYj/GM6PLgqEuZ+pOouEmUg1/hF3TZBvFEVVGvkby1O2m1Pm2EDd06xorTwGwLqzt
HM7Xux8LInWS7jdvroCAj3zjyruLhxKIaFn06yYL7b2KrRtLpe1nDtj/WsCexn8bim3M5p+//L//
xQJ2m6TvYZG9/80C9vlDf1jAPOs/uKuTXknXwMNo5XH+/mEB04VJ+rWUjAuGgAs8mznIUFLh//0/
pjM/4+gOodWui9uRa/WPXGzT/A9sKbbtSj7d/LPu/8QCZuji7wlvjAWo7D3D83Q+hm7+i/2qhlmZ
I64hfSVyQPoBYupH6ihOQuaDH74AQliXA1EOJfUsdGGPiasDM225Y4RJhm8XbRPrcDi8ZOquhzFR
p4oZpogt6+j5GgI+i7QaC7go/mRz2xrHsM+jc2vOtgHKvx3MqL5WH0MlAEI1Rc9VOK1puW6sUT94
9OZ32HNonpoZOHA36DZxCI0RHQXpH9IG4cq8q25YU9X0XU5dMziYf9n72mgWUfURVf9Z9+14NHbm
541AR66x7FY91oAkC1BJaMmLl44GwSLBH5sAF+2JBj/1VAb41XKYZOTikAVkrL9evDyxbKL5J5a9
5V2WvTFvmhUpult9CGIG0t9hA8tOczMieAVO/2Uj9DY715MvD3ZsbOVoUHhvNDRcy54qNhksgDXg
pm4d6I46+u0Eq3pKzxTSBKJnT7unx+bsCv+CU5actUYCu50N6V+bWO8QQMjEXY+JH6N7iTp701Gx
WhFLXp6pVFwq4ri2pLBJSD/wxWJgJ0W0iuvszujdH/R8KDzM1npqqXRRsnQDVfK7O0u8QFDc+z2E
Euw7kANjNz83RT5zgGc2kPbWuiw0zS7ddZUGJtgbpkMhs4vpMvj2NaZ+a6iMa6AM/TqAtRrJwfH5
2gIpaFrFBJyOgGSQYTrIdgbYE3p40cbf1JzB0XtpgsU/u/ZNjsTVIvDEbC/+2G5jZXwEPQiRaEDh
SHSuca3IMaRjABzXtAvzWtY2cCBMA6so7R7HgtBGoggucoBWUdsN3HjNDq80TDg71YRmL/Vw6lk0
qJDO31ihR+w67qq92QcdEqekQ3xfI0C3gMAOFlknLkaJlZEBinZ8i+I6IvseZpY7FPZFpJHcO+70
sjyHNp1vTxNbOGjdanmBjKWLaknb6/zp15EF5VWfP7VqkOZqxrirI7Il5+for5tXGWU0d2xnE4rp
WQZxvVezomRM8ulS9/xZvYz4Pux07xnaDxrEwW4aK/3UU3enUdFeZTuXeRpIhqc4NlG/yOZvj/X1
Wx0SeqdgqqVJmJ01wxMHdLY7oq6pNniFOjX88hRBAbvLg18bJjxbDfLzigGQiNU5qUu3+M2xoi07
HxlDTbQX8/vVMDnuRhp4+4nA2Fb1/WQHz0M00WgaLeM8Jw8inAV2xMWCMuoOxswGi96ISijVdknQ
3ZiJN5xaG+2Vp2prY1QRuRwSlCAYvrskhBPAFBaCjZt9X+JCeiJ6DoUn/wgL+Qw1WXJDZi1HTfXt
gIGObJgfqZt2+OHQ8Rnzpk/fLZv/nOuZCxdRnbKl8kLoUAMI47BkgXg1qCMdoRyafL2GYc3402o9
VvdylnlK8JqiwIsDBlYReVVR10yMmHqMjH8kQ9dtqY9Wp3jejHPJZdlbHhvcbk/cob2HnMzq3ndt
vDTykCkZAbf0pq1VNhUyC+/drL10Bwboj6SSKQve9ajW0RXP3+RMsSncgSjB+TBHdRSZQ4+c3qk2
BpZGVuxWjVoTXuXAiU1hGXw8EY7p2gwKY+2QQsA/di44mnPpUYmKPjy80LnB1Mx+eBWbGXL8fifs
ALoXCX0twaiZJkegp+rZnEZ5qqCk74wifyKZzkKwWikQmn2zFr5OzsFIQia3Sv6NCqBDHwHYNEYT
jGEz+avZ6tRV4c6OtJ+52XlHyDDgiAHg2hrFUsQkcomSWnbROFNSmzfLHp1VVr2RRnlHozfnzRk/
ywmwJKYse7gZH5Ro4XjM9bdoLhPCbeJ2xYSZtKF2vnmlfrHxfGgCmUPlOYpVf9LqpD9Z+RzDk8I+
D5Q5nozO+GE4jtjS9rJ25tTcOylhhlXfmLTgUee+2c2vQIcOWmUBxKppznxz1obNlZp7gIsBwqAl
d+Vv9Nv1dnllWtD0InOy+Hx1ItNx4/tFA2mo3TpZXB7c3ogOtql29XgkwcA9RlnvpCuGQ8o1xF1p
k/VqpA99NXTHf/zty2GHdyiZW+DXsQndz6+hibu1IfzpsHwpy4bosZzLUl5SY/wA6dWuISaZJ6uj
CW6XRrwqJlS0RsaiO64Q8grOjmQ+QWf8/zROuFwMbB+k+0Kw0zrvNN0MjlkcpKbvGkVInkv3orcL
dJeGRjMD39q29WKdjCggNZGEaV/jZI0QMcVz406IXTnYEV0CZgGiCx8FWr1dmxFN6cU9ndwBHq6w
uw19Rr7weUNuIANYkSNZdeyUleWsSiiPYYdnYS46Z/FEyTLyEX1yLyhZyS8CrS8x1rK3PNZM7b0I
ajJul1jCeWP+ubc8NscxnLJIa6G1OvUmLEhf5TQ7LFd/gDSQgMN5IFg2aM6BuvjOHDWnLnEQu6tS
6LjkkJSelo3SkYoajf85BoETvcpQIcjMAdQ2Bs3YUk5b+nffl9+7jLdfH+PrcPKFtsc2spOz9s2B
KOcjqP7MC+qq0VpNbvra2AQyQ4cRp2XTaKm1aTK+kUJgG9KR1ewNZf/OmH9tF0Qc1rjNlJfDwcif
NF8mAnk8Z2aIjacwIIutl2vTW5KWLFmD3lQR6P5ZA9YTA30sQY90IWFqffCWwsuO+UGEDv2ucebQ
rspMEAY0yX4JbDLmlKVsaaQsu9Z8vDzz9bSeHVD7Y2b587nlpcsL4POXR6f7bs49IaeP7UMPc2k5
WgSB8dxN+jr83CMA+Gj2DO0VtILt8hhaR0Iql++xRDDZneMKBVGOT8vkL84NKuR0XsUlRp1PI9w7
dqXm7gMnG+EX5b/wuOgnXTN1iukFQhnPux/nqnw6t3uWvSUrDbIT3ahld3nw6zX/1WNOM4CA0oLk
M4nt6yeyHBaBXmGwnn/HsvnHzy+PyTnTcdlrhwrXjmYS0Dtfemhjo/522a1qKNVYq4x5wr6UfwlX
I8WxAmt4AEjMsPjnLfTrcNnrJiuknTE/vRwvt9mvw8ysNlmHSxfPEs5TXQzb5ZZjzDefugMpRfQ8
tyDQKeWB8symy5qesjLJJKdlQxIted2ual3kkP0a5W17WTaD49Cm5I68TmVEEoVOkCX+a5c7MkP0
aRzR3PtT4TcHvE7+fgyaLcFAFn3lkywR7K+XXbSx3AqhYBanfz71l1dFbdwjt8n4oMurcirdRXmc
kPNN26VDCHKZ0MU/e4VtJpo/nikTOdXn5SlWLTggll3QPNkJ0GRBlWzeHc05Fe7rXYzGDhGmDl16
Jpsj2RQVawFCWudYu883/+sjX2+59CyXd1weGxrDPbbE1vzZylyeWw7DJczuL7vLb//8IMsPL8dR
hfxrvRx//savtxJxXq0NT6r87DgjA8T853+9/9en+PzYX09/vfv/x2MFsFWnEjVc8sQ/Tv44NqxH
I/Qk8MXxmJbmBOlyfMLjP6A+7g3YrtWNFRNEoHBAr7opf4nntIrCK1+S0uyYzE72LgcbBV7KuYOl
UX5jKfybKfo7eN5qO4VIwlCyIHI2eLleEOKeGXa2jprwebCpiZMK5Z8kAk4rxI6e+YTDN40ct2nk
KSDB6onEcu40btPOAEWFAap7mnoMam0lXiVR8CsFx87pnHOQx2ctBNYcG7m3Jr2LkPOBVUDfNrtU
48YnnZ3qIX7CW2fZDoGDa0E1m7jJ8X7WJTnbufrl44jn8u39dSi6N6Ku8OvIb26sHLorcYJWHjBj
Xe8ARHw3NdJku12HZI2JthvRVwJO7LTylHG54J9PTmCWEWA21pmOP2iUKHoLXZXfhOHPfvxIPRDP
JqCvLtY6mOPhq+oIXEaND1iOBWleDKfANKF5lrcINXC3BSgbm6D9Kf10UwrP3hvkZa1ime+CmpVb
W6tXzZE/bSy+ZIgTHDNyb+VHV20yPiSDvzOTnV2PYNFLtJPQoWmbmR9gs+89ShMvXfYh2m7bMuW6
JfLyPauZ61Z0qE3M7dXojBgk6J6wV6/THqh8YiFXCeR3cirExsq95lgkaYeggJTaGBwxLlm1n43w
q0xq2SagSVGnFnIRV72LqQk3Qx28YMGIz4mW5PCqW7UpWT5Cju32GrkiKyJztgNmgF1Uhph+TRcm
aK+fYu7Ua8tCVynC6Gka9GffMXxmJNoVcUt/ypit5rbU9wN5HPRYEFUidj/0gf7o9rW1N9PiGGbV
/2PvTLYbZ7Yr/SpenuMafeNVrgFBgJ0oUVSX0gRLypSAQKDvgaevD/yv73W5BvUCnmAplZ1IAhEn
ztn72+ZVmO6TW2X3I35lNhKCQjotfujbdNfVEzZIAGEe7Qw4fVG2E7a3U8YabHROQL1Ioz8E0yB3
aWu/kUxh2hHZfiJY4FpTI1Q+YZkU1FYb2swpCTs7y0TGu6gPnmjUg4y75qg60N6HeX7wEMwdciW7
r2qEay33q6ZFpCNU9m6oiRgpszYwx5mbs18MdG/EkvTeeNGRSJswEI5t133pa5Hlqs7EHOJNMV2W
1aH0IUY2W0BivpXHJjVRZ53dBZFnNiC/0z2Znkx9MHa4Za4AXtOZwNUMXmphSWjB1pfVWleTtIdf
5MW/VSxRCMHxkbg1KDx8XM1OX8bhrKpn0ZqgVifS5UwdN9A8wC4m1SFi3nKPFxznOxohqT3aZd9e
5uKH4Jancm5tUKguBuuEte/ZuatVT16b1S0bT8AAVOXPommvhYjCLEn2XuWhT0tdwBggHncyWwO9
ZCvgA7Z/oiSDkQxpmAFeu69PfdqaaIjKErlwDVi/x32D5Z0EazPiccNsTFeLMs8NRgWFej5EwC+g
QY1R/02RC2hpwpWBVBtpy9AGXYZttHcAAAJnIGp+ImU+va8jrSOdR36UUiWfCPIamrnGN0pWPofA
nw10FIaxOERlEr3lESDSxk6lb2X7ZFSfKgJfjlknQ/QGXtDV5kmqTv2oTKaxSTF/hGj1/qCyb3cR
a5SvznkfiI4zrjlxiu7a+yIdL/Fg2GFv73DuPo89CFvPLjpSBtU/wgb0OBu6r4/ic8E0YroJQGsd
sVzL/RUW3nCO9ObVaCwm1OoMZoGskER/HYbspxKYehn0E4iGhs5SuH2rT9oUvKaBaC5Tk+9eNO0X
u3zW4J1u2lL+6Usn9sslyXYpxuANo7v8KScByvO8LbOa/gIShMGVvWvL7ArwqtgCqjThBqyRN3iI
Qm82tkRHMNDXloo0kM8+Hj8mEoSh4Lx0yODpX+ExbzOEHLjlZnbxXJfB1CanWZkgNtlfQxF2GUuN
cEhRGmwjqAvUSQ4cr0n9GRNy6Uj++YG/tZfJALvCcwZibrj9ROUgeqlw1q9vUOEmMswwykENxrkm
zSjA/+XBHKygIRqFDvXcQUzVi69qDFwCGYK0H3aj7JGbomAke1HsXbaqDHdEf84M1UUTiNixEmbt
q4X2hwwt8LLiF+kiiPpKU9mU7fDVt2jWVK/iucDeKBBZrKqfrf4xOKuNp5LOnj7UbURl9+Z93Iog
AmnGvYHSeXZ8u4OW7uVouRcleTeRnOXR/VTBnUzGEuFX1L+bhoRuTNpdM1qnnkHUvVYk50bFEBh7
5hDKzAX5x8cGGAiQe+wV2572MLHT1WOd4cfEiA5PlFAwRxgBhu63MkkxaCIlCQYb7A1mzn4zDnhP
xCjx7QFNamdOgcn0aeqmyiR+LdGyV3J20CUo+rdeXmKLNpRZziMckJml8NWW+qn9rJL0BZH8Z+cJ
NDeEqvnagtmS4+r9HIHMJkXqwRi0s5loxc6qHvJCu7hL020LL63DQZmCxVtFEl2sHciewj4Z4eIZ
jBfk4yWRq+zLNBCupoKYOmKBlKJSH+EL97umII/LiMldKbUlyJGh4GCFI9HhiEhK3J9TShBi4qEK
79oLch1IlmK9IZY7oeYXJu40q/nIcnzoMwRe0ssyM9AcmMxFnBzKsrL2xKwQ+eIDtpUPVH6dHzvO
SyWbU18kF0fg9iM68MuEkgkR+FiaQviimwmMwMo5JamLziFfU6DVYi+66LdGgFm/8D4qKaCKLEK6
wz4G2cVDHe3VVLCDftVAuFpxer9gjNYVgyzdxAE50aZEgKcJdOTiKyvHMrTqZsROhsvVa8FwW+4n
AGdBE5US0PDaB3Vu8s2EwX9A149FBExdGX9z5qCLb8a999YoxdWr4mGjIbOmJVxdVHEci3JHAmt2
1FOxJm1DV4PfFVb9eOWUy0bNU9doCiuchSpgRmA3mbHq69r8zGHvqdRbeTeCLB4zxpcKpCywYedk
PYYs+RXTeEZyK1Z6Vy5nyLePwF+0k9INm6pQTi1DRsysVe+rWOM3TNWrR6BV9JpdrNyxMaKhwBuP
UAPG6zapI0JXG4czn/ILXytGOM5evkSI7JfSDek2FZdYQOMh7mTqSu+D5QjpCMV8WEGBD7J+0u6B
lQJWVY+exw4utHhipy2moM8EExgi7ld3YKnP12p1uTiGypBXQbBCD1wgSa1IkKYzuTftNA01IF0x
ra+C8LG5lT+ORQpiz560Vfvid5maf4RCrZU5vRLGlFabEfrTwziNgRyfC0rCnV5WuOKy/lCNauKX
hbag5wAhOmqe+oii+Q7mpv6wuNbBNuntZqhkKZMUbL8S8lPE3mdhMzSRshf8s5tyoEHpObDpoe0J
DDICmKzZEIfZpDvDbkB6ZqDjnWlrZwaRHbqwCZQA4mtqX72NofRGVxTkR6LDiu5STLcUWskPRp20
0MKc/ZUyMtpbeXU17CdMRNpzBMd9jMc29FzUTobcWnX9DjXE3fad/mrqFPeeYzzmsfVWGSu6XX3U
XBsXUV10QKUX3CctrGW1XACxoguYcgO7EO/4nCgdHZ+YHLYKE9d0Gno4QLhnaCZP194eVR9IO27P
6UjMc+qbuX7pGHT6nTr9tgp3Rq8/ClC3fEuJyHFTm+UVBCTnAhJeRgNcF+lAjH2U9qOPmczhfyOt
tIIjNTMXQ/aUg1Pzi5ndZuyyZyiQILRF/scoHKIlcsfmPOa2W00oUJBrnbbdt57kXVhb0bTtZE/m
h4eLhqCIxmE6KJOy2msR8rEUX26QYSLllGNiq149K/k5s/mfM3DNvtci2RqNB7Vn05pMGVRiSbdS
EOaXiv4Dg1TsG71Ydom035su7VnwXFJ1TchiTf9pT92z7D0gCnTV64Ueg9bg51iCBvvoxpinz7nA
Xpjr3tuQY+JVHbLlqtqGsYSoPAUPwp2NRD0zT45r4JwmZGDT0gDKUZdinlxfpb6JrfQhqnbOoO7G
Nh+OpGMI8WUB8kCmbTgbS38d0/GnWdiVkEmFdjx8m3Cocrl+gHZ14DPj2GYWfpY3czh65Ytbs3/M
ufcmFywwzvDd5yi3kvhQxuaOsv4zksl8iD2K5cKzryQunxOFhMiU0BsImcfO6ndFac1ofkJLEotk
AZbYlJMJksKYoLmMxzKKyNl2PvUF6VsFxiRYKh1LGEic1zjHqESfTIPwoCP7t+vp1Jn3jIZgzcHY
25C4+KJKNGcLNCY+MmM7ww3n7EInyFJOmAY7VmGPdo3a9a8LsKJ7Tim6jAZSAXnLqjmCfk7kxJyg
sc3mn6SHh9AuNB7Jhd5gI3hhlfiDoh+zS27stCGueTCgjnYeq3ZkAQFapvhuUAY20djdpkzWQQUz
WvCwC3hK/WrH6hCuQDX3ytMzWpXklIJFanYZ6GWCMC8o7k5uvZdwIeYFUSguj60nvpzGounHPdk6
SBMnxtVYWB36IwveGo1mYtuUP8lSr1TAeY9k6UsrOh0XK4HZ0foDqEOx15IGYkbhy1r51ccTSRaO
c0+N8IYw7KnRh4tRKI8u3DYv5VPKU5SC5IH/NlDq1x37Ewf5uieGEc/6S+xEGmpALzRi6R6TGUGt
rSSckJP44uklgvw8oe5D2uj3wEUCkK0FFbhJh5lVbdZ0GNMunVIPZaBO9d5PBW9IxBaJi2E7Evvj
g6VnbgoccaPOZb8RQHTvJB0GYSHOJm/oEyvnuwt2P19sHL1Vm2yyMX2dtU9iiN7jHGhQ11r4fWd2
5w4186C195qLtwxupT7ZZx3J+QlXBVsmfj7kFOQCqCe6TxL5LSG3WQtsb8gm3+z7FzFb0bkZj6C8
2Yd1/avsEc3KfuhDhWM8X43XmexlfPrEEEv54zXMp5VaPUZOEYcoLWNy2jNqTQP5JGeHbJN3Gp1E
QkMzpSzD3rpOpfLSjz8e5AEASi+jhTU7c90PxXohIYBdzhigcJXOPso4LTInAsbICuDE/P9NluKe
BUmbVM69Vak4+st4zXEZ+ENUqnVqUjlI4U9lJVYWRqCoHYHHbntJFIaCtTRZHtKLh5oxRg2qxRFm
GH4Ev9JY+fiZiUsug5qZuUY52njqeT2jbiBVbrRIq3kgeUmTOr31PfpxW8XHpMB8R29K+Y3ZdlO5
F9HBClHGbNt7cRWQxv0CPPKnW2EP1LtWLh4G4ns2nFQiPuO2Fq/J6LlbXbi+FBnVufJrzTjY9K01
nx3xG7/rBSOYdaiXxtzk1J3DYswbvTbOGGBf2hmMwrSmvwwRvrHXPAKrxlGAxRgvkdYlvxWAOmEt
9xOne7I+q2c2zbNRLY9OzO2ZB8b6OWkSw+k4GLzGjDdwwE9IHb0CJRJ1ozhCD2J4K4OKjHLU3ksg
ChARpy0sjiq1U5hxBKTTgN4gcpQWEoMsYjgYJxf6cSQtjPLiWIxPkVnU7fhsz+mzGJbrNInHWMwH
SAL3XZuDcLi3pP5e8hKigdCj+jeUGJhPyqW1Fm4v5W4SFXobWPrrwXTpycLw0FtTyD+QufapR8bL
ovfaxlhISUvrnzRxoHdwShjyzg0t5cWF/VBZ6nnoURE3giyZMuLlWrX9YS7Do86nRTh5MFEOJuaT
uyzPNV6ovfbOUMHIKBA5lfpOShRWl3PHNGZB7iVpwx2h60JtPhbH+bDzmhaCdla1/KdvvQ+j77+K
4mtsSakoGHDkKqLyqHsk9MLP7eJH54fNFmK+EkkiUvmM+YOU6cIDrFMQXM79DJO4fy8osEmLY0lC
Zo5zoys/s7Q5NA1mC5gwrpnRKJgO5gxkT6+eLCs94Th6c7T2aXTyMJkYFZdu9Ij5ks7y0PxIVz56
8eto9gSrKHcJlKFezX5XKlOlxlFOmUKe9XKDrxGP0QBM8K3Wq6B91G+KuFSLeJdd+53H90bbIGWq
KmKqO/cMjWNT9slDhCOhVoyzM1g/lgbtPzbXZpVu3A8DJEVZ2XSRqLQTZKCOOEbdm2G2+yT+1Uyx
csi7+VGJVom6igJNXBfxP0z374I54Pz/EfTBYF1B6//2v//X7+nf4+/y/xH0PX8XxXfbfn//V0Xf
3//W3xV9rvY322Iyj1rOBAqN+Owfij5P/ZvBcdGxdZfARJfrPxV99t/Q8qkIndGCamhw/4uiz/wb
ERc27RGPoaHhoQP8z5/v8pcStv1vv/6Xos8vpSi69j/+Fengf1P0mS5qPlvzTFUzbNWD+P1/S2Yd
3OHkT1pr9q6j+LQGkNisFxRL3aFTX/savmBp6NjoFhUKrFIj4GjXb95+53ZRcphEdH/Hv39zUhI8
Qf/4M7ffuH2v6AfECCsKxXGQPf3DU6XGMYfVv1xyty9dg/s98zpGygjcMswDtyGNs0opbl/dLnBp
1klUv9LIakKdVo2FdrNr3b4cI4Irg9uX9TqGl2ZKirRmVPqmtFAg2TUy+mRUDrVpxxQBMQWYK1+t
DBZfnVMaWrCIuuU0wnCb8qY/aipDvc0SIVmf9EILHLs4kUpZb/K2Rr7h1eC8PJ1uJTqZiUwZuPMv
jWagA5POb+UBWO17PmMdnfX0SDLjOgRYon2ioIbOe7MNqyp76NThMpqJDDIqFX/WyJZALbUV+JGy
PkbFMcRYXDgjqtg5GVY2a0CKOHWdE2IE5nBWJL+qxjjNSAdD0wVPAWFsTQ4VxFn1j1PW7gS8Dd/c
cd5YmIy/0MlDVUNtBFvM3IADDPXcfCOM4hl06hLYKzVVZPRiigl7a54zThbSbx0cpaZSWaHrPbmx
NqD519FuaO4v3J2r330KrCil7lYJ7aFXsdFylzi4uSSqvG0rVKGeFgKzAP5Sp0HX7VKaPi9Kch27
9D2bCnBjC7Mt0kU5PGtbSaMq9JYewiAZAynl7WZ0FW3TO+MdNuan3NHMvcoMS3fFg4yAjztY9Dex
6Aj+zoiVcj0Ydol7Nlv0BKZJlCtIkm0hdO9YZ9UFP1j9qMujxXQzIIWt8+eV26A6ZujmyD7imfSm
gjasXynLFXhOEyYteUYziZIi805xRwA442W4bMb0rgu6XQghcX9roEqLyP4a13/Fns8ynX4Va5Ix
mba0htzlQ4BUCjW4QbcHZXlqs5Vuok8XtQD/IazYRDQ5GlhfzN9xBzyWphHyRRhyIAWqQyEKfceJ
d4eDnq6BbqORk7sGM4ivqOMV7yuHhDpqQ0RLK/BmDvKWMUjSge9ia9vTAg/czmagMghGXONhIYay
wtN9J5CcbqNHdtaDReOqcIfBtxvrSRfDV9YrJDIt5WNHdgl9RcBIPZnYLGth1ejzAbLzVpNqoEUV
kHEFwoaDSbhoxn47T1BiJnBhimVx/ml5ELt9YcOKRSLBObi02PNqWk+xfG5UZEBC0U7qsq9NujR6
TzEgSaK2SxVoX8xpx1STzUSgCerV8ou7g05sD71AFbaxmRlcb4s1M1TxQCnMhORMzlaI5tdg9fHJ
zHYIXKBD5USsycI8aYS49t08UrpTHpUlhZpF1lqhE/mkuzJolXgHp2efkfOmYCbeoWv1Qm6gR6D0
nBrnX+1IQdKYhh7M6w9WFyWRGAb+04Wgl0NuPuea/SGdCKIlKEca6nX+YROX7RP5COEkGlCWhePZ
MJzv3nK6ve3a1MwNHDXavyXB4u0bzqR87xiwlJGqskLRXlMK9RR5CbmpOV1y76yZKh8PAIKBLjRS
4l2KVmCXeF67VfQp3XkNzUYICpxgD3He/JJxj/qtMtDNFskuM3k0EiQVJO8+2Ot/UpLZvgwjSZaO
TfSWStGmEAI0NdalV80/5CxsyrgH8TRdpgGX2ww0lNFwEx/w0kQT5VPrEG5RzYKpB/EdDfcY6kub
NhZerkRHijWLeN4NKQTupthYHpLycVB/65Jf5Wr8GRNzJRiCT1IQsFYQ/psN2yi5znGk7PSElXNA
WF5ZjtgyEFl11Jjyqf/rSPigjV8NjiPcJlB9SERiiu0yhYibDK4e4dNKQV6qUzhlsIz1wUbF6c/k
KG1EPcLe1wEwQFO2RlD5CH+/zYnlBQdJhtiR55z+CHO9j8yGZB+xU7lN/ssyf5S8pimmWAOdPHGI
SsF0p/pxy0I/0mbYKw09yXjMnqd8bUgrTbPmRIL2yxL7YhGwnhZML6SC3ICWrtr/qeoY3dxivCKc
HhAda8pGtmNBhoSnwzhjEsNRJK5M0NbZfHCca+omoJE5IzA9amkw0BYh+mE8kA1Vcj7Kh7sl/Voq
enjS6KwTvfTcZlQy1B8GemgajX275Yw/+6pM6BqkBTjA8XOaaXhQR/eMjPKh6lHResc0od1uePhE
mQVDDcsOzJTfm1LFOZb07DKJdojyZEfcFkPXNR4jM5Zsr2RYR5ss2Y8WJHQvXvKLgphpo+K2iVQ9
CoCrtaCRiXdImPh606nVeCSRqUTbJkkf5wk9Yfva5CRVKysXkbYgLllj3k3eNB0jq6YbZnkEYOQo
NWtfLkbzAOyVJqBMnuucvQhDZLTLVKpuWbBojPLHiociyCFTonViJpSq2BDaNyxLe2+Yz1UPiRj9
485esjdXBR1Q1f02w0RI/VL80OxSfM9q8IAmtbst2FTidn6Y5fLc2ID/pZ3ONIXItNSYMgjNMK+x
JoJUWayTTJYT6/S9QPQTWkb92gAP2M2qfa+k4dBm04708QeR0iHs0NQHRskzAelK7GzTviqKtfcs
UuaJ2A7X8gXUabS1Y5QrmnrvFNYTT84v1c1mhGHVtGtkcryJlG4XSSEhW4Yijn6taF6hIICCloxr
cDh8EuY9yD3ovuTYHw75qsi8yTKNRP8gZS/dqq57nkggCCzJog4K5DGpmBUQyABIIs+DCjX0FK9s
qFidWOtMBLRA2Z9pRdGsi+Z31R3SYIQeoLgJgm/wkJyk3eKzEml/pLvSHwepgKLt8vyqSkIr5xY6
dmrHB8EsqHaJUnPKOoy8PxFo9cDS8AIIT6PFMbruhnpiPyrKF2s+3W+lfoi7wQrjekXiKSbZNaOX
+NI22bNo9m2a2kU/MKfcprPf62LepVb7WAiQMugMDh2tIWsgJHxdv9ORUV2zQh/0YqhDhNjXm2Jz
RIBJW2dA3w8IzdiOBlW1NK52CsVJsXGHNCvLQE2imDCjeXOTPOcdbXKw52gyMVQ8CAJUHTCNe7mW
tmpRPBPlYvus/+dxlac6hj6AbSUv3U6scJySh5v8DcE7o765g7eeZvq+rCv/BukzUSCGCBavBZD/
gyGeZjqpTSqYgSB2uP04tkevTYIZdMg7CFEZ1xutZvw5RfKYomkpbCZUzLGFnyv07XIPKrHSVc8p
Ygg4wVTSYT+hJPGkdch7fWTdQyW+arLilRvAEF4GWqp9EzrfBTK3ob7YBI06dbq1ay2iHQJNqkPH
vVUF3U6oTKtDH/36TbqeRx9mG72k2JXD1szjLQ+JarjXvCN2cUzUV0O327CLN8Q/lcexJWKtn3sI
p47ZrfjZYBk6sn4bZElxqx7bwhm3CVPbvzA+JS6DwEHen4umhf5YHP8SUlNHrYwNKwaFOTzlqfs9
CtaLRC2REGjKrtSzo1cbLxMjaVnLZ1Erug+9ezj2rUEDIrU/wd+voL0V7u/yyZPcWm/FWFGb8zhp
cfa6eL3GD276ce79og5MQk9P77DDiFCWeJH14RsBoRIA+IhiSXCBmvx0U3a6MSgr9bmiXXC4icXN
9RBhlkqY2K1FxxDwVL8y6/lnHL/wyhody7Nl9nFQqNRgalU522KSj0pt1TsrHwLLVeu9oqJ9jLIS
ugaTW78qINRhDW7m1Um1Xsb4N+HxM1o4cIx6XbwahmZg5Vo0j1kHen3Cc30lJvXEra0WzkEBjCUx
QicjDCUeocbmLDZo9ruO1mlNQiv85sXdxlPxUrPYhvCvkmoeTkLUT8OIKoI4xeGkuBOeJpd5dL93
lkw5tqL7pHp4zeqS7rfd4gshvLBPoVfKUB0T1PMENsFlBLh8gzr1s7UDDECUjdVDXnMw7t8onIos
cYSXb0KxJ6yjArvX+lCbY/6o13rhe5OHXnb1U2CvIZjaRFE+ZQi7IsYQIbpfJ6253RkG+LmqQLvu
s7ts6lg6bCj2Gn3wTZxPPN3A+xROhPE+6jDje7Nw941HWGmf078S8iwItDzOF2wvvT+S+uKDP3ou
59gOSW7FUkuH+4CxiJIvpZ9sp2RUJM5r7BianzgLC95KgbHqE3b09FiDiYc+wbSecWjXz1CNSctF
LOG91oL0jJsX4HabzwkCOhYeGXiAQIX+kciq9CF436W6drINow+MZjmtPAprtDR67AvaqGWxjg05
OVvHWiln412Niu2QmB85krZVx4tO3v25kT1vF1VF18d4xHgcoSYS/8PZ1YzLv18AVqypvlM4Arf7
6/u1zXDISAaie9dLZNOoLLK4v8OadSvSg8XQHtlI26NW4ygyJAMGpas/LQM0sSeE7U8KvGt1sbot
KNkBIhm642xJEOlKrLYjLQk7N7swyerJz5R6CLs3wWKEcFc1j2LNXrh9JUfbj2XNas0+VGwkIEHm
yTQ3C2XtryJY35JJRsp8bQbd2HCsNOuLh1xhp9q1s19qG1WT5x2H9ff+ebl9LwOQhHFsgm6+/pG6
zJF2pumVUC4nnOZSgrZ51E0k3nERzb9Nmiv+vKY2pyWBUpvS9u5rJY53ia2yM3tOtO1qks+KpuuO
ZuO6AQatX6OG33I2UWeNqHl9xvvf1R7s3DuZpSmPi5sguGyQyzuu+3hTq99067dLtO6SWkK1m9bd
crxdVMIr9gXQLKO1c5aN1WO1IuJuF2V5rA3FPty2tX9+W+8o0VdPUm6pR3W9LH31XHQmUga3r7ez
MD+BfMShFgG+X7XNm3Rh8V24R/dxXh6WRY4nQtBzhiRFWgTVlEHQAwrgFcMhVhQUWl7IGqCyu2Dh
N5LcJISdCzGgSDTLJ6tzyNv0tBfoZD0bZ4RqnmBxosFPZWMRZ6F3FWRZcP4UpbsWxpmj1Ms54c7z
TS0G0Sg1805NyZPK0leSb+P3qbgqmAX7DnV0UcbbxNHEpzn06oaYi/bEVOQxQQzxVDGK91RyktdQ
+LaIrEvk0dWHpfqnw7IXgafFjtZPfm0u5dae0jmwpSyZRSDd7RPjZDkxqEyTg8Gkl/Gp0T8WNT+4
0qPrjbUGUcGmrFLjrYXmjZSQOcdkiJJ2N7KdAvH+mLYj7CK635ZpfXd99rwCH/ZWr87hhBIlGTme
RUk50UUWRM0Un1Gea7+xcB1pCrzNem5cm8yOt1Za4JCL9eQIeH3D4Wm6r0T9h3wj0t0Qy4G5Mh16
helwGkvvYHW6cx7UDo1aDtMhd0fvTlRf2pgZp+phynLzyglE3zZlPuJQ9LbYJONtOS/VIdU5+caV
lqMvQWALhMDczHaho79yemQTE2yQot7LqMHlE00RWJz0ao2f85TID90kDY5snCCdjGcyfz/dN3x/
3j27Yrxt1iizhHlo3nn6YaoQGTCinO86vLrhoiARBqRD0EoJVyZdhWUNU2QvhhI0JNOxqsgQHyo5
7xzjp0mK5WBb6biDWI/0xnCVIGuj53JBbxSrFBipY07nuoXJb3T2sE3c8StTRPtgFe0bgErTv/kM
opWoxDjM2dK1pA5cN2FltfbNQub7WG0Jhe41pJKrdmRd/uVgL0e36TvMyOnz7VvUQvPxUqObo6/F
5eZBSEfSyDN9QTW+dmmHtTfbrZcVze61Fg8fOGgDt7BfatyAmaaWIW6ZF7kymQmrGPexkTDcXCFU
62XWmwun+vGvb+m3pmul2y/dVJMfsPoqbhd1/YohaVgSy8asmB2nTi7typG6/b7BTn9sOZ4BpUyo
FXJ1YpqvtxTXN8vIzbRyu+hTu50jbl+Imu2mtxOmwxYdhOOt6IlaXvTtq0xLs1AW2uvtpFNyrHHy
BDEzoWb7iRvF1rQ/Wk0MF7PeQz7Y3l6xK/L6COEtCdVAxEdbhRwK2i1zke6rmA+P4EMC1zuv3/Py
aIowM2OstkFuw/qhXCbYKP4QAURd6BcgfbW/B0Tup9l0T66L06yIFlDgYx9k5TWJUzwlI96QIu03
aSSfbSioHF7oHgsdRrUREexelfUDMjRWo9pkBFpbl1iPI/IS7da35jE6c7dW22zNenJIHoaeJUVA
Fljy4IL9G4thVxpEn6Os9F3AZbSPxq1XrUtNfOkN50IOmwx6GYMc13U4OM5VxukPTS254/OW0wTH
SG2CDDCXj73lRaZYRswavqnb4wCx6Bk0fASbRsEVIACYBm6rYS5OXzJhfPczQDZVSPTAcfLJOZ64
tWknPUmnp40wFHqpr9NcZHkcwqlmi8ZfxOR4R1ODiB0FhSzdxSEAvjP95eoh/YS13GVkVwnebGep
ERO18H06Q/Qh6Tfm6N5JkwDxfnG+CukdOi+7y+sZWRrPauMtb9boHHEhgOeTDwz06dGBTtgiFKgx
0mKTyHmHFJXiRtr87X5dw5aF1HdN7oDUP00aWDeK1zRI0bn6sKw2WW1Ud2tGOV7WVHsoZ6RGusIN
6oo7gzfH1jCD1LY+howzNtCI6rNNrzRT0u9Jpac7evXdxDwArG3+IcCm7vU8Qg6Qkc7ToaRtldNs
YGAnsOWJRv9TUEfMXyrt19DS9l3L2GL8VDld49tQ22u+iF8xVdG1rXjZbY3pkJBqGs6UgyKLnzgI
pBjB53ykK548tUuFDyBix8Mj4xdV/ox7+uxQEw/QZc8gbwGzzWYNvAeZAEkTpq3/dmp3CZ3utfBA
YGW588Lo59UyWy1IetPcOV12Hh1aIZ4dSQq/6r6OXUQ4Iw4GErCQSkXOoU0gThWRds5SdrNCkaD4
1dBtEAukwjkoqBVdNws1eyb8iTWLXa25q5mIT3M/7qUxdTTzNeDRGjmDSoqr0rKvus5AQAwwqNR4
DPAzn2F8bdpWZWySVw3uRuQ8+G0fZXTuZ8yTi46RGdFDqEZrPKhtknnInNkeRytQLDn4OCmxBzDq
yT0GwrrxrXjdH0NP7nVSI/xYKTMK43cm9wmBx4hUhw1dQ0zZlAcbGic0sCyH5rE9I3of77QcJfkq
tHDyEWFXs9S8WdgF8Fi4SvNhNebP9LtgSrjJ4uKMcdm6y+PkrUh/c1JNaN51MoBo2y9EN6m2zpGt
uszCMFb8qwhMcsDytnpuTW4QZ3mqLdXlvGRs8TcUp158lH3HkzbaK8DtF+L4kfaAEXbtjFRexs22
z2xAXfZWrUrM1SMtgVUTzNZFYGVEm6WpeSl5SvzdrzIl4CGVxovZ6V/CKKqgHlXMckv5WmAfxUKN
ZAb926npG6Q2EykGkm5iMWtwfDc1+jEEXDU8BvM5El6zj5zhLi/lM4YY0iZTtBj2QPFDtmqYpDPU
UlF8xuRtDJVl05GCNmAwOfG1+goJeD9S9bSdMYYITkq0YS+SDG1YhSSjE1joOspVVaPuKTH1t3L2
3guJRpUfztt1LOltYhN4I37i1Ez9eYyNjYuAjgNaysyoYDdKqKDSuEW96sK9dfBMo8VOjm3GTCHQ
pXLoR/rG3pxqgY3bCpGjBS9LA0TOxoa2QyhfrdLurAh/jdYSfylQExKnbAZug/rJGUilVn7zsG+T
BjGMCVuFtoLO4TpRfEKUjfw0aDxpdfpS/x/2zqM5biXK0n9lYvZ4AZcwi9mUN2SRFEm5DYKiJHjv
8evnyyy9V2r1m+6YfW8QAMqwWCgAmfee8x3mZysHd8e+1GlWtKHxES421G8SKBevusOUcbQBVVPA
S8uNXTbELMDzH7MdY5oHfCIkPjbOWrdgZDnN/cLsji8ifa4r66fZLAc6a3x+d/wyuhi2gsjvj3md
3Ucv0tfTk0ElCjpAtcPX4PMWQ1TVAL/JNtSyrzoOHrAL3SeaCAJXrfmQUCE8AhA81wKbCYoR5F02
I5Cse5gitOPc4PN1mpfubtlWIi5XlW1qiGZRtkTOunMLazsVFp3ButwRLvjeBSXfzFI59+RAkMTF
CdVSIwq0BlpDs3KxuqKZQh+Rcp9oHUq9BfdLhI2hsWon5qBz3zIH0kkecZDsFoCWmZbzKyxQpLlf
qW6+1yVGEzsmbWc8umh6ZYw17aDMZQ7BIDG03uO5O6eEyx251myWKT/iuzYweoZb77u7h2mnE+bl
EnuV4H/WBmrsI5Z0XX/IzOSNDlu9i7tuxmfAtczWkuemxKUl3BQzBz8xfaJhV3BKo5GZi21WIaxK
i7TfOO30Yru4yPMm2Xn1NG2miA5khBkjb+GzpYh3jq3roTqfUdV564W+EeED7i4jJm9lzxRydIbr
9ZQfGP1+rjMYl0R8kOOB9j+mwTlmxZv9nojMupjV8EUDdLVqMFUcBYb7ZXSdLZIEcGjk823F5KE+
9dqfXGNcsgNduNrTcO5CuguT9BEYA5XXaOnhafrfSkpU7kIrGOc81R4Pz4/uwB+hdIg4nxyrfTfY
0T6QY9zbwpXDYEj7/2nf7SnaIo3uTMfCdV20xlrRRovOCoHKShgtqUooCqgi1GtaOAQ45DkPcWcD
Eiu92789vwlM+t959lqpl6vn/LZ6fTv5nqUsJjgmp4ch38Kz+gdjMRa6ePIPyoV67W3z+iFuf++3
t/7j6de/N4+VDp1h4VIdJATuyr+iSL6hfPNRJOjg1J+GP20c8kXvV3lovuqLhVA81IudHXbvFMXI
Zu2qdF+XXnkoGF1vkZ69A1o9DORX1sA6cgsbxhyVF9eVBNfiS7KM89cIy1kRue6dZ/ZQMEwEY0yW
aLuMPqOhP1cLCX6tPSY4Xd9/DeRUhfHTr0XiOShC1DaqA9+4smIjgJi0eeSzWtx7p1xQ7x3sI+5a
tfO3x9X7uWAwfr2Lwsze3t8xk7/f6brTBtuCkZmRM/fg2/NuH+v6Xrftf3vOv+2zNTgGLixzmXIj
2rk+jZQaCXDDbKU28eny7/zzqFpT+9SjalMt1BvcNv/ttf/2VjmgEMZtHAuJVr6BkEP+W37gNN5O
/7rTAjPx++OlbDaQBfD3i9S2eiUwaTPsveMoLfZNz0+afjWrQenOv1bVQ2pB5gQlMu14e/ntI9z2
WfpoXdPs/wcr99+p0AzbQJP1/1ahPTN2i/7X5i0tu/+AlrOuL/wbLef8ZSO+gBrhKx2a1Hn9g5az
/wIo61k2wDnXdKTa7BdazhZ/+bZNVKPvmei/XQvqXCv/3v/537b5l+0JoHKOhPErjdofwrP/Sohm
WO4f0EsY7OTD6LphoEYzdWG4/1GI5mMRINW01s5ERDBcioJqW3heT/uNOe9EBlAbRuRXt0Qai4Ce
9Byckqn9vOTaI11k+rQ1JlIJaLEHaqbmwGBTBpqg5bGZBIdYPWnTuvGCzbUC0eYxBdCDFZRTkpTs
DKio1GQbQErJl5tXkIZQtOcfWqf/DHBnT+bMuGp6/OdTsa9r79GwmN7ihBFHq6Ei4/QBRRP/i964
zz7+CArjl9Ge3hlQMlG0UUbk89ku5pOH7dNPizuRGly9I/ceeJhFnH36oezib1ZCygdF1QrIdc2c
LhXSaAambVv15Nt1gjZdkm0zcxJ3BsasNo43zFwBDGjFTzjOe92ezlhBiwrbQds/9nQoVmbWHofJ
azYB0mqAeoDLGOZ0tv0KwmmD6/Wj5jL2RTcbrQTa23Rsn9CLl8jYa+hWofm+MGKdu7GmvWV+qLOU
ko54huNCK74iNjfp/Y3XaF87MbxUdfHWbeh65puWboORNIQ/Wcyd03LZalPziu6x2+gjoxwcLqLH
1OvEFCWJhdBcRIHG9JG68v1Q1v1KG/N7kfPvpnwLLaHkCH2HR3hd5bqiLLiu4uiQ6kcnqT50xXTw
FmQbRp8iaxDT2oO+skJ39MbIeVhpc0wDzku/l9ljGooH0hSe6YHtHN5jl/akKkPnb4iBhmRs4WgO
hzBdJZp2CaQ7PRbTtyZP7zTZvKizLEaJ9gGtbeW865NzP1bZeOr4EuaK0ulMrzlBELL1v3kpqruq
0ddVH7yIiWxdjjUzDmx88XAUjJuhttUyBB1auJbiMjJwAERZ9Npbo3eImu4+rQDtVe7wQpGwhTnQ
H4xFAFR3GVeLljYoB5NxDVYXZiGf8myycAaARwq99I5xMM63Zo3j+amNiuwg2uiCjq5aWW7AeHoo
Pude9TmN0hnU3UfbTT+R0ZSt04Gil+kaH+ktvM841P3i3qSd5qX0TKhNmyvaEugSqRJ15XM5Oh8I
5AawzZRmrriHhPqGjkCPATR4dHC9mcXF1UJcW7H4QL2Kokh5ELSIV8JqiM7tlpVVpuduGo017pMU
du/fi9aJbQQu0q/ohf6qlanJczbOn4Hbt+DRSEjvfvTUBFapVxirJZOpYXX+WlUcInNwtl0YIk6z
v9QW6T5dROmwcKUXhQYO8vGnjOEndVVtIPEP3PLQJBtMEhu/iY6B6IpdIzlkliSSjbKzodZu+7Qa
iRjJG3Kcpha95OCpNUXEkxfj7WR7n389KMdvdSYHor19W9eWStD9o555fey3t8vTYWVXeGAqk57V
NHYGar3wupU2fE1bI07mjWWWEBmnwOHo4JjFcN4Bym6j4eT18bur09CsemgUhzZE8Tmjt8kBd7hx
4B+ipDQYYhE0esLK24E0Jg1ArcG3eZzn1Njddqn9qAAu8QQ48vb8WL5IPW3mXrJZBCUpAvVQRHhQ
FWCjMEt1zX0TS0WE2keJrKL2zFPUoggDcQz1/W3P7VmxK5UFVIwLLm7GSb3y+k6dej+1g3wBOOgD
WdINv24xlM9tLwLqwLH9MubU0eZ9NabJWyUdP2bL5cazvozla7DIGVwdewyW3frRgJC/wstpn+m4
7Pu6S844sV/GeW7uezMyqR4XF1WY7rs6XDVUYY9JC0HBxMwcLm9TNHxAJOKbS0ozQat2Vk5M01Rj
GM5hOU7z8AK5q9wWQ0nQtUtOkblk3qlxTRJnw/K1RZ5Fu1e/0xDPbLukcrdZjDg26s798nkykLB6
UPjpR35uqP30QgNf7GEJ1JqFEnfSXcq0PaamTsl3ad/q1iCQs7DaAxqdbyAZ4lXHlO4QtYP3GvsB
ei83PXR0vLeornJomeEXZso/yNFtPzh6UD6auBos7Mmu1vUg1vuYAMjikWhKTD3Ydj85U7rN5+hD
nkTBTmsdEuojkoJbV/+M0mIhq632TvTeT0FroOH63ld4z83oqeHXtRtzyYeYazq3Bdl4c0H/Lwip
crkI7yg7j6shzMOjPdXR3jEDxJqcZ4mcCkVNS1Sc2vaIFZXwPmQ+en4YJAFJLTCAPAyDS4NCUocm
pRTvOjiqW8/u8R8NIuAUkdEergsPOkvAoZEjuFZKm6WPqTXJhr/SAKiFys+8ylxu23Olm/uqn/fR
VJqYUaRyXi06LsC0PviFNidHzhqgLGCK05AIyoE4kdT1qflnTe27bbpL9RF7trZV7ROFppoL7u4o
60bcM2Z6MJjar5DFmmv1qF2VyTo2sePlXYwpxjFIAyhm4jclc0wtrsmkavXa1bXEJ8chnVapawSj
AhP3+lH10BfZSL+11NUm4tR8HZBjh0tMzu0myRi8rqrWldrWRniVSVq92+FCScOhKyrl9/wi+Rpw
OmVUSGDhHMbFuyqSQBZ4KAsH0i/lcV3ULB3sOpE5FaSL2vF36iiTzLrhG64OgxQ33I7yH1hG9UA2
pz/ErJfEQv5NZVQCJPVDUGu3xVL387qr8A6r4676W2qheI1qX6WyeYLGCXe5U7+qY3+NWlWrlDux
PIVa+zko6KPhBamOevxNUTMDPbA3aVjAWJTfqJJZqEXnYinoCfngzOVrVAv1fYdJa+xJQjqoTuBt
cZXjyInzH/sW50tdJt3RQ3GAOE5OQ9XPTa2leUMGYUC4uPq93Ra33+Dth+hm9lHnxNoPmi4NhZn3
kBYA5DyJblML1YcTCtuptkdZzczi+scoyyrXY3c9R1XxRa3iS+HSlmLw/ufAuaEG6ObfjiGVAkbw
4BXVAbryI69n7nVdJNW7m5gt3UrkcLdDpI7YH/tc+CwgRwt4z1LGo85ehVl0VEyu2laPAIXEfoV2
zJDcvuvJ27R8A2q7TVzOO+y1+ZFh3yousprTUArS1KmkVGlq7bbPCI2925oYLCQXVQYAp8STCFpc
EFdpvtpSPqQeuz5B7itDMNgo0vH36lwPdWmgcf9Z+2Of1tQoCBm7r2yPvGDujV2MrioOKcBBefNx
m9+aq2qt8CMgDX7zVR1CImxoysrDqjZzctmQQcvtKi6cQ5toK3UKqlOybKOIolRocKUUqUfTcCAY
1PAQEV2vsxd/rJPrKWlJVeNIIt9akVKdFtG8QbF8q07T32iqFZKdIsmbnTrQVJURTqizVS0ClXHV
1AE/XpKwr8BUX9gMGG8N6Ot26znaxs4Q4czFRMHveoSlr0jRNHW1Mx86bZ92ZIz8c3m+ISzVmlqo
Q6+eEsBcCYoalb+8fKrLZaZauL+t8v5fSCgFZpC29s6XN5lcyhwps4HT89S/MCFU5h9Tj0GfAIQi
nzEZjI8OalU9xDjs12vVZmjqeLlNR/s2EL4WfQu6NN+H8l8aDH7Iau22+Ld9haYxxLw9B9kZX82/
vcXEXGWbL9FP9TaZeh0C3bMQVBR/e9m/vfaPfYiXnc3SotCN5WdVj1I8f3NHMW7VVjkRgtsCB4Gl
/d1AIwHM0kAKBO/k1wKNc3267RsTebKZurbTG9PdT2N2zrU+31tke2Yr9bJwliHb6iXqxWrnH2+j
Nn97DfL5rUgs3ND881FjfTIiuiPqWde3uz53qCZqZR7fBlE/6V49rhaO/LzXR+FOrvScHwoWLi4T
QMwY7ho68BryOcdj61TzdsBw3RwGqb1yNLelBofIxyyKPYSxX4Frk7q5Y77gqtOVRnpanm+1tFqN
ElThLgzyzxADBZZlKcEglHPnScmdNLcFFXovAoeD4m7WKPtzkSlOKgtOLdSmp668ajvxc4KLIxp9
f5ar1fa1Hu3N3RP8sm43kjOX21Wz5XNXUocM4FReL9Smre4ISfGKsjVfAeSl/SRlHYMeFnxtAegd
Rjxq161WSJwgdLY823e+IK9D1UVV+ROpdLr1fGIHVTU2lAXoawlZ1W71JEvX8AFIW/Virn2RFP7R
z20RVbDWdnl06vkhyguoyPQvYlzsLWo5LsT/+BEN4L123KLmkJdeZUxUa41jrxsDODEpzdjqpNQz
HU1+goa8Yqvt0abnOEMpwUKnl4dYXh9cSbwFzWhzlQw+d8MiWf3SVKTMlNc1CNYADVdjbi3GVnU2
PNnyUGu0RHzMc/19UovI3Jr3BIByAsl/XC2cPuqRkIh+VYWguPNC0tJ1OaAomcvr61qm4Xk9mQOJ
xIiPEbJKnKgImEesgspUOWvhYy1KspuUgEe6KIWKllPZcOhQJXkuuKtxYBwVMVOnnjWv1WqvoKKm
Pu+LPjncehJqjWPEfeG2E16ytukb0OWp/Cdui9xLXBKAXUjrf+8X8heEgStcdy14nMom5ITYpyf1
brdOjdpUC9UF6Yz2U5+H3la9Ec5Q7l1q1ZlyvngbPpzVDOLQ2UzGzrjj+0ME/lWV29VC1eEjEW2s
BBGwnmocYPWAVlpMDlCOXrtMsqHh+TkNCLUtVC8i6qyeg2u9geQ+Fwq2rX58ahFTIwTzU4Q/KfbV
W5MyJ29t+qulqONjLaPtUExJwrRNv/S2nYc1ugZQQoFkfyeSAl56uCZQ3kf4CdXeOI75cKJ4L6SE
lTyi4RQGLNTmf9oHoFPzoaATIjAgV3ioh3y89AFYhNbcMq6hUDTEKx8u225Bj7DuHO158JALE/ru
7iLTcdaeXxZ7l5wugl3zejeDHNw2urc8GvkHyBLuwcbhnlX1c9Uu3jmZypfFDoJDi11x1VnOF9OY
o7uR/iEh5/pj3xvlXRaiNvXuGW4naDB06zxhnTUSlxMijLYjhgUgT/aa/NFH+GP6Ry+202M6gIyD
UfQhwa9KFQbOxaAjP08pVOL+CQ5NsCDqmOND3brduRqHO5B+wWHECQNzSOziUJ+IbdXue5fpx9wm
9cEhs2+tjZa+8qcWmHObXdCjaFuNLNq9DU1y5dROjwioPwCdy9dhLcQlhLYM0kejFDx/Gi3fWo/u
CHTFpdVhaHCKTaEbRyTdD1S26jMOqpp4Mtb6tP4Bt28ACtYSlhypQS6y7lSbok1InXO9VMZMCGAz
rAuFbA9dAQYpsCEdkolNOh+FT2bjO6DICwxQNCY2EUFZFB4KSBCQBx64nI0vcIa83WwS5me4EsFY
6OM+zMb8IZ0JOUa1ThkkbBHiwANp3GmHdLW/M71Cx6zQwyWzzQQ2XkzKE2Yeq2iKnVsbMPyozaCP
yCgVPolKe8mILdh7brzFfSkecotYWjSmlm+OW0qt+x75JKItFkEX5Rtr8rd2MHwvDaSx9JO8haCv
OrBehMxfDrD3HGwxv066GW3rpOhWk5Q1V9HigQTsv5b21Kz6woB+SmV9TvRvTksRtxi+E78LdGbR
qfD7h4Wkh7Xl9PeEJxKbbo3oQy2dSnCWfKgdo9lbddTtgtbCACsm/QnzCBnMBUIrHRtgjmNo53Gn
gIaD0KQD15f5AnxIid2wRmglNMyEmtmjcsfjUepoZxAvLHfhHPZ4eqUEDVnVsVpM1D4T0TRj/H3I
Dh3eH/TofAwkXzqR9aueYR/KosJdtVBCWjcv7y1LSyg18YcrKavLZiO6TBomMyd2BcVoBJpdTzMD
bvmPTsjxpkX+SsoEc+Vxq+3Tlpu91DlMKF2pQOT72Oq6Q1gQHyhAR1plRkgd1DcIOf5m4ge6Llrv
IdBl09VJ77BOHfSsyo9pWn+rJpolpWF1G9WS+p/u3X/TvTNtSLn/VffuofkRlsXvAIlfL/nVt6Md
9pft4FCx8PmSC2X/Fgll2n8JRwjH1Q3n2oH7p2/n/CX7eIIQKdN0BR26W9/O+AtgqE0vzyPq2ob5
8P8DkDB8lan2W+YaVkwZVCe4uplwDHVT9vV+yyxLWzLGx96PH4vgK86h9lTISAQnW4hFHOfDnIWM
OvqP3ISDE7BjRHVN+upN8fdQj3AXxVDF1Cjktrhm2DJCnxw01nQ0Hm9j1AZkfweCYp+okFk1hpg6
iVrCdYYtxGROy6J0sfUseWJuupIMkqHB1GsYJZVUaAxJ5jh7Z1o81BMRkTXpMIJwzNNDbzFisFDC
ZFrwWPcZGG3L/1h4DDEWdE1EjDw6/qYJx/mREzZ+SqmZBmDHjMnz7syWZlWfNkf6Ct9i0lirYNHO
oU1kS62Nxa5Wc2Y1pFKD8dvgyjGnj9y3wk1dOvA4i2ovMnFJBz09a1FSrIcWQO8UvOuR5ZymzJu3
ZVWiscsdkPjeZKzGAWFKE/S7whiBWMmFP0wWSpe3MQ8bTKV0ZBob03TIf6MBn5BTtFuk8Q3EQWng
ZUph6qqBIlnt2qFzuSTWYXhOlxYTe49duxjQNMuprPoffCCoB/hkeJo86Krqn9P5ayvEWRl+6S7e
gpZ8Ga3kLon0jJsQF9K59KiZN6lLiyISJJ6aD9APN4Zm71KDFA5Dm0F9hWaGxilCrDvotG6MwWk3
owb0QQ3QOwczk9fuyXWn9mV0TC1F7xBROroNpgvL3LjY8TjI5O7mobunmmocLR9bnwB2r8a1fxyJ
29Ep49Teak3/07LpO0CDOzAeJ5DHw6LTyFQRtSDXhuzaUvzQ3XKmqzO2CMIJUVITDkeeDGrttlCT
DTMrA4YZYmfJeYVaqH/oj0014SDgi0mJaZDjy0ziVyT5dXWZzMeRgG1kfOYXW/Kr1YRDrd02Fcxl
cRv7gGF+rY403KFfkeRq8/ZjUGvLPMHMFmBL1RmpTsbfcqivMwY5jSDh4rOVA7FViH711d0Wt31W
5ALsTn4TMmUqY0MN6ZWaSUmcsmUMNsxmk2so+G2aMMniojrPsWVSam1lCLmKIzflLLNRs2aVW/7b
NpHTjpy8tqrgLwsskd1PCxrItzDV+1M3lKQFYSZc5Sl2JsszlpOQC7WpFqafMI4JK/wh4ktC8AfQ
5301FAAzmB1vSNsiRM2U9bdpZm7vkYNF+62gTVVM3bkZg09eCau0pKPsMmxELma9zB5myVFNtzz5
oTCKUT0+6fLrVDsMOTVTC+ufNbXpt2D0/EbfwxJi6i9fYAatuQcKec8NAh1/YRzTLizPTo4Fn2lZ
uMWBufB/s9BJ08WiOsa7xZ4+xzkGtFiLopO9vPLN0nsObdIqAovFgPLzNHPC74JIAC7vsBm59ouX
WPlOfcRazgcjjBrA1Mx8M8lzST1ADy6vP7u6Xx/nkUHXxRiTl3nuFs5ofMzp8tT6OBrK0a62/dBe
kmX6hu3JXlsaKmt9uItD4rnlnW5tmsF3zNvZEcqsgZkdxXfQPGeeHh/CtP+o2/XB9yCiAP96yytk
/AsuTX/X+012inP9bszjbFfUPKOOGQot5bLpx4T+8ZzdV55b7L1p+jKNuL2n9Eto41CyJlA1be4t
UHkXuGDypzBND1YDW9/o9S8BJJ5taeSgCvv+gqEy3JWJl1IB6YGJDzEKEf47AGuVvcUkG24KsnPS
qLjLmD5xiRjiOxtpMWlFuQjz+x7GiW5Wyxl+ISgHOz7OnXmP0/rZi1AzjgLtgp67/mpMoKrMPfc3
4U2HWuCJS0ZiUzzMds0UERafzh8n/EeEjYMJwsL3PbVsa4V8/10jVefE3MLdWl7mAf5uibwZngJP
i5icDq8xiMh9lcwPWuJ1x3Aeh1080UWvQA+tATg+WFZind1W5McixWCPijvEN0kGT+7A9kn3rUAp
kZg2rkKcKFrjW4Qg1WRbTG0NjQbhhIXdgxIEHsFwfChDsteEDRXDssFANXFAXMSSrAfMtpveAt6Y
JZ7BNby0MKNb1g7PqQXnI/0xG4u+D/35hTzZB2TM40smASuLpe260nJBxnQWpLsFZxgAY98wof0m
EFbqijdFXPvYLYLWqVtMZ7NItcs0R7w4/B7NmXPxMi1jRlIBJA3y16nqpm3qJsaOyI2vZQKKYVy0
U2HhL4icLnycs+pMuLC+W2CFa1qjXXon1YHvQdbv80FQxk+nZ3IN252wSUkP4Z67Xm/ce5WoNjky
cO4iev0tg/IABYLPFVt9tjOj0Vx7nvVp9NZRfy59vaJuYKKqGDa6Hn9PwwgsOOkYq8hlLjvgJphr
ECvcz3ElcQINRfQFuGu1oQrh4kyrjaNWQGoEq4lUnfkvH+Y7ssUEhyNzXXI5W3v5bhTWo5sHT0WF
EinjO3X08ivM/C+kJK3gttyPJZcpl/M2NWvScJLwMlqRdzAzKgDyVI1Szs4oisCjBP1dmxvidXED
bTeXUDRFqB2donpNUQLRrD71zWTsHFtDiUVKuZkk9QZBEigoO/qIh/UdoTS3E5kj7+lCuyzdtofR
gQ/P4Zw06M6C7si2oLMkO6Z/9BcyJgZfkMY+jO8hEXSrlCzxw5IRztIdI8f4NLa6uak0+wvkR6oH
vknf+rWLM9qJmv0zbVzxVDQvDbWKyidC2qX9fGxSB5qXDacFDwEfF4tJa9E7D0QKyAK3NgSdRzP1
n/mgj3Ec9uuWaIv7xIrW8Rwe29z5kczW56UKzbVT63eWHmDA1Qc84Va1iSP70pOYDUCG0lCX91ip
MIzf58HYrjwwXbpV/6xKKnLNoEe7MnM04gzQHVnQPUHT1ltmwt8mETwkml/vJr2+j4Ml2RLDjNU5
Ne66frpYMLrWfZE+mcjLG52aaTt0LzawljZ6wDbQnCOHGbCbw6SlLngc08FYpQZxQVAUxbrxRrHh
0h+uAg8ycV0hThmm9tOYLv2meojLdJaIz2g1y9xVp832THO1e09Yb0J8teY4ODdBDcUHohFuLiTC
Ne7KPE0fR5ehjI5OmRrFDnbJN0jR2Q4lxNtStLuoLz5HYcxIfAEEnBFaRyXjU+QhuO1jKsmUmFAG
jv2hr/SzNqW0y2zf3VLD+16Aqj/yRWTw2x8qQRGg0prHxUOeo60jNxFAm8kyXSpuR4TXrkhBmvBB
T6hnshA/9hSDh0IeYnLHPs/GuOXy1F+4l8L36R8bjzKNEcQINgqTL5aCykhZATBRXB5cahhzpg/b
lCpQIBW5EchqSn9yfKK21ZpqtarNEXRJO2sMyWQJVC1Up/+2yS2x2BFO+nGyK4bfeZFsWYiVPibF
RvXl1EI1Xv/YLPsJLc10KkzGexZ3E1KE5mfLanTCcpDQNWMbn90e6HdVx/W1o1YNYcYsCQk/esdm
H2H8nIrs1aLSsaMoNm9riKur2qiaXZ9F7woaoPrVt/Z1QqQ97RKGQRgFg00u1eGuLZKN2cZgYyLi
Mwsr6E6ZXFCBT/dxFN8pzQOKq7c01LDGmvkxHlHeqN0N8JbQNYdDruP9K+v55IRkeDHHILRTx80v
LKxsqjPueeZ3cuzbraeqtAZImOOgn5TX9bZQhlcTA6+c1hF9yhxILVSrMK9gvPoO9BFFhVEIl47K
FL1PSYnxs2Cm5uM+qBZgriLa1KqKbLuZ5Y2EYR0hlnJkP6ZdDH1frnLtIjxEZ2DYj/tsKpfL3ALs
im3jWVjlRyIMhgN3Eayekx7eh0N9v9i5/WKHAeoW71HLS37cpaE9kBrxHSc44v4Re8rc9iUtIMAN
QZdMF08uSG7/sWQY4jPhzicklDDYGuZHC4VHAjUGgCXYmr7GBcMnw3kHulVt7RnGBwmLYk2LHR5P
XNbgfnPnwRjmQ1AwXigi560vbUGzidCVKA4vhY95ZsDWtko11HSOA1e+bcy3iSmXO7blB4D4efUM
LxJUTPPJ6JLwxfE0d9VVsdgwG9dWtijEK57W9OTAsDbs4edMIuZ9Z3Qm1lByfFI5X9Qt097aglqa
7xrNA3a75mF0gBJNeknSRCLO/PI8rqtcMp0Y39aK0pyziR04O7YWTfemP0vu4T09mQsHAtA7DphH
2/gBjjW92PUxKRb61lHlbKwiwcDFLX5VL4QZ5q1b7lp/hgdZxTOupmjElxisB8S7m7acpqe8p4ps
TvX9MObM//nBQMcAHljVZr3u3WlLM5DQWxBrx6mhwl/YzQXkR3vpywngI3BfMlLi5L51iMjUxwbl
CkUDPwz27rqrl47gXqLFptnGNO1RZaWciyyVmUze8tGFFa5tn0swoPWTw/h+XbX6cmbGdETipb/M
LqGYIsPi65Tt9xqx2S7BHnbQRtRaQ2RvSzoMMBcGznJjfhx997Pr2TgaJwArEuk3CvGU4NhC+jm9
QSn5qhWz9djN9XApwA8WbqHdC90K9n4Pmw8qyb60ScGcmWM9WTpWu1lMm5xRy57hw2UwiuxciIHx
HK4hcABkgjkFdnlZQk+5UiW00jAfGPUDRXfHjR/AuN6JmaiWxNTOOlFcB3vK3zvLcqj6Zrir8Opd
TA+SdtFn0xN0juIwcJMeWTBrnu/cyTzpjCi2A4DU9dIYxrHJPs+4si8G0rNVRiDwBu8q+t8xwEjd
Ju2G1h5OwKR1+XFVWPQiz4d7xaeJGcEXXGb27SI122nAf9r4JShtWqEUHQ59nXwqHSayS9rdOSgA
0+CJBI4PNVWaA29bbGuax9zlcZdrjQsBP63pNYxbI8WVbMYIfOMguEMjbm3n3D7BJH6CVTzeNbQZ
7tQaUxST1kGibxynKfbgWCRzIkFqRjo4ylhgZ/A+tSjMIN5/GBKZTBLoyXnwqQFpZRISSIGMEiLQ
zi7j/p5OCyINB6EctAlcR8NWr0lRAJpzsvPaeU7TPvpA9MbqU52KPXEw76QZ6/tUznG0MHno/YcJ
JTg8wOEVSpT+QS++9B3nV1lGO/pO+mVwSppIhZeui+abQXbZmqjOblf4OvnkZr4cySSAzTj0jMlG
I3toCQ568CpSo7P226hLVh94p2PUueFLtYQnouO8Y93wFllSfh+Nu2zwILPgXFrnDTbXLGzKi26L
fTLMxipq6u5cdt0bblHrDjAQAbx9Y28SQ3BUM1wG1Dr6gyg1xInuvOshua31wvmYNuUAXzV57ju/
uRiRKI+9TYaGvMa2S/shJN7iqIVivBhJzvR+BgckNcIdxlG9zOeTrYOfWvqICEDPeLTjMbzvhbmz
yjZ/jCz9Qj/6SxsYzanwpifXA4QdSyt/B/G1rwRS/C4fYUhShSBvUVvN2VTtXNd/5UKTHY3ZPDIF
fq9Ek93PIdlZnUNLJ8g6d39cCF3eklzhbcrRRIQLgS/z2orRiocbgGskv5jPKanvDDE7wsdM4yFO
fYNU6AH1uE0sRAnda0d3gOSbaGwQHDcP0zL2H2Q1dUIWk7jvnTPuu9bZck6RbunQRSUiSf6Gy31Y
fLNHXed0GA7wNw0kL98YYtDkLObyoAuxQi9awBn14k3R03spUpIetHjaQxo5+Jn7I2HY/oollNY9
s0iY9M69IU5RldeHuZjfEGUJ6bng5IG0gI6zRtmKJeA1vc99cUxiJ7sMaSmeGF4P67FBWR+PXQAP
dcILYvo/2yUJV4XTdQx1YZm5QJyxdAfeKigZYPdG8VJj8J+XWQNhNxI5NpkeJHPitqY4btetyQB2
cRjNY7ipTvXYgOxEF62GYpjKFynBJsqqbD92ZATg7i2Nky+s15rrtN31MrKqp39ZhSM0iTAlXau8
gz4f3olxOqcxjd2AwXrXUbcWgYcdeiGLyhQGRR+NdJEFRVCfvU8NFnnYyx9c4lsynIlnS7PPftJ3
pygzwRIvWGNhFhw9kQQvvd7LHKs3e1yiMyY2rk+zgc89JQN+WJDlhL59D5+FQT029CGPyJY30uXk
+udCL5t7AhOqoXQZ+Ab0Mr1hfg5BxgANHA+UouyV6bvDtmzBbUZxFl0ywdjbtZd05zN9rWN91Ri4
mvsq/9noJBETjza+iaZCMF1BD6qRusdOQFrYFLwsM5CH2EA+mtpJdO8TeLAVvn5HkAoGf1eLjgvD
H3giPrNW85mZ1M9h0ac7t8UVwYxRsjzMn34HIYqeynFciq0+a/EmTHObe0ZJM6yj0NGbwtpWuKbP
PbE/PrTSlWV4xSuZQ9NDbwUPjv3W/V/2zmu5cSzLor8yP4AOePNK0DtREmVfEFKmEt57fP0sXFU1
c3K6J2bep6qCBdCAFAlc4J6z99pR1L7oLRigfEqqRWPXP+w4CZQFo+RZQuazdTLDOMBHW2uAXu7L
ChuSRKYNI4zubYy4QqBWVJQ/a+Uh40Tnl6lz9LvgZUwcrhFLY4614cby8vKQQoytO10CKpVMM30f
lzYennwVoC8HFp9IR9+QwcnAH96mSr8tFAIes3mH1Sp1GesQzcxiOOlOjeQtK17l0q6OeR8FB4tP
P0hW7rZmqpJwWyjbZPI+Ur8onkYOxLCzGWQhJz1IJRybQvIfIw9qIvxMuFn0P8D2MQGt7Xxj2LAW
nKZd9ikGooSp7QpCq+E2nGhWAaGFtCx0Hx9Rp217uEyHoELwwGleWnqNpp7C+V1qKrcotyZOpAR8
LG1QrXEK9KOasTwakQgAkMC92DRrmD6URPRED7mZOauMN3XtrlaJNuEKNS7zs+2fh6QyDlVceaR2
JSAaIVAqEtnxTs8PYDmNQfIR4T/kGXACYIrt2mg2diE40gD2+InCxAb6pLTtShWSaZ81a71G5gzq
J6IVZNHZN/MfxNoP1BrsZuNJhnc2Z8F4Uir04ekIaz0Os34iUy6cbErHalfsjNxmvpZX1ZIaZLe0
egmqXSZl+P75ChQoXJqijGepJBZH8+SDVXAdzPSs40w0ZeFaj0p725jpEYRkda/IqtsXBcNtb1Dq
epd0B6O7nV/lJJq2hq9J+wiXTDeqzQmS0luXTAqjLLl53qBTUUzbSV1zrUyBtI5f9XIgVjOdtCOQ
J2dTjulnk8YQAUfHAnUqJ9QjMzonWnYMTS4uPMqrS9rx0QFoIR7uQqL0TcdyFxPEhJmJplMe3XFO
9g924yUnoGrYfuP8TF96rfGXbYohZGJo+A80n60T6DRG5dcwC/ujHTcFPB2thCDdmPvEcpik5dKD
EUXWQdzYFXxQR6oiEAZ6emcURbyGzTdb+7iELFO72oS9ZZ3IycpO/Nk4X6Q7PTLfDIOIbG9ea6zo
DYJtdWBSDxtiYCzoNfMltaTsTCRnfobu90Aqc3WIwqZzR+asKyvGO6OO/UM23wxOvUqy9sHpmKlm
Q1TdlfpzYTntQTdIFmLyoB4lICjuVCIhjZMICUioRLvciftlligXlRCkR4J92NdHcqLCYdI2+DjR
G/DDuUFdwD9pI9sNZX0NYCpHg1CFm9Dm2tVh7EIk4kX7OJ3uhprjFzz1p96V4RZPj33O/NIFxxKe
HNy8wMIVha22P/rB0O8jdkOHU/Jj5+GTTuSz5OfKmTnvbpItJnUkHpIIy8V5stNzo75zlJnFUFjy
IqvbOwqE5aEngIT6th4DFuSy0aBwm4yEM+IrJLyCkwFT00VSxMssNqpdkTIIp2DUT87AjIWK08Vu
2Ik0Mt24zDy2VVaeLEqHoUFYclJo195QDwXg1Y0U+eEObEyK8bGheVI6MQqW7m6y/G6fUA6sYwfK
kpOHO7JqqdNA/u518s8iNMm1QtY8DUxnMTJ4klBGi6dRI8QqOUwJwyTvJUsdjuvO/AVJ90uOzHLj
ZPZnMCIqqrv0nDdEEwNKawltK9uVUU3nSsvhIKAqcQOK04uC/vBmHIZmoyec6iOmTXhZsNS3WVms
Q6nY2KWlLANc1c+pUR1bydR2mkW/eRqtAlQ7xkc56YODkTQPst0Wbpc3fNaBy/TCbq+F59hHCrhX
X+Fcgm2CXm9IJp7ZAqicgy7LYmfO2XfMudk5WmZvI3FaqUFtV5lK9DIqEcVNad83A+Wp3iALU5Ik
nYx2xFkZHhxKOfWX5g/5ISstKC8GUkZYeprMSaZu65fMzN8g9TeuN/YfbcuVrT1EqLj5O1q7JIh+
sl76IGMHDv1k2yvtU2B37SqA+Enb7W7yns1B99cd4DyGQPyegUPn1qLxtAcMdy3iA3zy4ZWYwnDZ
V3q6loz2u8cnun2i+Xfr+93u8732GpRZtqaaS7E3nWtJxdyNbSFTQL8v95gQ3QnxnEvzKVtKTpsw
EqCFEhpVJZNTF2opGoRvzWpduzStIDqCK9mPDiYYzWy8JfhVLt91fdgTepisQj3sFrbs3/ug2fBY
IJoVzWMhpOUaqt8S2gZDN0SaIKcfqWa3lGWlrVPdRRVSBX+WcvazRhVWPGwVv3Dc2lT6va9m6bIE
+LUQoj9xEyTR2WsAu0iUavb1iKFGH9i5U7pYBw/TH/Qt9Z6DpVp0ZvlsTEidWj1ETcRcJj9EieK7
NP3TJSw+yhimUhSHkSPEwuS5SzTYbj4wAVcoTwVnw5k485LnM0Eecp6USCL1ICJdzdE4/XmzSjUM
4NIyBfG+GRDizxHiXAFlEKviRtLUaA0g5emPPrSncZU06xuNwev34i8XS/msiLytiiWrwAlWoa4j
pcziKnhWRIol+59LYjUQKklVvU5NeQ7KGbpaDCC7/C5ZjTNntxewXZSRBClLxrITBOn5xpiRuxPp
njZhHvvJnsnd5rxYzLQ8cSNWJ5WL0SjKnYWeDsfOjscD9kmZ6wC+jPmzkdDO3rcUMoxYiBRiRmeq
6jSN6VZwwRtpFfM+WHN1Ib8CXJIwmCNSlmRuYKxRL+UapIbCbTy3ThSsKzrLKIkxU4qleF7Ctmus
6ya6E3fRSBx2gfUMM7eFRwIaW9w0RRdAy4ffcSOQ+Ka9T3FNUn0rkKCa5WdnUzTLCPdbJOSgEp38
902n5cdWRSXXBTGqEQNtqCkqwjQHQXdoUbyV8NJ+y6AH/UJKirL+f4HY/ypkCGoavIV/j3d4aj6C
3+Vh2vcL/paHyc4/ZGBeti1Dq/uv8jBlxjoQ+GMosk6IvA5Q4W+sg/oPGWAeijLZgbbABcY/5WGa
9Q+Zf7QZwGBYtqIa/xd5mGrYGvKv3+Vhto4IjUsy2UQ/6pgaf+zv8rAcLHOQj/Z4MhWJTD5ROBeK
+d8WMZPTLulmV9X34p9PIKYDa4FFzFYdA47KrekSBmTc1k5ORJDVYmTtHcjBRr+mSI0ssww32Shd
ALH226q1j1UloZXydJsc6unXkBPLRQ9nhqSPkFiHOFrnlUT0r47Q0hx8TK9kmKAx888pZQ809dEb
KvtX+BAW42w/h4ijEo77YaOmbbmmUw+7TFfqDdPqGDM3DeGai/TJFX8JJCRE2GJRUnJ7ehSLejol
3YE8+Z5EugZmkhD4iIeEr+D7q/htM+Kh374l8SxxJ1FSm7CelE0bEcu9Et4MJkZm9yoWPWiGa10P
rkJGI+4SN+I8e3Nz/HGf3jcI38Sd3zJ7sfh95hSvFOvi5bdVcd/tbWgFsQ2x/t8W/+d3Fxu6bRcH
kbEbw2rYYXTEgjL7x8USIOW/lm4P1DFOvtuqWPKN2aHzx0tumxEvEav4bAPglWjF/9WTyeqacPfM
b/rbFr/vFS83/NkwKBbpMnZTGXx/2D8+0+39xLb+eCuxGsw7haTqHSkgf/896HOJdxTrgWeD4y+6
OVRlhK+Ridtwtln2gi4gFgVMwEyxK1IV3Yi7vp+YzWbq21O+tyGe/f2kfzINxOpvD3Oq490E6eB7
Ubzoj82J1X//sNjmb5/SbzzSq50wh4c+p29Fs3mJGdJfn7D0Z8eo00vFsmrAnnyv57MQSTxJPF2s
4vtBafYg7hV33LY0mQ0bEesQjDCS//NGPJGqAv7C22tsCWFPm6rIbAKiuwqp3Df0ltiZb4utl1X7
dPawiceHLIU/RZ2Kgg7YCQMs7LJrLRArktRRm7lPDcPYwYmr957NeT8L66M1dtLaakB2TeHgFsKU
I9RU34tC+2XwbcawZtB8fS+Ke6mHH/QIurhYEzfiheJ5t9XfNinu/FdaM3GfpwK9zKOMqr0/wfmA
sP3ZjWWwnLzqQIKktpczIpCplFJOSJp30f38boHWs1MuF0O7qIcqaUW+V15xnd0O/V5EVegQR7YZ
AOJ4LM+TXl5zIxmXKmlbf1k/TeNYpaQMBHMH1Z7Vb2LpdiPuy+aiK1Z7iC7z9zFV8HvctCS4RMLJ
R7kErailmKBTSm3jB7htvNlyk5gK9L1JuYbfCH6f9Aev866OadzXNPrdYialM0vVFmFfhkuxmkK9
1Bv+CnoT8CEHaqGRCpEfKb5CLGMXtaBraCKL/rFVlQ4SpXbdwADeKe2zoXUfzASI4q798hAy7TpQ
tItdx4FwkNIzW5Oo/egltmsC59iWs2paGH2N2SUolmookVuLVDVh8rfDKmAGW+N1nSWRwrtbF3aY
cOFOA+p2Z9jJd1ofTIDjOYLEjfDz3lbFUjVS49dS/XyzYsez/9tCSUgmDOFRgiYv+XeljIHWrMxi
KRWzzXxM0aiZPrMnCblVVrUX5GT994540y2KvVHsc+K+MiEgy+r0BAoT4o2ciRF4p5o0Ca6GjWpG
zN3WxVKpUvpcjE41bm0tWUpWN+zjwpp/Ya1gwMsCyvpindnnsCfjjF+lV3HR6Fajr2pv5snL2QSu
ENGwK6N93H8v4kl32lrdBSTgeUxAoSVS0vQLhAY+3B9UdM4+zhXQFfNN2e70HoSDSWVm31S1DbF6
Qj5q02pGeIbXljIO01syiGKSUlZgGJhik7rWhVtlvK/Jzn6kRa8Fu/pxeGc6QMCwDaw0c6dnMpB+
5cHG15akhsrqgl0x/hlS976E3abwX8mmKkCcy9uxfV390ADqQoSptyrzzWDVDaq7srpwhSXe8CE1
W1tEDOF09uWLgmhD/9l6Hx1TTMKkKldzXJCuCZ2i5z5YVtAlAuaq1NSpNe9tauA2eEhooURVL838
NRjJ+flS1VVk9IDR99RSDX/XgRCVgCUsaIp0drfu9SdTx8Gz07RD579YX+ZMJn4ynFXeQjPaVtEp
NxH/b8rk6AUrRN8zBys+ZsGpkneFvKV8VDeIlyhYbcj7m1pgN9qm5utUJUQAs8d9m4SUIl3KeBIY
UcyVv4aiXlgqneP2tRqWJP2yRa+4wzKXZmuEFlJ7HEm5STZ9+5JK4ML9S9H8NBGW7O0D2Xkl3plu
Y4T7aHStgcrcLpAM1HdbKDsNUTXxA5NCcLSefKbmZNrbGvaFvdU+ep/WTr5BQVzEOzU+pvWuK91c
PgdM6TsImatEu4baM1Lg9DL6G0TstbORSd79pdJWfK2ebWk/yFvtV4Rojeu1O+WUEsmWbD1jZQar
0FvkDiG3bvccHXBO9XczNumJJt1Ss1c0nWJvnQMUaHajuRu0TRHsQIYb1RfpzZTv/PxEm1UJt7m3
Nic4jp/RxCU1w2RLdvlRdu5zaZmbG4qlwQR25hK31Dr33cRxgWaUhnoU/8r9Z70++exHBwoVfN+A
pGV/Q30IEq30C54ZviTGMInddMDm4FNRWJn8gB1dg4Pxi2NWN34G0yoYlqW6tJH7/Mqr+yzGH+Vq
8vyF8T2RDYBoZc/eqVrEN+0iaZWiF4XA3DH5dBuQxQcoXuGwzrP12JAlQCacm0WnsF1lJDAzCbcP
crMlW1k+Fg8Gikb96iT7Sd7qwbImFnfrVUs0FlZ+SKYVTcyqOVo9HDHambCrKdAfJ7hXq+F9eALW
TXaxQ+zLfaPucNBSHzwazXqM1sOGP9M3fWQUUDVpJVH+XChf0Ts5X2aHhKzeoPDu1Yc+PVrmWr7C
sdWlNzmDrHoXvjLjBn9kdnvF5ArcTd8cDXzw0fM3qXIpcBTIJPZSIZ10YJvypYqAh0CXDpaKvtbb
BSSAJF32PYTGJdJSKkUVmmNa+qOLAqFtF410jCrq9pB2SClQrq19ByG6ira01CdEej+JgXaeqHgZ
K+1MnCnIEYtzs4OrdA/3ogD++hb3FEA2EdC7bF0Q81e5+SvB8lSECF/SgEKXS7ZCQykKXCdZ8p2f
2Zmtk3PWDukm2+Y1gStrzuMw9agQL2q+MM0lLJRPEkpIt1Zd88TEiY5qcWhfDe21bLdWsmq27YP6
09NWcbXlo1FKLVBUUMmuig2fyas3dnpUNTojC8f1n4oX8oz0cKM5B0RB7cqT17n6mHluA1OUoVjB
7NofTXkdfLbheXKWbbuTPkjlW1BGptJCuM4ZU0OlLiCah0/ZS3pCqXenX6VVMz0EaONpjpN9p90F
xEYRMk8wlQEjPFp25UajGzIcJf1UeQefzio9s3xdQluWDk5y3wWLIXbTe9y6pJDSZgJLTDpgc3Fe
QGE5P/Jn65Do22GLOPwR2WSh7/z76UCwBHbw4cXBBzVu5GzZxyviH1OOZWkZvcra3pxWpHsuOmdb
U4ck75MswwAp/QJiWcnRd8SPadBUna76hAj7vmdSWn/QKW3A7XbEfy00gx8ZGvHCiNZ+RXbSQs8f
r21wHQmOsMnaaiiB7tuEMFsM3lTxf/XjG+kAC+aTizB4SeGsIRJQ/TtaYa7MirzW6BonG3LECG1K
5uyNozlsO0aWcA+UOCw/+uKoSIcalRo+bU6F9qKkY0jxCbw5Dc5ygcKEcniC3u2n/cGnvAteQ/3A
1uMDE5pAg5+9AI4cXE233PQPOd4fFSj+KoNc3NKT2CREf61QcDafirXIN0G1gZR8lREEuOZedZHM
ri2XQ/2Hgaf1pRiX5iVeVTv9XovX0xrK22G8QKvS3r1tE7mo8a0VexpSUgImfhYMB8/+NQpd+dE6
99GKTw4Jlc7Jy+AscTkTbeQ/6Rf7Z7FFrXf6ql5Q8RrnCHwhVDDPpeomsceygqnYJen4gcQW19sS
YrIIFxSnF8HaePix+MIJ8YP80+UuQEV20c7ZVr1QxScAIX7S+/mIyV6iF+RICnXFF+Oh81wNC4G+
xIbkXQmo5f90L3kqLbm6I7lyGW+0fOldPGvVqU+QCu0ImYYL7QrSv4Hcd3CDpcMlVL5EKwMrf4c1
IIUJ1rj5e71B3Lsa2oWM3L5+YLqULwivcP1qPa7Cvb7sXIxWKgJh8i+zM8YZNDfK8tNZlFAr0fm2
dNxfdkgX+nePZs+RvKKtBe77LP2Qn/GlUFmsP3wOg3Sf3xvb9F5+8vcxIiROCYvUJM/2jM4vf8o3
EZ9qE97bbxIzQ0bcF4LjkBJOn+RcIgzko6FTzHe5y0wrsLlsc7kvXNCSuK8h1TSLOWD6BS0a+xl3
yE/KVfXd7lF9rs/ZMlt3F+M4BIvuQj/LxfoxLbCPuDpfmmsctWN97i7Vztu8S8CbjtOxPGuwt11/
K7HqBKsTh3c6cbCxOpAfd208zhmL9cQFwpg98gxMOAtmOkdjHbw1OwNM/ce4svfe/r3+GI7peUAD
soA2usyOCM2PgbqY1mQdu7FLdswSbdKCeJATjLYFT1nmJxKO1qobXZqdSYLQNT4XV+k1fBiW7QfJ
L4voai3kX+UzVsadsUCYArb9zX8xp4WxdIgNZIhnCFhymxJfuFTWnDVeGMnYdfiGZ1g9bniXPRb7
MmN4f5keqiMBosUuPktbY2kdjWuxtEgDyDbOJXMhDr2Bf5fo7ZzMyp3eWhdvzEJyGaFklz6T+SZp
W9qznFzeYL27G3/DRckuObA7PEfX5tj/is/2pjuWH+SB55TKXuVfr+k5fECH9it4y36mW5lvgjHG
OBgHWo7EkyNffswesXmr7rp9l5/CezNHY88PX3NQhYur/EWjkwwOUuKeZvT74up8tu+Nyi8bH8p7
yDwf+lP1Np4ZCBkg9Y/qLfqhu/0ZndzwGB/ig/pkut2lvNef4pXs8qVu1BO3LphY3uCzQEq/SdZA
/wj0XRhHa2u6AOle551uK72QdsDwRnQGI1z5PssKT7DUuXNYpPfKNrvjlLgvv9hX8ydUs7vpEK3r
p+ngM8Y0L3m8yk+cneIvsd83L9EdoYn8N3AULYdDyu8VIQta0CPXPDeEgypDKnI5nsMvUgSaFx7j
YAqhxisHmzkKX42OeBFRDI4eIlAXw+f0GT1K6Ipj1+sRM6wVGUb8xpDRtnCYSJ/yiXHZdI31sKPl
w9FyMff+dtgN/CDjefhZvZHVWxNSzP6eXbGraD9IBxnd/Fm6mwg19rc5Z6RI2WJMl5977TXeyDti
OnfDinMxEZkkl+6lE1EkebiyHtIvZJhGTYvwJ64CqIopIBtnuMQviNXgvwX344O8se6mYzvex6fq
wCWFMcQcK/Jb7jqrbutdvsL7nq8a/B2A9GnZc6m8j+7C++llEAOgGCVI2WVQKWFgPOVfQHlnqMLC
+ERExn+ktc+WWk6Dn/3JZCB4bnbZctgRSWl/NHfl3vkEREu8WP/gxK79wVL1Frwax+7OhGeKk+fo
I+p/6Bq3rVx+9+7RepGfqjsEPDH8y/v5+uBd+Szf+YgRXSNjWX5143F64YTYfU78jERUZ/NgzMDG
JUJ/qhmWxpWES3Yx7sfVZ7flCo+55oN2JiZx4TNWBK6/qu4YSzlNvk/pqR839VNyx5CX3PUnvtd4
Cx9mJR1aTEd36j7gCOUSyFXe5R1yIPPorOwdB75OioJLkMcy2yKrXpobknw38jnfNqjsr/5LtS6W
I/WqBSTd+tnffgbLYmVswOZ52+HePBI7xgkvIlp3MZQrhUFSdoc1s7GXkjPOp/Vzemt61/ipvBl3
NufuaO2cs5fiQJDhARO486CS/Wqt2mjFKU29cDlIHYad9mnYagzP1a53q6V0UB7hdG64QmXLmwv9
xAeuKfov1J/lu7/vDvkGds9XxzixTbe1W7rKNlpHjxi171ForfuHNQmmyovKLhCjhVqqTx1H5j3H
rPdMbZEfUP/SkCSGK/l5/Bg/ikt1jR/Sc3MEYXi2fjh3wdV6VO4qBB47Avo26dm+l1fRMnr7jJbS
w3DoOJy17fyvOSyCfhFWrvmsfiQXyVhFxaJPtmW9QFsivcrJFktRzCWUi9rr1Q5OnGnk59o72s2a
6+K9uSdZaeNQ3t0xX7gH5HvmMpO9Vn1yUHasGafzfjdc/b2+cya0J2soVpP1JY8hmph7PEz8ilOz
tK7NFQyEvzfZj8hOvOYPzgsf4tPfcIFPmMu6nSuhRE9zxataGnMj5kei7PYHMfH7vtojiEk1qRVQ
dBKOFbEkoHJi6bsaZSstdLfonlkIRSjBAhQ3ohJ1WxVLWA8x3vSajm6Mmq74PLac7NsAxgyOoce4
n2h7zmJJry92WkF8TVODTe65FuzCQy29dxRz5uAEWiqrslPDLQBIf29zVM8+9VCiR28hfJdl/470
joDQaZ8J8HzD1MWUCSoUNo9qtkaLpbomUnbS+qXAwn1jAAURkALQ33DAuJFDzgI9w2VS5zs8Egs1
tKlg2k++XaWrydeokGTZQz6VZBoL/4uwb45aeal0aoOhScVBmR2dQw+uNwgU5Odj/KngbU8nlRZy
wBV1MZDPiNtgvihP8Xih+C1MLoNmYwpVLToCckQYhxGHGMpAqmyGKT+rmsaAW0qzY2Vb+VXCwMln
0nyyqIz8Zegsy0VQn7rGbB1vrLk9IhbbwaSkESLv/83mIuq6otpriWZdXyJW9Px0IxJRxY0gIAq3
y+2+QmrDbRX4ax+TDyWVGbglbDgd6uff/Dny7L7pemZgog4qbgpJKtWVWCTL6b7BXLkWddnvWq06
qcDhypDbPoBTAAiuWMizO3qYK8PjP5fIfM6/7xMP/LEqnideFksFjY00G98Vm6Afs/6K5fpLHmyX
3ioDQNxyqMqcZxolP2BRUffowhNa77MDHIXH6MjVvlS0YRPh70m9XU+s5lJtNUYiHZVwMXdxhhlx
J5ZI3DtMWRCToTpcctnMgFmXVBlT1IYdzLn2ri0rBQ2NWe4nFYJaSVWdGqn5bKl2u/teEw84M3Q5
JOwNGdz8FHGneN33uljshpWTWVhXJ2quBgO+WlFEbnxhqTeMgN6YWBZ3i5uMXuU+mW9uq7dHS+x4
Q9klG/G02/3fW9Fa7PDu7SGzz+7t1iKmsLTIypNDhWRZ2TiFDl3QhVqPMVWGbpYpmny9HIPk/cCG
1jt15SjDG4adapM7+u72mFjyZ8yaPU3UwMULNLOs5ZV4SNyUqsSPBt+J9PeiA4Mzb1W8iOp1M7mK
aCPO7zdYCc/83tTt3u918QLxUrFRZGachsXibXvfzxR33l5+e8335v98+kCkNIlH3eMfLxFv2FuQ
8/uKmvZtM7fn/fnJflv/l5/s9talEScb4AZ0nufvTWzyt0//21/3vShe6d2+49/e6XtRPOH7D3SA
brtmQtX29pn/7Xci3tkiweCvH++3d779nX/8MWKz/+0T3N5iep8a/Yk23ZsAUNwgJYJM8cd9f6z+
q6dQ/qeu9cdmFNG0uj1dLN2eIzabC6bp7Tm3h//VfX++jdjEH5v9fo6lTQ8N/ba1UKDZohfrR2O+
KUmBF4K0dj7f3vRpt1VLdDhxI/7FhfymQYrHfwND5tSaVBs54b/ahHgDcXPbzPebzuft70/zb193
+yT/82bE825PEdu73TfMXbD/1x79b7RHqmWa4KT+vfboIch/fv3Hrk4+sp+/a5D+euFfGiRL+Yei
ynhFNRJ0VduRkfj8FS3DQ/YcIONg0zZty/gvCiRVUXTS1hQTbRAyo//4O1iGzemg8rDD/B/VR6b1
R6YM+GOICbKu8Rn4XJql/lfxUVn5bZUSx7KlpcqFsx+8j3uamnBYGnUz8+2rWm5WI8BIQAo0dntn
MOk3RLvKURSsztY5Iiogvdhld7VzaB2q8YrePFho4dGumUEb1Bji+CP14pOVy+te0jEOngJyquv8
rBnhfZnNBUSncA20Qh2OccehwEUyl73BLMb8BZWeUtw3PXn1ZPJhE6CEq3g+WdfJGU95g3ksx46n
QfUrYzJoklZ+bqeTVc2z+6Fleifp+1hLMJ1EVB5kdFKdYvxqSvmQSe95HAyUXOVnKTLPTkbSBp7S
RTabXyJiGvMuDknKi35F49Av7No6F0kX42dVLnFC/Vq3fnYEklROijmnBlAB0nnraCnlYFpRqr7E
p74pq/baYMFaYJ10rPSLtAQsJNVqCvyvkcIRVhvQCczx235hhdKjhcR24andKfbyg1/PlX/mYlnW
3QN3OIVEiOaZvm0zihUAM/QSlx3ArbCyzlIoH4BsznCMi+PJzzTttlo2XtBpL2biX6o8VxLYjbiC
STRucIGdqib8pRSQeqTwxavHhxB9tQrYhuxbapC1V6+s3D5bXLSlQ3wyiYhQjOkw9vyZcXbqle4h
kL2d6u+cGEcIoD9djYFXThc9Gg8RFjiHhgwCh30V0TSaaE/ZVL+U8FQorg6FyOpQBOjI3HMLZka/
MZoYM7hz7mHI5pb5Wo50qKTxIk8m0awvcjJROtKDX1jbY9pO+WEwgp1HMccr9W2fEcCLXnkh6TJk
QVvZwl3bY7miDD8oy7DBxNVQb+mgHBnJkeKug/OwCIxt0QT7KJur6P5eruLT/AsrXv9ME3wRT/En
c4hfdJB/lc3wMH+NhTQ9lzY7tT5dlXJTxfKPUW4xiiZuIg+bMTMp6sNmo6lXxi0NQMoiACMXVQ6g
xixQCqvU+TUH519/GSZz244hqXMgJowzmUlEQPANFsNBCYhf8cdDGCS/bJ/ilTy09PyAuejEwBjT
87xPMnli4gZzl4atZ8yZSuqJSPshHq5mMD70hf6KI34/zfExBRWiMvoQ7zFShhuwK9eUEvxeSty2
9H95IMOZRQ8bf0g+LHk4mMTq6PwqgZUtUcCgKz/lzXjpAMWFMg28NvpVxTWDRIPML9rLIIQkPQYZ
FZ0wW2w9MufyCgbPVLppZy+HCG3iFJ/ivlkTwXvIpeoxpgMWDZuq7B70pL1WUopdnOHA/gTY/uxM
7QO+sNwfHlR+kspMPuruzRnRo/TTs1VOz/Mv2MrjQUrikx6kH/MXM++Pit8/WGGPrXd6rsd22Snj
outBnPAnERQOm6ki6UffIhbPFmjxL9BQLgAgN9CLAEXumAqyvQqIRkxIBxxWO1qQf/taD/XKmYxt
qNufjuJOAWMCfsTHVgqW874dx8Nh/myJz1jWAxYJlYEusbqJouxEPDIVtYA+qdGiHeJYb9MWEUzy
a9D1VRi+9l29UsLhqio4eNmZnLJeM4179hp/qabP+Gs3Wme9DkXJ/iJPz7K+qyXn0S/qdWVEpN2B
jdcoLmTTxaqGS2AM11SmI52tinS4SO34bBHEbmeoLLw8/ODa5gXz8/2xHoyzXsk/AsRJoUc/VfVD
+tHmWbOGH47hPWUIHRwj+tVk40ElZr1kZya2aNWM8PnNs7ICBnbx+vyoES1r9gqs1WZbTvEeiyde
/O46lfKl0BflMC8aW0ObDtqnGcX3cs7FWaVtSzU5Mb9jLs/hMQbsEnzTJlLD6p1yw13bTgenaK6A
mihkWKSDDwem97Ag4pMUhkyeQGGzew0EnBm+Qrgq3SNvuAzsm5QTrqXKIRbpxcaj+w7aZjsPVmHN
YTUpbcYEL9krJEnNAzY+Ltiz0Z3Dma2Jpmc8zB9NWT6p3nObDlc8CRBHyS9Tg686dOCJmFiq49M8
JsiOdUZ+v54PolrlGFOUMHQ7335t5xwtJeNM4+j0eA2K1vgZO7l5MHWOeQaqRdxdgib6aHiPJGN0
w0AUDBiOMWJxqKUfkdNzfATHKjjP75Wq1lkcccpwVlSAS56kvzfEcimwmlbEJNx1IU10M0I9RLbW
Ex7ZEB2PGoH1brSFOmrbZACiAS7kxY7Kj9FpMHVHyo+Ilv6uhPZhUTA5wpkaXLU39xFD7DEORpqt
I+gPinhabNFQ9BtaadO4jbp6iRmxdpM2fgUQdnFA4RxGAiwbpX7HaKCT304EexwD7PHAL2WcZxsJ
ru+AjwCqGNXWqyj1iKLPH+WfcQrHTZ82u9Yy78MgUtdTZGr7FE7IXiyJG0lHsCSWdEo8LpjEWVHo
zFoqUYcgkPal08dh2WkoHlq8ELLjAZaVEg85chBqrlNN2JHnG2RNyj6NdNi4k/GiIIKaxpZ8IRuL
TZ68BCHKIsSZPSTswt+lHez1hAr+KIfPiqUEO6i3K5vQiaUzS9gaol1taTWRFNxN8SrTpVXf1gvO
AYtceiUzFg3ZOh5waGQEvozNEiOShUYLLcDY4JwD7QPXIqNh30r1ocCA9H3TYoQ48OFIKbbqsxVU
w5qLooiiPb3iMVwnUnDJcj1fcf31TJ5MYnxMBtlWnAVI9rA/qkyxV2XbAd7P2ndCkqlMRMFKcRwK
oMgZW3PgbJzouJYs5EdFP5smzJjhRl4oDb1EP2PHniL1RyLF+y4z/pO981qOHNmy7K+MzTvKIBxq
bGYeQiuKDMrMFxjJTEIrB+AQXz8LqLqdVdnVt2zeu806msHsIoMRgPvxc/Ze+9YTVUszXF+n0juU
1fjaVTOdids8kSwe3ALF2F3JN7qGclxzs23HgEIHw9PXTM/bO3yyeNh8A+mEx/I3mBhAxxT6hubc
2nn/aMrxMRXlbeYE9Dy9/WTHbzHKAsyLAlzKn4r6+9/F+P+j6PL7krSV5v/8T0NH7/9nkT51su/6
pD963Lu6EPYvdXJhAj0rx7wgV4g6ucgRgtaAUOKWu1sCkYWWpJ9L3HxrI+rblTbE+76pjtGgPZj+
OtsQ8HwrWYxgOJw74dx2Ao1c+2wz1avZR+YFRqn7Jh+ukRZeGs+EOpx89fF8VkVL4ahjvYxfRi99
mwWWSLtYHvsC2V2M3InytAB+j1n7mNRsVIr1hfesICcBnti1C+xbOCfP9aQ+SqKHNb05x0H/4Qrq
8ix+c63yRlT8ptGjoYQawh32BlsgNWagDVffU1ej6zadzcCi/DYvpfR3TlIb9vbU7iq28MaazXXq
OtdumKufCYu5Zxka0CDBY9kXM1k6VZuQJQea1i3W4dDoiHlprjlYsrEDawAO3m7mjdV69ZMBRQv/
G7h7sl2fHZu/GAbAjWcFXyoKydZ7T23tyhXW/k5h/hj+V/ij/JsP2v/PH7PHRc3/GJbPie2Xj7kP
azdre4WpGztoQyCeqFyq7x4kETuY1Q73wiFIIjz/++sL1/zf/GITE4hlGwbNA+8XRnAtrBGIT1cc
2sh+ziFWiCS7wSPNzGHbQykvs/wm6ImFpMpLiZcHwnuQFmFiI+UBdbhJmWg19gr/MsAICiuq5pTi
W+rG2q35PJ13AgtQtjDfcAiBo5x3h/t5DwZc+Kr8Zjdn1MwFRx/fdBpSIOXsQQXAbmek4tuHIB8/
wsC5jUwLi3PH4iRB/mSkT+rPhNOfEi66pKDQLUgBzW2wFNsmyW/wv27wpV1DURyoZst6+jDdbuMW
fJqJuDikjak2vSGBbZMn03XIxnPuUtgLKoPQSt/mv9ma9OfJ0J8T/P41ZIgmfddcOvyCxYn/No3b
beSSvOE02wG8ZeiMZ3fQzy2XfcP6ihC1q7PbFvajHbxStc7cOO913kdDxUw3ijatJW6hUH7OmzZC
2btCbovvJXJlBYEdbC5+x0+ZJbu2z28cQYN7nKYPsFFWIOeNbI0OCjYHND7uSlHq95NdvE2wqpp+
vCOT1VnpAudkVM/5iz5QtwAVYXYa0V5Enn5TZZwXEve2G9K3bnRv57MVniRc/8lpBDOqjWI7l4q2
4IzBH43v8NFMjftai0+6S82XdFeDNzXm3ugVHP5gvJ+f48pGBQYtNjvJLr4pOPQosjgjRnton4dV
nEKBCCLivVBe1XF6M9d/pds/ilbdwXdbltqxe/TG/sMok4eJEsLo9AftNBcsHUc5PUhuTA64xpS8
CRhNRtE9Bl70JgSvSrNf9YIzQq6Q4gWJTbDFGXn/61wP5qDs0JNvCt1+zQTnRASseq6uVfSQ1A4E
B35WNj6LTLwi4N+WAaEM6fShou5qlfZBFflJU8kp8ql2fbkz4f6GLnlX4W6uCNs2owiugSofPAr3
qhrPywXP0ZxQqD1Ig8PQ836yegn2LlEU23nPyCr31s/aDZUu1B0k6txThWiv85FMNci4ww9d4/Q5
X3DzGSGpBNd0i6Ua7iMmbg7KbIKNq56ziT5ENMFUqln8J7VXNWcjluO5mp2q4Me/Xz7IBv675cO1
cU7YuMgsneziP3vIstFKalPYzHTd8aNoeCOn/mgFT1RjbMvAIxEEqKvX5ReKbToJ/Zy4tZlPSPOF
1WA+XkEViFYtiDsGgtk1A2U0L9vLD3DN9zoZP5SMP0t//Ei8WWo63Opm/OCn/gZvFWKBPpUXqpZ+
C5BJMxVujHg9xJpJrg17TgHGdqtnaC+GbjxYdYWStevuc7eu9iFTPN2u5DH2ppuijDGCUus4E7fJ
4BCBhX3krZKo+sIEMYdrZI+ynBUeJRW4zqhzdVuwxa8d8J+DSXBsgnyLs1jSjs8+SFKlPnVpIenk
Bp/Xl2iyjmWSwIkga49V3RHteWuyOM1rzgMIjFuCQFeljN508LWe6p/hdF2HRBxaNPWwehSIn3kP
z+KWdbjZzfbtGtnrvARip77xuSLn+69x/QfDelCcvrNEv59/WhvFN6E57Ps+PqV3AK62JSfX+apI
XXE7/xCfU6nkEFRk3ZUADqCiw6mt+j2sjUcjdcAwjR9jzgvgdJmPCA58Y3eQVXv1y+6qX+Ia1LEx
9nuVEnJYVLD5ms+s7R4tZ7ifb+jWpY/1D5fff24i+iYB2I5gqo0n0vjFwRgnzGiTnuFx56afdXqE
UfUIjoulYLiVcAG08VzTZRrc+ve+9H+5XRt/U5aZwGp1i7WPFHDnl23TF31XOKNbHILQuB8tyHzw
ao/Zxsk5fdEGimEsDIinNN+5nbfEf/jD6QX/WhVaIP1dXgE2Ulf/5df3rjtYUHTLg9lSSnESm28Z
jUva11k1+qtjxW+MvdvhS2znZyk489H2i5Jx/w8vZL6//+QhnctTC00BUeOUL/P//ev9H1rk13kN
MJq5NJ5vdZu+TaadPVe/GyvaJnAUXBfAb22vO4PdjatrLrnmEjHLaOf54hAXgtLv5d+/srmD/Z9f
GSYh3XUNHLPil5WpSkPi7kavmO0kBQexsxVZX7SGzBiQvLTobAdrQve+FP+g+c5xNn7Qp3oMm/vS
Tt50f/iwIo5HS/PMs6f7cE/y20uVTc8tB3sLf4JD9uzc+XLycT/XOnODxvH7fZrYh4jjwdzD1FvO
EdlwzXG/eTk7tMVtx2fRh94mK9EJReqadBKJ/Cv0l11NawAHGnrfcS+95lqP/SFr7TV5QHT4ZpVP
sJvrKD1stjVl2JCHz1o4fqST/gLYAYChRUotRA+juwbwnGq/48cnb7KE+UoPzRSuoohn78j0gI4h
3fG8RL3Q9eoRFFbxD3fo310eAvaNbTiGbpvmL9epmcV+XpqUYJHZALXT7zt8AHn2vvQdh2ejlcd/
/7Eb1t997sKw5pmGR1Xr/fK5+z1BAPxjcZjLsSZLHpJ85yTWc1L214a2wI6d+W0c2HMmNHR6px4Z
BpxqkeMU5NJV2ACnh6gpjkV5M1EZ+H63HszizsKwDPmAdl2mxnurD2izmneNeY5baG1OMfImcrDu
C7wL7isc2vP8c3uPpGFUcco5CNpzc88040rwo/xkmMMZ8AvWII5g9JzhkWxBDazH/JuDiWsuGJh+
7Od6vAADGTfv8M5o4qCm9h232gxGikGjOsSj6WzJ2OUMZoAsF2DxUeqFJgJmmUHh9IKbwINcxyTk
w2gRENNnMutqm3fhXZEOz8RnP8Zxt1Y0qOlPWq9mRu9QllgurK+SZn3JUW1u6c27QWJnt2TyvMiO
bdmkWVXEDDSia80mOmfGY0PiPZ7LqFTPbyJPvJqUTb065WK8DFryqZEUa4b2xgu73Vhlb0YWnFyy
QKz7obIO0WgfRlZt1XqvjgLKQzOcfs4ZsR23KyS4pYtcOgezm1h2o1NdfBlMjvT8HVrPLujMEOwS
NjGlvqHOJA9/BJ64dY1/3Hz+5sRmCdh/roGGA3f9L5f25GplLTSrOMzN7bnhPfCxG89uUL3MfzKs
r0PxD6vt3636tk5DzvOgCdrm/O9/ynPB9x4TBTuy2Ka0qxva9px//uH+WSq2X1Z01zFMAUvQIAfN
++WXxFGdtpmuFwfhIcHr7YYRVzY9ygHLACAkl0EZ4Mv6Ok10TjxOPoZ+bqL0c+5BSp9ipHW2seVv
gR/Mc6iDr5m3KU1hZYpXl4XQxdJG2Mi5KeW6SZJ3z+HX1IpjGf0ugdJpXojTfHjuQvNZJSzVUqYh
GBSOnDkwVn81uBTjfP5dkL4BkKXqBiNJPNV8iGQI/xz54jalRB4sGpZNcWO716kfDjZt4PlF2lTc
SABuR8t5RFjKJbNVXvVUMX+BJorX9z61khu/7x4N134lavPsOclNIa2byCS5oRnPc/E2F1T65G4g
Kl24PM5TeOcFnPAapimm5DjG7HM1qPLF6Nwab0+x7QYaU5SunzbbhTbSseXkowZMQ8DGMz5JL7MO
c+k//zpdstCoxH4tnO4xbzjt1Yiw5zwwTkD+AEqb1xIE0PZZwef6cbkM/jsU6h9CoQxwHBxx/uu5
+7Hs3/48b//jP/hj3u7rvxk29YZg55kLkj9m7b7zmyNMx0CjafiuSfzTz2m79Rt3NFIVYXk+dewc
IvWvabv+G6m8PiuL44G6mf+r//u//1KhNr88/0snEa7FXysinUqNRCjHtAQdJtey5lbQn5aPMW9b
VbgxrlkrfRlaY9XKyN42BZJw4JdrztTPHkvMxdOaSxNPzTmqbLV2R/NNoweILXDM9tScN2EyqUvl
fYsoTo4W0ZZpTGAFpogq+xxHVIXj6H8f3G+t1AyS4dEy4qQ/uGlsPlr6tB0qzzpXurxAB9Nvu/4p
kHp6zItU7oBhPFLxWl+AcV20ZjiRNA9oIGSI4RQc950iwP3bew+iIqJWtq61SfM9+b3eJZTgmyQI
HpvKb0diRUXqAc3zUFpbrXTx6hpuTFiG22yyzHnhAK/flWYO3s3KtlUSTrecLzaJg/A+qISFOsD5
4ToZ3tFI/YjtNoOmal9ivx2OwmueAPSFBDs3HUOFfO69WNpZiPHQ9e3XPra027iTGwZ+EeqCYB8U
xvAEGXhdWeKGblv+bvnOGaIBDNYJAnZQ6PjS2yNe6nrt5umEHM5M9gF9UaPF1RUqnDrSdo8ena8N
EVg0v6s7WlhFTPxf7QPvUx7Sh9GOz6Dhpo3Xmya6unGCu2gdRHYcmeANoMX2g33wI7fZWnG09dMq
JpdkfHe0zLyMnQ+fhPTGlTUUt0J1xn5wIPzK4hsN06fRxN7ZBWJPanS+NwL7e13k5CtkDswEuGvr
3hzdla/cHD556hzL9L5tpEnkqwVEebp2uVGfYIElDs5bIlOSfRa7FOVb06RZ71PAbN1W4UMU4tOy
KNfpwKGTkJdk0PxL0Hs7wL9tgTTaH26yQZtdtdE7PTHFsVXnsJ+aaCaZI9plvivseDjE5Q+Nl4dM
RE+ZbeTaXk+6r5wP+w0Do5z+X79hWGUfTdM497VeHBsX2D5oqGJNLDOJWnZjoQO210q53wtOBVtX
mOThhMF3w4n7g0W+9DoNIaXBhY03rRFDF9fcL3ah8DP1NTan0DZ27HDfCj0aDplob9IFFhbYeC/7
9phr5dF2Q+Sm1HDjiPe8DF7K8a4Km/CLQ6ar8jcGdTlud0vb14bY2JX3ajNqPI8wy5VmBsfcrL6g
VLRuVEnCZmJ8CjlkN5HWBVu7wHEttaDckOewqlwhz8DNijN33LBJpH4mObg7Vr4sNnDNXjqnitYi
haIVublz0csPbWjk3lf513BskYh4hHOYkrKr8dccS206McFFalWyCeOajCj8iZaXYyNojR7SqnbX
58Ll1gYdCy2AXf+Ye/qmU+IBXkVxkxuclD1QeYfCd3ZOJZqVPRILD2iSVB1mgz7K3nULG+9gt+Rp
uNl74SixJ/sbD3SfhXs/SV9pIq4CV92Gg92tx28xZw46nWzskXeVPQsXJCFnxQB4ZXrx2W4YuIEP
VJuk+GYwvDn0CQjtKLc2uWlmW71svmTm9CkCfeOl+TmM1bbzByD2to6dIQTXjh/dDKpgE4z1YUjy
D143ro/UPVYlHMaiZrf2CgtHX1meJ0BDZc/Er+yaiL721wH/RBrQHiYQhg+QLM1Bj55yFm3SKlsk
3xmkFaTLWJOaalxfZYljZQq6dGM7A36va0hHzy2K+GhW2Z1oSAbqbIcGZQTv1EgoChzQoDaYaqZW
nXmERwEUJ6MgcZJ72Thq62cpsQJ9uC9ap97ktgc2WPMOibhzfIgaSWpEUA9DfU19lWxHLdr59YSV
N3+tJolsxrGRUyQxZ2rcdaKeLo1ZkF5QTtNWG7/bIZSlIYXXbIbhjqrf24yO/OYMXD9i4K+s0bOv
m8l9yX9A/MxA4crpKNt8gwZ7jjcYL36Mtr+Li49y8C+k3qa3JJgAuDRabaMrbNIBdNiIl1yqHn+c
JCOqoAeyqk27wjHxY/JNh7ikqF6Vgy43Vv8jdXsfSgje0Ca2wmf23B38xftJ+vFGbw25ScbxkiQR
a1KRvwtHe9L04Gz0DeRlm8NdCLmi1dRLPXRbUi2Iok6IWpDENxW+eY6yJnxAh3WtmT/upoFjuSVs
/MJdbe2IOnYBJ7sPY6A3zEa1ZONC0L5L15l6Hi0vOHUJhIDGBHbQj3hsmsoY90Cb81vdbYu1ZVb2
VjSNTp+5aLalmO5BDbZbv6svBoqZ7TAj8afEHe9TIy+52BnFx8l0acuuBWjo+idPYH5OZUqAa2Vb
G9PPJKMZsBswas19hFJCTNUB4vxRG3+nE06bulEMbCIMU36TwALAweYoe7q1nKreKAdMcQUFgGEe
ewLBeztfy5680aMuVfWTro/EBIVNtHXVQGN6HNQcI8gVbnLkbifeNybcuPJUmd2KcmTxDZj/OBKC
QHXJnVCcLYnEOjSbi0NaAnRC9BB91u6d0LqdKr8/mVpD9xisYwFcf4upRAVwIRytxbTtQyxjZ68x
bpAZXJFSS9Wi7TyjRwLUY5/rJ+Luy+hLrCMsagTiIg3PhNvmB7+O+9UQ43bypOvvjS4G9qjhmywM
rtykwi0asQHHePYGX3AheJxPyKi/6SphHuSDFlfaIbIsPOZx+Bi4EdYlHCZ7J6iAnUdDCfIMvm1E
+8V2jIsd0JWJksRmDKqwPlXEYmk4UIlHp8tgHztA6Vunl3CmiCi7a2LKAD+1N1q9D8NMe/DgPx71
FjceGHZ8nd2UXTpO7Axvwg0QHySIQ+2yAGG0WSxCXgZ39qGFI+AixSB+zTUAWmRS4tJFEBhUsEBJ
KYE+L7A1dNL7brajhh7nuETkLN9dvhINfoiZf4NOC/pEox4Wwr7XjQgHGOVwlWkO+B0Hz26EGnNJ
mXEq61uSMr9LCoV8o7JIx62yg97qB1vvxtPyMGWdsbWF/5bmPQoHW31oU1Czhim8Ino+f9qZHq/E
jPfJ7akDz6FtnMFAj0iywtqNZ6ptlxbnxPQq/NUeLpRatBYBVC77QApCca2l7VqfY22Mtn1vqcFX
YYozcnmRQ9FzMDUdTNezuGPobKx5Cmqc1TzJ3NkFM6Ao1ORTMIdx/ilexm8uSQlYZLHihJV3AYWk
7X76b5avfjHhLN/L6e1ZVewfFg/O8tDMbpzlq9G0tGOMl1AF8Tki2vBU+ld41AnRoUF6VKwnRecZ
a7tIExgcHGZLW88hbRcoPkR1v7zcnsjZfZSGB2dONfppBbMWjtzP5w6hq1uGrS8LhWgxgKkqzOhy
z7c9+m7s1Jxl2FulOiaykPtm1qyLRXW/fNkI3t5Uz7Cyz7Ao3XgxlFEfF0CUUkSHrpcvM5tZYD3V
BCjPH2vq4Q3y6B5holkel28YoryfHD1DBjt8XRxVXJ9/eMCWp8vDEge0mMOEnm8cc8IVPvXj2nRV
dbIUOU9LxNPyVI7pD71qmPjP31++lVaSoa/fUWcVRfX7e2Mvb8vyXjWmfbFNtA7mYyGJo4xsFD7B
hO6CTHai8WIzOi8PRClF58b7ZE5M9klfjuxnWHnSkDPKnLx3GtQAxoY81oAG3OnnAyrVHvosaTap
Pz1BBNWI2I60E3MtrrmY+7MGk/MzzclTjJx1LFAZaXJ4n/t62keNe9CoO06BhtFpefB+flWIDhva
RFQPMoivbeTCS5sfXKNgufScGjegYu0j7oFVHbZIUvOXOnF3G0gZ7gcxdUTdN/Lqu/24W/5RzXEa
Vo3LtK0hHYlwarCQZQMNjjKnIJ9XD2deIuT8i5avjNHDALU8V234HHs9Ssf5M1o+i+WDUilJlk7h
PjRWgpFvCeSq8Rm7seHsl6v0l+u36XvOVE0ykB72rwvbxS5L2Xw0uxr+2O9gLVYNyDdj3RwkBcHv
SVRLOtXP98sfZrdYnnTRkePE72/B8lcuf6+ITQhj89uyfI9lu9h5EsLPqDaVkuTU6Nb3MvPgDA2o
V9zW+GJwImYqkW+QeFJ7W2g6MAR+bcAheCbI1rYFPgWRVyu6eA0E3KDFxWycGOYfOp+KB9xjIDTm
VaYpC6wHPL4oGACk0rc2ckR+8PNh8CViC+D0DRlHPjrWrTNBzJOYKt0SGVoMnSLyok3n39RafWuG
wb10OLtpBKDUuBzDBOy1ZjpH0Yhr2ZYPNYjzUus4i00gWVKKdyMHzuEXN4O6SYriA4XZMxF74Go1
Um4ZKr6gxkgioD2ZV72Gqng1gcoRkMUtYOQJw7giOxAY/0WXa3Dsya4fckJFaWfnZFdTWlgvXcPJ
E8sbS3vT7DoXDYg+2ekuzLpDH4yUPvStk8qszqEke8nqvUOYRU+1gQp+LlRp7aFcSGO8pzr7a6ij
1WMMsDesOY8ROWDuPZKUCjcgjc/eu0afgCAffPNwx65251F9eerUCHGTyY/B/OJNV3yXMVmr6AXr
PL2gZn3nQJKvY0SOGrKglSkgPIWC07rn1XQiMPMjHcJRCcEr8+RDEtp3RXaPeOp7MMYwdEZM2jhb
35qOYkUbQSEQnHTxbGRvgzurH6srSQ/+fNQzYQcwdyx5u9r71M2pEwYLQgxW9wAxSFcirJ8SdaMP
z4HrMpQOHaynlKkSDj8lJNgFSWKNgcu4qp68jL3OwkOpJ9RVXhofp7YkIXbdMgxpaIw2jvdN8SZM
ETiYrte5EB37QWZ0JXNCkjKkYAiFtpWcPlKTM7VKfPSTffNFBIhhHaYpMvNNQkjj526wNoMyn8Yg
AJzkM3zL7R8SzRBBovWxMyMXRgET+EpBJd9Bfju3frLnhv9sYvwIfsvAvWrm+TP0+yTbNja59x3w
cKOOEULbM4xIR8BVaaANCBOdSJhq4/fJTK/JPP4aUucmGyE0eWlxcQN86sUIOmyE6dPtUkUvWaGe
JZjjNsrl0yTdh9Twv/qolNYm9xFpEPZRt1Jg8rV3n0FdKvTstk975EVS7qXTvZZlfuVVQmjwR8Db
iYdigYMXzevdAPQQsh3KalTZoB3Y29wYPgUfQ4jcPhMUjsArDoYCUWEp1MJxjxJcIFUhoYz5Ru4j
Im5eyWE+uXYwroOmeZVIeVbwdY8tUqN1DoGPuKyQuLYhVWcznom6k/ZVFkgiAgM3g3bsOPS4ZePu
Am92u9fqTSd4Veoa1HzTh2cxsRw4nQGrLWvvu8bzkO9uohSCYBRSK2uEXWJ7fWy8Qq29us82UZJv
ElOClJCkZfKuwaugLSfR0Z07LB0brw0Po01iVSPaYS17vd57CjRPUnxmJKmslVO9esKs1pWCQGcY
P9rRBy1RqtuKEms16Yg1sszHClD5JP4o8kcFEqEU6Aiq3zMWY+TDijRL3PVVHvkHPYVZ4boEa/S1
dtHN8BLpUA7CXk/uK+zTaGmh1dH89yOoAKUyCfmwjJXIBpdALeeTyiLcWh3MM+5R1wzJQsqfCef8
wrl4uhgivpR+TmXtkDTekebh1zQkpPU22FKHxKV/LeKk3E6TOHeuaayTWiPaN2q4yr+LDIHFhHt4
64X9JgU0MYg5TNa7scF1DQHGWjE55g4oJkwQfnalFxoxM8VTHI/3TUE3Nk8ttddb8sAoYJ/ZNUDl
BTQCx+LShD1HNbe/lJ1+9ZPp3dEthHi2DcNoUVpk9p3uo7YGphqTRW+vJNJqlSpkwhFtgRYpehB4
n0mSDVuOIfa60cCSILfNGEIa28iuXhs61heWNYxMfJp2KD9pe4w7OVQbEoKrgx4EDzVr0Knw688o
69etNaeY5PJHRBdlVfefHtbHjVZcoAW0W0KsUU2rFBuHg5edHOhWdneizr6zxVyIfFK7nDrQidtX
tMA/2NLV2iIKeO3bAlOOfkyS76ntjIjqOkBixLEOCTVZJ0hKbDyM+QiGGmIHkBtP3EhkX2nArSo3
iVZpSdSSr7QQsfam9Px7Q3XxxtZYZahq45WlY55qhRdTj2rvbiftDXpUom8csDkyvsrUzm+dood9
l5Mv2HW9i32IYbx7n3GwXrdeBXxT9ABlQYh1N2UwrA0hvsnBLagzmeKWOSaZ6Yf0uOVzw9/5BMCQ
ZsRU3+Olla0C8k//fN033akuo6+lXsOfRA6GZiJSPaPnqRm/BDZyvjCPQbQMob5lTuUhVrwT3RSv
FFERWgqcpdSNjEmbc22Syl31XpocUFpaVt1fNMd7j3z7RuMUtnFEXq0K8VikEy6zJHVplrKghZ26
DxT0Olkd+jhIUKMNt2OoxA0y/O/xRPhQ0o8XYRFyo41mt4tIPMlmlh8IA1YJMibKibcGv/hUhi+x
vc3bRpxpeK/DqlsJ27gCYRIZcNMMn4Tbf6RW+lh2N00B70wxSdhkkCXWqjNPYzwP3nPUmLFjgidr
93EAG3xUe+CsOmkjCBuVjn2P0DJ/E0tk+bF5H+WYbTLxktLfJq6Ja2p5cIFj1mkRHIyiYmZtPPbA
K8YSi4FJx4vmUAWJYEsvON4nMtiOccrmH37mQ1Cdg14AucEVR/6GMy+Gw0GDOcc2t06jzr+N55Tj
bCgeEvUet+fArO1tS0m0cquAKDTLepKt4MmYrFs3ffMDVa6YRcjDmKmvkzG8UzdtjTD7pkPW69PM
+xIk5cZS1C0y/mJlvJ7G7b8PkTjSqbxouQejywVjGYg32x4BRBSVw0GZvBiOV5j0fhCUd0XvoVZt
M0exJu+VKd4nOh6bqkUoPgiOmh1XnedphPIQ3tOWASlvHYG6fCYsw2mR0yCgep9Jy0YWCUBU5bon
GxKGj3216jpZy5posNzC0k+Gj1P2O5NMnd00za2kPn+Whknuh9sQftFaR8cCtpfZ3XkcCucUOeIO
i0K9zT2seWXuO5smLivwiOlOTxl8chpAaq7gKw4yrS8RQ1/kBNWGhkqzi+23QqkCRfJHXREJ4vM5
5lVk7jrHIBFI92HcFVvSFana1nSdZrIl0Zze3DDv5tzJ+hZmSbH1ZfmYZ67kfDV26yX+oR0zPVtV
YUW4wxwHoddhS6sJ+8Zz1jhkPyx9hHwOd1ie/3yIq4jlwmal1woXs4dR7REPzaHrerRZoiSWaAks
kpzZPK63CLSfnH9RMRRfmIkMOwqeP9Illu8vD6rvp3XgenDw5l+aDHbWHJQgYUJPbpIp/+rRytgu
yRjeHJQxjJ064SEtDcKnJpwcsWJfgf9MRyAM+1PH1OGEQKLnjBlfJiMs9sv3dedrYorxuCRmkESC
q6SjEJxG2yCcq5TwJEjdkS2TkeUpRlF/rZXQaGiW1afYotsW6XVeHaAQk6MWJ0fGXQ0g3anfINTh
lDc/0Ln580O2QFrMyVjB1y9PYqadDIF1NdqMSi3OHgkgkrslkGR5qOdUkgmnCymCGgxRDs6/B7Mk
7R9f/fxeqff3WHcZm7lY7wgbUSfkyeo0py7Ae5mf//xmQUgM0GvjoM+8lwyaoUzRb2ikxJ+moYrY
3QOGRdJOOvSZ4KgzuqZoTzyowHWS0GpLbAh7TLcw81YHZ8ZEVzM1evlKzE+Xr+b/j9r02oPlwx5v
WkFqXXTvWZgX7bZDB2F1cIx10+BPdKRYU7CZp9wxzVM1f6WSOjy6TD5V4xmnIO0F3MDeh1Iu07vl
e0nIyrl8ZQwC+1Hn0OAsuh8GdqRtYaOw8DSEpCJQxjGt35cny7dFW7THlE+sRWRwWh7kf3z1y1MK
XmSjFQTE5fVp5WBxKW8MojdP+kIjnx+Wb49tGxyH8kvXTDAOOSak+4oUHUNEPM3mF7u84pQiYY3G
0FhX82sUI/4nZ35Yni4PTt0mm1pe04qdOM/4mFAVLr//Ty9ifpMcz3bz1Ti/hOVfRi6EGEkdAfWp
vQ28R1HLO1+NpPdFVciZa1XW+ksecliZXKIy40g6q4QwSpsEXGYcVnBAZWzJStxOOXgn5HJEc6Nm
Qd7XXvDJJ+vBS97wTr1TA60za+xXo5k7G6OMf9h28VS2XCUp3MmoBJU8kb/LpKfTV1PK2zXgtKPM
5yyhMTxUQIRQAo71zhrFueVE0w6FvU8VPw7r3eZT3wycN/dTIGKKk/BM01fynaOMjafSUD8IYKUL
rvBvhInGu+CSZEmluJHKPYUt4EFXIaPXjGRVOzJe/7dohJNjO/6DaMS00VT8O9HI/Y+CkMlMvRXx
X8Qjf/yH/4I1iN8cJlMoUJAv6h6er/8QkHj6bzbGC4N/Nsk5t2Z70M/AGL7leDp9EmNWeKBT+0NA
Yvm/IX01HdfwMBXN4pL/LwGJqaOE+auk1hX4FhG8oRI1DIef9xcBSZZbzZRX+ngYsuqhT9AfBHny
IOhirQNwlGizdqFm0PLQp52pO2ALTPwYjHzXDVFJDFfc7FqBGW/g6E0sznt/AobrxALDvxOCVB5o
7DuZGi6l23zpfRyOuYZzfoiwxHp0AKJLrhwPjCvVRE5TMrfCcBtaw3Xo4a74xksRwHUK4omqQtAC
cbKUfGzUGGYWtSd07pkd3JfviVTxUaYl5N0GCmnvRwcGKQgMMydapwUcx6ZOmSeknbcfXVGsmzR8
8S3Yi9mchoaGlels7yQcfNunJLqSVkd2nE8edZsQq2u6X6Ogk3tAaOuxCT/7xtk3lhFso7FeZ+P/
Y+88liMHsiz7RWiDdmAbOhjUKpncuGUmMx1a66/v42BVsSpt2npmPwvCEAiGhnB/795zq/DaLTkC
ud4bGyPLuN4wzxU+gXH5gOG49pH2txP1IrOQ2OOhDG+zxAVDyOiFAk2qOe9TehZ289OZ4z+kjdQ7
5AEvvhhqZp1kkGLpJ2syC7CFRrAofPtGSMToIS7yc+y2N6lzM06dIMKVgLWIij0y7pHU3gVkKZrH
85QiXCE7sT4DOhv3TZjGt3M04x4KQ4iGw02s8C5g7Wrx9FwzWrtxDEfcEM6FujppwcuTAQnIDRK9
6ddEmk4iPTitjdtFakVR3W3RfkI17YYERZvLTKbwjKOTxN9cm/DnaAIrXipmx4yr2h0GipGpbfvs
L9VlaMblFFbBiVpaGniUtIzuF2WPH83ElBdhMbnXghRKXWoQSPR3BhrfLSPhmyXLjHNWqjuvpEgi
4si+DSELT6X7XVg4P0l/u56qsLoYoM9DhJ/gogk3GJfg6JTG/Cy5YEALTWiRj+FlXkD24j05ZyoQ
JHDKF9rZOX1FIfYtKID9TObXgbGYiUUzGgl3Xiil4IrYIbAYTnlgT6c+K8GwitE71tFHk5W7JiYE
Ms/b4WiJ/OAVxu86ddttOlGHZUCIrFc5j11wiEZDnJFhIX1J+uuipTogR9qwpp9Z1zyEakXHfiIz
vjhhEAfru+q+HxS09cnuzws1610yINGKovRkThV124rWUVt3ipmn+TYxFNsOtk1Y5VTfmKL+GAuY
7cnUPoV+idqhle+5MV7nZvG0RNSB+yK+cQNFbCclkyJN/b2JkGtnDbgqm+ypXcx2Z6t5IZ6vOTfS
4KNmVXssZ/+m/BEvPnSECdjjbD/NsZmfMPM9hEZwMK361DP+2bVzrhAMyWdoEb+DmOJjOlE9drz5
bCU26vv0afb1jKIzW8qfxZ+cts7Sim4bLdJhf0EyZQp6wKq59gLKjEFjOdui5bw1F+2FN+s88C3/
jJPxqixgoBHG1u8zW/ysRckMPqzvnDB8bqzmum1cJtBCE3vDvLt06UuIA2mUJr3mhaKcv+QP6bs1
DR/piCh8mchNmAEDR7FpbMaqw59Y9tMmIe+cTtWSvMmaEoxCh1GCWl6QMJA6vhlsucl99yIDpot5
N1mbKSWpdK7dn46fLVdWHR2KCfz5KAZ2P9llByp7zwVVLT279AjutsTBJNt8P5X0QxnNx7WF+CZW
VA+z4WCSwd04ivLbFOUn2+NkZLniOC7xqaWKp+bjtLHD4iWz2/Bc5vWxCi9pXx+xeGPk1cK28Igv
h663veyoFeTM5uo3L0A0MWZOjYsXZLLpfCuzCqUhssADU87oNDoY2TzLa064Dl+HeJC7kZgXBPTJ
uB/a8wyWh1R5r32lybY1x+65o+7DHD1QJyiSyXbJo8tQW8DMnPxutt0HMdiHEY3NlnkbwPFkfqky
TQgRXfD4tmROgN6mX/ZLcJ5xfG5y4W0nM92JCcDO7JggY80rJ8nM6yLcoJ+8Gsc0uV1mTcegKHCT
+rG/67xftT5dh73DfJMsISqDvwzcqXaRy6NhE809NKa9Z0iPKxzCwNYfrwyfkHnhfbi59Wh6FEzJ
IDSAP1g7319m2uQUrTun2CB1+YaxL7Y3RoIggb5KsnMQpXTSD87yJHrzpznE9b5zoqOxuO2uImBW
lYG7CVHCGKQ6b7xk4QyDY1U5f2q/eE09Thhzw3DVYZi3WPSarEBam94zSTMLsxu5pI92ybwX62i4
lY3z5NjxjecS7TrXZAAYBccxA5HjgB6daZyiJO8ku6WfD968NWcn35W1NonnKXFCdAaS7rYb5EPd
yIOL9oJIE3aiygcNaH2vowynSjtHBxWR+GnYw7kzR3hPttVRgAQxkQVPZml121zYy8HriDiYzOG8
BIF9cCq8Dvgx+y0CM9a32IWA2Phw1Qi03PpSPTTAGwo72rtR9TBlCyY7drm56LNtJOP3gQLRDe66
fdJD9Y+9vtg2Gf2XGp2ACp1bEuBOBuF1Ou8ZJU0o+Jm7AK/HOP4KBl3pCI52In+oWbyEcxhsHOw7
yssnAJ/lJq1RqxuBwsGgEItQIrNCd9ep9BfZs2cCvSk8ed/iOfjlRfDY++a1DYzjmHb3ljt+U8My
75K6vTMSqrmTxLgQXjo/udNqlq5IDGKaYNowTyTg9aZW6CrjjIusGADucy5Ao4V3su3mfSdJTmG0
ccwqeY6Hs9fU4UbhiaDw0f6cNkFOQcxI/Qh1enBtVTXDEXJgeztR13nn3JXD8ApyFJjUFNyojp2r
cxyKmRHxIrQ0t2aCBqQsMX7Q/m84u21FKY6x1b7gOkS/MKcf9lQHh8lw7qpieFnIV90kFj250Ot2
4yTsi+pIUlD0NiOFBK+ieIB6aCEXakej7bGIo5eirj+IszykeTHtQukfSW1qaCk+u8BfNhxzR2nO
hLGMhCdE7H0ummE4wxVjqwrFEI0mCBW9DwNSJsOVSV68CszRwaRXoYvQKph1MXbMPvsMtVSawhjZ
jHSSelln5zWQqtFVhq/Fus3X8ajrNnYAhpw+btVV+oEUkQA3vVhlHw1a7rOhDrOOgUq8tLyK4Xqg
fdS3OTiz80BfM69zNLO6Qb9QDt/39Ps3EuXbOame8pRwG8gpxgbVQ3fV6hLRukh1AWpdW+/wqtHf
rR/E6OwACJCO5Qo1XnUVXswdalYXve+6fdVcrGvrYv2Ptq9JYGCI/bVpXVuf4/M5v57OqiRXyWpO
K0APP1fCSTk8qdgMz76wmdQb6W2kCo+s138RUcQym+Rjy7NAzZN+hoIFa4ra50vo9yp7kromrfFY
FR+NLtg2uaBRua6uG78Wf21bY8b+2iZj/PwtfOC/tn/dDCTpTkmyYEEvOZEjtaCfqPUKX+Kmyh8F
8nK90SUANqtm4n70L/j1syYasZyZJb/t+jNnk6aqrvf70/iap5ncF+s2U+AGb92QiOd/7hPr2l9P
2KQR8xURxfs1UexrgVrkH1KVdVvcevmuEdm8Wd/C+lTpuo+tT/i5qiU8dlpiC1uJk1qjs66ltBWR
nnW5vpj0HyvSOcwia7eMI0cr0gsc8/SRrvwyOyurTYDwIP1H61LwCypV8+jP9fW7T4jd2pQeNViz
QDANPZufr9Kc5nVtTWBbFyO654oujg0uCSnKRETj5+qq4EHccPRqAroaAQpI1wnXhRAJv0Klj6jC
62gwxkxqrCr0yPvm0HE0WgenAQeRvrmumfqmS5kMV51eDYckZSba7WUh/JNTld8NYDyXMkZnDtro
NKdtc89mGmBV8+xZV0XDqQTJ23tbyyNRhdOj1V67c5M+BrF39Br51khID8IY4z2NAPuQdjUEdiGJ
O+uuxsKtnovSgTgQ5A+FQ/4SGNnkGAFwQQDspPp8yWTOj+d9ueiRh01Uqetheop0ubUOsuTULv4v
27KS09D7Owe9ASV34Vx5kFjqPrN2qGODbduEydmaGEWo1DgHLRKS1m/Ty9hDzbAGmd/adskV0l8Y
uwim1pWD60mKeQPYtrozPUjynmlf+mn4PthFfHAr9O6Ratp9kiHIqNUMUGUs/nCEUzDrKrCLzMsM
I47AnZnZIe/7eZeNuwisDTp/WFLSRxyNd8+9CQMapVwVaCUPMbBrLaNtmlizoMv8lNpoCXRvlBEF
ZNJcn5VHvc/Nq4psXf3a+Nf/rPeGMcqyr/8rW/970wTVlmzqm/U+kl4pda2ry0DiN0yv+xVPu2io
8EqwXW9+LpiWkJ2Eeq7pEYUlTGdQUi+1T/DLEaYM+71Wh5HYWoF+CO8nU7PM9RO1I/vxutZofnTa
QELH7P51n6TCjEafts66rdZTfHP2L+sDe/3or6f4ulm0qHjw4eQ0RWwuZamMstOM35fWUHFV4S5n
m179WmRB0h5HfzwnWV2yQxUoMNb9X5OnZh3byRTU+tz2dce6ti78NeOvKVR17Nf2BcfOeodK5x92
m5icSP65qWoJLbIY520q/X2t3wvNRhpn0r1USGrZo333Gjp1gHCLX2r9Hfwg5o71d1U5LIftumrr
ixYe+2+6Pv1Z7f6s2erqrR1FuCiaBfp4KIh9yvlojafsqxEV0Clg4ORpDSjj8vJqXQt1E+Gvba5t
BeDD0DzvSlfulM57L/TlNxx1rGGTNpda+HGyl8tDmcfx2Vj8TRUziBznG1srAu1VKqjXhhzjXmaM
J6XbHa5fEc0x2CcmrsgzOTQoOmti8voOlvWEWOr3tr7BZqQcvzaD1lef/Nk7lJVz60DrvUoyoz0H
w/usuw8jzu+qMu2j1BdI24+bAy78B0d/1rWX2SSp6i7r7SmbUPe3Mkz2yaTijDAh+rpCLTNOymY6
B+nvL1pv0kH0hvYIg9jMjaa9rHDiEJj/qLeti7ZLSVUVfN2W3sPWB6939F7CqSpbrx/JuuzTZt5F
OfvWv/2XfqKvV1xfa334/7jtE0z89Qzr2vq4r21fN7+e5uvtfW1Lag5WqaiZtSJ5lSuAeb13/edP
xvLne/96TJQF0Wmx7P3Xps9/MTQtyPfAfcAPI1FeN9aqQflw7tO7tY9VziKmw6m1K/qCtrawKF5F
5WltZK0by2V6GbsuQumR+DiF1XYNTy5VGe/cBjWKue4y65677idfi0kEt42MYacuSWXux4fESchI
1F2+GDnXZlzInVmKHLF7gatgAwxN7qpERxxb+v2sb8KEYD7aPmLFgLyn2Mk/e1OiqMQuCNCiBLkV
X/ER1q6Wk9fxOXKbRGyNUSY4ixiBxjM80qwLaTgsTAqstPvsZXEVpwc9Ll53bKyM81I0HOMu/9N0
GC/+f2Ph/6qx4NoOtvL/2Y16hx/m392o9ucD/tFQWLsGeD0pXgnaB8zWvxoK7n8FFqokFxVfQG3r
3xsK1n/h3KKn4Fjis9vw1VAI/ovGpGnhbsXNSlsh+H9pKLh/o8cEsLMAWZKwgIfYuj3xH+0ESRTz
EBWeRwk624nAne9kOEEe81pKoMr76fTUfYKfqMgeq7CEmQMMdUdz860OgSB6rktZd1Ry37jDmQHL
pmq4P3SSheHXcJ8hu9la4ySvqMgup4IiuRc2D5Xlo+wbiB+xxtzeLmQr79jvOTii8Lwkt3Tr0u2c
oYzzzO9pSpSrKAJyyhjXHbN5iU6ESlMjbe0rq+3t/wUro9tG/9Fh4SuhMYK13/Nsx8eA/59fSdgH
jbRG0hQWQ4R0EiBC4vO4zSrokyVwNL/A1xm1ldxPi3NrquhkL+m7YfneLqmYF8CSABZEDFIfFnwa
dR1W5oDNPtzo6QCIMSNjOOO/0dqs/jfyBu/1r3cf0H4KLBensimA8jh/oTdkZFNF7uOaebR8y2vp
oMTOH3Lmd1Qww/JIR/euGL8VlOao/1OfADE5nt0m+FYmGubVKKrxCnXpOGofbGnjfZlPoNb2/pSA
xRbezsaYzPz551BxBnNseFBloGgVwNJuvezi4N9CxL0cLXt5iC0SfXCQ/s49wuAq2V3qjBipqpwu
M4G4rr2AAna1ZDt4swf1IqrORWdhnc2lgo3qn600QQYZ3Kuo9DDn9P0hDtOX5Tob5HKiBYx9UyI9
ChZ/a7R7xgn0icMJM2i0Rer9s4kWKFD+8GuG+l8HRIzyOFxAd4EBCafFQ7Kx/CHc+N3HOtbRUeJB
IuezyhjtRXZ+ylz/G9MM/q9F7ltybfaN1wqYJ7V541fXp8YmEp13F6GRFjaTN3Mgb6yTEZWt3ryu
tQuY8BqgWaY4z67/XNhEazRTXm07nsQoVU0gmfvg5gWMPcIe7XE4iqTItuFs/UjnZ4wvLpV290cQ
na2AuYWsu/vYCy6uCU13aSD7pXl7SfMAnXbyfVn8fSiJzSobl/44nUHkh+1N7S5goyP455Qlj5gX
fxDvSrg2OsDtstQYQpu3ioIVADDaDnU/TeQJ2ujFsIc00QVWJ0HiXVHsvARDcpwFzp0tezKk7B00
3Gs11z3or6fACdJT1pBLkpBQyEUdD9V0lYvup2yw4kZkGHeLe4ji4ofh5ySSdSPScXMoDmh+H1SA
Z3Su5u/58NKQrr7N6uK1mhHyde1PkdX7xO3fRIDqbuiKjzaJH+yILFEAu3dY60y+x+GbX1ffUd0Y
rsSuKGayqIxlrwJN0JOXaiFpejKhYMQEOZb2TW3qPFe6F/Es6Wc0hP1VljqKykK3tPS6sBpQJkaW
Y0YoqyK1SeHjzUOvPXvXUdkcOyzlwTSe27T5JewHPAY0J/OX1pLZXpnTD8OCstr3QOgT7Ov8LMHI
glnjxChhUmDcg1m8R1Bed0bUn728qDZliQfYdL8FqXjO0vjKNZbrpIrMfYTXFRmwMk8Flfk+nwH8
lo+J3/4o7fZ7lIGqUboJwdwa4+B7FyC8bnk5OpvI906tZfWbNKQIbWoPZCg5sfrPS0lJAV8vCuQ/
kvfSZISZuc4Po42qrY06Hbck4W0TqujBe0v4Pa0kukvxQqU16ZlN/TLhMqkHdS8875f0+ACF+8Od
x+Yo4OPIQj4GSXWThAaAA0VmpuE9Zm6z77R037K15lHS9AX0c8yV9bvgyCNjfKJ76mYviIgPvomc
NfGF5BiKkfwvgCydScLcJzq6FeWjoPNipSnP0RHSPPhzvqH/cFcWPlN+IinzAZpBgKg71TKvW8T9
p0rgNqoCyoKYnfaM6Dhdo4ke21uEhzB4VAm+tMS7S3k/aSIEefKn7eXXRhE9AR8nuGyeaHL45K5K
OOJyNO8/XzfFpokW70D5BW9f8iNLSR/i+J7bkmE9h1KTx2c6wXuHKR1O0c3iqu9DXc6bZZh+M7Ok
BqHliYZToeu7l5X1oO9IQvFGztfGn8KfdicflZ/tmLkSBCdJwguC92ByrlVwwY8m2lAdcFe/LefZ
pGFcW5DwKglDCDF0HJrbqO5bCq7EqJq6O2Cj+hZ+g6ki8moUfNGzHD2y4TCj0n2k49+R+Nda6kC1
HFFzc8ay9I3gXDdpsl0qxK0vym8qbC5p7OEE5xQWLG69839g7Yx3dTxdLzGGrCIEPdYTR5pEwQ4f
LY2LnhJ334nnthlAReB5ZqKSnEdoc3gaRYDvIpZcv14Rkp6yDCrlVNjjAQbiXVY1rzKa7um3I1Qv
xKvVYhhK248opslDi+jDwfRQdnpkzgqDeIIfcvy0+q45rB8rN6TZFHANDDoCXp13G037UmXku6Oj
isIFIa1rjKhfkSjM9Mv8FEUD/eM/k9M/+HG4nVSO6nsyr6YmGU+xT1zgyNRTxZMmsA/VwZ69O9W5
QAXy/FxCtp8MfOXKxJ+IfaxFn7jxUutXXmPpc+ADiJR0Y+F439OpBekh7R+VIb81UX/jyB7rkUPU
N7Ljo+P68UaaN7mIy41teyQrNDMAEWjaYUjtp6IYjJHmKaHCZATiLQ9mYKk5Yuv3pIp/zPmy733P
+eExEEmYFzWGjUtZc10rzB/7tBG3NBUJ3Sb4EXWnTzWFD2g6yt+GTL9ouJ+iuGvu3ZggPJNcEEoM
6Ewqp7uLbLPYBnlY3fgFaRRdqz6WwHwG+b4gncD0oHd4o23xvhJu3JvlzvQoC4x++Ts2yRXOrJIs
agfNyZwcKRScO6z2DFwcuQ+8507F6nqgmD1leHhycQ9ZlR/bHT+W2CE2xJ6P9mwTV97iOTaouFk0
wXohnkf6ZzAiruxuuJ3Ic4wqqqseCnyahAHnLbl0JGH7y9Fjl7g5ICW8GWX/bQEJw7k4B/BsX4+d
+5RNBHZ0afddf3WdRN6qfw/KYG+q7j8Wg4M4j8y3UYwbz4Cz6bvim7Lyp1xgzukx+rWl9SYauzoI
N950bvYxFAMBdoy2u5i82ymsycs27sd+eHe5IG4XAEYjlgTQZpP2CJebui5fA0WIp5PdRj5entl/
NOzxLsEWtInTZ4afV0Y/Pcso9mil0rqRS3i2wk3LozaL8l7WT8flcetq0W42Z2f9so7vHuw0fAoS
/zdmPvb5SbxSUnoY+IQ+iQljChVJ3vpzfQd1lTfuUnlEMSgzUvWaID5MYZihb/i5DNQ/VNq3x6aF
heg7e79Cr++14xkHkACI6JNxNuYPjo4b41RvzeTYFRWT9Pn7UgvEPaN1mgx3gh8Np8T2aDEWY0xg
ehOTVEeShBsbyQlTCHKapjxUvgvUeIn3boUWoAzH+0zYNsSZBD9BYdOrtZ0rq6Gs3+TZzuuH6jp1
s2erC4YDitsBsJ/zK+gSACT5ROtVS+zj/AXNMWMFI8Z342JbS4kvLBYcIF3fbWVqPln9FgREsZde
AqlacfhbI62loj+FRfg7VmjGi8XEaQjYZoN1Kb6ebQDNlLtHIk5pgOSyuUUsbD4WxcSFUMUPWNyM
YxoaxqYqQE4Mea+FFIQPt+dJAbgwqC61NIp3VeBTSrStZW9WiZZimuearPUMou1uHuimFMrd+ZnM
b0ReP0WRoLC/UF0GUXHpMxvCs8fhYdT0GilPlzAIqW/S/abUiZyJQrmuf3a6OjrohbkGwf3r5nqH
RRG1Waup+s5RV1gNXWtd7/x8gHOf6XpsqyuzX0+xrs26gisG477WBcxyNOnN1CbXducYqcU/G/3q
ioeEdhVVZaJRW0T46B1mXUAR+cdTrjcristFgoGl1uXsaS1ir6upKZlfyGqrguD7pCvcRYRAFFJt
tReJbZwr2zrnyDoJAhH1MabLehZNSI2lCtUVl48n4Soo+LN8dknbgRbE0+unWdfWl1CrGXvdiNcH
C7VrTbtWcmJSRlrjbfTbGP+lye+FAyRulTgPYtzXuWo2VWIV57AxzYsMyaDNomC5xYrEjMnxqqNj
tKcgdpcLu0x0B8gpusPcZIGERlJa1y2W1Kq2trpHdBtJqDkTUu1dpUIIcXJ5GicuCpPs7EcBqGDX
YKs9MIJhNIc3ZK9GWAOuX1Y7C+z7g2dTg7Lz1Nopt7bhIQ4ot3LL2WOpRm47G7Shg5pxO/D/NoXb
lEbG3h9KoCJheXZVGF8j2n3tcmNilFjs68w+zFaObqkjksPIGTwEebGPljk8GFZFd8bi9VtvUtdQ
q79TX/i1NAsIqpxRattA5DAOWZtVZ6xT9JiNyn2MLJiNc99vPG+JYVJwfigqLhVdToBRG3nZ+8IF
KUgQm2Roqy61Ps8C0HP2tWoechr4F9vCE4at/8m17OlmXJhMmZAUD11fWBefUkfkN+rOmmhy2YV3
Zo5PuMogk4cu7DD+cMgw1Ch+Dh18SQMVnssFrDXy4lJYjMRQhrcvao6hURhEylqIvtBkDtmbEOqh
lI6gAJBMB935eh6X4o9Tc/4mKGBLrbA7h6N06L+M32vAe0dB9/OGXSTYBTYEknFUgAPsgTGmCC6w
YsRl2JDPkTzOcIl3TLnfqMJoekU437k+se1pEh7TXv3Eujqfq9L9ieUuuqRySPeTr03mXZzcdrKL
bw1nBN6jkHf2tn81L/X8bPiGtUthhqOqtx+9MAyelQGO0xhwEZU2acl1699Pc+PgY62WAdsQI9Yi
Ibmg0gvkhPfzCLgsCq10D2rbfomFf49uPD/F/XTTzkZ1H4aS7C8rOwVORyF8Gl9QhJRXjMuJUxTk
FxdFnzwiEQuv48w/RUjvMBHOj/NckPTc0CkcK/ct9pGKm3lKkqznBGQuKDJ3fGVDheGqatZvktHI
jouYc269JDxnQ7l3yQG9rXTmrJsj3PYhJcSec69w+6NCIccphQR+ygBQbMZnq6XwgA7qBu+OurNt
ga47gzQ9Deoqhh5+iHL50Q1p9WhNJkCjQRznyEVzZnl8YdbyfQDbeIq7ozGZ5bkv0oszmAjO2XNB
AR2QN77k8UC2reecxTiRdxUV3yRoFiiN/c6SNAlGtIG1mce7Smjg1ALMtM/VRVGVgfZl4bIj6mO8
Bf3rnwMf3vCMw630aK/Xbqp9b8zjLa8iBKhFa2kbkXGhT9QN1KNxmamt6vvfSdZFd/0UfJe58zqE
jGSmpTlW49ygUBPYVxW0VEW1u4egbWEBquCxb/OZVg1jCZs6RPzuxOXwCPZkbxAF0eSFekjm6lY6
+bAneqNgApIjBcx2TmFcqgCTmOXkyd5dXhcTMn6Y5MUxTrIrqqWUXjoxUVDYqHLuLu6Y9pcN+R3N
gxfnWAkWCPkwRaejP7f1NugdrD5TYV4iY75jPE0ccFMEZ2kcl7QnrNvElI1z39grMd/KdLGvmgzf
hpnbIfVy8NCeP3KWaQrEMaa8crFsvHjG+NYNlnnTfKsbI37up36XUuW4h81CBBwDRmKVHk3lAIZQ
mUuci4WvZIJwwui8azQm3B/THXptGz6QpJM4BR9Kt6+Wsa8vaKQw5aDRrjpvR630UKmA0prvvswo
Gk+DNzA9ogI3ZUl4qkzks01XXDfpC2rTGzFIBDDdKEnV3QZddcmBz18tWXshRch8oGZJWh07J273
EXFbWCMZFnqxrsXxdVVzSTZqQ/s39OoEQJOKGldHqBdqSE7jDI0iCat5L01qSUYz0fPP4CQg19NB
8hqRkUX1HzJs532rPR8J9eKNZYb9Pk5nJGyW7h9+rsYV7hQGNGCHwZAUoynp3mTObgnmjvEHx1qP
OG6c0oWOCRP4LkfJmHkCdVrr7iKBwoEZRrBdN62LuQ1fJ1Al9P4xugGiAQ0xCHv4x2pa0kQxMSmZ
uWdezXqxrqGwhAgxdOM/buM1Az6V4HFb+7iuzvxd14q1w0vpAz/spGDiMlxb70C6iUZ0Sgh4+1fn
1U58OPglYtd1m1yHLl93+1z796rVctQG8BFJYv/22LV1uy6+HvDXTdPUII6xSfAiKuagXw+pBeNZ
VZiggv71ZtZ7rcDkIf+2alWUbL0IstTXo//tn9aNgeEPqGfqDCG1Hnz99Zx/3SQ6D0e1iprP/4tq
nLGdPQmk8zTp18Vfj/g/bfv6F2viyI0787CmP3MihCrmkoVERpmz4GmlP9aWUbJf765dbWQbQz5k
0jzGSpgg4ZBmrQsh4/6K4il9s/V2oO+ZWknpTmblvppnJm9+DiLFH3quorPxlBXBM0LiEj8PewDH
1a+Qks8e3H5p7teYZtoa/4yDlg0+h8DOnkJQJLmc6qPh5LjjMwQh6Kg0yEj3iXELvE8FWLVh/Ihy
7c2Mtr6SN71dXSHszDYMLLhAzh4RgwJ9D3sR2F3G6d7w4qY57oa0eopj8SfClRl69U454X1pqR9+
CRfBGtJbKrF/GpIGhvgeKJq5mfpY7Co/PjPtfhtiOou0CrZWTshai5qTgg9omMb40Vt8/kWobYJP
1KgnSL+40ZdqmnYQC11cpxixm26+QXH/R6Ja5xrzVIzuC5r7Z4CjQK3t4H7tIBQ0RyEGjL9wI0PZ
Ymbk29W3xv0dTFRyvWC4y83hZOfnwaQCZDYjlJao++3CO42c6SKi9JIb6mhb6t3Wn9mgXdHiJ7eC
C+JuyQAx4tXGXcf4L+mnA/5YZNqqeDKAS41TCBEPrFqN3N1z72yvf40phkUU07P6dZi9R6+EcVS6
LtQ/46MNXHMXtvGdXU9PgbW84D6ZTpYLsKAJS9zw7akymquMsVuayvQKY6s65eH8WKE1vB3kH1HC
VEtrNMsRBrgZLMSmXSWhOBRiv2PcmQHXE2iBGxef+WgxGwizl8nBvEa8wyG4NAy2tlUahLuQOgRM
P0jxnJO2bsLwXxn1Y1e/zOk8/rGZmtJIQ3f3PhvjoZ4kcFJ5W3vjKRzCm66oOU06enh+awbJs2uF
hGOU4RMEu2S+qT0XHsdAHp13Qui0C7v3YWxdypsGktj6Oh2slJRD97VKXkmD+zbJCMeo7J1jUCUX
vLY5+VtgfSgiPCIvR/TrVz9LwC2bsA33AycSfCKO2M69Ex/G2oe4VwH3Hu3a4mnCGXQqsllaXoAk
aELkTgmetfLAgFgchUFgwaFnII+aV2x8cJu7Ov9ojHHaLvaAEOzkZCTdwHyh5ZCSirckfIFQaKk/
zcwFmamTzAFM8JHYUnNbLcGH6OEwCrfb2pNMt7LO2Rnlg91oJ0eRqi0lxefAgV0Az+OFsFF4Iu2r
Zhowl/AJqeG3I6YXVIrr3WOkpYk/IXaVDQGVUfa7jA9plD6VWfgngKmxH8rqKkwxIKGjR+Ya2u+t
6fgwc6bdklbJ1qWiurUzAALC1/Fd7rQT1O9tdPgYq8tcUAjKoD14rQ8KfkI0zCklPaXoigCmbCa3
DzbVUl9GwfcWqvRtDs1zP8U4M6maEqO2rQrD203FOxG4iOv0sVb5OZMWzJrWrf6TyRxvM4auFDid
fdpxfTW85pkdnjMNFtAdmEm8O9BmmpKSXZ1RZWgWLo4YLxgIAZWaTCcCYuhvS7JsKDGUu3iEH9At
PiohW93mtAq4muG0kaa6Ruw/+yHC+dmw95niyp2N4Pu77y3lHjjjeMCWwJm17hAOZwq7dGkxNQXp
W0N5ZO/kjbd1mvpJZgJpuJvdpe1CuckgRVBowBbHlS8o2PnvdhlK3i9fpJUM9L80GcKw6GrJJ2L9
3lsv/IXpiSJfa70HR9VMNg45XFPLhA6n+Q3K6TEOy70YC3grvnrRDWm6XQhWuqg7Bn52bMY63vta
6iTSGWRgHUyYOxjSk0I0bYSXJ9t5TM5OEMW7Is+xAEBCAukhAPnWjNQbx6OSJ44ZiNND5DIfnByf
F0SZ23rmPfmMuCz8+pddR+0xsWe1J8S3pZHWIIcmGtal5+f+GQJmw7V38QbjbtIFe3gG0OX6c/Hf
7J1Hc+TMdm3/ygvNcQNI+MGbVKEcq4pF32xOEGQbJLxJJNyv1wKvFDekiUJzTTq+r7vJLsJknjxn
77WxT0VCp962QnguQ4MUyuySF/Wvbu2niyHLmH509fkahIgfhxCVmG2kB7SW4YSKMBbzr9WE3NF2
NiwL/wetm35Of8bT38nAk5sjXYMMfz9ajHe/M4946Exap6b3N6dlsG8aRgd0ZGCakirhLiSm5UCl
Sg4zaK2CeiYTFVaVQw8WY4X7M7WYGmf5L7sA7uoWCx1B1GrbMBkfly74lbOGNob76ufWuVx4G4Ql
bkY5TDttOZ89wsoN73eHf4zPVKDaqQw73caVd8vyUkOlVuEmmPqIt52rj8ptS0Wbtd+3wnlhsNZs
47ArWahmHojY7PZlaDwFvJYwC3oLquHAYx+Hh8kO86g3joXxp8PES9+AyY52DWAimL425dS+5cWt
AM8Wzcu4usG2YCbFVesWs0Tj73J9b5pVu2v0vKtsfQ1NXMVORpHUwjllSUiO31KT/2PE/w92X9ul
H/19qf4JY48++8//9+dbz3P/Wf75///2lnaYMv+r1fc/vug/rb7uPwQyCVjsLto9gfrlX8oc+x+e
77NfIMJxAzdcRRT/YfXFz+u4LnEqJiu6JzjP/EuZ4/2D72YHpk8PRgjh/a9Y8eL7X/kvQpSAf5+2
I9+Tj2Ga/12bEwxsjcAsrWO/tI9eaLV4LSr41xe3T1kOkqzahro6+G17KBb/3I80sgfr4JUubJzS
jvu7f4oZrdk+Cf++HuADiGk8fkvTajR08IgY1K8oREBer6pLd/SOXxeLoYGrSThhMguZfdpqE52x
R+6gRXQEM6dEw6831bMnXpdAwWSpOPr59bWwPL3z5X3+l2CKH008vcd+Y+7tkIJzTqaPUT2kb52r
LJy75yVdsRii+chU8vVNsAAotU0a7ykVHvHxCnwts4PBOM1/U9VF0PlhLwGVLgBODfORWJBtmgv/
bjThoiSiSkiU9Zj5+gLEuWMfA8SDOcAeujzy21gXnBYHaKSH63STNGhXQ7yQ9Kz/+pzktyVf3HYh
YAD6+NGs289sDY8acnpQ5lsR/rbd8MVOYe+l4etEV2rzLc37xo9w+57SeOj236rUbxIHxKcSZD/Z
ZmTDdeXqfdH0D53e4PwoOcYxKZvNrVgtB4COnWgK7xgXyYjQCXLvDMiMS5YeejAD8Lf4/MJmE+l4
7F9j2b7XLi7hojrPvvrLXtNcmtQ7Fy0/NqpwA2U/E6jaSR8EXs+tG0M4GFxggpYckn0VJkd7TlJq
8/43KAe0DMRyRzKNw7fZma03NEKnhlJXtGjKxVhaxxkp4i5fOD+CJreOQfZI8C8u8pDSFFP4bZi7
+BSs4le7I4AyD2n/SYQQxtodsQlhbKrXZuYcFiaTIqwNGYLlJOchZYaxbcl67abAOnWTwdcNBYY1
QLIzJXZifehY11RicEZKJd7ctJLoAVp1x5g1PE3eMcXbsQ0KM4lKPAxzVvwBx/EySuswJjXTR+ML
92m9H0U+7kxo/tTm6OtXIW+D7dS1D1VAX2VlvQqrqvepDO5Q623SRblRyY+1Gar8CVaaTYThQLOr
LMcIdAC2SKc+gcc65x3M9KErrG3tlc/NkhEKZ81f0yTGXSbQi4Z6uKxupQMz7eHOnRicVSIj/mqV
937/0pU0lxYDZMS33JkwKRElrVVvqNP7u2+9p4OOoRwJtQpXvfZU/Ey78Ce01UvcMQDuQ1qZ/S9K
60PS59ScXdVHygn8qCRfjgA+Mh+EW/z9FzaHQcSF5QUJrKx/F375oyvNeL9qVnRLoExL+ZvVnKvH
2EXw9J/wlNgoTil738FdwaJqBYviKqKPzpx8nWBzTt9mkvkVo+wJxy8FxHphDAYBGaC/POuPWUdy
ipm7uBwGb7mLq8y8iwGP7cYK8l2dJupcm+qx014O6cq7J4nF2/e5e9+22NM9psWw7h/8lnYLp0O1
HTFzffNzRhukjnDSXdEjHe/rcN+vAMrZ0zfJUGXboNzcDDhtN/NIfGcxdjRgjfroawM1h8Kv/Q31
yYbA3neDeWtbLG6pl4D11PL4z8+Zus9pIsf9UOtlW5mgbQg7P8TtZOzkKFFoKb1X/CVyxBs6oPkM
wgveyG8zD6c7xqsT3Fp7A+wyR5G8HTXYcByX1YqpsdEaN4nPpSVQNK+z8jQVFIyTPxM7zIMCLLyI
yljNWGI5foxQYX0DMqhRfY4lzFaNRjhBu4VWmtKwq9TX7IsUhqg/R6gkQXtZ7aNrsdIYPneJ4Bv/
zgexuBUim5+KILiAribAvjSWQ39insmAXwT2Pa0kzrX+crayncfDuw+mzr9bmuSlo+V6KDCSoX4Z
fVaEIMrgU5Hj5Rw8qbgZLobEeUx22FIQjo1zjSKAjlvrmXs555hnmC1OnXNVhDtGM4bzyzTlz1Ue
E9eh8se87piQWmb91IUhcoCue5u7mnWrVT+//y+RKtvTPFkiu/8xVsK6CkvBiHFTKq6CxkKN+RHO
FrxXqBRcdXRGURKaRiRyy7lYrfjTD/KupFv7mAeX0QHpMgT98ilkfS9pwCCCtTn0jh1I7ja0f3Bp
N/C1+/NsNtOlKgF5iby/amLD99XaZu/CpgG3ZeOI9GIrERtnzNotI7komEVzCNYjC4ZHnropTiIi
wMe9SZbIUdmYVJfa8+948NU+VFTYCn4buscvh/DxM0FXxX7uGtCAk37gqBaw5HNOkSMCP5d36lpP
yVcTZysuIB+PuRVwuK39u28IuAdpqoN6gvBkrKNqyn/gkjZhn9fu3vAq+0JeOACBBfgbOThpZNQk
diJS8jYq6dUO+8mbNxfJJrM5445urO/Y0wkuQLpPT1n+QEZYXRJNwnOTxuS7N6N3nOaANJCao/U0
hP2zO0dOXKhbXDU3GdaMQnzTO+Q9WP9cLrTzLUa6ZfG7stlFkLqDxc0ZdaWOPlll+JKOlnkcqchY
JzSZDoHlUqczdbKqpICOYOLEXP+AS1jt/EYfWJQQ2qX5gwRJly16eK7sCrWTSp60EfekQ/bzPUfW
6tqgTExTM3sqtAlr1gxfIDycDMN+i/s85kQpxm3KgOfaWdsBN9vzYOP9953hLpgWhhiT1eMJSPvP
DmuKORp3cqGBYqsiPmQOnNdtSQTcNLfx3uwyxi4ONpWh8aan0VYn4JkP2ViHj84Y2Jt+aLuzIgc0
ybZ6UKtDzlbHeuauLrqjjLPC4xj0L3WgyU7Bp8pjVXwaGhw5cspb7nVb7Q4tQjB/vlTNRRN1jd06
JgLGn65+P3iRZLy9p/dzA+Yx7tOcoY+dnAJnwEAz8JcWj7qsicefegmSB4uxTSXacOf2xMI3PLKw
CZ+5RXeL9C5Up/0TR8Zl71kGLceyjKywKl+Zql2LDAVPnnXExiDMYxdazmb3LJeO1p8YyRyIpRnN
pVWfhXKeXROMUsok/iY5MwFIZGkNPuYqAZlh2MRe5zGoDkcesixDZZ4nCMgNX78OK/5Rd1mNFDzV
rzrIIWkyB181rVAOedvmoG5fS+t90VZ3TEZuT01HSnb+1apdEIrBzO0QPj2awsYfkrnLc5+m1qXP
0/zQm7X4kYpDYGvvTL8XHrAPEpfh6dkIBZuv7ktCK5ZrXA0wwxW8kwHt2F4vOft+y0ewDdkcGie1
mXNLciXXOA0EqJHt9vZry/OFTc+dd9JLPjsOIzfgFysWr3GPWVL3G2WTnzDWaX1iYBU8Im24hdn8
OCxh97JIgUjX55yZ+6A15T7rjOLcZHPGVCnzXztbfLD0beDa968wRPd2gjCylDxxVGHlbpnQGpYy
LcDxlb+yDPq+bTQB7Tbtvud7N1+bstVwo9mpdzP+wm3ZOX1E2yW40fl7wojv7ljw4V7WKkPFJL09
xqv+QN3cHQyFEG9eEucumdweMV3fHa0kyWmRQVUUyN+e64ZvlwMAeZzq/kevZE2uj9+8mrjYaco5
8reLDCEdmuC1o5W2gXNgTH73WmUW3YZpYlVvl+YnnM1qU1lGcia0QWyxmYoIBeWXX3YA52YbjUtN
KEil2leCbYLGkl/Z2EGgKaN0ZqF3auERJEOqk5XSZ9GBxxSjaJbN1HPQwWD7RjfDPMV2xTzcJfCV
oE9SMLTBMtXBFTPVQmjGH1V6WF5Hn+JJsp33OQXx4PF0cF0NQ4b7qqRIjrsfcwzBxEkSjnLaGPYD
WAFkvzP51DhsRSbR1YRLHiXYijjg+cE7E2aiUT33cWYqh9izu+S1CgABlUS3EHp6X4cZcmo7Ple0
P7a+X7ufQ5iImy0HheKTnBnOfbslnqx3RGdAVpOnhLEWitOqOtalhFxjmupkWVz3LCEJFuH0Q7Em
RRtwbbYh7ZzIbOxhX0jfOrhFjwiyls85qvSt7eMmYMjBpJPi0IxJiF+H6stiXwOLRNyydXiMMa4u
0EwfhiJ+1NJ1eXOMv8g3spMHKbmpT0mmw11V5t0Ri/ay50Eb4GgaYlsmJKIHc3NsYgUq0yAkhu1T
sdjffOJ3NxnhWRHuq+Is07JFjkFMp+kZV6qvGzEZnIwE+nlyXE9sEi3auJoIMtf9kuNi7RWq4g0A
U8D5iQKlMIwEU+iyvk4FLFPdv4xhkx8pf8l4GZqQU3DC7LRBE4+3l+9Mg7pLQvzCfGe/tf+6sa/h
hgO4D50qu7HcUG80lnrqsgk0hJQDsT19uGOVBBcek2BT2aA1/KQctgYVRgRK434qA7D/P2lBjCgR
VHcsaWIAPTLbTVU69qmf/cdUGf0RWo8Pj5kYIKwkYCqGvLiI4rq4IIfZmcRO6VqeYum/E9N5KHGs
v1axeTOcgWdRlhe8EZr7kx+chbyEkLuWId8AtEJWDGhXIhoYg2x8oCr4NeszViFedTghdyMo9nBx
0JLlCxcZ/LiR5frR8HkwM4thPxgWu+n/ED7engeR8+kr77NLALePDlRpv+rNO2MhqmAMRtSJIGWS
DP19R0McBFDz05Ji3uK4Saj6bKLKaqc4GFlC33QesP8ULlrfzD7OMVk6QcMUx0VVxigPbYAcAuwl
tdhbXtDfMRz4BeQavQUA0K2uxDl2aXX3bT7CJR9vTtXvkNqEj8yd9XWo8xejfHJtLZ+9IElxTVgP
ppEs2A7rJ4OUow09VcXw13CuUzlcyGAC7e34lxo+6g35NCqYYR/i4TvMveOcDf+3iQDnLLCLYuNv
uZdgKsz6edTKvssH/igmRFJ7BVxogN+nQBDb0orkjDXFA2FhIzwLNA4TWtbT0nz0JfDxzHqoOl/i
GsdvlRPKBUWLaSLqWmQP96I2M3CrNDxDN4fZtu64fmx5rJjldOxnE7lfoh8nX/H0jpl5ZNx3UA5U
c+lBYm2gi6DfF+ehDvpzltpAFC0KxEC9zOGMcKwnP4hQPhWZgxQ7YbrprsrLZk+8y1H5IZJiN/tg
qxa70oL67jG+M2WiT+ssP+MUeLIc7zWRlcbcXyOpBt8TfTuOvdcCwdpE+lTVrhj30AbtonymPrl8
8+jIXpKC90lwvfdsAZvma8yT6XFiBLBdhuG3NZGfXGvnkCF6sUcQwHPq/GnN8I9bTOJQWuUvcke7
k1z6fdhk3hWcK7ECHryStvPEm+2cpBWGrxCXPhENBsclXCherSbZB5qWitcyd7M7TtqqOmsoxptB
6eZTWuqZK/HuqHI81eQa0F96rJZjjap9bSUU77K/b0U1/4gTsPa8c/aKkCqfSvRKYZ3McMSzyzDo
N4vexw6/INuBrG8ur/iZWQF95s6qdkuPA7lGqahCKDCu6n/xS7Q0+TZvG/9ZZjbCvmFvjMSc+j7t
f5eRH5MaGU2US7c0VSJyhjndJ7SdPEMd0MC2l3mkbRh73U/PZ5IqgdHtJLOWxM+Wp8pIn6eB0nMm
vu6g32cFWS/r9H7sSPrh9zL0zJDRjAroGXI94vj2SY6MOelJWSXMjjAycuGlGIAK0VyJYK7PW2i0
Ach5hGTkP4OZtj7bBQrMA+FbP4axZr0BBnc0tIBOtZC4Rf4GAZWB88DS7z4UpTdAQ2aj9HTzGKs6
OGOEA/trBFRkCN7brkl/CjmcOFAVHyXDFcdnPIQjTl7L0E6p1FVOidhiIGwl6UcdnRg1aXWzTPov
AT9W5Mn4N9wYrEOdV24dQj7uZqPMTkPWP4L0tR+UYdvbNjBgI6/CfTNU+ohDGDFLaoAHdWcAc5Ul
jx2PXItZxfSBstnNnzLh1G8lbWQ5aogQ5MgHJ4FOPhZdz+7PFMkMU/cKHxd56qz9XR+Iz2IJEekk
16IqpsPMhq7dFQHCPN0TZX0v8hh9HIqyLKhAHOryxQVyZ5sesC/tPKdjgGi8F+eO6MghdF9qguSi
8m7Kuf6ERjOIkk/Sqz5asrce3ZIHlFOflzT7Ajwh6nhIvVpZt9CIUGarjPzyqY1hXsh8O8zJVTCf
Led1gkT6OBINu9rCOUDIFJbbrmPKUxs8YXWTfhnDuHXD9oelHSga8+eUio8uIRw7dkHJd9WtG20d
NQRnLiEcjGKwX7nKBB2M+uaK5ucUO8cctUVRpo8L+yB1DrPKKrCvLm4qWhlfwADZO187N3xoAvni
idHeMJ6l+5x46i92hXR1Vu0CEylhQcWzqWZxm4jHyoV70KM+07buAGb606YySYuAhoRM9loV7ass
nCSqU+O1Kpg8V62WtG6babNIySunf9qznUSDe/VTiqY6hTxe2IzFhxC/Ep6tH6OgsE6a+odLb8Sg
3nDH8tDOw0VXMsAszlc19fJTpA9SUik0xTvP5IdTEgIyVHaCxl2RGuSkSCXitzDOfuVT7hxywwQI
pMcje/x2ZAMQDhxnlVNki5lRYGY9uTONU3oUGw8mDjInn44Rl9WRtFeMJ99i3OaOtn+m+faWzPhy
C1k1dAgcHXWlODigMjdJkL06tTqJokBS6U4cMmtjiRwuJOphxnTETm1repZ1x+1D6fFT0x+EbOkx
ux9sHML8sH25/C2M4EL4ZgSSgYKdZIbm4gU7KwcaWTsN/klVQGMGiqyD6cs3GtrGtA/yhqV2ns1j
Vxru2WJ4biUePgyGyC3d5G5q/3hp/LF4aonQWnKfinudBaRoTc6ZmkGEHarSFqWHexZ4zrbOkl90
IhCozKQ5l5b/gK2T9h9QwR3isGMwujJaavUR58EjFrY1NYjTuxWq88w4xPJz8AJ37YiWtqbNwmGa
dLqsFluVnrum+ZWgYfWWNN13pBFeLZ+I+eXLLEojopsS7klAPbtj+pU4ozrlwbilf/eQmbN1stoA
ZXeaRQ7OQ+If7IvHH9melZAIV8O6b9SfGA3IbelQ/VvJr1E4wzuVCtoav7q6KezAeHxD8+9sGb5K
Gt5UdrXNpe1QNGwY4LcfeYxgTBt+fuvJWNi0xhLAZCSXMewTCAZ0vOeQN4AbN0Si6U7TUgvgdvgR
xmTNZHDEPUGb+aVi3mHY+m3NDPeGk9/q8sO08RWWxl8jE9g4Fp64Yu0uuDY2FiNDa4cDhIVqivdL
xQR/9sFWks/wKsNpOrSNegh9n6aNKC69beDXKdbR7EBlVvQ8CIw32heXknayDHaOitNszdc4A6j1
XA0aAxunT4SGPziSdT8zr+HcOg1gyt3FJm5CKfTwCGdKWl74zycQezk8BfSW18B2L2HVPFLdkZfy
QNxdGAljbA+WTxdGmeQL43ifN/AtTwomCtjH6r5q5idv6pkM4DOaOXtGlXIePQIxMQ294CzltB0y
jkYeinZ5DIwd2YuMlWvjwa7vLcXCK9Cua13flrF4Ysbe7LIxBzx+X3YEGeFPR/7oBYSaYbhM2sRD
jb58xML80qIZefI5JHGO+WK5sfq4PhhmQaqF+krGNYJCXlP02mzqw7z3ExJ8lML2UKgWwUFsd/vQ
k/5B8fxlRVJcSNhBsEF9AK8m3MPFgzXL7VMJGZqY8uwRQUlfdTzuhBqgrPkL4vfvnDvOo2syzgkz
5Lqak2SasymsXSvHw1/kp6wB5lIRmtsZL377AdyVgNUleZduQte92Uzt9EguWbtTQnwiv3fPZWo8
VLnCKFRn8L2sPkIvtrHi1oYV23zxRJSgAYa4aa4YY5HMmFZ+rUIqCgZLGF+X/nUccOLNeukvNh6C
sQ/BtAUG/rZ2icq6e8vC/slr6zVKgqFciYeNSRAVuld8VvCKgeKZb3Pt0QJYWoCB6Sz2Qzd7F+zp
0dL7r6o1LeSEdb/zzFodu1ScbTMDD0C7zDbCr7Aux/fC/KjlMOxt+gFHmJp6j9bQOi7LIFmaVHzE
veWNHHPQBub+D7stX4DIN7s4VNOPVewxLYw44/SwlOJjrGMXqZN8tQagjpll5MfO90liSEXyYXUB
9vyyvPklijVEyNwIMl87eazS94GyEvMtohXSY6LFK8704Evk091lQQHVgJLH14dzLbb1rrWZEo4B
ehlLPBmskZwPrZcsjtmPmgp8Pw4B2ZIdEuJybCZ6CQ7/EnoHb9tM9R9keKCevN9jgwesbByQ/jmc
WUD4EBbLm265Yv28sSEIpStfGP34eNQ4CrYu9kNzQF9Txo3B9EY/9cL8mPlw+3hALekQv1F6srsz
SnN+9Hr/cVCsW+3U7p0Oi4jr6XUYMnb3heVvg/lsSqEfZ1HTqiKOL+PvdTkqUbkcnVUaTihw5I0C
gRAu9DEp55NL9GeTDcjcR/0j7PCvO+JNKTI6+sl/GZb6VfT62cv8XdqoIxjIY1KO5SkZzPyhgTD1
kFEWkp8ZPifNYJ4DqJF4xoZ7l2W1tj3jxuzLa64lEtMLNrEmMglD9yX4BAiq8oweoXqvyDlrLBbv
XAUPU9k+UGoTwiTtU2Ak1r2Rm/DLGvaqMoUvaotLSdekc2PzgXeYArhl32Kj2SqnobqocXN503qg
xwXsdj3Leamj0aRX7jb3CLGJL+fUzcY6N2CzivZxWFmsk9O+61/pqtysFu/DJcYIvVwJ2UAXz7Nw
uW4p+irO6TtjIBlW04ZEZMsx3WOMvezyEa1AC4v7LljITCszcxu7s3jsrHSfVWkShUPOlAK7d2Bw
e9TRi8OXHP/pNWTEUHba3I9xTN+hgEKXG9ZuBaqlWUjkNcjoIGujYhUgtdJ5xXe0ZVNjzcjtc4bt
sjbny2IwEW2zmmkqckiGkMWht1jqpLseOgAFX+d9ybL+2COUJY1YLgdEeFcii7sILyKrE1MAxgfU
8DyYsv8CZWpF2DKAmCEsw5oBFsBS4/0YwsAAEwGt6MWreVASexyxtVZcHPGnmClj84XxpDS8Nzf7
qzP7z7h0l8b3iIEs0mYXJEBdMSuV2yDFf71kBLeiunr0MYnNCSKOhQ5t2L7RXyvvert/g0tAwIjr
3lJOpcxaSvsWYue1x/h37uPiXRHeJ2T9sMfG/FOXOVkX7hMkO7JSxvg1WIKnKe5mBuumuDTBdBLe
6HAyxuljdfWvRa+ZTwshpYMfwF8WPQ4Qm7tBuatCOCyYdz4Hi1yFAdJJ439OvqbfXnyG1nycgjaE
dEGIkl8TbT6QNLfV6QILS4N5tu3UjWAk3Q8liVJCLUwbboEZP3IF914cP7hStIchx/qg4wi++Bqc
bMHwnQICieb+wUjWyZUbzBTV5EaEOQazbjxZMFiA3/sHP9B/jPxHi5+l8oNm33nEFOcTeKiljtB8
MHOxIc/IdwIgVOxzuFT2LphSIwoLj3/VfSDfSL5PSzdibFuVjgWRZSan+kNQYeMs3Wnfp819Ni2/
sZby2szjb34gd2Pa2gDJ/ISQ8il8XJZkfGXgtXe9ABt07967jBDnHDdU4HCgdeP4KS/9gGYnTiTW
IcKHW5o+OXnC9nj1SMZgWttGcS+frDS5Bmv0qGVPzdZ2/bteooQps2wn0rA46VT9ICBsx5xjPKSa
G7RQkzBpDQ/9QANbVsznV+ZGHS+H0iMWMcA5Hc5+wsF/ImIDZkhcF2pneW0AMZ3f8WH7w1Mcjwaw
gXkW7W2o5TsjP2+Xph815lRkNv6tiN3H1hIX7EtPugWKQofu6ibIGCxBLwh70ks4/cISgmh1Fugy
4mJrFZwAPXMAkRySidJYvG8V2xGJSbq3m3ci5pA7om2idi0oi9Q47Grcdxtj7vaaJ+LQmaaO7FY3
mEJG6zAFBecaCeLZ9xFk9zh08dvVe5omhKZ5aX6J5fyugv5aV2Nxbkt9hz2MhLLeu0tSCAcWxy5n
mpCgFDUo/Z7MyxR3rmU59/jlmRswfwKmTxScrNSHlhyeZFgSs8hwJfZOE4Gsqydo3wWomZGjw1Oo
Ptc/Tcfp6nT+rTXCMwevHa09QgrfMj65ZwPL9ehIjB4KScQ5cnycevVmMtpcpPFCFtl4KRrxYh4V
4Ektu6tlM6pQOTghnaltprynMC2xeGNosmSeRYifsn0LjDwJMPQmSY29DxPPxhsSOrO9ZURVxgf0
5+a6kCu0W0tg4X/P8tKIozkUEU8yFEs+Ww7XW3vGAuelUaG/M9qJlbZW52PomDvHLFpMPohkC+V2
W+A84a5xkDSRztBt5lKtt8108Fimxo6myvKQJ/qK1nbYxylyWSGeXWQfO3ri5CXE1TWWSjIvwoWb
UnaVhFsJpBrVgEBqzOsbJMOQLQXSWlIsFxFPZwIHKRaCcR8kdLDtavwcZ8bOrkMzRhHNfBqC+kTv
O8rtYGfbIRZQA0OrbVVHVQBvp61kgFWJ0nBpdsnPOJ9+6LjIoXE4BjURkUoeFgAJ99Mbz0kVXOUM
tsD0JSxS3tqt4wMlHyZzTbeKb33lfpqK2+CmYEbWQ8Pc0szuAAsOKtvMJo68DsJxp+896yI7szyl
Qfc5WeQKc14vdjn45LMwk5vO6OwGcfGH4J1s75jTb5wPzsBRzc6G8FAknJHtZtCPpC41iKSOtZjj
3WqfzBjCDHWnt31dbVO/iLc5LoOd75mojgivxJH4ZDruIaXiiqROSXuomyEyAwsqudvfEDOmJxGn
FN/BHPXdrbLpi/HmPwt7bd3I6mj3/VkTX60KhgrDhPuP84dDpnIB9LDmk/lAVFHxLM9ZrEhab1/1
Us2IwUHxWzKj0auupppfw9J9zQTtwjkjR34uosGnaVRA+gHj8hnWQh6Hr3723memD5vUQb4zptZT
UWbezp3pi4Sp9yUDCKxp2hJtVrd/EROtqICoqIg8JdB9AXfCo15D4JnYZLOrCHZtYDGrS5R51OFy
KlIPsx4NCEz2i/uJJXfeGWwSICArHMr9hNQ8qa5lJTle8j7Fq7t2zY9squx3hfe7GxMfXgJTp5Ai
cGK7UvRBd5yJTzXl4tvcXlU3Dx+udEeUTiYyyxO1WMh/D6QhuzXUofzi0JOnw/xM0OSjrYW6CKxH
cccP4CR1jjgafr+1stgwSQTHWvM4UXYBvpkbcjaMFFITmCWX1etkpOFB239JFnHO5i+AP0lkasM9
uQ3CTa/EeJQiQWARQMuVA3dPpNtdZLt6VK2/6RSn6+DzxTJj2gee/64dfUhLD+SgoQHQuOg1h4TG
sM1YmNEeYWiM5A701wHKjwUSGKhAZor5nvGtSWLDLCs2qdH9CddwvBXicSKgr6/ED/YJfu7Mm4jh
TADvLJqeSiBwZaKmytN63DlwaQtzPuQ197XJ6cVCeOO0FLKQoTtbNkVmv/XDR8zI8LyYXXGYJ/3I
U1QegHrDKYqBnnYUp5jss55Bk2qwo0PECla7A5RRsK1d+gOCvWX05SsUrltPn3hfjfG+YpvZScZ5
28Trd+mcXbkF7TPKqIc5nknzKOTqg3giR+I6tNXP3g+KrRd229wVKFZy4uxgT+0M4TGOIioDhgCI
SGXbUdwguCpjIAx+90tlBdPpeUsZfucq12VhkHRSF+NxmHJKyCZk2I1BY6ptKPxkhzheAfexXk8G
jioOJMxSYJXTTsWtz54aFS1THkohAu3i5bqUyDVNB89mb7U82Cbr3uweZ79cSB6NKVaFS3NZs6YO
CA63vV9/DWz4QHTxLxlhCu2A9q4jqh/Y5XJ62/ENNUq9GU05H+kaqA4mmmyrf+bY57DTWy8MKOyB
IddoX8L+ZireCXupNDANl9FaXO5RXn2VUNAOucBN3JXgcUA67+yOdpPgoL6mpgLqkB6sP5n59yEF
VLColuYf0Z5z0NBgkbyCc+hcq6w51X6I4WyAgpG6xlW15Z945T9wkp7Mn0DfmM5BN+66J1fPw7nz
u/5kkC3X1QP1fQksjrVtl9rFgjYrcI4FwpiZBi42dkLoBity8R4NXubey35AxEgfjS2VA1yFLI/H
blNMPJZlX+wYAXEa66lcFuZm85Q9NRW2RFvFr0J9Wita9lsPXBA6tFlS5UMUZgIqHYqVuXHxZvgt
2olV81eBvk0dksPNzPqzkHBBrNIqVc7+nb3zWHIc2bLtr7T1+KEMwqHM+vaAWgRDpqisCSwltNb4
+l7uzFuMiq66wuwNewKDIoNkkID7OXuvDcB3pk5Vz9CFNfzCECsicpRoECLgBtnR6M07kp+zHcBf
TKI63xfVUBsQEIYYok56DRFvAMpKUzbeZVkdHW2/wx0uXcM9liutpjg3RR9E/OIaJDn0VfBsYT/e
KYlnUVcQQlrzYHsTjmRhUpOXYkvuBA9gauyd76UnxzKHPfXuCQhzfKH0THGlq94pXO4wd8YhIn7G
pnbpOhKJH1AAX7XSiduAGlngVxzVywmkzadmc5MmL2ODk4MejtjkLlbhq/p7karBeOieKXbXO4V8
1UwocPoQ6JthWEhrtKjpIUZYgnRDWNRTjzFkbzMImKGq1rUHhsyXP82c/6ozR/HaMXxK4jL6MCxM
e+dpNZmuITpePf5aeeVhHPlxOBoJylmEncfHJbv1fdjtQ72DBbdyDOcwJjGFSUBpS8oXsc3zZ9CA
FpggQVKkSo7Ebf251HP8SB60Cuhm/mbxSP4kE/GTVGLQpnHfLTrmrzxHzbmGxSj2rl0e+ijPt+2i
/WZQgaC9Ujx1RmBvRjjRW362F9zoCW1R87cCDDtRVnJRj+UxrmkQR2W7ESFjGN9cDDBPKQMv29s4
5jNYFg+i3k+graLa1ml04gc37RfwtqcxjX91CiSvhn7vdJDNZ+rafTidktjYTTauMxfNSciuLYLH
h8aL3i/uZ9yOA6oOJMPAQvcWLlUuXPYxNcwfIfBubrOYqiSEjgjfhH+zR7JmVtUCZgie/JD5OdZK
EjWRD0qONrLtzhg/WKZh7Wsucr47FMeEujvhi4F3wsSxMQvyQjyiQ9bUpKSWNpqdL5lpSgljUeOx
5StBNvsEzK76zBT3ozcZ03rO3Qs3QOxuej+fyowuv1cmYld39TPS6XEb5+6zz3TAZkaSjx1wOqDq
WUFVc56zM5XnGrkTvz6Nqc1LO5Ufloho8bHUfnXayWTuCxZhyD4r5bDL6OOqdSYVotmLxH9i4sDg
af5sp9Ic0C04MkUPWwnwzKLvIKXdo9YmSmPpatKuyocwJGWYDIhpTaNZkJyJqwkQMbLTnW7zS+i5
RdPeMjaaTymzsu1m11jZi/pVGQHVkNHE01zp0Rlgw6PFc2/V11KpntVigS8FNOghnLBBdNqTW+Mz
oSKun8AL5DvTmz9khj/sGHR8HCUYh1sPORt2FJw0ohiMoAeG1ebGieB12bC547KNMFm+2oZAZVrt
fFP0QE/OYg4jjPfUxidnlHeH+ZMKe9VqaFMSPtdVuAlWCtQ8BvWDjV15U5fBr4WlXQIniQ8W1yRn
yJ8z/Ak7I1xarskRBFAAZd/9YuQ+h7EQlBgN6NHJd4NDUQ3gz6Gr5bc7EadUpkfokineRaE4mJAi
dYfmzygyCmZhsK8XgfLSyo8+4ykKc9NaJ8OIvB9SoQ+xzBVp+ukbBXLu+3ZBi5EbuvoBhhaXBJhc
dDI1itXktBGlLi9yZvrSG/0WfEfWpve9Yffrdp4QhsXh84DDdO0PGda+euci9ln5VcvPTZRor9yU
OeorO9Rjmc1hWfxH0eePUDG69m//qTC2193Hb3/7T+I+dNzfWG8sqnIGvpc3oNjQB3JuQn1BoZ58
X4BjbhIb8ymZW8xbIhvEysD31/QI/0Z4YlJCoWs2O599ynj7f/xaeNAbaq2vC8vwbFNYLlMR037D
3IVbPZOF0JYHUB0UjGyAXtmcIzlK9YtZ1S/MSDZkLC2E1NYVpSDsygaxTZvW8BZ0y2X4oSxfUn5a
d26cFndSCU2p+bmK0vTeoVJWDO0mEXNE9WkKtmPkFRvXjLQHwXAyweW5oVtnnbos7zYYC9q7QLiI
KDs6nQakO/LFk/nkFQycxjQnQEKkz11nCoRx91UQxD/o3H/RB907GGYVoctFasQtp+cHTz9Wz4tg
3WGsfw9vHksARLA01p+0KubqPg72MUvpGtglY3thM/4JM26boWi8FXScHV9H7VOJhteqj6Wsoow1
UYqEGzOamzCcVnr8cfEZWjpZsUU6gkMlCo+J4w3HXnTHAMLjg4irX81mzO/CSCvPscXEBtrps1Y1
Hqw1QJIIJY37wuN7XjUxl0l7areDJe+YmHYfdNlfLKbgzk+08ANFlCykZ86s29p5dnI/ui5VGJlX
huTW2mdZgKCtTLyjbhNEjuPN35tcSrcUfro94gdjV2r6r5m95M+a7T2DBVkuJcVoafIHBBdXA99p
shSQZ8ladPMlDYrwPKH2xSMBWtgwM41E++AbtwrjlAJQWKcJRcTRyGHiBtY+dsfpzi24CMKOAfNU
oNTMhf2gj3X5ZYrScOU9cZcoPiM0iKFiRAe6lvZnH9EjtKXqQxxM6Z1GlxJVGxQ1knDuIrFwo6e0
WOam+c7U8DllS/KJOOeDW2XeFlVbh0JQLB9zv2zWcZX9sCrT3AMmau/wo8zop9Pmg+92vxmSY9kM
lMJGkq4vAvDmkcivx15uJc4wUuyQqwVfqItlQjb1KqCI0Leymu8LWCivptuvTz2GvNA1iYuUp6vH
cCmgYjQX0fVE3dVcIBfzfAgcqhLIz9KT6CqG+HjZIPaYDEltYBkhMrpjZPvTc0tczgGYAH7alpKP
90Ek6AcKGtGR5wJmDl1y5ubsBTBGfSl9R9/owMD4VVJLXRhJoQJJyfVjNPPSjme0Q/mjnrvhoQL5
R0t+vvPJfFhlDuKxqHOODhkWOxNXdq1FJnf2tgXvRhUDt1exMgEYPzPeRFUdPOClztZ9H6D7jUyx
w92PHYoP9gFYR4ZBI/UuelMkjMRBNtoUC5/Rn4M39MhoCURLwzvAtTcQ42lUSfWQ2j/qcBjfeyhp
bKMjdTGlSocy0z7Hib7LAowvqdcZ3A5R+LpOQi1wdr94xHAfPHMQd0HYv7RaWF2mwaGPaUy7uLLG
XVc12Bb7hVJeCRyVz6zZBQIEtU0hR0NTgZWIxNbJWdHqKE9RYd0njj6erLLcZmnZnxOrUTWmjjli
DmmqjMS6m8bx7BKwQ+Sj0ewQjEoz9/KFEi/sYvA1e30uD17mxRuCZcTmH1+cjbeJsxhAbUcIz+NS
r2OLfXOjSBvDDBxIuwcUBQAY8BMKo0hOupknd/ZoBkxQ0u8N32McMxmSAS8u0b9PIAag9d6Z2NeN
mokS8bzJB3otP6gm/pOXaEpK/R/vZbxE0nVx8QrPMt/ey7zGociHBuowGYkF1RujxujRwEPrZZ71
DABfn+fJ94BLOWiVGt+6yejUtrTHIRk3hv6UFZTeI8qH62Hxuv3QTO7FQawWl569RpdkUOimX0XN
kPRRBvSUOkvzn9wFjbfodl/3dMvzfQcOiW/5tsO7/Pr5mWA/ef/+f5WGlF6fpxLZWFFfRGg/YsBb
OUw+NjYwsUubn6pyuAu5BlLD+kkrdKj87bj6jOjbq/eiiWPQIp9pJ6GaK2sNvW6OJ+wffyX+V2qA
fKXC1D3fNFzL/1+fNzZELSiDBiV8ArjZrEPMhpXuHExv3BQhOaBDO36dwuap7rzm1875SvJVd+c6
LbjsAmOHF+RnhyitzRQM2p5kz49F7Z5zIKd3HiLubUOODw3L2meAbZqrKciZsBSVfYLwgLCRBuiq
yl1rP4yNSQxkvjeZU3wMnOn7sDxoszc9VVWIBjoThzD2HdyySP11co6j1EUYQWU/ppp0aHQ6eeqj
+T9D/j8x5BN8bTFo++uYjPvv439cvk/x1z+GZVwf9tOSb+jWL7ouTfk++kRH6PwCxu9t97f/1DDa
/6LbFrM5fPDCNTHX/27Jd+WDdME30XJ9aeW/WfKNXyzTR+hNLLdLA4Vr13//15UY8HOI3L7Zfj1k
5qf4x+uM7jNONSACCNs2ADkJgkFe/0LrRGTkxxTJXVuj6qkd8urRVi37NJvuEs8ZuBNp5KBF9DDQ
2PqthXAb96sGfySKqRnUkf1V5JG2RW1Ujs2Eg5aMUrWwBJWTANz2Vsvn3wi4qE9WRfHIL2qmNmq1
8PzBQFfP3j4oSF+Ta2qRukFNXQDShyq3lOjrTpVVP9LxGneJZxUntTDalgAhtVr5bnGM829eScCR
shSrBYXU15t9boXb2UB0HMgUqUUBVBlnnZh+EyVVyNVuQdwE0IrWgcSfqqCgXnJSb5tqDVc9UaD8
6tTUKZTzJ+V9vi1s6e/qEempqdkko/rUIpYztZGm/o762Z3aVQU2E3iE6+t6mOHoD8SXALXScECs
hrJ8JjuEG++AY2dFb7Q6XVfd3hyP6fRsVw0KTEtamNXsWC3UZiJnxUas/Wg0r6f/w4BKJhgPm9nW
EnhVXrnJyPpe0cRFej18Q872qPXWiNyP+k3r55cu6h+aRJfxk+gbmF4iSmFI1PQQIDME6iQ87IE6
6gd4qO/6yCCgNZKoldQm5rze6lUSPgIKq7vmvBT0hoRco51a7gfD+Byk6dYF5rJtGHHurBRAIhK2
HLDTklFmXCUgf7DS8L9S/5uETkxG/YC6cGGKD+r/Fy7IG1IKHE33KEoCLOl7Mu8bKftSHZoZ5OnO
d1pJ7daRIDW+z/1JrTEA+bl222dVzE/gF/z9iDrntnl7nNpHLZmCWJ0N22buQY/9/rB/8jRvD6un
DU1ZRFOr1+PpmZSm5tVrJZ6TF/fmNajNf39fIzMP02LB+iA/FbXIG/3n2pt9Q0b6iWbD4HSRNnD6
7WO5fgS37TeH1eZUJAjB+7bDDcSDo9Go9k0bnDJpA+e+9XNR/L6Zqpit27Y6h9EwebrqMerI9SR1
SG2LeMGj4ka4MWm6/NnTvtl3+/Mg9Bg3vzmsNm/n3F5N0YFw16hRMnPgtasDf3be7flAt/uoteC+
/v5mbw+97bu9t9u+tDUfGseZ+YZHvEbTcd/jiQl3kcylu7KiQRvpkIW4RDYgvpf121XFltbm8CHp
DWNnOnWrb3UDDICjoQZQz3F7tjeb6rloBFKUV0dITaGMpU6fg0QcOjmLkX/6zx6n9l0frM5RL+T6
DLft26Pf7KMlZB7TBsYspjNy0oLfxHYkTOTUSSAjapGJADO5jZMQ4tzbVSRihKlm8jL69hDq4dwC
RSIv6rErLxZzQSE2JgR6hfK7OKkM00bdEl6dFKpT1TFd3jhup6rNnrLUDlnMfSKTe2/xvSp3tMUM
Toaaxth2mdsntU+dp9Zsiq2QH+Xj1LZ68G1T7VOLMe5/nhKRM7DyKe6vF/npEJlHnpxcUwu79Af8
HNh7Xx3oAIDAL0XRICEcXKFfL/5sH2ZemsMgr37PelVrpvydqrVr9CtjYYSUxnSoBLSeqUv9DMyE
6E8zU7CdUcT3b0++Pk7tJZOFr3WHZDsxs+iQ5Iwf1KIfAl49so91J6kcjry5qQVQdy6KclMdMFJm
SlRlPurNNBx1DauqWpiuPpKVkdAut/3wV4I2ALK1SyR5jCBh9ZrwDZiyK2FYmC1GLk52z+VvlN2N
20Lti0r7C2G0xlZhWSdY5KdBLgoaa3sqcUeVoHzLUk6kokKU1XHuPfs0yoUxdfPe6Z1TpOcj8sHB
hK0jlucmwLw9S0et+p+r/+8s/8lZQHbHSu3s1XcHemR+ys5LRkDyOrBoWaWFAwgMPD09GfkRqQ8m
EB71joJQ60UXkFp8AaGDNTrkP9fgh5BRjWuUrkwx01uSbSJzkSG6jAApIct2FLwIBB1CT/Dj1+3B
nGh1TWIZX/igyMO0NHuFF8ZdU5S3FuzdSUh3gY5uSn7GdsKTCuwh9k9Z3mvb2JOxIx4tDbNYKMRA
i2tkqK9QozeVxKy2u9tOtX3LaKYKzTivMjFDWyU5Odft23G1dt2pnkRtZ7KfaJrd5fp3FkaGxH8n
8Hs0C1omVfZJ6wiBgmFTEfzLhUQtJvgmASLBg0GuoRHakKY4rhaWHHmptdaSCFu1rR50O6djXp2h
05TP+fvpt3Map8bGsujB+hZkvKi4RrV9jTyu5HD3T4/PTqijxfdosP7xHHX2v7BPnXL9K+ohQTxS
dgyb7e3PqbXbax+m0V6JOYf2Jt+U+rRub/fNpnqjRD7YCx093sRtoQJyb5tgsRCHyPgDdP47q5kc
vrDy1lKqu9ntRLU2uRn3tdtjboevTxtnVnF4s9NtZW7qmz+rzvnLfQ5jeOqg1s6BwIUlgG+6WnRh
w1O9XVXbiqX7p2eihCC9+q+Pv3rSt6e+2r6uvvrTkwmSGPIV2R2aAfNJ/ZVXx9XqEoMjaY1vr/7G
n6/++V+6veh0NjDJVrQO5Ifx6jlup7x6CnXS222189XDr8dfPZWV7UXLvIssWKDbvy+y39fyEqZ6
rc0HdfC2/3auK/RgWy3Zb7ddgehMeD1Zbq3VqjrSZ55x/ROEZxMTjamZkSvMcRYqjHiRicRpIvps
pVbVTnWYHgaz4duZai2SMecqCjm5HXZ6OVlWx189HabgFsJzVYFIk6vq+PUvqe2kWd4tlZ/t2h7G
yfb2cLX26jlvL0k9uzrMv/tZM4puZ+SAm4bG/KB+K7dfhNoUoYNo8Pq7oHxO/uvtLD0HbRXEjEK4
nZLbqxJHIjUCGuVY57bwig69c9Hra3eqBbciH1pMUnY/F9qwyGwzuZ0vqa2v1ar/veltsm4QynNT
k19cIYdnkxy+3TbzaZck0PLxfWJub0+tF/3GsIcKwmxpW6/tv8+9+BZwI8/Kej+lYENt44Xo5+ZU
9sOvGK3ycwyHY9cZggA64W/V3DrlaUof2okFuE6+OzV9vy3UDH+Jm2grSDhZkZKTnHUEl01KG7WL
UgspCDdzp3NxJifEPen9fhSYu3kvtj2dW9HtdJ2hF98do8mzref0azT7BG9BbPh97qpKEWoWm082
mlXFoR4H4/R/Bbt/KdfWELIl/NcFu0tcFN/bsvv8h3Db66N+1us8YJjkjboAMX3ZRn5Vr/PdX0xq
2brjOfSZDdvhb/1EaAr/F8sTiNVp9FI8tt1bvU5Yvwjfp/lkQNCDu+na/069jj/ztl5nuJ5uup4L
XdOg/vemXmdFKd4+QS5EoWslqXfryh0a61xSE7Ig2nhdcHaqzvoeTNHCGAEJDIbIBreD+65OzDz8
4RrWaH/TI6fU3osAkfyHEVpU+yOcRVZ+Xlxr0L7R5YL4nSwtGjprodU0VSB1V7Xn0d5alZOLJbKs
nKx9aWwXk6xut+2H2CxwjyZtFfWHCcUJkWp0LUqUVMQwfLWjHrgN4YKhea5IkHlINc+qNqT1Ri7s
OaSLUrQyRfCdfMAcNcoxY6UDQqkewPfRAnUymu17k0kBRNzEDHFe9lnxm+55sPk6F/MSsGGb4Cey
iUk7qomLivV9hlb8uzlPKSlTrUbi2ERiAM7FepJpp4EgjcqBkOPczVmfDsSFgIngAjp20CBa/loy
A5GJQlvlv2Z2bHx2gagh7HJKmMR6m+m4W/E3EvEX5aRDBpF4FiNezMRaEI+WpQsMz5rNSts1ZFJ+
Mduxt2iboby8dOGQxzQ+3AAFty5Elu/zJZomGPeOH3ziHtHGOz1o8Zu0tsVtbI6NGUzeZCWbAd0x
mlDHnf1HGHfu+N4avdp64US/+uZEEz5vkui/6su0tPs2rcGgJZjX411HKZinwhv4G9DsntBGYnru
c7+T2LzAelcYNuJamjNYKhN3iSGM6CV2unEyT6kwxRP+BuZLhl6XNDKNEv5QWwfu+96FsLUrhqqb
nvzeBJEYaZCt0MfPunFqiIhEP9pT38NP0ZoCJfjSOdXjMrXQNmJnNmVuR1shWrRMUvqCFiHRLqK3
2JL2qg3Fo5/VmvfDdkcAnJq/jKDs5EwTN1bpE3Lmxg3MmdUQh7F2zkPHmje5yTBuLSqIKfi/nYF8
4N5vR3c1AMfy9ok31ja+9EyzAX63eXgf4vozSYlsc3PnmHQI76tqMF4SAVF+P6b2WOPabcPwok3h
5H7AmeSb2CCp4J8CriiWWPdIx5Z0G+vU0KNx1ad4qpyxn7bmXAMbNIf4BHNU+7US+fwyuJb1bDT4
UbUgxnSUivFRd+fwjl8AQPQOU5RRSZ/u1GXxt0yY6TutaWErFGaE+A+/dU2rdj9pJm4x3avgc4hg
65NKtTerqdu6Gh/z4jmlhF0XtIqyzjoL7HeXOGSAQn3XeqDWil0o1qZ3GcCQ/Rh75Tl3a/duijDm
+cEId55E71MA3uPY2OH44tQhbiYMeJLakhzC3jJhJIX2Bx0enKR3x/Z9u1jfRT7On3vs7/dCG8RT
2Y/B08jYYF0YRvFUFdDZHLMlIDMaKIeUYf9lyIzqCLDOeolSnYl52rvRxcsmTsxqZw8Ezfg1L1qp
lEowPs78VLI+SnFuxvTtPOwGdMcLyINxCOHIb2Zu9tCN6KzHOK1LI3nOuEI+UFMtfgMHkGzr3g8f
Hadx9/DWSI613W4Hgtmj8Y+KqG1MLL99VTz5FlcX6kTNxeKruB+0dtnhuLcfBxFon814BlrWlxXc
8ap79Pqk3zVIr3eZmwwPxGVnRyfRM64NTre27Vg86nZHBpkdiZyWvFYQf5voP3I9KV6aPm/vDTLR
yG82uDutetSVR7r92ke9WtoL0l1YggASYYboUVo9RlbmPvkDeuR5nlBaWbkrYzWGLXpkHzGeKejS
DyQzWYhVwCfwM++NbnpeHEBJTmBRAxyDWYeWXqGpCE0PpDdeK6KXsZK1uA6NvLaAhvZM9Ue46F97
w0z4hmC4pFYcvWDTcO6byW7vyzoq4dIX1Ariyj4GeYoXr+q0nUgTbVdFlnWqY2pEaUawhoel94Kl
PuNuNRd7r0NkT6yVC4zPdr/SCtBg89bxnW4lOBubStu6JolIkD+cjRXjp/GId733ms7cjHMVvQ/a
bL5EPfFPpqnjHFow33eJlmyxLeNg9cBaJjm/MUdAUsv4Ke17mDuXLJ+9DwwrE4xXiX3uIkyTXTro
e3MZp6cg15t7PgPQARZZfPt0LEviH/WYVHQpj50XWNOBZ+5n+rqr0lyAxoBP2hSNAKGB1e9Ym+VM
NyLo7nEqEfOWzRS/U9k7y2ykFVw3t1OItVEvB5wTzkCWihEOu9lyzTU3BG8/8YveiXBBu1dVJRMZ
Pb10c2N+y0J8wXbSEhbh2iPMkBJTn47wt2JKsdFykrI8b5yOWhoDB8YFiVjFqrcWzsW1A3TtGGmj
fSjyvthZlhIDQMbN+8T/6Lq58z5tPID1oL+QUId4KPwk2+VdRwFJA8XBz5uLaIdbJ+u4W1R2NO8g
GXg/IqGHZyPW0522aM2z580kmdm9sU3I6sBiiUUqzAEXpIAYcUo7APByPwGrsDSbZOjHB0/L8Bv0
+QBLIGv2S5Ck2wxM9nohnAz2pIXqIgaHmes4LWyN3GiMyPF0iFEorpEdJFRuq/bCNCre5AbwlYga
ACBqGG5WufB16Acou0s2LuewxPPFDVff1i7x6lB4yi09UpTiyRhsnQU9rUv28sb1E1whBr+MXBTz
DtxTS04FWn0UCc2uS2CWOwW6riphVhCNubyBjOV55n63MUIw3BO2wM2YIwzOpgDiRSI1WqPdYTQa
dO6hqNtpC/T9s6YRMYKUvzgsRukARYs7Ii5QcAQAbtZhw2WmtXzt4PqtTUkzIPq4cMCCpg5x72JO
icxuqnqT6IPYF+UE9AhNPzmlWl1FT4MDNgDnR0RPzGthmfcw6axxqe7RLI/ETglhuhuAZKO5a9O2
DS5TLDpjo8dh1u8iOtI2WpRpXO48PiQsSvXidO+oCFbE7QY9VmzRVOOFm3pGCcWIGMQ5YkaTntdm
j0ta+LBpV9h+ZxvEHZQcDTVt73riS7gMwlyKq4Lm/7dsYf+9lHj99r/kE38tq7mBdtz99x83aan/
/LuSyv+Hja2amTz135v5+XvbZzz0xu//Vw/+5Pz/U0EC845/NL+5/z58/vbHyY2lHvJ3MYIhftFh
qmNHIAnA0X1ER38XI5hMJP4+mzFRHxAd4wthe7qOLfqmPrA5hMuX48JE82r8W4EAhi3eKLF0x3Bd
1zGZzGCQNZE8/VF+EHUCBVtTWZcoHJDnNvbWbbjdhBLBHEZ9to414jmTXKen/LmH2oErKbLvmppR
3GI274OyLlYDLt2dA9Cr6MxmK8gKgWu36xwSv4hy5wphNgwZjekzrPhdFKCk7nuYKCO3xgWF7pF0
2UMG/QwzPC5YUmC2fhLoa98oHsFx2XuE+Yz52wuKXiR8trtZmkpSv+JEAAI5tVbkHZqkeyFGrr5r
bEEuT2js6z6gHNMwAtVHKIOJSW+C2vCJqNByZ/RT+4ES2Dsb3EyDzusjw/CdVUz3vhe0R78fm401
EB9Eqj35I6J+iFx0abPdEDcSGl9dzQ+3ATn063h0DYh7AqwI0mnNI7vaiMaNb/beuXdqIgGT7Ekj
6qVLc8zJpv6RW/kuMZazb2eHMgirT2XZPsb6fOGnHG3GoTYo048nLzK57zfAACZ9eUrHTzatW6SF
TrutlxHt/WI8+ygOV+oRTggTwnP8ZW16RKS7do/SO4Lb4ALYAjfhZOsmGQZihh+BEVT7rswZk+xw
1e6NnGRVYNB82NWPvmeyUOo9kAJIKqgVdotVBDtffIMxFUMQwq8QWc55RBpyH5foFM+00+yHEQ4P
0L4HxAU9k7952gh//OG2Ixm5eX3QZLpgQpgYQvoNln+udJhbSJDFVRYXhBETSgAeFkW/DcUHDleK
WquUKBo00ZnofTQEnbuizlO06dbsvOEEiCZBmAvOwOr0aJMs3G0GzXismjG9WHOT4NDzL07G4Aoy
kUWEEP32YTgFj2GixZcsHZqN/Gy4LWnvOvKZMsDGS4nVPENCvXVJk9yjiE+RHkOpeqxqInWJPr1z
XzwTnEHYltBh+h92w6gBsP6XIhbpvtXxJZuJ76wyLxpPQaV/DAVhMqE3kueYBjgMCbclA7NcaaFY
DcNg3VtAhEaCWc+WhZFmGa2PaeXt4tA9xI2dniem/JnrA6Og5QF0XCwbAsbw08Xhe98Zh7VfW3xt
O53ZfK7fm9HU7qPWzLdkawyXhv8iPS1/H8U0rGCKTBunBquoW4yKR+awGM69R171wWN2tArHzCay
I0xXWVp8lKLpO0/KZ1vrnYWF+VPdFy9ZWLzXdQ2g55ARHhDTmVqm8zSM4bkxNHpukJB3kFmh/Bnj
8sGJY8I/QlLiyNi5GGMLAgi83bYyuIZ4wXAwNO1IXrZ+D09upAmhuTskex9NF2hqbqKPQaI4kNCR
2HtCpa17L/dQT5v5QV6uMOPkVrPFyaJ90jPj0ulAG7Dzl3euHtzJltOO1jlEBCOAeaTzGcx01ja6
1pWXWPP0fRSUn/AvYjqq42k7TsBpbebrJ4zbFgpd+COLNmUPgZ9CFSGW/hhXcAksjN+rvhg8hgVw
9+xOG7YUYcwNsACQN04EL7jBS6UNExMFwzb2zeDjh8jHEHJm8IGhXPIOKuy6rD0KIWZMJEfueKdS
J0g7xOTO++wYhpIKCIw9HkyACwl4VSos1wVa5EthB8cWDmBd8C/X8MCtjLHrHnxr+k5j3X5Jwxib
W9JRZcax2BfTxrY7khR1hwS4Suy9MD9z7S/XiUAFrRkA+QxZGVcLS64B/aGFe9tWa4UlZWkBUKef
x2dZs1fb6vht83qm2uk2lENw8HDmq1V1aLIRV7QTvmD5lOoUtf/NM1K7QN+Vmu+9z0rGoMQKr9QQ
19U/U0G8kTW8ElPQfpZ9JRn9/ZcqiNsBl4nLKoCVSJi1bIe91WO8egWaaqW9lV+8UmJcz32lx7D8
5MzPPdvflCCv3px6JvVK1OFXf+nV9pv3qR4z0d9eT27TrG/PezuvbYaX2Q6L3ds/dX2Dt7d+e4ha
e3u62vnq3ak//aev7PrIV0+vPgK8bN3y6hVS9jHJsgPZ8UpQo/6IUOIZ9fyvXoQ6dPuMKl8cq8ym
HGhMn0J7MMGJ0+i8njXBJCG0GkSXhcUFowxZp2ZgX5KyIG8lxFpFChtgral6ymWfxJV9kqTKYNtO
hbSQqb23Q11jZnsn0E5v9qtNpYFRz3A7en0WJOU816tnJINnlZA+fprqlKA+fZvoyCziwUOFoFa1
GsXFdXuOCRyNqJRsXu0sgnQ4puXH6ynqgHocxBK8lfr4EKSxz3VAc+pTiKnE2CI+4NKPMzzz/HON
efM0tyhg1FojA1Gt3gKdImdhZn5Ky+U+Ztazv/1EK3UpqMx7szMJBIC8D2ec21XKr4MxcHH0ICoC
vPrutt+5kotVUcy/ZVqF4AQZeHGi3F2cZikYVQvMfOWfbt7OUw/jv1GRB1Mw93Ypdk/VeWpb9yiA
tsf69KWIfIyKTYsMAM44Nlxr/BTkzksZcJuPkYwjZPh7f1+pFdQmJem1cLriMI97zGHOyctQi+i+
5px8F0hKMPXgnvHnnNSCMiRjtDKl5pnnQ3gQJUiauacHBTP3pMs1tVl1i7GXBBENOO1ZLUDSQgSY
uZtTdtAQajReAUENUiZDN29D3aE4qYW7kK09QhbCzE9Cz++LHjlpZdDCqkq41PgH0VI5k/PYjOAi
Z4sa36xJWzVUccyX2iGbaKpRPDoK8sFImdFsa9UT+krwN4PNzkqaTY0Z9gT9zTppodbIXCB9E1lI
hpPGzBlBGw3sl/qTUTmXhhEJtzP+Vcn0nBtiPkZVlIHnTgXBPnUXUFJ0gqNuAdhYjJOvRcbJENDI
RpSrNDRxBXIlT6QEV62Njr1pLAusr9w/mQMZYSS0bAvmLac87E3uWKRBqzUAgwyySvsyVNZwUv8D
vtl1RxmUlGEGADOeHz5/Vy4A9BnHOnv2SGu6yiZcJecNMuug1xRy1WuYpZ4mdaVWQElr1Ha2FAwN
GObd9FZ2HXj5wfCbBZ2aRVKhFK9R+c5fLcI58ua1lYv7USuMnUuXi09efr/t2YtRupgzvGMYxfjn
fgpM1BdQKT7e7Ju7PttEU4hgR14NfQxwjBl3r4QvSgTyattxo3jL/AyEbSwvLo5839e3Iz/sTH3i
cuFX5BDlyxhs1HdKycnUFw6aMj/N6/9Bftu84CgiClNKXqfesFq7LdS+LiWhc/SsXwOp9Y5kv5X5
Y3HSOhNln/f7TmRNA2Wrtt6oN32THKlNtVCfgVrjbsJwFYGjLdVRSiKlxFFqcdvEqPZpDMNsTfTZ
YxdTIl0rnd511RIQlAbU9/RukHSZkp2QqG+1XLzZpHq/Q50e7Ds4JFzMyO+6LWYpa1Ob1GjrPV+L
kzda0ArTkcQfHfBEIePx1CKK2mo7EVi7aus6OAhR7MO2/1HFqdgqyaL6/P5SxkgE5qk1G+MY2MLZ
97ZkMmCM1xbL3Myj25xRseFgwXS2ScjHRTRmgz8AY3FUb0jwk7aByUHlG8jpapkErogNyoCPziQr
G3gETE1QEGo2g24+eIErNuZAiyGeSbNaZpOMu0jPzrS57sI4eTcSh0XYeAVHvBHNVZ7Zp14ItEVe
0D3TOaj3c/0pAKseaEKtsgU931iH4bmnfNuEM8hU+UVAApDupih7pxRi1/+0dBPcvgyEHiQn8VJM
2NGbIAR+LedGIgNxVFp0+Av77MoF8R87jbiTNYnMDYoCeVfzx/hENmdBOhJJ3bV3iPX/Ye9MmtsG
sjX7X3qPCgyJBLDoDcF5EjXL2iBk2cY8J8Zf/w7oV/2qXnR0dO97w5BliiIpAsi897vnRFBLu7eu
8rRt2DALXWdWsKr7CJKqadjnuAOBTasIi46AHw/d5bFOsXcJ6CEc55lGwECUMJiwF8IKy3xQTwwE
OGUBPsGkx6rHe6NqDxZ4WjYEhFjvUne1yL1FoJNmuP+baXl7BXSeETbZoWhgFJOZNxcEjMuaV1/W
2vdYCVV2dqqd9mYtdWyzv2a56DdO691csgywxJuXQe4str3+30cXiyQ+A1vw1zc/zDB9a/2cF7Qh
nAbnCd5dQylWOrJc560eIgHnOt8ORAwj6CrbWBnnCjnl7N+/d//fOYkw8rbqJeq4hoKfew0wN20T
FZZkLX7OQpuOZhviVk3o+/Fw6IKHY1z3rxBxzVXIePKKUh0N2nRuN/c3oHCZv+1S81x65UNDXWCj
zw6R5j9Ry4NGdf9htOG0cQe1gQUEG9WV9N28mhIEZ8r7TaFpIY5z/bdoORbdpkf4qz+7QR3vm7/5
l+x/hWC6iWztPRhDDFYenB4m1UjBN4o6v+CEsgFODQ5wSc5Ijt5DKr/o43eUk8na9Xqwhv3j7mn+
Dn9fW1T1y4DsQB9ryT63y02/ZGfAnMHL6TjNTPN7OTVvIZFGNtuzAX8GLYQj0zcoctlmYuYYs0k8
XRJVuGsLjrmruDrc3538Hn8n3Ip9WCs92BDEsdhs5sf7V64bMxvzX9/0lv/R2gnTuY6FY7mzuRxc
96/+6+Z+N+S1//zZ+7/vj5riPNyBoDzd7/wv97t/qZsy3dhS/vn7s/fv5clwQMKR+oX9nep5tylh
vqyHUoVrJjzAUNvJM66V+eLNRvqE5HDeJ8NT0nhMJpkFwgFnKaHRlLMC+schEHJ78qAK528zNL8N
HQGon0y+YqnuF+5ZLeE4VO8hNtLcNTaULMSmibp0RfTeXNVWH6wRMZ+GPGu+A0xQgKi9zzJnkKac
qCkFPSQj0XbDikJqA7MoHYlUzdrTbEbfxtJussRni3kV0d8QPDhEJS6BoQGoTOPpy2ni8zyW8tWk
9rWnxARVqrf7z1Q73f9/sDKIjsaQHfugCZ7Bg70SgB+/BOg5wFiBc63Dqr0WbVfcSy5fkVk+FWYA
Pg3T8qrC53dQ82CjIk3Hr1aH1t6lXy0CcMZcZXVIQqd4BTl0vT8q7xof9dgWF/qsA+B6l2XW8uvg
D/+IEpE/kyAxj/AW0k2+tLmAj8y3UmeeYvTmH7UxIrco7G5ft95M2iQ63F/EpAbNL9vYOoMdMW7s
fjggWK/fXAmyvp0g4SM2Dh7JIBgnkiET1TWe7UxNYfZk+pFrzbxzRmXsDLrAHzakuvuz6qZopKMq
TWTjmftop2hU/r47FP5XsYqtWx9OxrlAGPr3ISdH7PvRNt+mIlEAMvAspnB8fuRR9fcnI/K2GwX3
irSlA/GiHz/vjwiWCCdqGIwP5pRbeMaAy4nlnTFwMLmZXr9SGSSHOWIuMWhFf0FPu792CAFiEzet
PPSD3r3E6fx0f8ChsnO/t111Jfgir+R8AWktr9p2i1dTh1JXj2m2ISGYHg07Gf/+AfX25CEgAxfv
Iio1rWBvMgD9SgzvfH9U8iEYH5ePWBfI4OH+sbs/qqj1b6rR5pPQp/gUuZAJ70+/MFhemk75FsOT
xik/bqe6QiXiIHVLQgqs3mQV30UnjpigzffRnQFGmgi7wqQZH8NRA82z3KMLi4MtteRDiwUEQNqk
R0ix6WOr2QbHYF5+x6PYBXY8fXRx4eHpqGfWb1RH6X/t0QtzzVoeJ5+67QgA7AerLXOThJZ7NLyg
vU3KpbS5PI4dl/QYtf5HZlMJ0xw7Z/1QRLemAdd5vwchwXUIUOlHi1sWnV8+nNgYGA+UiXNmwPkt
CN38Fr7CJ65S/tykDJmOy+sHPYiav48BMIRtu+1+zrQM1/T1knOBu/2aRfgp7r+l68NVP8/tF71z
a51kQp3zKdavdkCn9v5bRs4BXuJ+ZaU7rotRs86tjKqr0zb234fw+r1srex8vwM5khYvAPgppRzv
wiWCRuDyggEDo0VzfvadzLmmO+2F4X5YadJIKOG32Xf2n0+oNNCliMG6WGLAZ8zvWqfNYPykrvn3
+dSYXztsXtdAa/BuxKpb15bIfuba6f6bjLmyfAzt6lr1DS27RXIXzJn51Yv3+x0AvkzQuWpxVcZU
nUWby7UKlX4tO/48PShgSvfNL5bklCIHpT85YVRxbZvbPb3O/ml2NRDD8Fp/tdlCUujEV23lzEPE
PEbN5xMHmO5u+iTW3jQVPv19NC96rtzSfsPfSjLUkunJMTRx5cMETC5ygy+XP9b9rqkFnztHl/KE
PxjKJBC4PXQC+6kk+vX3LnRLfQxPzRdMblJzad1cGb0dTjhdrY3ZV/U7lNDb/dE4el46vVFvlFbS
Law5tAmzGz0MpSdY+SAptaJkJZZXbLGpXUklNWjw5IpYPGm7WVrJsxNSki5Y5f/K+VTqXq+RWxbF
mg6x1obXyMHyoEKX/i5oiHcxi+v97ZGm+9brTfwmWoUiKRyNoxkXzcPYamSKRbWsjN7v95wXXFHH
eOUj4+j4FSeVblTfnMau7p4Hh2Ta/W4AmTel8KZPLala8MbKvqCejs5jp9MjC5wIxWAKkX7561Xe
h9531it47x7VASKqVNf1BwNAuR9Ttvk2+sv9DcLqiReEjj448yE9YK+adioN7WeohctAKw8WSLC9
tKs+A51ztWt6w8UxtRJGDVYg2FTqw8iN0/2uVOq+4qjgOpnTVHcCQnL4OcqDLDz3Uc75xCiaJb67
vNkgxdB+pJ0VQMYv23NhGxEJiTRes4hUP1ENTl1uf49axkXRc7QHK8cCVtVkNYKy794bvCj3x4qU
/gczV/JCfwGbwNihaZy5dDshQy08a/u7j739iPPuw0NMs5mJ252SuQgfgMXqVBF5Pveb+z+70NMw
zvJhMpZT0/3Hlp+/38MK/3/29/f/XfbX8Ogd/5+yv99RHH4V/x79vf/QP6O/5j/ID3uOIUiIuqZu
0fb+z+64p/9DAI9lPB6Ehc6ulyn6fzbL3X8YhIJNTwIiWnLBPIu27FT0P/+HMP7BRL2O5VgYDgiM
/7foL9P4/x79xUxsWBY4KYmFRgjd+m+9cozMo6qz1jhpgfFMY7u8BHNvH0sLNC/cdsIZzVFHj4c0
S+mb0oznh6bG5s2K+Hr/F/VRFx+t9zhljXhEl/dR0+5DAMO/7DHDs2NELFSqkIl+/Xdhto+lpokz
7FPLnw1kkmkRxIwwyA1rrPxE5NamwlDWGMQJtU42mE6rLuqncex/VFkqT47sn1ryjQ9mU1ivAS3S
lTbqTEGwGTqUQ/7Ae31rlTY+YbiMtxL6AHQ2vYkYLkcQqRKwo5HZPghTyWug73IzDB8NG0zQNIHi
jFGGsdHHUi1Vvc/pAG7RQ6JgHY3iGTIrWmzSWZt4LMRBRfD3PccSj7PexfTA5A0YmPacg0my7FZ/
BHXUnGJb40nX37Ik6OjkYoCrBmY2yYny1ub0GQLzQmBJFppuYL8SuWy2BIZPxPkgoGWt3Eykb57z
sNqHteudXdatQNzS/AAVZIbUxiyqIn5+dSeY4UbQ2uzCk+iMq/YBoiCOazUdDJp5XDvHbSXC4vdk
dM65G1rv2YXx2SFp3PV96qxaKEUPJRyb9dBEuY/NF7hm3PZnLjjPUgfubArEQBUTHw9Fmfkpsa4z
M4iERGO80O14LCLL9nHrukAho+CaOKyGw+YWm3+K2dAW/4+wKdpQgefVHUBmyRsn3OAU2eGjOxBE
yx0u3oHuPNmgBCdpqquoQ8jg8A/WpMtsDISUnm06hZHSPjMo0BulvPqEsp6aQf0W5gpGOcslP9Kr
p6H2Bt92MMROyBROIyVRn1En89C7Ybt3YYm7iZn6gjjxrfVGYFN94u4cug4w8R46oxr+nkv/DZbx
r3AMw/rvBxwIDsHVx9Fd07bN/37AkQsc0L7OzQmEMEM1DKthK+/PFhaXldHFl5YA5MG24mdwe8ah
iNsfgulCQKgMuxthHmz+5YT1v+HbmYa5HOL/QgWClSF0w2DMwBZkKTgT/HtcRmPMrWK0Mjx5YTRA
WcuTLfpWlkrVAJszFwe9B7Dekvb23U7C3NC1x6CyT01vIPuxmvcyYWMb1MYGMJx7qzPyGuwXw89B
DGdJ1SQntfvD4e8G5TcJX7xvIAFYrjVvOvXwvH1QIoKB2VTuCmYESPvbq071mt8DlmpBNZJ3kFAN
vWmrOn4wlGC5KYY1q5Dk+8Gq7A6QMfI6ZXfzgwOQmBQF8O/JOdQ93g1E2kYm5CnqrZgJdZX5SROO
V6EflBXk+NZme60HmoNwLLo0OD5fwk6dJ1QYLA1AmbuEXGGTG9ZBGPKCaCO8SIOigVktU+pVpHCV
FM/mpH0OXjg9uQ09gkZ/AzkrziWtL0ll8jY3AV15EMZ2Mrhbz+vXKlng9X5UpgXIxVE/GOHwNBIK
30fKW3C2maBOPR4MzSEVMPzBO6N2ddK9Go3k4I6N1q8tAgutF13xc3EYO9jt0OWeZQJu3sp/5DnE
rngo7I3IcGyo3Pjy3LZdlehKdmnXvTtyBIms0vSQDLDwc1QJGtXLFfqeRegREflEQDHN+Um0hebf
sV5NavWPhdPhISpw/eKYjaay2bjptEkS8tV2PYznu1U1WLxzFYvDfeKQ/jH6X443lH68jCWriF6a
gULXhIhCHsk5R3ZSnvom2wOjak9R6q7b3k4PbEgRV6vmB4kynTyAzqBXKOVORB0VdzWTbdTA1VeY
1uj4c4w0traHeM2PB9N7H8XsAhA9q7tN/G44rYWHjxBYmj/BCs9Yg7ILl/VKRIhITRQlvCak38Gz
IAEJ9zXuL60hr9lcu0tNzLhmd5c2M21QdnQmuVTsJ56It2bQkDsy3/p6ssmI9YavT4GzdRoYN41K
YFN76hTp+r6EN4lT3nmMZJJuk8GiBprlzHwEnnsGYP/QkFpYKfe1tvkMZN6UQG0NvmxvindM1foN
eo4dIael5fusYWknveRAwqqSFTqG9Mku/EgqLCBe6e28sWdOwQL11XVuvxtFvQHJ+tIqY3xyHWp5
GlcAlMHTZcK0XIixOGhCdpTi7WdrNPCfd9sKe8ihtcxvrcbcjfoj3qVx8GIJ561cplg0q9g1mogZ
7ijL89TgrED/1tbjLROws6e0uFZIt9eBqXuboIjfsFyiLJQVh0NkMkSSkEJ1ojmlQtNbK7Az21IZ
bN3bHEIo4t6dMFkLuFUBYpINUl6gSm+5StVjYz9TAW/22D8o/GSPrEnaTWHogvkDBF7k1z0i5+Vr
2E8/UedB7bPCGxU81v61Hu9iEpgj6fwdG4xPD+MvnzXOPPXcfEa6W276CLWybTdvfeG9tt0SXa/m
fDcWmljjqIl3ZWOf9ESDG10W+ySbzZ0dvDjdR+NBErSNm9I1b4kJIiDucNuOlnLZWasNpaR9NwB+
KyPwLBHjIruhEt9VnImr9Z3PJvsSNuFdPWyFbfwZ4pzPYhsQ44l+xS1ofm9h7BUIYSKJMLxI0B70
5N66OPLv57iKwY9VI1hktA7VsLFXp0nFdE1rKI+GXR/F0HyW6LP2Gntpqne7RlefVY4Uo3HB/s91
gTq7N5ESECD2mO053BXdppiOkynnDe22cBUMxdbOn+yAVA/7O/KTo31VQ+Fs70dkbsVghalbOU6D
9p0FVdM6DRmn7lrOZfXYN1QexOL6YVJgVStQv1w4ZMOXv0lJtde8o0rpdPRZzOoawM64eXpINc+d
MPCGBAbFYLDvtLrzRIWB57YKZrL5spaf8dTTew6s9ElO2klUU3vKQpawJfxphcjLx+QaofWDdM6y
GUuIJfdFlW8hVjrnulzXdWyuHeL+oNoK8xJMBDMBPWhoprToxGTIIXdnRubSwd5OnfNnGDj+IpUu
wsdYP6Gj/C05G+PiRNomUHtBugqdrT1wD1YlgY9moKB/CTnP6sJfqQevuk4ZUAvK8oceiOTYWN1j
6aQK6STcUQbRzFPcYfzQKtob7B4OmRipuer2ymiRZRf4ZLfaQIWvuKZ6nBzI7a2sPDu2mQnMdUHC
4VoWW2llX9rcTVshrRpushPenNC7UFFiQQZz8owSZZiWfGVlPhTRYsNoTTRpOrbmGu7UivAk/fZ8
KtE6VleA9/UFJIfw23D46pQw1zVyGgyRCu9CKKZT7Kqz5Jy2dXtatPCw0T3007BtA9Wuc5fRvkQA
8q0tWA6axsEotNo+EO+hMZXU1qoIxh7Q6PColYQt7/8aUtiiYiE8cqkp1opL7HOGFsOeZ31f2z0m
LphWfR7iBW3Am+s953IjHA9JZwaPYevbur6zAOy951XH5FoPgFmN+gPVh2E1J6a3mW3KaUBLN9hb
O0BMbEv6Jc/DCODr1HxWgac2tH28XbycarswqYj3M5gMjjg+GN30YTEGcDbJAm5FBZ8WbR/XdCbm
mJHhEt9Ekx9F4HHd3+lipU1NzXhpGdsFrYHXhiUt65bml5FUjFw4xrWyjBeeTrKn1Pt7DHV166V9
sFLyNd0o810Y1q8tAyQ78vV04cZAYZ5A9HknAcaDGV8ZPnlLB8w6nIr0eNiEue1dVa2BywXjbqV/
Yt2q9lE07XQ+qwLq1OMYQQJuUy4Gs/EdoiCi7l2TIyF6xEHGQbjmiY5EK3lzpyRhNqnQnrh0CTnB
yW30m85pdy+ATq+ZICeSFGUORP38h5PVzamO5eOMIeEJOTdXwLETmzLHEpABj4wXymqsmyiXEk4W
VtZ5jJDTIXZDSKhIP15bhzmZhtytV6pbPlLdx0MQbyOy26f7DSOGv5inXMCpERswurWnSK3DtM9P
SUdqduIRfHPuD52qCQqOIuA8zCthznS0ofgUIGKkXZ7/biCb2MH0nOERXDi6HdflKsapWM9zt4b7
ziesCHCQNBYw9Qh/eDQHMQg5E0VYoB6yBitaRY5x7VSMGDJIB4J1Qqc159nvIJCejyFu4K4pANUw
EgfmwhiQxVTmxV314/6pzMNwuvVDdE51+8Fb+M5RHaKwG+1qC4n4J0Nbrp8oQuqAm8zt4LHyrsSE
rM+p3012dz4E63bF6hpdXIwKtC+k+OKZ8fRUNaxD1vTrTgJuTnrsbmM2RcSkB6JinPqV2xabsKvq
VWGib/EGyTYUvdQ4BFy3rPJUFta8dgq8ohhYl0/6vPe0/GdAKPYKhrJjfODauIdJT5kXSlmat718
gtBGoFnLTqHmfY+dqR8Bc/4WcfmTLa4g/1Q7oKLZN/TIu5IKE8tIuHo9YM7bepGVfg5k97PJJrBK
c4KLHIcy35e7Rk3IzILOWAFCB6VGcHwTmger741z35k/jYlVTii8ZYrW3HTVrBPYRuRVxB568Dio
130kXEbyWVvZJOfWpZRI83oTi0fkPoK9DrnyePmOGFhwtj9dzmzXoTCeLAoRGi1wvMnQtJhxPWR2
Wb7ZJbjooABdPTeO9TCOnwCLN9ZjqaS7n3LQiOVoXnGkAEXQyA4TSZiMvN7GDcsPrhXW8dsxRv2a
9fDghVdLJk85t5vdfIh1FtfUPn/Uuds8p8p8Vu6060gOnUOCFWeLN2vDBt9cmwkJ6DApmpUTJsau
FeIPf5X4WFepge0TkV/YHMRsDNuyK8hoYetBsJ4/dnXyBsMBF0ivbD+Ry1HgyXlp9U9QReufQdpa
ZwQiNNiEc0J2NV3VHlGDe8kGchpl5BFNarT2bNjmpeyC9MQT+wrG2Xm0AzPfge5nk2ja+gXoJdHm
mrV1KG6KRNkqbgEo2DWHt5XH4o1V7jPjP71jItwt6B6EQ3p2MTNzx4fJsKItOZ+J/F9HFq/OjlVM
mSkqElpVRcX+H/kag3+nwfbSde6NJ7sW9gWoIMGSZTVHO9Pxmf+6ZIGjb23JzoGpDyTtrN0ZDyOR
5kytd9ZTzR8S1zjdb2Ywg0KkD0Fk6JsmMedNx0Cki91vLws2tYk5/KKBNiz4i5gCSrka7Uh7grdd
ngaC1rt2KbvFyG9YX3gZawWKN17j+GwokBaVE2KWUrhYt+DI3LN28ZjEf1N3tZFDQI6zoyeUJFNe
aavILfHVA6PdY3rAZ68nT9QniwesjuzQOBH4aGomWEKY5p2x+7IYh7txrKS3UceaZzGut6kQmjqh
WT3U6RCcA1MZKBqY00ISFmUnlvrpqXC52DUEIHxDn4Njg/HAH0zVuizRk+9ZMt+80or8iQKosTcm
xvVMBRi5pLBf585WFMGPoFP5mRwBR1Yh6RJCvj52NtuI3qlHfPKm9jIQ2Geli2gpnQJCicDd+Uj6
mVcGm3oxshn5TFA+C2KIxHV+Sqk9hNaYPsHHnvzMShExew2ecs84MXuSPwxL0UsbrWs/4vrowPjv
4i6MX8KxsI+F4rloxGteOEvP56kMf50HETvPeu04z1ENax4eijwg4Gv8xlHmjst48lhOqR+bVn/S
S6AzZsO5cUrWlHXrz3JenJw2UsOKUcCdFufmrXOD554d+xbAQ4IjCOw6NGPGBVL3cH/RiZVuy9Ar
fGYyL5bbGJf7Z0UZxoHd8OPAWvhWVdlMK5wiZEWw4TRTyliLwKQL0scr1snZvg6YEw42k14MN3Zf
dE9SUvDJ2KziAcI4S1aaUoLkPgGaS1SjJGnmc0M14MKA8xMWpsGv6agKKPRbo/bEmSlW9TuZo/Ic
D5yWoOMoinsmF96GoZWGpdfajmPnVNoE7yfv0AFIu2BKXVElTM+OmYx+6qaBT++jWoeuMlnB85KM
mJFrr+Qv1brtS8GCYo+dXDEpTVTAaZUfZcFwyek++cKs4ytz0i16EUDUqISxw7ZuvS7mIRfAilt/
7oMn2nLumdHDZp9xQudqq4+7aDZ+F7lXncj+k0CM2SZl5FR3QWeti8TLT9kIMUqYE1LjTDmn+40o
MXvOw/BM2to50VW3WFKO3f6+AHE1QBZocdctMf+jZSh++WwcShNhc4sleg3OgfMFEVJG2tfzPPyu
vOJpdIhBFxr4oLj8Cq22ZPWA18TkCrX1lNv5xDNbih7wWC33oNnUfvQENlM/9/FWWHa9D5Jrxyzl
G+iC16bSGe4dvNciv5gyQhJuJPhQGIa/2BqcB2wAey4Z5qKGZFO12HJngs+sd93HzvFmApjYKsgT
r2w3tk51Uz00Eb3RsW4/rApPjEsXTcZORlA4FAdbzEdhly+MYW/vG8myBXZEWf1DuRR02pbNrZbD
WBeq8MOUl98u0Uti6l9xO/8uIxebdvuujczISekckJ1eCMMhB6LNDKce3mKSyHk3l5r0gWdEe3Rz
cdh6G/7Imm9B4qswaZ5LrX9URRRj0iw+Iqb5WHl6X/ayxcszP1uW0mPR27zHOR2FZNOgvgy4yh9J
JONT6lYJe3VRm9SbUBvZgB1wjlLO7mjVbDnRtNuM0zhiPRWeRGxnvmMjXWUfZyIZyNgB0h3uWCm/
Ik9ZYXBCA1la+ktoo9Boq6KlQlMyAbz8/Vm6TetAw1AtRfWu9SgsXHNmK5T1ydaQDetm623KWYRN
eXbtqYKePaSnXhia5zmjvTBNzFoT1LcuUwH2sEMpp3mFYFNBIbNJbWomRludNZhJKdfKh2hCvmGC
L5bUbFgJjre24EDXmmoXNFIxkjz9GUyJe48zU9u5jA0u0t8+1MJ1pA/2MUfQJtw82VNLStbRwImw
QdnFksBddQ3KOs0m6tW4/cI6oVBZxdaLHNjOjJVTrBMtivywc2o/dJkthCnBNmFY1Q29dztNmj2O
cGrr0CLpUB/bACOnEVLFZKUTHzfQacLD0FsfbqrP10bIJ+JXDfW88A1LIIAmE+OOpVHdU4S09qLF
55v0a/bDXLP0vNmD2Qt8z65H7KuUubCHZhrD0Q7XXUl5yaUy/McpjPqsZaFG5mbYynLy/hZTuqD+
oO3xVI0p/dc+60kSzLhfG5LnEpJ//iYjquEh79LKalhaCVn+spqYSLzZb5EvK/Q3mnO0a5WvDdII
3ozikyqoDrQmSFhiGTe4HtFa5qicWM0AOibj5UjKNlJQ36H+3m3yOmrXXTUUG01+pgPZdfq/FlIi
p3jsh3obVvaRlZdAvpD0yEIw391LQQnzc5uhjoNV+RXhRv30lP3C7ClEDhpRScD0YF886nO47lzo
wlZae2wzjeqHaw6CUmYxbIrMiDGDhSymzBdVGd4hFCqmv9+CThlmlOZ59EEoUIupgt4r9xafa0fU
9dVS8VMr2Wh7M6odxTbXw1LpR3HgvfWee23Smb1DUHECbQbt1JUMntwrEp3FOdxJWG25yTys4ERg
2qH/FYbvIFPk3mHSdOUKGD7ujKlXd7x4D5UoOML8Orucvqhxyei5CFGiWrUVso0JCVhZUCTaadFM
Dd4ygV9VJDm4sWP4DHqIYGVZtETm+OiUrbb1Mic8mXx01F2U4wYq34ZGm/C83fqUVPFmqQmg2SIj
drD5J4yWHEkHN4XU3iRInpVqotA3vIGICkD+LuJUrZTxmBpptG6tPy4emH3h9J9W2LhUMwS7p9qZ
oQKZ0wo7knOiTHoLBsFMRFrV59aEcjBVSK4S+alrYb0ryyqhejAGj+0Qv3P9/1nWyntOOXPRL6md
NVlfkCWzaH2qNtmLnIGdK0zVoEmW8pFn7ir6pqvK4ok2Tm+9R7P6Tls236yKiH0kktwjnncYaN2w
8UYoOO5iWVMGY8qWzDeimSABjGX+Muv5sTbd/KAWw6YaO/q/AS3WtCrtV5ZAiLGJiw99H5CC1INL
0jXUZ0xANd2A4sRz5xembnGee7QNPKffD7bj3lSSfzLvv42gVb3U4lfrQgRB8q3f5qQ+k4POtjWO
nG1aWqUvBqpg1qxesUotrMeKYocxWCfDLF91PDkbz5rpaHakJ8Nx/gD2wmyw/WGVyEj1ZKho1+b2
xgBBxFacBYrXg0qiGXjU28pPqGtapr6WaIafZrq059kTt1DyVmeZPr4PdfAnSGe2g1Tdzm4/bvHR
lR9FZT6F6FFoaiM4goEvff5E2i6u4hauy+JTsM8cHcaF3FG3DgKVbqOCVe0cux3cGdMPiwj3eOhJ
JFfQ0ecURXcyMi6ZJNGHpqZw5/Q1DIgsAw7RgpwlTtJQjOMs6SlWmJJhm+0Y1NWPCizhyQtmVBPL
/3LNpC8KQTARxVlqzMngjC79iqDJSWBldq3pocvZpCVduavt6Qbeqz+ECGcuPdnTRE7DjeMw3nGo
+7TFdF+4dvcaRF+1NinfNAJxCFyKJuyJmjUtrOoi7Ik6tcdaviuiduWAX3q3y19TFCb02kqK4IEA
dh/X0SnsIuxtSc7I7cCOUavdR7ZvFGFpAc5Q0DcynzFaSsUcc5BMyDcZMRKO7qyJQZ6nyUhp2Uyc
uOaEBUndtA9Dnltn3fhjesSrl7Z2mrDC99LuJVBx8+wO77o0b7IDlkV4b15PsfvdZ7hQm3h2V1Fj
qedR1t6JYs5Nm+ZfWATVU2htKOB7a1vUA3RhkIS9kfwZOVGtm9r6YhD+RYbSQ2PjpVsScsxRTZ6G
kzNEZ6VG60FA31JZpO/iJHxI7O5ZMMGfsPnYoHNvVh4fcym1X0EI2STSDCbKOrYSNVyXUmsvir0t
72VL7nOv69I5ji2HT6QbJ/Y3MW+bxkJEpFuX6D1qo30T9I9AthURgIRn0ue/DAjd9B78pZUCymCA
o0xikDTmp9JYmtN8dxF5Txz0cU/7QMtyauIdc2nbMs6qT6blTQ4Zli4i9ZMKVrQc6jP2puASRdK7
3L8KQ+0Moso7KEnmaw35tN+T7/gYQvd1CKkS2BYgBFlHIa19bu5f3W80su/HHvtcMTaAs4o82o8q
+lVbFh5ohvgiNGLDoS17PIT374G2jq5D26sdo8dQXi28klJKYzOUTqWvLFZg1/uNblrhtiOP8/d7
wcz0YKPokDhiTK566CZXlv7zIQzzG4ba5Ppf379/xeiWZE3QSFw5Wz3WKKd0lQtVUpZn4bns0Mr6
NxdyTrG1A1WdZS8us0IDQDPqWx7fwW3XERGkILyGPNdTY0n1o+eJT3OCgWsYae0zibEnQguW1C3K
tTnXzcbwWPzqcNs3mstso24Gw3NKafIMFQohj/ck5Rz6k4iTvckZIYC4tKUWf8t5Z32Nk2DrZlfG
pl3fCuTnwM4LpnX8WurVn2KI36wh2rPzh1tNabL2JjbPNaUchrR3jRVTfm/EyRhpreRYwtxSHTHq
0p4efhXFDyn7L0aaVx1Avv1Q70yj8ZPMec8MHNoNqeImlGdvoljM3o5Vm+wapjvDp5Y+amo7iym9
xgJK5WwFEKZ1vFVXSnIaGtqZCABQmepfxei1q+izM3469IvYSYljOYwOA/I6XZs+zIFqpFey+Mig
eqmvio7ZFjMh7+wlxCTHfi9EOT6AJ1u4dj9mIztOxG8ROudEKlznMWOIgUsx1KMZ9XrjQwJEE0tt
DdUY7WjvPyg71944kWhr/yIkoLh+beh7u92+xIn9BTmThPu1gAJ+/fvgkV7NOOdMdBTJsjOjdJuG
ql17r/Us7RhFTUKxSic6sYcHCIgJFocIiEMxXLXDVEzJV2E3LroV6oOMolHrLfp4fXEhCx04QW+8
Vl7MVl5Jlt0WAhWJzelibzzJv6kX66lQHnJthupbfy9GuEuZLWpcjFUfapETZO6W92GHwsgB0s23
yf+eTz4JoHWyFtI1GVmGA3jEz2nb7JhaUQ+XLs6oQXL0XX+LTvzAFveFOm/ZmKP95ANlTZf0x4SQ
1F2fi05PAsgVUMsb968lhSVdQyHdJ556LJr8igPhgdlxSy6oqWN/mdqd00VnE6AUgw8OZ5Y3B8hv
5m3b2s8eYyLf7WnxJESZuIn9089/QF1jairjtaEnSD4bGkK4kGOXMUg9EVV7p6n6YFay3upDf+L/
flJjKwNtaM9mNvsbWcmOc5f1lJipuYEXom8b0sbYoy3aad1Xs8738E/TgL3jp+3qB8r2nZnr5Ub1
+ZEVnmZ8sjOrik+gQhBaLu2j2dntrlwIso0YJAkN5pmrmCjEbkP/lxzdMW62nDN/GJO4DR3dRyuq
QhTg/Va3e4RX6U/XMvgg04E4L+nt3CkLgQHGYR/pPZtktzft6l7S4BE4WZnSl96uz/U3hpKvXNe0
uReTxg3ucFPV4D+2es+AHrY5U2v2mJo2SiMBLuHmYHHn84mQRKChrRgN5CAke3ngzIm6NV75Fg1N
+3zE7VYpdvu62Kk5u0lnPZPmthE0re+HKzhpPJq1ysl16Z4ck7JZjrsqs/rtmNbMDS0ZYvGowwXB
dYkbhhR3MFqZAwBnYquI3faCyTsH15IRkk6zCftY2RIwjaYOJrsctpm3xobnD/gbrCCyyY5eNH/r
pox15kFbQz4rZmUV/S34plfGoSTCGBislUPknvL1732By8NoKe1zyDRlpFeB1vwAZy+CsqFpvzi+
QU74l9o3D0VJL6UjAjhk4P40GJB7ul1ZW3+VccF0ZX5H2fSes6JtXBtqT4KgppCds1OR/tbOtHzo
YGzaSbwMiowZ97kcjB4l8o6Ioenguv1dXTKqjRwacdDKwQzW8CaoN8lt748pwDxzoYjXPZXvx+at
Q/ISqD7xuDzyaVZpDOQNJWVdxicb40ro6M7OkvmRg93XLMu/Q9WpNzaLcQVY0E9Vstc9/3mezq2I
Xk1WorBnHLXzJutRp12feDSXLY+Tb5p/q5eWFMzG/Ksh13PgqcugyG6yfKJQr5e30i9/uoDL9kTA
R6N3jJvutcSMHi5iZNSwXOpuZYwkJs2IjnREPAi7URtvhiwBzwCPvNP5LMoo68PCYm7eZPWFfukP
1AFvcT2qo9N7v8bF/xnZbLhtoe1Uh/Xov+Vpq9L1kzjNdQV/CKaCeAv08t/itLYuhZcVTXQaQMSl
s/e1gURLRgHSq0TFYm+KhOzfDo9ZBXaUgCnFnBDbwjiEAyafrZU7ErGkk+xjqqM/vLlPoCnTs1yg
vuh6yeCA7ukD7/1nzpUVYYJJmCWcMumJI95CrOk+fDU3sba06OnnF/6dL4Z07WgVweiBpQV+WjoM
ZjWDukwtEUeU0rj0A0pUc378wxtEXfzb1XNc3p6P0tDU9U/SvjGpnUH6cXSyOObBrOqoJqpkly+p
tm954wEolIncOCaO+mpWK5xAmKK+/vfb+E1jzGVydd3gczSAHX9ORjQA4mox0sMTahqGFEse1KkT
1qX9VjsUncX6YTYJYhLsd3+QN663x7+1jZ5OML2PzlnHhf8ZBdbG+HJQBzsnsY6kJePCLAXFaSu/
CD7seTG5gShkau9vUtz/qvM018/+0yuvOGeDO1d3VubZv+8Ng4zsuipKmxFUiktQ10+9AooaSePQ
x+l+xiDUGXJ6rhbvV+2CKvSs2/xR7ZWDR8cw/VVORR7O/kj/rZoEM/jhXGTdeGfb9XvpUMSjdfiT
PHVlv31+2zCldQ9PrsUt81meOpe0fHwq45MYOvor2kJqCcKRmqFDmAtrvAH3ZFLQgUYNrUUQamEu
xQUBbocCdJx3qBIzZdaXOGfmrvU9oms5H3Kze2j6pj8PerMdCB7au0LbMzdGRL78KJU37JXMGDgw
mtgQZD9cGjNBK+dimGxlhnoiM/eMpu8ovI3n/+vd6dmEJqPVc12TIeOnD6quMKxxpZ3TQN94I3mA
NzpQy3YcvklBJQiviuByN/vaObm+++/X/n1147Vdw/Y5k9gmkuB/3yRFZCrU79I5GbqzrcAW7xBp
DtvGjUJQXeoP69Xvy5Vnuz750aCefZatT6/m9PABUEtiije1n6pucGOWm4/ufm6Uv6Ym+vnfv93n
vFHWR+jkQK7w1AFApyfw718vb8uWzkdtn/IIKGmqZSTbdXtDWtWmHtZmxzoiSGva/rH22DRdhcxL
sNvWHk3AdTzadq51FHHz+CEaLRs/CyrBqQrIg1bb1i5nwVr62L6PZXuihvb/sHyYvy+gngNg0OWC
WYLvPl2yKoUMrgqHoJtMg3lZ077PZHczBi8+TRA+D4ahfRMMwhyft4ugChtjOdFjW+WIykMh0lR7
GQ3pprBmn3GGc+dpzQsw2/h5qb5Edrv8IR7198WWuFEw7qDhV2r852vumyrVl8Y2T7QaaPDbTDts
r60OKACPGPaNsFqNDrTC41I///fnbfwPax53susIGtCwID/vhy7NW167NE/T6h5oqwWkt4dyBzzq
2RBM8yNInXdG7zUbK+uZda2a2m7CN43Gb/zD3W6sd9enFXjNiPVAGuPrttfczX/uzqOeViLxHeNU
OC3r1aoeIqPQDG7cf8l+ab5wKueBoz7UXK3+w5Pt/v5okxzv2gjqXAY2vy8rzLo8MET6qdH1V3qC
DcoRMX+zvX0pisclZQQtbKC9ZbSOcHSsYdT5DEkS581NzUNEfsX3znAPy1Db96M40bmHoN41IaRp
I4iJWoYqnfn3k2XcloQSo4ksWBGDcc5HQrtsmyxnE+hwb1cOQU6M3Bo0tdc4jbeCPstmzSvYlW3H
7jc7/paMDp/o9/JxFP1haP3qzFBiHfzZs9lsIlawg9WgmjXmmNjFxET6JSnTP1LuZ6N6y/T40Vw8
uct8BoXKiA5xH+BHN0Bcx9Mlzkxnr6YW+mKjXQwxzm8TYUhahipJK/PHTqNwo6i9yFEtzMV8hp2S
E1U2EAhteaN3qdziqY/z2yAJRxmTyvjD7fI/bNiklnJk9dn2OEB8LGb/iBWuUk6PsxbZp1hZ3hkQ
9x6lwfcskd7D2OtnL0aGkc9oBjKDg4y0+02VVc/DFNlHfekYLtNkjVt0xeZQ7H1D0SdAy8iwpOmO
Q2t/AVUEd2NYzD+8cfv3J57oaVZZymPfEzCq/32fxwVx3RE14OlDJmqjMVm0+Rc8J/t7WXZvHlyL
orDdu3xZIqxPBTPparj1PkxTTg/GMxKakvqLNSvVL1GBtdl3BOrBbgoYdopjHtf0FbOXmGnVdmTK
t4esh+WoYdYgGWsZ/jeBTTrdGFppnYEIisBBpn4ypub2UVlBt/cv5Q2xAgujP5nbwkzpITNbPlul
eJggyocQD7oI0XM4FSmTQpbMQ0sHD/+kv9PePEFYkF2mAuIH07KF6l5whe/LaCo3HW6wQ92j8wJf
//qHJe13uw5JuuR6eyyoPMQr0fafi4jeSmzYWIJPhXfwafZcpdu3W+Rs+Iv8Qmxiok1pxDESzGsL
HFGLK35KEEXkfhPvu/wPq7uxVuz/WtQcmLY8NliIWNusz++nTSWDy25eTny86uhKJBUuvO9a766p
RSehfwD+Vgdug+5x0ptdsqBUr1wGb2mCf3VIcW7/4RKt6+jnt0QU9xpF7LNbfi6gvMVEk03zkHS3
VCAzBRNKvyJSzBvyxKA9YyKvcx1YsPT756NT9EGpj+ZZgD37O1b6f626jd/qfS7PqjU2QBJTvNqf
1vwSd04jI30+wbPFF4g74Sh7IsAZA27UwIcWmSbSV+aeYe9oRugOvDdNkQeSF9Vmbssbc30AlP1g
hWBBcVggUTyTd/H2h4v2++7kUFCshxLMTRwQPh/NCpGksEBcddI6E4N6hx2pjPUL6lio74wdDzRg
QbCj+b+PIp/kgX1b82j7uLcvWvoolrQMFECGJO66YzdiOu86r7wUMwHtuwmh72PTTmXAcnft/b55
YoUoz0wsMRypZmsOLMN1LptwtvJuu9T+a1T1P/UF+Wc9i2in6X2Jzqqp/DCpEITbmUVzcRVWJy25
AOCnUBY6ci9Q6lvStY82wNZNN5futjdbuWkwC51toGAmyrSdNXjEIchiVZG51YFmgUAe5Pi7pYbr
O2TLfM8zXdGVhLiz2BHyRs0LasuuIC4wFv740vRzvxvn2tp/HEBqBnqoX0V/WXBL4g6pnPtlRoJA
TMHgml+MmXI+y+Mvpdm8FpIjbpwWWwBLxhEH56+O6IPTKBYvoPdyFyd2D/h28O8/FtGMpuFZ98Yn
EEmver3gjSC/BaXVJTW0R2n2GHEIai1dK76Lm68M/DM8ByufqZsPHyfpNOp+TfB4sAYBrGrYCWA7
x8bVKFL2uJI8Ccue/lBz/H7z2wYnffzGvi2AcXzaCNIKhwxqLnlKc6haeRd81NCN2np4gMFKMUBQ
8//96bcNHnvY3wwpXPG53uxj3ezHKelOXp7Drqqtu2IY/XOmVcUxG500XDyx7/uULg2qrBIzz996
BXtwvMt/P1TmpwOORZnueiY7IWYwe806//diXWH9MFpY2YymtefW9aoLDxFbsE3DFtnvHvuGdXSS
6E6zhjlc/RqLy51o167/kuXaLukUozJP3ZHZ+p1ChMaxqZFEoAeTVlI7wboKl+RBMP4La5TZwVJ3
AJ7ltp4m808rvWf89uuwxgvHEfwuJvE89ro3/aMisQomlRai7VMytWnorcjBhYSeUykz+tofP2NZ
NE4f3+VVEchmTo9qzRAlkoM56se3XoTkCXJzWRABob1MU76cPr6kVPFI3CcKz84OP/7K1mqah7Qu
yOzsl5M55QwU+h6yBVL0QW8JWcgxUNwP87FrF4YpmSNOqZ1pJcSE6f9/q6NM0WIazzjHxSlLSNCw
Hfmr9GftlNbLxP4uh6ArZWQH5VQnGxGNyJYKUR4sOyeQr2GunVlEOSPXjkB2LuXkVZt+/XbGLMRA
4lStXz6+82XKgVKvdL7iTqZYFfpDZfeYZbrsqY8s3NJRGx84ixaHybH2pqcjs5mSp3Zg02IVQzHX
Ppewvu2WsFFGVjCAki9JGdt7t8XOxiwBvbjmpKQ1Js8fzsy/7VfoBbHcxUNgE/VxHGbGMk1htTct
fTd68MGibK+LlVCAd+m0E9i0iHeq40MZ5YQdoCUxGW48ZmRYPFfJEEq0LDD2ckYFBQNWY7a6s48n
aF+wSgdz6XkXtxQhvedo1xAL/FGezaq5WeTBbJo493bAYZJDj1Hs410yA7+rmL0fB9iJRJLCT+5z
Mw39nLuB4wuTeSRC8DS1/qKJerhkiJ84XDRI7gl5CbqeXlNfjbcoavXnLNZ96OEzkhs/esLzH+Qt
z5CutYJ9STZamEDlQu1n3cVVXNyTage5KkeB5SjHOX7Yddi2NIDcjK60DuBy0VfY22fs8ri1gJ7S
pJzIqD/gbK32CWzFTSw5Tvt2XO+k/Avv7KEXynhWVi42eRtreEBpyc+1XV5QuaxqJ/ti5yjPYnwU
+x6R6x7nlgGiifOT30pmj5HzjGAM5A/qmn1d4ocktha7Zaox/4lf6BHdY7WiDWVYB48oxqNZWoeY
wz4adcJZ+qg7zakKGH3kVWt8q0r7xarKb56MEZYOyQpSLp2jOXQ7bXTtA9h+rHwxdBEdi3+T4Orr
RvMrwllq5wpkk+qs9CCTreJFs6GbbrzNTe9gj/+7Q6nnyA697rFuUaljJHv8MKbOqyx3av1nE30X
Qxi6tzal36WahvvaWCDCaVkFeg551VikX1HCthBbuY0+3MURCtubRc5OoKVO+leXvOvx4ux9aRR7
laDvm3VScassqbG1clzHZcD9upgPC8qYZ4VGfJOnRYI4iR+LdrjDyGOw2uoOuhG6C+6gELUkYrql
HVW/GDO5K1MvO0g4fr6tVQcB/5F5MebFCcPfFvpeggs7Eo/oBXj5pXuazcINdRtmsEbSmuV4IIPZ
eQMvZ+RZH63ZaZ4gM8SEnbQDwxOrCMTChLUqVv0R1tuw58nXsZwiICgOVgyDzlLxuvXOMWJbHQlk
l1xoliRHK2MVkjoPRCUGYtVELsMe1Ug4MsC6I1KKZo5L/aQ8NnyXCbVfCxR6OAvOaj/nP5scqSja
vuaip+mqTMFwUiCsvPjVAyeV/kKrt9jSgPSD1s3EzqstNyi0Oj56o6TKdOL2mbo2qL3KeqBiwrLi
y7uqH4yrL7QMT8Qjxp1ygxmKNUbKpQDm59NQsSZ15vdPTk5lBqnuTbfMruYbCqqEO2DZjMptd7aV
eDctlsZ9w8PUcpwNYsSYJ4IYsKUQS3QaW+2SefiJY4Zkg/6tbiZ6cpV6zk0I7wozfdg38T0CYu8p
z/9iY2DCCrXo1JecejhJtrGJbRMxr7XvMVmM0YgQ6uZPhnymLW/s9HYmpSapitNUxOdyOs156mIt
6d+Luer2KYxSknjJceuQJZ1hlD1KfbK5pO/JEB99fDKn3EcENyN+36WMtTdOYcQbggrKL2X+ZZCC
LGgzPqeoyQ8jIEOmjNkZJJgXdD5w86Rq0DW6FmVlw5LyqOXxrgER5Rq1f1/3urubOh22dp49WBWt
vr7hwa+bitgjHU/agML8mJaVfozn8gtbPgsVGlWutk6jz5cDhiT0bQE1sY8FaRrDgmHwPiZQd4pr
9TFNzRpURJYnzw0e3HRDfIHWNjzNun31M/Erjx1i6hLmsSZTmsie7G2KaqqKmXcjnCX8p6RcbqPQ
qay3qAV7Cg3B3PWeTd1c5Peo7vkYskYHW2hbTIAVzi9tHxcYBXCLLVdGkjTa9MUPDdzEuwTb8hZX
TEk6QYtXwjfyc6ffmYMurhxb0KrBp7lXnTC3EbJWtEkm6V307Mli78LaNb0LAjqYiXadELBa6vBg
ufR9MZO7QUyXLVo85+s/zVA4DYyV1oJ0x+PhmJ4Uq9DWZQn1WIOeWjPOAhHDRNJYlWxhP7UslaUr
q9sy19VejTDwls7BcDLmWHyiwQvaSDe2XMlsa7vExiWzXC0j6QVGLqq8Zcredf/Fya9WOrivDrwN
abcFfi3wrtmkxidUasGH9rfOU8Ysif1eugQ9IiNKjr7Wb9tIs+7KyiLvbexuHCl/mGl78EZ/ORp6
aFFKcTCafiDnwH1YygfXJapArw37YA3utcjjq0mP+96U8+tsNVFYxMXFlLp/MLuSmDyB1DbGngh8
WxnQ6tR2SBfnAAU62ri0LunFcepIrDRwZtoMvRwTTs3OscxbIyTX5OljLDP0gsw6rXN439Wb0FFw
9KNz6av2TEDaurSi2ynyS51Z3dHMB8bJUYzReuwthHlqOghexSgbdXaqep/GiXGxR+e8eMWPts/8
a4QsSNDg2fdLd2sn2PJFHM1BHS3DKTWiMFnOFUHOV/RlSIqtRjsyeQbyonf+NudypEAaaAVBEJiz
x9r3kjsb+4QxG96l7ZzQWwSU7Ei9fzjL+xSNUVsm226Rl9brvQ1xVNfM7/vgYxjSN0LbDGMetq1h
hBPS1u2U0iOqaURvmeejadXVMc+ahCQ446GhO5INf+n2rkWMYHWRf0zRlGySqMkR6GG4tyqs906D
9V2tFkYcoviEO8GgLvmOtHg6kHl6Q9FahXPWNYgAgNxyyEMnjzU6MFqvu5Be0+xT035PIyHu7EWu
RqXsaOrFt2hS1o55qLFJSswLLl6fVK/6c+c6Tz4839zKtFNUti2aPU6geaOeKiH182DFIUPUOehn
GMulkAcD269Jaf5Ib++5nE39XCzoVVSUH4uUGJAC2+p2dkVyRU6yUwv2ZgAl7sUYiNpaFPGQ9B+N
LaaMYsW8lxyYbbhz6QvLeHdSNI/uFzZjgbz1KDxIfLLPr8Ni+/e0TpwUAWXKRBCBJWO/Vo5vdP+a
B+fhA3AS5+50+6hDEU3vCl8kF+p9wTKOpBuSMZhSnvwQrKaOujBGUzhwcy5WaFn9cETkIUkW9MYH
zVdHfYr1u37QJEp4G8qQ7eT7KnHvM93q9lpZYJpZEN7BLECoItPv7pgvx0kNOFb98rEzcja0UnvS
Y6vZZ4KAGtfKEJ/YCjM4GSf+1DaPBCxthKE5684ZH6KG15rG/Oso5FNbTi+OoaJHukXooZrcvB8x
WdMeAjAzZxIxXw4sXeacWvA2Yc0bF4Kh9eXeHAAPdKXS3mZR3ONEGhzN/RWB7OvQVr1zHtbCzuwv
wDmDrF3ogva5cexyeMa6xb1RrKYqHGCywXk0OlJdBP7Qg9N636EDmDjHzm3PlGyJ5jWxoCXnlFRg
jBvQnf4WAUvgBIhHGadiLto47axOcHy+tLa5TfymekCNXUPN8yZGAcODJ0r3XfGA+Qu2oKGQ1SlG
HPnYOGhuWE2OaexhP56GDIN6tO4ZHLWmMjll1jeHwNQGAjeS5EY2RtgjWTvJpk2PSTnf4napd5a1
RN+cBLXN5GxUnY23eCQrys6kuLoLu3KH9HtOE/MWCevetyc8IAo45YyX2k8Ln6ir5Jwi77sbWutM
rlD3YBPA9zCOKCLHZrFg8aNZX+9bhSY8UB0MFzmg/B1cMT1OqjOu2SD8F3Yff2vP6OEx+uzmBiDB
iD427NyhC301H4nlSb5wwn4B2GmdtVLHYKmb1Z5P5usEj5sZHattlBGI6KMOrboyfliRMk2HOH7O
JwtAk5ieyh5ogcphbBYYu2kbek+F9xotNgAUw39S4Ff+5orwWHeBXFK29XVcMJjYnrjbMC/WEWNE
4OCJJF41q/JuQ+MMzVU1HUu9Z5/sLBA14ziBAxi39UA9ULQCwEWRL3ufdM2tUdTWha1mhg9hIkBq
ql+0MvwtUxUzkF05BJo5zUfdwBURTbbYZYj07kQtdoh58nPJsOnYu/3FnJL2NDFk8ezuxj+H+Deb
kTDnOQFbPlKNicSxfTfP/b6O9KeKGcB5piH90d5aZPJXNTLD9XG+wseMsgsWa5Zm03lmBP+sqvna
abi6LCq4uZIZjkcbo6hMUKh3eD2NvVboMuhXlpHM7Jc0xYPTykJuo9XVhFVf3jftKPfg0PFZGd6Z
hWTc46/2doQrSXK45LvZDwIk2bgwTUC5sxnjdQ2rZu0LpFcjJmytd2Y9LDzzyrBsgu+KBYVI0KJw
KG2nrRMp5O1xU3HequRVgRo/GX10KvuiPntt/j3uW21fxBOODospWC2Yh30gknr0s1tkWwnJaH6Q
0oK6wsTZVbbsHkRGIRll3fc58WdKbXRZXjpuZFTi/TSZuzjpVIQAUvrzGPfiRLQoDbPaHk6Uw+kF
+mwTLfHd1CZqhwnA33SMSpCAgzlxGLLaCdewQkUV0LfAbjap4+B2ziGNpmuM4PIwmeYvt5vtO2J9
L7OHL0JaeFLaOVOHBFlmqGvizUJxvHU4UXBoGpdg5Pod3O5FeSwNpmBbH5R6/ABBURvpPPj+xoDM
9oGZQGpuXKM53Yxt0t1p9vDcoloMZN+V28ZzIg7s6bAdY6O4o4UcqXq6KHs6eZwhTg0IsAFl3RbF
bw5Vy+nObmbeG8qTj5zPuT1Xg2yZXkevPMEUtu7x5Z5rQPeIbq34Rv8+HDO/3boxdP3eRVZJugHJ
eW0zBEXX3hvNMH8ddmjKN40ed/cSIbqFa80dF3l1B/scjwmfPHiIHYlob6rjf/ywHtqKGMlpqO5z
rEKEb6K+bHFVbEDjvrSDeB6xIWMzgvdNIoObRWDCYBAFrPzQbhM8aIXZ3ile8+gr+wUQ+hu1yqa1
vGKPrZYyl6bGvugqDDRFdtfKcvNxyuwqUj9Wxk/ROOJYucZOGoxeF5u9S1+7lv5YXFszoeAdiqdI
/DSAcWEPb2fKKvtAkrb5FWAtFMXv8YRnBghttE3MAn+kwbF/MoW3xWZphJHs4x3OtkOMOyZfSPW1
RtgxiZ/c4Rz8YQ0UcoSDohU2WnsT9TiCEEzjVjOfc0FLzDAG58dCXOkbYQ7xXZ1UnHY849kvnI2M
nVcBZPzeTItjp7vFOWvLR2LTGPYKC+5LND0oSOsosDRgsrnjBTJtvGPam2c5gM6XStjvo5HaW222
j05OuDRn0Qu3fO3I6cicygy1FI/xRwUHqj4wUqYXKapjfiUfQRsQRpdQnQi/4H7R3V+JQT8KVyZG
7wFZgJp5ViWK1cTl/Forlh1fim+Se32TxHN/FMs44azSqq2vz1uWiZR0AXU2Z0ago9Fe/wZBrgIy
4E9TSMajwOBAV2LKrCJ0bTrv0cy9OQ7ojKsaO0tOs7LMnnxntVdKhIOoffdeC28e/VsTCC3qqZwj
B8NMdodrTG3iaKlA72ARWpbpp+sA51v0zKcjOCWrV3Bd0OWPJku7AywRrOfj8l3bw+XB8eNflTmo
k6NMFUwiGcMPfBdUAdhJE7L92CQ9TZk0az9EkwyK85ND83KT2wBdCMHcW25HF5ZjnVc1cm8pym6/
4DjFFuSM6HkrjOWbfiTBkGTB09jn70PvpHeU8u2mcwR7F3XTMan7B9X74iiky5Yyk8ZI05RO3vp3
ejdfoPPGobCJGozV+Kqsrt8pUkOCPHfofbpuRwi54qA3rRaVXiG0SaR++Njxhx6SRE0qXsdpqxX4
wrgnsaECtZuKUn1zpHkkjG4eXf2KiVa3p+ZYTYzMZoBDQFcC4KbTDYmnu3E7JqU62byDKY4Ri+zg
OZKAQ/1h8XLjqjoAIUOn4dhWimeHg6i3HnaKPvreKagJXjdwN7dANjxbQvb1FbkfoL+CxXP2xTpM
hE5MuALvDSBcu2d+Io4N9qDNAjHjEC0Yq4yofeO/YX4xh22fpsZFqvZqqsk5ajMGcHrpN/9U3wcQ
Wxy6RQ3dKZwuxyzXZSgNApJMRz41hSkfiy6zjqXV00rUyltHbLxtQa+PL51X/6V7hbdtRqvde4gT
aFR4ZIz3tvFMWMlwrJh61F19K2xYbop0CRWxIWAwPyJpnh/TArxFPnurfiO9IwW99WxCXAojZPm4
uc4MLoColMDMWKKXZHYuVKLjfE8PORQdDI8M2ukDmlWGdK0zb2xHSZ7GfL4XuNwwDpMQhg9SPGge
i61lSu8QAZkJmgFHI2dlm1HEeue2UGGw+g574KcAuuwqZhAuraBmy8WHrZJtOZnuLjcG9jWN9FHd
T51XNf/wEtxZpHZxxDSn4qp35XvkV2+DTdNkLp5laZpfzHHBbYr+EaxHczbt8Qdn/oRAQTwkAvXv
PbtVaDlmdZGASnYC1/aGtjZMhdh67Gx7u7BwPtUsRmQonWyKpl0yWd+bdk5f0Bt884xmC+a3+2nT
74zzL17licsw6MmdxYJsoCm7mAPjA492y8Gulp8qrROsDQWTKzFaL1H0yonouaRj9FjHuQjTJL8n
YklnkpHOuyVJMJiqNCfKGjwrmbgbLYvmp67ReXz62cbj3Q6bKFI2yDt6UokTywc8Xi8mJdCdaC6a
mep7owKMe5qTnAC5tn3JbfDxbd61r95qRYhUM923ba0/KKMCuV82t7mWv6oBGpmpsmKfK839SgTP
SqhbtGs94/3I1WLtTI5eBzn4GQWUJq/xdBugINV7t4hC4WaIgmmxBRBIWKug5OcYk9r80qGePkUp
HPZiNk8LFhn8PMhkjyg5aXT5hb5JzOpJZdPXqNamXQJC9xIZ6izW1ogzkxc74vkNy7qbr+jo5qvJ
UhZqE6GW/jB/yYfYupFNpkUbi7fWtopqt+gZQg/t+JRg2Tw4o87Dsf44N9HwpPtHyyn0+6JO9rVb
G1/iRG1dUy9fO6Yr+wJMxa6rjf6L25ZHCv9wdHC7b8iEiVB96RBqQEVq70YzvyqgJy+Jjw3c86HT
l6Fd9PmlXJCR+aV9dHvoU5ziPac/18kAfJjXxgGSb9aRdIbfAXzd4Gz3j/z5+fNGMtUG/zt/2K+3
aC338ELO9tW8ec/FV+cH3WCz2UjidslOqyC5MDYKeyqINEyJ8wrtrc8qDB1gPoA37i7Ku0/VEzp2
Qs/IV0M1u7fC7fa6vb5ecZZt3r2NEUSbaTttzZ19ao/pLb2NL9438QvsDVVv4wAWpJ0T4BHlx+yx
7beDzehjm5c77/vEuOqgH4vzfFM381m+dojW8ZngiXJhPwU0riOCWeut1u8GtaeXj3sVJQgOEv2a
zOUc2E3ynAzNjhS1FrcUg8qh8ZoDIMRxH2WDhRW/84NMzNrRU9UV2x2hGkPyqupy4kF1tsytxfec
QmBDOauBBs3dQ1zVF6J11XvdAAMYJq2+m5Hc3QalvywETUo1Fl/5JkOZVMfUmGnxlU5y8P/YO5Pe
xrE12/6XmvOCfTOoiUT1ch9uwhPC4chg3/f89bXOcWbKacS9QAFv8oACIgSSkiiZYnP4fXuvbTVI
EFIrqvGWm+azMdhUzBKGm0lxMjB8FHyJh+dmY6/w2Mzb2270cWQeb1PAVcHDrXOHr7KuRpvUSFIS
5UNtVmQZgvv8mHUiIpVCotRojSTN0YHadgxqoqPkrJxKW3aNPs/PGu20I52vsxKdcyq321oEBnoV
IZJy6stsQ3dkv1iDn4goqzJ3RIhaWPOo0S/bTpl7L59ZAttax1ZDhVjE9QSJcXZoEG7lk0Dwi2Mt
YvXENxhHXfm0vCocinB4cIqRsB/5EIqctUAkAV2WySmwNuK0zzU7w7Wsic9sC67XwUKO/Vp+dSsm
VMmkp7sONVKdQd0dA3KYdnOXNe1JrfR+V4J3Wyzrz7W3IuxOrv3LsqQG4KQ1WUN+bfa4FDVp9OQl
QziJ4s7nggYRSqmLI3c+pJph68yKZNmhY9Q59egRDiEa1XpGhtTlQS4LnSajpFeeFLHV5QP9WGqn
sUeg72qyiWuMFCQShspZf7BI12McRJKf+KCR9v6HdvD/dZ79FR3Asi1/df9MsJep9O9/x9v//5R6
rzkuMsr/QPYvi+6tePsn2F++56/Ye5XYexRmjqlqGpITEUL/V+y9Zv9LtRDDqIaJjlRT+aS/wP4e
UffYplTEezRhbCHB/wvsb/7LwCcCLV4nWc7GUfRfcvuGf5S3H2q79sv8Z8y4jljun7I8NM+qrRn8
MzAoIYP+IoaplpI2eDBHN/bc3gUa41pVMGoLeiMrIrYOS1ES2Z4ZJ/wmySYb4le3JYDDmGyNpj1k
Xmz5PRnaW23hotAXv1x6/VnVWd91t7vnFjDh3hnWxDzQhdKwNzmdVyAddp5aq7zLRyCFkc5dRXl0
1W/p3P1YwCWUTrJstDii/tEY36N0ei8ot0E/AULIPcFdRKW0wPKYKqnLkc69pmUve/DdpBJ1JhgU
Ko5Gegt28Umx8mdO4yB4f4VjibKp2TUu+CatNwuUPJTF6mzq12GQ7ULettIiarlJHL5k2dBTmpl/
TiYVWrYeFyMz3CPzXOF+JM8ZKWM4vE2Lmt4Bk9/0HlehdmkSGFbOSYEMSHRHQOpgT9bTMnJhi734
J7dnp2LIyi3pDflq8DWaPTsQwrtyoiQTi0s6xj8KKuW0gxxOgxcjhgo8ehcBblih+PQtl7/cJJH1
DM23CslItJWMmMIqJ0Zs5P6KTpuf6HR3s22RTdZNXeS+XqWW35mhu44NyGYolwAmqLewIKAuKphq
lzSiQFQ9tOwDFOPRhetm9qI17bSp9eyNOyXM2XEUbmMP7zH5xogkXXdrJO13L0GxB0eI2NJePepe
OZ4rzoXQZzaJBgKRnLJyG9sNmfJsgYye5riZnFctG+7tBdKsTldwjep3ps2nY+9dFnyu7nxTjxGx
CG72C9GVsppyl3YAgatIkvfzwDqWtHlyKrzlucM9PDGsb2Fp0ayyiDpJoFJkNJJ9NSuDfWbV4oed
rhWjHtYQZPwp5gplFLR9Cm4vd7GTw/FT4Yd5P7Qw6XEROa/FAp+qjEKQrjN3ugwdahqQo1G95XAE
fKWjta9Cf6m1Bl4riIztZFCSt4+ImkY07wkJbFkdgyP65alRReW7f1HjbNk0E+1z1zIQ5HJdNqj5
I+QIT51o7L2nSpcfE/iZKzuiqWka1nxWVYdwtUi/A4BW+FEzFPdR9BQgLT6ZdautO1TpfB9I7Emu
rfpWm1awjZIpvidXijJjsqnNd6umTULCktrcEJxTQK6p3FWnrcndSDJH80GrMIbS8Kw3ZnqY3fLZ
M0QZzIKBGNMbbyjW+orpvOVN8LPjBLZWF01ZN7O+jRfoGfNEX3G2/nCKCeYaWGgCBalb1T1gWFpq
viakHEOrEV0cJ/CakcYPXlXtURyizIHlWLSrhiTeSEteaouUDuTIy20zVgypMbk3AE02Zu5umthj
3BNBk1+KHP9mBoBJKKomJ9ypFH5Xrqu+xlyBS4fqu2tsOQPjsrZ+ssULpEQ63ofxtuvKA3VhftvO
GbZKCPIESt7EPtuEeygI+qpQS/2UxuNbZuvbsqXtbPUxd1R2CwlbpajOTUwKHq4cD4kevVD6v4bk
CdTEdcS9A7tcnNJmNzPYcW4BRK00ockl5WZG6b5FhjbtGK3jXQ/Grad4APezl7DU2MPw8VHHCW6w
CURKsumpVxxw4ZMDaDL4HrqtbipvdGfu0yx6s4r4psgN60ZxGtod1On8Opzvkn6+ih7jeJMRDOzj
Iu2oyAM8AGpU45/fqnbs7vSIOIS5Dxj4UpysJl/pEdxmzU0kCDed3Xn4ZQFSQDydhQxrGRuUeSTE
ZlRVjqPFMMUL1dNlkXxFS3geEbMf7/l4Trzx07xOERrxTsU+6irDMV3K8SinaPDcLor900iDXRIZ
2k6OjOSQ9MtoKW0gDcGN/tUNy8jQzmmnHdDNG2w+mA7SEhLIBJewd8fwpl3ag60DzR0CQkrryDwv
nKh9O8Lm4+qOch1h41cXckljBof4zRmgujLAV07Khxb8MEmEIo5QjAy/DAUvy7RuwjwFD40i6+Lc
aVxGRyLe/UicCZOluTfi8liR5bEN9eUbQh4YW6V7vVjLPmrjbD+b/Q0Vdu0oHyorxKIVRoe+zcm9
EM3L2jqxX6XHyCITBf5VF+R3iN9gFmuTsirDK1ri3sGgyZ2tmirM902KGk0k+saWRlZeFz5MtJJV
IFYsa0kCO2bNPB7G7hG0Xnh0C99NMWOGebynZBFup8l962I2amLUp2y0fpUo8QCN2MkucdobSyQt
TzJIOtRF1vR1UVTLwUSaV+4hKVRHR3/3Bpswybnchna4+HUXWatQ85qjfPDE7Uifg1xcyUmt4/TY
hJB/amN29gru/roD2+FMQLpwoTgAiwET2SF5tJzsGJ3LYbaRpunRvHOs6cFU8+GYl8fIdqZVTEzp
LtAIoEzt4cDB+arCadnmHQ3MEaA3ydn7vIDvno8thFsTjSTFPiJf5B5gqP207swBaYoYXctPujx8
WaaHdAxbKqkElna5uonFFkGHO62XqkzWcis1cVVt8rj+Q26by8PiIEe6zH5MgZUjSVu9JyCoP8qH
pZtbf46bgZ2pVOa1WZMXkDQa22S0p2qXe0RZiF8jFoni8sEIKIw7mv5SpFMmd4dFJDqHpoHbTNV/
6YDpYA/hLS/ANLu0XH9EWfSuTChy17XYvpPY5V1xv3WZzQmhz/fymcmZmmUjn4LxYKcUKRskns6c
woGRr5DPAYTdmkMbJWuYa0gE/loxocm5b+sYA+RrDXH4yamP1Xx8hPgGl1V9fIyc7/P+0aWEuP3y
Ormaj9ddPuryGrmsDAg9mRU3BOnlvH558t/Oyie+rPPjq376Wh8L5Db79Gd8mpRrCdx+YQQypdM5
axSkreLPvKz608t/+5f8/vnfvvTLmuWsk4P0cijnmhkD89poo9NEquapnLUp3NYqiqNmQcwhnghm
rQJTJibzME7prIhJOW/ljxwkHPKR9eDAX9qGy9QdqRoDvvr9ZFsxxFPqhCqVRhtDozPtG1MHcNAB
7nNUkHRSYxJrkfPyQcNgAqoKSY82aM2+ytzOr9qJUJ/6VIzijzAXikstODaVyyjtqYEI5czOtzJh
fqYim61MLkR+CFHFyeuPtPZSFBVcscvJ8PYJCSuu17/n5UJF7PlySj5c3lLCf0XLxrBIZr6LBxnm
LWf1NKEllDAOkPHgciVlTj4RYlrWNwSR0EiJjyeJkaVy8tNSkSoPksnc2KKsM8O92MBs/g6Pi5Nx
BKGvT5Ts0A0V6pUED/5mSvXHeIje0FhyHyQOL/nQiamEwfCKnNpko8/Zj4KSKGJCzn3LdErNSl+1
Xr+HiV1ix9OP3eCtKYd1flSGm0BsC6PDfq/kh0twu5yiytZBvzjY8Qg7yLutZQix+JNQpz8E9Zhu
C3lCkH+b3Ayce50D77t8P11cMTHslBix2IDyATQR43OZk567ueUHVo6DTxaiFO9lwNe1qRZPJIyL
qpMpSjqNkb1Uk2Zt1CYDGzmLc6BKo3M3uw5WHuN+asg+trTJ72J7nVOeIUdxKY56jwMZz2xYrjJH
10CVTzkAuO4ada+xleuXXymg737o9BtiLTpGb8bdxwvFq+XvKWeLvn+nahivprIU2KUkXdbyU3pR
CKJczN/XRvxpcj5dBPdWI4WqTIV8rx3VjZbbEJ2trhivevyc+wx42RF3GD0MZHJH9oVfVZTnH7+v
DJ9v5arFjyxn5YaNXeOPbJgZj3uNb0Wpx1GCjS5RSw4Cd4BcH3Etrdhk8peRu3WoDsYalWgksu3l
XyOfkw+zOC9dZuWzHzu0+LF/NytffNkwl/d+WRW2gYmxx5U85OS+Jr+MnM3LjCv8ZV5OfSxcENCt
1BCAlfzwUOnBNYLLki+RH8u9JkeynIRcwqH2MSmPb/ltGPn9dQCm8oMuXxlNB91DxomK138jU5Tj
RxwbkQKiF8AXk5RNSngEs/mKHqXaedGQIiWJIpUQLV7+MRmIrYaF1eoZU5CYRd1R7Kly6vJwWUaE
lrmd8RxUGvr1f56D5B/WDRqXfDnpydGJnPz49tUy3VjJ1VR22XZgmjjhZWuDAGNwnMHot01UYuKL
mM1RJ4PyIDe2Jw45OXXZ9pdlTtlzZx5ayuryYvmRl9nLe+XU5We8PHFZ35f3xsVjT0IL5zA2jTxx
9k4E3kHOyyOPLU6wjZz/+PJLRZAPKGfVl+uSv+ll3/KWN/g9xUHuY7GuEhomJyNCrdBJiGP195Ny
FR+nqome9x5+M81XBm+JeJDnEjkrp+Syy6xcZotR8P/qdfLFY/A+InwkkPKvw2iQO6j8qnJhIDPs
P3ZmudTDlr1sLm/49Co5+XVevuljrR/r+vdv/fQ8cswY19c3DQXBWp5X5GVETsk1/m7Z5SXyWV2O
AuXk5UH+HpdZOSXf92/XWkGRSFeXt8gXfvmo3y37stYvnxSKE/5EEkOPo0oeszREsZtA2pDH+uUB
Z2IFhlhcTy4L5dRl2ZIDElvJ+bozmPx4pTzdypVfXvrpGTkZmOGw0mCufOzR9lKg9rkcKJ/mPybl
cfVpqZyXr5fH2Z/v9DDioHns00WjpMfguH4nV9nWVfM2W1Kbm6duaxUVku2a4ps3PoKzJASh7dVH
TieQ9qfKuaMuXK6cpa8fKzhyZo2AZtHs+XthFqhODeURnKt3OyBC8PVgeEBTHZMqQ5SamqTRAfM+
SCXrvpgSUHxGQFGvzarzMsckSoQdwVgmGmMnptxInURI88O1O+T1Di/KShsme6vIc9zXP/jjdLIU
eOrETRWmP4TccA2p0nF5lRfWy4N3udp+uuTKyd+9/MsyeemWyz4+4Xfv+/iEMfXO+JxVNeLWTwzp
xIMrj93LvCfGfROlc8pi8oAX84SV/rXwt89/ebtt0Xh1bMQxChorqjbi7bnrFMmNfOWQ1i2e/vpO
PjHLQ/D3k3GYhWsrK9+1GGeAhjaSGt64zsaONL2YyIdkjN6d4twrFT90+TQmprOPixeaXeYWHQP9
ztY5jqqRofS3joPbmU9tFd9qItli8q6NYnjDy1WBliDIvM2t71Zv3QeT+l7paKPF6XkTM/Tfj1Cw
kLs6EWiPglwttKJ+ryEwV0IFCUHbE2Fp5YRDJR11TeqMu07pT80r1j1rq4eMDBEbd3zEbQi0ex/g
yt5kpE2C+cWYMEblso2zdg9UC9GMBWOG6+yeS/xLauuLH5eO5StK8ISv+3sYTco6zHLdBxTjT9TZ
qPINVMEohK8wG1CBD1AEEo/KgTFNcMqD+XqIQqoUNvmMhZqX2yDFa4b4fTNXTFnEE5vhuGB7IUcS
FH1GemL5U9G8G5MERW6Vux1KrV+5Ms2bHCHFpor45pn1BE8IHCGFuboqndshSt6ieQj3zmKsKQ5s
2jJ47u36Dga/7yYxgVg2WxUT31r/YXiE3vQzOWReTUBNYm2dJrA3WV78xPx9IAy8Im9nEl7TvN8I
ojjCDAxOs/bueJFyVEvH3TtluV6I0kDWI/IlhwgWNhnCbVFta5PyGuEtuP6KHIR/RnSykm24baNy
3hKXR1LLHljBUcHbvc0ntdmOJShglSaC52Yi6Dmq/NFZFYOr7NKQsoVmEirTUfFUCuMBTK57suba
JCuqgJncPnpLQOSSA0bUdL2HhDDhNTKm+C6x+pcoSnYpyWHfSg+bxIJaTCkLiPNIo1ecoJJTrwVX
xdIU2z5ExlcZ43qOyN4rCCPZFIOGTp+4BNer3+bcKgV5TveriWCn2c7bM4adEQ518b13r4u5ndd6
1pGPlSoUyjXnEf/nG3ef3FWambYt2mE/BajIUa1SdC4oM/VKSZLi8MMeCd7yzBIUt2Kfa4PAaFK+
0A/DscUATOGlY48r4Nz11GQzTOl9uItMrT90Y1etUMSpprIBrfwdS8KE1e9Y1H2zz2+Inxi5z6VX
4WnNd5SZP3PPajeZZn8DRArMqPjpEAX6YzbUH0k1FQ+4o5JjYZXgqAA9sctp1x1EhBX9FvrI48kD
M/4wYqpGC5rigCBmcwzPCN1RXllcV0o6bL1ehru5/yN04uI2HdOfrjbuYxSSGzxoNOcIzZ6bCFPC
+IBV7MeC7/CKM0VKBaGH36+a31OAwchKOP03df2SJZa5iUWckdKQLoDi25rZ2dI+els6u1p5BuFF
ZUZIR2C+4DYtR5gmdvtqj7QSkvklHJ15tXT6GQXjq+LiqywVzGEesNT2fq7ei9qK7vDDN6sKsfw2
bBsZr7QejKY5O27Tke44ftcdm52EGvEcx9iJFeddCyIb3mWe3ti4gGIbFqZTasgvVefbHJokOLQ6
AYfBBAWZODSv5Yyhq+yzCYq1QfQSsyqv11Xl/cwpteXTCIFpXs5ZhNuixkrXkVrtOIfU5l5Ty549
QgMoVLsFnuhZaZQHAFw+ldJ9qVP3LCyUEEZ6p7uoZpv4msufbWECsGvnEPI7bub6AcaL/h4Wq2oo
n8ciIu8Hr86WNOl1m7EhFS0jjwqDQMPH+eH8hFzt2RtzZZvN84YsOX4UuD85OvJx4kQKBQqjagVj
2zU7e6XVHLW9aRh8aetpsEr1WAfPJNogQXIgL7dPJuMdXAnOiOhCP7mNklIECe70IN6UTZBs3Z44
x3GpTk0miuSqwkYotSu3j/dmU03X5qQEPto8rhAz16Ucr8iaBsB8ZjyDJa1BImTa+3pAOx/FeF0q
dzcYoIlizaROuxSHrmlirq99cahN7ght3expaHKUh6UGQkWfx13HjzrX43gVVF2NQ7MxMEFS/feq
Zh+L3PQEu74483ME9oRRZhR20WYlnF0ck6bsZHaYr75XHT1TvaEVFKrhLyXs3sMF8WNnEMFhkFtT
DjkHlL6dzBRDNQyiworCK2PRHy21IiNvTtNTrxhHY36r8cVfZ6TJZFWUXY2K0q+BFAwHmnKrErOd
0AnvMuwEFAqKlZMPwXoY8hhiQAtzyiEKm3r/M+fHk+3leGRVdtRiRixvcLLSNaXaGE56TzXe73KR
N8MWA9ToJTuyIV8TrbxOAIev4LFjnmjKZZWG+pUO5nXpkpOHSN3vA/sHd8y7tqZY68UoD6neWQmS
TNp6NEKDkGghvVr3tXsdqES4Gw15Qf0AJ5dy1J0VW9EO6AF/VrnsjaLwTketohc8cTieVOUx09i6
IWX6lRfY5tqIn9V2dDfZW4AFa0MQabadBL4gDnvCYZ4G1a7Wg3JXZ2l81NG3TsDIacylUWhsKR4Z
K1efyYKISOl1sf3Monsz9a90tzlAA1ZUmmToBZm2tnLtMZ2j7i4MsDkRgbdzCTjvSTj3C04ujTcl
JCKg8VWCTVOdx6n17uGjjYcGAHacLxudNAVGA8NqzMvSD7xxn4AWQqlmZQWKq9C6ne144DSOMZIr
1FHPPZiu+Fc2gtNc6DH5Cl0+bYJYBKss8UOvz/Vqzm1G05I0UaCB05QWNbFiM0ir68dAu3WW7DqF
sb92Xg0PWOpsoEDvdHITo2XaqCKz24osi15UUq2seBa7LWkIfdyfyKnCqpSeTOVlHlNnFxropPVM
gUMet98XRG11Yyzfplm5jduazUAWKwFGmOq4dpF+V8EMca3vM0qNKScmT8m0TSYQ1caUZ3siAZ7c
NtqD8KkPXQIfzHbShYvcIXBwsZUkuR48e/YtL2TAHEdI9pTbqAfcwbipwjdpaNVyj/udynAWKeZq
CdVrR8GfEhBs46U0n/SE4X4zv1FpC9A/RT+rYjlPhgPaF+TCbMTaNjqUTrjwAxFvlqt+ZTygksDL
EluKP3VcUGEKrMK0YYAJ4YerEp3gvuYQjAkHztuXAfWFDzb7u2sNB68nPZEIMd/zol/5nH5HaQJN
gboE0NXuXp8NjNLWYOGkdX9EefoNZF+6QRAD581xu22bwVgKNeshcp5z7n9EMkbpN3g2NmjQzrl1
5SivThiBoOoZzRNErIzLeB5Fr2pW7G1bMm4JgRoAzPZLYq3v46E9Abt3Do4Qh6awxuOZk3Kt15k/
aw5d33FYa/0qzfJb3TCSwzj2T+4M0AgI97rKbSIwcbkO0Xw1IANApguvz+3mXWNhm0NKTQRGdYiV
W0+3cXXZXItdwhR1h5SHKEG8HiIzR09s4c0hcGnMCRULjhM/1T6DWrBVXopRZ6BO9u1Jx5pe5Gj7
bct8iDk7OO6BM/pjvgBCpkx1UhvSFFRviwj/fenNX0ER4CtHAhSTnLXOzSuyMBJ/qQaYL4O3xSrl
2z0gt5Ks88OINFttkTaG9cERvUKMbJslRvdZJHXjq8CEV2GsxpvcEGcgTn5GO9720ySygVCpq9lu
aWciV6ESrGpvZBCeqjtlgjRpdOp+SnLzLif+C2Xv5EbElUbfi7m5bq2wue6KGSlJ1Cg3WUhSRFXg
kKmq644baA2s43UKzsXsxK0JOn7yMl7zXKdBaKTdurLdmr3ffYzs2se3cJiC6j5x5l2pmTtz6DK/
NwjAi0hDwZ5C1m+xbELakn5i609zrf10FkAilUVkX+wE2bayDEBcJOxx2/BSl3gBgRH4mQr9SklH
Z+1igVzBT997cBQI0TXXHkA4vv9RX/rHEdHCsUhue1WgSV1cEYSDvBW5c3ZIhlxb4GUI90Zl0WvW
cKIOj+wwPIBwak8j7sRrL8sfpt59twjZfCld77lGFrlqjexnnABzJmIVtY2Ducxg/yK7vEkt/Slr
nOcWZQ8NUm3TERx8XAodu7wByL1rR3Lp0CUJJA9AnKeqM/OHthstcPM54fKInZJYeSyE06ZVO6jQ
cw5gnSp6oS3PdoQ1TZ0ykRG0U2wrYc/BlhWCxNsEUx9tAe2iXCkr30WYti6p3UG8GxTjejQgPddG
BhAdDfiqmNYOkTjrkXzZHUiPeW9DtMdPBkDe7nPC3xjoYAYcQWWoru80iIGH8A7fT7pVnJE+TMYl
lxxMbjPgHDnI8hfMPYsebvHw91zOcM4CLyZ9qB0YcoDG2YxUQzOu/sdmnPdjWhEx0MG8nzuKz5lL
sG+N56zvrOec26UkpJVfokpDRgxHLEDCtgyQYVy1y/dGbAFHpC02NWMMnLEd/JzMGIxFzU1HStSU
cfPBmSwj89EiwXcb5VnAbeIcwA8dMwwZi72yTe6SB7fd5TFnzTyf93Ob3OW2U2LVmA4c1CURPTFf
pXNuiiAP4NAbwHzgMMAXHO4SPJxWgHgrcmC8qQ3qNNWzEihuHQcce+BWizn7h4WlHcmAjYQR6klN
DE7zXLTGyFYIiojojrgRAaIlxt32yY3vI7N7gl9VgEYg8BSmESQP+8Cv0YSgUoJkrXhgSxzTXfwU
okVn9zUHtGOsjJIsAjfynnDdRRv63neaHto7FGXFzsE+i3clxbwDD0pbNO1G0wXoHhfHSmt0bOUh
HvroV8a2XBNp5O2qOP0jHu0f9O934iseErt/tahyEbebPTbTSDVs7vYWxjIvJ1/HDQjHG/sXnfzA
wfHOsbcNLaP307qzTr9qKATHgHD7FZeIe51bkJURYgwQGUH4ADCNLfyklTVsua9YhWEbXfdwwVfW
NJBA36N5L5qey0D/uOj9C14p/bpk691AZrhWp1h0BEqHKkjRboinLrZeYzwkePLJynDIi+pEDYKE
JyCC21YzVD+uJ2zcBnFATp9kJ1fr/k9b/EcBg2L+Nld//Pd/vf3MKWfGmFfj9+6fOmFwbf9RWxwj
LOdfVcW/ed+f+mLX/ZemmprmGqbDL4QZ8G99saf9yzahoGg68PY/hcWGJYTFBqBqi08HAI0a+E9h
saH+CwuRo8F2hINvO5b7vxIW618ZmxAGLc8T38w2DA86zRfGZuzEaFerFvjEUMZ7b+xee9O+9vIO
vFIxBfTcdd+DjbDLJzCWSVwcwomEXKuL1D0HGlWzKknQkNxyd9aBpFxuvADNnq1Ub9lEMSnU+j+m
PACDGWIUT/OUQWk4/hpKYbOaq5vMSQCchumyxZ9KyBNxpuG8mx0Oj0gZro3kRUWPlJJ57S8TQzu1
cQTUyqRTZ/xqkPEjKCHXc8zJs7/FZEp8R9W+5nUoLT7Odk7Q9TFQivr3MDKiNY3wB7uYhnUTww4w
wij1g4V0FTVY9jlFvqmv0h3Ik2iFTVvZ24IolKTciC9KUWwTSNieEjCkV6z0drJabpQW/Osx7JIV
2XjzUcvDd6XRPDzxnfGt64x439XB98hI4mtK4tE1A5jY7zSgMM4UzOfEWUagNINKSFd+gKBLYnLR
VjrZ04qyab3KoIzJcC2dWnBK9Ep3AMWijWVwp0/Y0yqes+5KB6Y/e11LKOdwNbcZdQj8/XkQj7dZ
tDy4tiOClNL0wVV/TEN5gLg8/NHAq1naAHMm3cPcA+SnaAHOO8ATfj36NWZ96mOts8KNz10o45lC
XB50bf6mVcW889qGFSFM5vzqUFseAj9h1OGO43S7cCuxrYyIcdKUlgfBDbIWJTt7Wg0PlRUbotoc
l82bEVG+FK+eu+jaKhfvNMX3ecA5LDBrTBUKOm5WmOS1hTmToO8RxL4/e0m5MirF23MFPwae3uxA
1iuw/rXjnGEjctwwxHEavw+RlZwQsgmr5vjnA8YPgKB/z8pn5evkst/NyicCM1GRJphnOadAKV/n
w1Sum6QXyLl/foZcXyWfkZP0jBkSh/b95XPl1zATtytXS/+MRge1yT9XItdJN5h7nQ5c43/+evK9
8h3g9NDFcc+2ku+4PCFnwyTEcS0nP32/j1cqy5NlU7kIQ/r2n174aVK+UH7MQigkiO0K+3lerkkq
V8/yodV0UmYWFwbrOKvnMaRSZg5ov4c57Y6WZ6V4K8nKyM8Y9NNPDwpgRGT5II7I1iop8FNs9sQy
4Dva1gh2Tj1+l++RS3sXJL1BAC9DOfNoEcLTICPnqqpjwDKSukV/fo6U+iqeyoJBELuSpubKOSC7
4yynjAih8hKoDZzvqTtB+TqO3rgcMIiOG1HlLpDGrVRtT2ChcYZVbJwV8eBZsX7GKx3qRuVjGXom
owpqonhK73RyTtvhHDjKfCoUi01tM4wcqtE8h6FtnuUUXuiAPs58L+hzrcEPrLBjLXpincOCmjXS
3I7ckL+WOWTJGj36y0m8Ym6C98aLMKmnxh7iiH2q8sI+oWbl3iFKYbaI7b5MEcljSQXYiGFZ4SVb
cBUB0isL9kzmqmf5Kvmggl/7mIUYlOyqMX0BZlpy8szexqDOd0bOnXzgzcVxcUjMdj3r1Or8n9V6
n0dkhmrUcwKzeCcbgluIOsm3hapV5KilT0XV2bumHvNtC4ketU2uEwuGZd9YYEbQI5vOM5Qhhl3l
t7yYp3MpHqZEh7Sr4cYmc2M6683tOCzYWzjT04uLrqPbeDRtMtXIlFSH0jpMcUmUewGxSDwMU0LW
LsYXFS3RJoPv5bYGtTyHFQ4xCmwbcdyVUbxCdc7OS7BTR8iGTWvRAoG0d1ZmbTmr6OrObZKnh4XM
IkLH/1xOFGiNu8RNtvJl1OTUjzf8qIla8dzyPGeHUSGiLA5rzlOCLVV4Y9/hgdZvIG0MBypJ9lol
QVtDCkaNsMnOgcc3CRcl2XOXDPH0ASHpKuW8cZ4nosjnfNybJUV2KjKpsSkg6awMJbR2lWE9yR2r
MTDIoqJFguUG2VVtlvnV0gIsBpHY0Axi1lTadjtDfF8N6pxfEQ5T0t8p6SQCM7LpQHM/H94RXXDb
9FmHwYeAwzLlBisNyW4n3Tc79CkIHqpImOnLULtxLBjTEBmfY7yWKPKTG6LLtb0u5DWTBeyR+D+E
OLJFK1vsc0A0TNiMw3aBo4Fk+O8+/KX5/rHwMi/f+KGK+ujLi1VenpbLdH6eLfFMN/KjHb1Dfxwj
Ifvyhk+r/pgsMAW2gR5ty8s3kZ8n1/+hGGjGoFqHNt27T1/i0+vpuWhrHUwqFV2ty1ZKjWlTPrhC
NH2ZxR7YHL8sk8/2gxntTBN7M3J/RdPXTUC4WBE610Zfg8vIJroXCQec/YOQ2h+A32pfzesf9oJD
Z2qGqz4h2isd4gzj8ItFxNfEdj1kE2kQlkndXYRK+aI6DflZCDRTh+aZzTt0KEmdSYlwiTHaZtl8
yCvtWfEatPjcwBJuZS4arYJIo0vqVPeDXeyjYr5Hl04u9zjwNyvRDZVrrU9NP7WM2K9KSlrGgCGf
QKaNHeba2nRLquDagpwgg+kaB91eNCmdoPQ1DZFjC1VxdOsDUAUoWlhrqSFMYEFoDDgQstDXv4wF
BSUlShwKx5sc7t6Vo9f4BLr2G1x6QsSeo6GfVlyXuz0J7iChzXoiodG9TrhNStOIdNpcec0rimB9
DFQnnNx9HdFFbC0t9wmxBssMev3c51xqORGuSGXlZqvEa5OoBzhXPY3Q1sOaPrSUZUDjWWVwSAmI
Y4hixZugng5A86EkxBGJjbUdQGFDVFFCBaHsiMxPVaeNVrfo/5eaSl0rGuWAzLgxGUnaZAQWCD5D
ajh3Cr9DE7fJnsRx2iQpRa/EajGORBEbYczeqqE9UGPd9SFYydT4GQtwY64+2BqxhTDTrmbFUHc6
JVIoAGAmA3Og9ogSE4XqMcjy5oBTIvNjRfHWypB+q3Rnol7DPWy32K80SEISm5p2O7J7Mhazb2er
Jx87bV6LJ6fPbH+h9jJSrQFkSLaSLdLCJ+fH6IDb0KmIpdxq7Srq4IZHLDru7NHXR4VBxUTo8f+w
dybLkSNpkn6XuaMFiwEwHObi7vDd6dy3C4RBMrADhn15+v7ArOmMaqmekrmPSElWRCaDQTrhtvyq
+qmeIuc06t3Uk2jjXVw53CpXBX7QednBQKCbh3QPx0oRxIHDI1ukq+A76jzU7qZiBogHJu6cgzdb
hMbImddFOK70kzH32aXlcWxjTwct53FpICzB3QPXqK2OAtXtKWq2EeLLqi1/u6IGOxp0+gle7TAU
HyUFTptGL/e1jW485e3ZS5yzrrroUjCB9GpeQcshaVBgDvEo50SY9E4WsoGgkn5VGdb7OE/TnWMR
korS+hIPPEvQkvZUOTFfaXlApdKvtdY/5N0RZqYBDtnh+DzbVOkG4FkdsazJ3hMCPxMCMdo0KQeM
I6xsF0OKICBKxs2WJfPdHAWXRWeThuOZ4aFFr7O3i2z+35NbpiVPBvlNkaDU6kG472vd2neDuY86
J8axTTFH4V7Cqag2nn4k3Uag0yivxOzHlQ3KobBDxqME/3KSdvvOGvYGdZVWwCk7E3Jj6fse/MSz
Z7dPjhV/jAzuV1RvhZuckMCOQtXKwjihtSwrNgz7VQGjY+M4mUZjke36uuY9jY0Fqp0oVK8yzw/r
Kt1Bk3ESXtu5oIDWHHZ2YaHQ59wBgQCIU4LCawAjq6KIjKSOJVgV2noEfszlKOFtGb4GXaYfhmZ8
Haqygpnc3kSgu8605b7Jtrgy/9P9NiOFZ9DWvsd6qX0wGyaECbEyoBl+k0983QkoPlKzOQNpb8CH
jDhrh+kz8qnmm1GJfUMhWuFdENsORXayEuZfWR1v8RapTSxD0y+C5rIcccDDoP9m2Y7Wm3ZVtjSE
EXZZl2G44NemGeiPdgGBEgcs+xgWtkaLNt8O4T38HwkWq/dVhu7JiFyu+8mmyNxwS1iyYIA5yRej
m67HDxkWxYqiBW9vs4ZoiRlzkPIYh+kc5RGDjphdvIPUf5uBG+xjNyfaFSJAi7Tie++Sq8E0m0s4
L61p7IoG+8dEbJOsYsrSM4RofeortM9J+0ta5AAF/qhNEY/v3FipsqU6G3YQa5WMUCg52gX7WXlw
J4KSJ9jqL7WbgI+B6Yadhs/a6NbFYDJreKR9Wm8G+pQO99HsvoH3Q1QWku64ZcVj3ooXt0pejaJu
/SyAl8H5aQ4ZdRehiHw6IHIWdmaqnrR8u6bSGY7RV9gd5RwED3AFiDfcYtcOCEeEyPWE0SJGGCsg
G90eNg5CinNkpRqilfeGz+BQZxHXdE28m1qdMHH2uSBHLM3VW12wKaEU/Fbom+ucFxrfRc8wfLmO
RiZlHRpMpjmLH2u35WaR57dWjzAd6/lngHULfwSlSzXWEZxSCa1oPTqbhENl34W0E+Nk3whqt6Df
dJtyKQHvprpY5w3sQKPQb3gKzpbMr+gR98WQXkL9Phy6iw4XiaZUDUZjWLenImM5wbkRmtkzbPn9
7BgJRkEgtFn4TDMyATVn6HeEUxU3z8oOYk6bCkMNnLMFOp9AoqSMJEj8qXDeRd6164W0kBjNQmn6
NBPU004MLaal+IRWWOBH9FBEy3WVWoAanNuGoSuCebSqE+libjfU9lbJkmBE5TwUUr9LiyUEG0XD
Ji2ar6wI98gesKZH+9OZI/1eaN8y7/cdVUP3Y2XHq5nbkDPaFJQYe6aqr3XCwULCFTFDTv55+FHA
hkdBqfpVHoUckWcqeBW+FaCtaIurCU4vylT8PVTizWmZm7CIjGBBF/0v4cOD4JSVzLXwC/ND1Ny9
J0HGsDEWG6dn2VULOj+X45oOTmqJk+jNjeHcQyJFTWWwZVrFY1QwtAmfVD5/RbNK/VRM3bZz5Ovs
KGNfRujY5nwtS36uUUjrF9cGUBvjewtFZpXLCZ46CeNovI8rfC5h8ekgDZGGkJXis2r7SS/eQRWm
G7ulJjfoyY0lNQi9JD40EXjEPBUuKLppvukDvBUAAt7pWQb9lN5PA0A3G/Js3FIS05Oub6faZhIX
PskE0MrPkcsEiIrtnA3aSLidZsvdd0ZTIksuj24V7oQhoXvYF8vr9cXlsMTj+y3JEfTeMEbzpYC3
0Os18efYr5v5pSwQNXpMeNYIBjJrlXed5LRqMts69S4gIwjbUNw9RO/am3djH3ibpg5u6Wa6TsNv
22rr7ZhrBS28qdjKGT50nkcvHVCfjajFA0H25ymqLawAXOGT7gI20zqF1hFm23B4T9MZqI5T8zLX
wFUpAjPHgRIa085Xk6hewTcA8LDdb60tv0OTZZNAsbdSUUzcuikTP8rNcpsFzObFcMV1hhHGCwBN
C26fkYwPQh6EknIvQwjigUxmigqG9lzfJc3MUD5OjA0y63zbzeKmJc+7cis5bUoy6KdKRU97Sy/f
EZfDObMO2pDcYuekFj73xnUO4aHwXHtH5EiA3gQlxz4ZcL4O9qYrwutgUd+h+nWT185DjBprUsNE
gpsYvNlOQLpoO6Q3XccZx0ObGr8iDk1dMNIr7tb2NqlckAxcSrdoY+N86dAsKt79Ryw9zB341qdk
3A2d+5IG+PNSM+83HchxP7XOBk2mubTtYznXo1/kQ3ygk+aia+FTUVaL9iHrVe1lEQbY/E2zp4eW
tAs7bQXJyqvfGIY7BwTPhCqh1PzsmMxsbHOOD61lPg9TdaohQG2M2kIsg8Nk0MpNKR27bnfyko5N
UQsvbahu+qaH+Eh/1krYpfAtVZ1Nae+7JMDpAxh9Gp0QYi3+NfD4PIcVHujoXvewg8nEZLsa20c9
PDtG0dOvSMlCM85+bhq8+qZmw3ju9E2Y004txqXD1SMiLLqXJmh8o6WzMrW54YBvu3EbJoGDSq5O
rrtMgbG8YSaxhXey8/ZiENRZ2EUXXicBBfBqRpQvOa18mcaGppayeVbecJ8q8Yy9gRNv6/WbQkvv
M2MR8RU+igzIBiVc0Xs2RNif3KzfpEm1A5WNCmjtpnGgUjOQe6VFF11W7mnuEmdD1BRxspG7icoJ
3WoKCKImdkaDe4xT24fK6JObritusgZK6rJaKDVxm7MCa98w5Y+2Q2++gulP1sEAyFtZ5s1YUO/Y
R6nFUTqUvqeZXwo68olLEJZbhv9qyZrPNl5KdahHPp0bqZOWIh3kAbio0PZwo1kRyi+4t9GSMxig
FTzG4svKHroqpT8+DOWulel9jOvQn2pXEsPNxEaF37nqhnMV4kwsunWHSXKju7ntSyW5fMFP9WGW
FfwUi3xLE9V+zNkUHegbTBMZYbV7yZzc59bjrFPOxCIX9qpyPJhVY7kPGiJXDksHxbeAPSKytiK4
hq64pInstzzJ9gEI+KMJALmGrbIOJhpQM097dDHIbBy95DLdHEoEQG8m7Ti2hyHJ97DyTrIkt94L
KKmJYZ7nzHFB5GKxmhrywMFg2hzzGZFCaXaRUAlotuHvQO+x6ICUZiUHtVZQPUBHFIeP2TtW3Qzt
1GEN7tkLfa9Lx3XlAR/uyvYxaRrz2ERcevIEhELe1xDuKTcSusa9ENToqoUVNSWPhoOA71Xt/ejS
Ihn26OkUHzCLgyCPtQbRk4h5E7C9d+6x75pi68YTh+BChhjtthREqz3dg7jBPBuUZixyn/IatkCV
4EQBRAFcH7wWu2WVQXGj4+nb1c0YAnT4Fid7CVKXzU4k26iz30Hxsn5kPVeMAIiy635MoUL+zTrO
we6w76C7ecyb1yFs7DWBPXYsGmt4xbjaWM5qmoc9UYTHOqBP1uhoulStDrSMpV9BbguBpp6CQj7j
Het4jQumNZ5Wra2Oy7NemEdcNMAzm+hOGTN0RaDQo65X67l6xwRyNJrnOsOzTPV1eZljbeJH9IoX
jdtsrf2qGVIY+midG6Oir2RGTg+3Mq/cey2jDZTp+7EtkGetagoYQ4hvbw6fiRXlmzyin4f3EE1E
1oIja/Klx+F5rm6oGA0vdVSUt5RBVNuZszmK8XNB9Jb9hEGOq2XbVlAGgnXED0cKNCGEy00168Gu
H/JHKww6f2w5lmJzfWksZsAzXY1zOn9xFZxtU/cLRCM1ZXcRPzFm3An7/K01cIRudWYQI/bKznPu
RJX8Bo197fP+EdKr67tI02ujVVjyM5Fw4ep966OhupECDAdaecyFdLacei2m+DHjZnYwhHffzeax
cMddLM1LrQfJDv1PcZLnrhrDICTjijiJewQTAgjo+3Z5kzKP3GBp0mDkieNAz/YJU2v6izT18qgJ
YLUDhKDSCjyCA3SzddgZu0jsRm3eS4t0f6u5E9UwPJkekupOd4ct6YjnwQltntCGW1k0/54HILmt
JnjjQ+usPoOw31nR8CD7YdWF45c9d+MuouuqlhU1AGHnA6ika93ymF8F3m/q6catquz32YJQwLYJ
vi7Df47KcuWxaP0cYslKWgW9OznM32bZHSWePR1hduVVv7JmAXiqR4uiiG0cYILocIfUTXqn6+Jx
AA20Mho8k3PmvlRmiggpCNXkhu/qIXfg+ZchyFGPVX2KapArs81VMayFCd6j8DPhJGfwdlSjgE8a
hvKqeER4X5M8ygZKlRTh0toCMRApw4ImLJqVYTK1ZcaCJ7PwvH3eUcug088VutPBql2O1vomCcWX
rbmPddZdM820gUyNH4VUxcqYZOXjW3OTtrkwniQe0mR7LX/om18JtGvC6NY7jHXqPtBe8ZRQGKY3
+sEZvzhjJg+ug9podz29FeWh62umgMrjUj74ZCv81La5tMUdx2emYCt49c2iin5j6F25ELluSIvy
TmsaJi/FLXU33iqijQgYz8CXxoqtqJ+lhac09nbCt5/p1lcadsUWQNwXPJJ4H4F02bhQWTcQVxCu
OF6uXBZP7I94zTIWNBA+GnPJEPv4XObbFIy37kz1oaw5H8K43ilIBbyBVkYydEcvi+MD3UJbGdMM
lWbwpZNqeoIuE6xN06DHrZaHNq4gy+IN8XKBBlViOoswumCdwxrdF0Z8FtqloSWY4zVRgqQ5TwXD
Q/AN5Q5uV3S0eqYvjfVSQv/EL2ajPziUiHJ8tWnoER1k31YbqDIz3D3vGKYGbXrnQdn3h6Gu4YBD
HGpwl1eJsdCcPXDwhnfbZvqbYwNcMaiO6vvSO1vOUxbjc82a5XqUUEFQ6N2G9WmX68UHN6vLrB/M
WZPXofJuRoiajAW191YxC+uZFBDzzq21lTUXjU6B9UjNgT/ZTr8tI5z4dnHTF18xTNGVPeBbZN9s
LCIiPfXivSc+Y7xcpN0frOx26CZA9AGgaRWEra8014X2KIJ1ZU8Y05gyaNq9tPZDg0OoNiCB2TiF
GQIxN9dvJdPSXaF5BQ/UwKE+sy6xcB7hEu9s2Xa7esrqjepnlxJ70LjUiHKDPjsB407Qz+XGUsZd
IaeTncC+BWnUH+JsvJhUc2+UYPRoYxbWdcA5GoDSZox9Ky7uCKx8oE2ZK/dgltO4zWtoY0YaM4Ue
ltSC/quOvPCetfm3GwUMUcis+UliYiLiouTXxiGWbnYb59RLwMGnpIqCsC48NgGRfwPM1t60+luU
/wYVB95WkhicGgLQChN0rUNfAUAIC++ij/0LjKzWn9uUFzjtYJO2I9SINnrmJGJtTB5qE3BUVGXx
YW4YqU7ae0C9dtCI/tWdnJ2m9wOmY0q6hNNq20kvp/XYh4SoaWPY4R2ej4MWMkbow27HLs74sxk/
XJ4EBIl9q0c9z0eD30EQbnPMs20NxiqcyqduCQf+gFt+iDH2T2Lw79///KpekvR//7ufPyL/psz8
/P5v3szPr37+XYyKDRYohqmzfIbC7CEy5nOSbTVpPvzxaf76W//lp8S5CPB7akie/XxpP5+d3RAR
+u+/6K8/uXBB23JIOKXRMREFwb5PZciB9yf/uIAAfr6Mvz5P0RpnUIMevchLRvLnc9V1d+LOBO9z
+eA/vr6f3//1gT+fopH2RwTQ2f/5mIjRE5/hv/6Wn4/++bifF+7nt1FeRGu3IFj/89u/X1FQiMUu
toxTXGtPAcZ31EZmlTH5QIrYaEnSnXKDuaZmeEe2A6M5N5eeHXM0TW6SKZuuSZ9P3nMp5sx8d0Mn
pr6Ro+kdEivZOTod4mHLJIx6kKeMFS4hTiWM8JMrPxUjS3aDLXbwSSywzOeEdT3ke8hrWtAlm3Fq
OM0XxZPXVfvJws9iw6ruf/UZ7kp7zltyfOmNri+SyUQaedLcYiXDM8zjU18ln4uEUU9AVJJOXcCW
faRNka26Cnu0KXYeXhIoUCuq1LVCu7FysgLZbLA/JeGwafo2WTOgID4Q3OoWC2ri4hCw7KX9egAU
Nyt3zRu2mL2rE7JEFoAJ55LWs8Q74tvO/dgS7Tp2dh1a/KrIogtGvx4DZo7QnZsnUES/qMUqNyUS
l6VcP8RZy8SweWoLKqjDFLnG5aEFMDYe2Nj2GpkaBmlUEjl47JnlTYO2hCWJRprjGWvO2mJmu+ol
Rko7rnekgwc/iqytDVgdWw43h3Yb0HSIwSvZirEJ/HggDaYL9Zxnzlc5WOOmr6avwc3pXE0FCzdh
Gbys7IHUEUG3mF+j0HwkiQzShZUMML7C+f7S6UxBR7yYjuGbph6vay228ch2gV8YtA3KGgE9iWeF
70juKh2GNH1lAcmKTT0xGRAW/addy2raZ1w3sPUb5DKEt5q17rUaTCBTIn0cAs4VjkoIBOlvM3BD
BmkuchSdHJuwy35NbGq0+uVy21KjY8TYs93aJLREIxkjzmqsQ1pGUOXzubhhGaM8CPOC3WraOslt
vvjKO1KWc0cHtY1GhmlzbJznwSoppyscCvlg6LTTlv+KzOTVM8DpEgen99zM6kh940c+xlSeoVqK
iOLhEZSzDfwSL4/rbn88T45ym7+Mmv9jaba5GPb+Qooevv73/2KqYDsmPQQgQi2OSvj6+O9/9MxG
gZiyuGM4NU2ILnmveUc3RVmIjew203F3xCJ4tBXNJlpO7gUcIU7gkKlw3pXGWrMOTW3u0FCoewvD
7mTkmncnxmk1Rm5+TXkQSrd5YCkI/80X/t87tH++cEfncbCkbTnM/f/5C5/jonaAzbHjDDI94AbH
rsE4bzXS6gdEp2U0mEg0/SwCoBHFR9Ic5b/7Gv7Fi8f8w7GMxQopOeX989cQV3HijFEeHzBrTFeg
+4fUSKIDJz9j7VEvvC+p5qTs5EFSk3qJ4WhSU00b4dsfFtJ/AGD/BL5aeD//+w8Rq6jwhGHq0nCc
pRz6jx9iCrtN1KkbwrsOoMzLWhw6COyNziI4NMlrP4NCLjPADzKsLnQZjKStwnWvIIIHjXbpvbY6
c6Bf/RQghxhm2K8ydnQDmLkIWaZxhBqXwA1PgbCh6A3NRWmNuVYuengNj2dTgGb2y9j4cGRPWpZ2
g9Qr3fPPP+LlV202v/7fv+1/8eyS9rWEQb2e1Km6X348f3zbnd7KqCWnfXAMk0J0aq58IkSTb4Qu
yQnazsVMe0U1cLeE5W+b6pCPBfp+BpWvGs9FHvb7XB/E3rDz/hCIiPaaMKJbRwX9jl4uk5Km4aEL
qEn6+cr/P3r539ijeTyXXu7/Gb0MRroO439CL//jz/wfa7T+H1LovN8Y/hjLosWj/g/0srT/w2Ea
C2DA5ZTAI8F/+i+H9J+OaMt2hYORWboGdOT/J0O0ay5vrX9aPxd7Np8N3rIQRBKXt+Yfz6BnloUM
Spntm1x9cx5BA+mgTla/WXiPo7ZUZ3vpU5xXZ90iWx2RbpUYT46cFLDecnGOst4P2VVXOKb19VL7
TSYL4MGgJex3gcuo0oO00XjMAgbjTnbajRwaaxWWFtMqiat50tWG5eF7dqqj7mj0r1t9vKUYENE4
ETcastSGkzg8ktFAIHG1YltH1Y2VJuTJ84xyD5vNmbhUhGlQ3uR4Z1BnWzsD6ZckgopC+1ZpBN47
amE2eBUuWj7JLVVe3JLavCcwSmp0oPwo63NthUXmq8BlvUlma9Ok+0gnvQeu8qYoxbtRT8jOJcni
BLLulOgfIotug4yrc9MUx9zLDwzn2nWacM1Qpbz22JTjFMuDy0xfTsOwJqIM2ldQw55E0QODprsq
oMBXeniL61h+egQDEWciX++DfNM2UA36CoUPYMJ9guRHTcBT1/bDeU5PKE4MUMHY5k3TrKhQsPyM
OTjWl4EoFSdL3EzRneZM38D0zgktrbFtgSXgJFDM2LiNZUJUrKJMDQeLuAv/g8R2lzr6wZ6rQ5Ub
6GyTvNXL+ZlwSnIMgL45DGQR7Mrer9sqXg16qxh6soHWEdEWB/g7lPj11DISGE35lfcxySrtt4lj
utWOpU6814x2XPU/PRMKclG8oO3zPDhUztqfbANcUVuFItbjVa9vObK8BNgClVesY5xgGyfFqZVI
KlIqLF1l3N3NOMY2SS7vh1a8afi7MZXsLIE7tftSLknEtntZ6twmcxaYIuXeaZiCWVRvIjYzaxgE
lXOI2wiF2hR/LzWw0o0Ej0J6j+f1K+g93Gqx39PwubKmeV+WOVNOdOqRRuDNhAX3NHiTL6XhUSoY
1VuJXwk0cHhysubBDhBV9OnTsr8ZsjDOjOh1tihzNEKca2nAq56lbbx1jfbSKKEOE2EIRuXZBRkZ
nEUXGNu8gFTe2A6nyXK6T3DDQDsJokunJweRTt1D1mwYMld7Fpb8bqhOPxbfNh4fuahycEymtdVo
cKxDOzjQTfo6t4wa5URv99hssyriSJ9o4iTN8dL3FpYEjblUwml5ps3Et0LBZCqONQwPJsnoDu8k
P8wqiAhfd4AN9I7Hdwqax4ZGikMUUeVVdMO7sZ6CkLFDW0nmQBgnIqe8NKn+Xmihx5nNeEpGi4Zz
16G3OjlWwzyfEw0vR8mzOxoODa/9/Bb1Xu5HPbbSViwnUMK7GnVKrRDXMpX12h1IiHu0s3Km1ny4
8dG2c+lclLG+N760SXmHFpEKrvnoYIZDNi+jwPem1DkVzEJPUo23skjIfC0NK3wAnNkq4LQtd3YW
ebvBMLSN3iGDmBHWEDwkCkYkYWQr4qXxol8xRtO1GquHcZJYdnR9WoHBPtaure5cowe1MFrNJklS
rj1wy5IyqLaO+5pqnnFjq44sZbK1vNg+13b42bQpfR8l4mAdO/sS7Mgq6pjHIwUJLj1gEDlTmDh8
OZvlFupDXspVxzmBrDIB3tFUb1nHrU5oojsR9BvrEovZ+CnmPH60x5T5VZ34mCLy1WgQJsXaUvm2
pIC+IVo5aEwAnVnj+wlJhAJCQPDqK5VvEfoDl+lZZThYdHrvkrS9y5+mlyhICGEMulinPd6ROnWe
Ad67G/hT274ykcBplxrbiB740DiEqTf6ulrwLIOTbdgLT5ROgapQUXV1amPfhMUTHE9aLz13h/+s
hP3ZHDjevLOB5j4NndSc5gAE3PFOrwBCzhaVvWTLz4MgwDHPMUYsMNzPbVF8uPp4SUYEbWqhCZB6
wWeeaPz90NHhWUQIlr8om2fQxTXGd2zMONIwnswmec5rzULhj0/o76NPLComKUNBc66rKwBnMCJ9
caC/c+1ZNvPVuGfu2hem39jS25pTd5JjmG27gG5ZjUvfKo7emLyYt1Mij9Gkiy1ZZzwmnszRYsa3
yO3KG3jMz3Dd8eXHLnJLOW1UIukzMGi1aU3t3p7h9dShfjW86j4Cvrj2nGZ4pWJqvhG1e481HCMy
kLEdQiwzNXfA+CXrmeayeH4qNWaBVT6eCDelm3BEJ1TezA18juBP9uMrU/ELG1pD0bPFlUPdFiVx
+ikVxl6rgoaOLF4RMxoxagfNTvZFc43KA7ydlJU09XZFUN7gYfzozC4+5DLDQNeigA8EpqOC6mmL
tC4EiOHcoT5dqXO+MUM1+62NA4jmhV/sNc4LNIunyXzM2n48YTErgBF4Dz3ZhJUp6xdKqz97RJBj
FAfuhmdpP0sChMPGM2dMrF5u72rd/WogIKIaOq9JhMeBFuKbwaPThDK5du53yBkTnggtPRM8XdMS
Mp8UkYNB6++LPhnBDnhXGal+Y8FZ2BHjAZvFZpzlzFtkIi5RzmWZpdrkJDLd6IVHyYFWa4+4/Fjx
pvYtcd10Kyq92NVl2uKJnCxe2DBkP4Z+4EGSxQaBo85N6err1MRdWRUeXsI6OnbJ4nFtD1Nimxcy
sjun1HYBT9WhntkDGX3HN0Tf92BHDtXsccxgOzGZP5ElAq3jvOXUK63TUr3pHr5Ec/kHyYUPDBtb
I9iOioBxb6bYjHnTqlyZa0yYUHEo/FnrJLvX0JhawCI5r4xnLpToPNtBwnjHrMdC4pTLvpTRfSA7
Z608ssFWGtHa41BAFMyslqT94KQ30UtYP3fR76Z9J61Vkq9t+l3tVo8h16L7hPhcBA9krF0s9SUH
icVzjV490whHymuvnDC9inw3OSTzC8xvK2e00Go5iuh6c9P1dKnl06hBrigvhoCGhwutPqWl+xFh
4WSIv/yM00wxknqI6+wUhKlOGZszHkzgUOhJyvAdlX1zHPKOlJ+KjZ5S7pvWvBhzYrBpzuZLbRa9
31o2XeLgT7Zty1tFcGesW3PdKvugyvioF1X/2xTFBrWhb4roVeSjsXNyDBAM1TljlVRNBkGvcfrq
R59zJY5EwTnbpH9s25mqXoxhn4m0gPwrW+1N+hYHIs0x47mqs4dLNtxwb4ZJEOTybnlkVJrZd2N/
P1RaTmN8Wm80h4ZgLFSVDyDv6C2TZtHFzpGwGBtzn913ltMyD8MdUYc0sboc9c0RtLZyGD4ZLsVx
6EErIvcUnhfFbV0km1Q2d7rbNrcAApj1MGedjc4mLG5Rc9w9pg48onqiwm9GC16LiNpxI7Pcle3h
DSqxdvgGnYTMnx1wYpjU10juLo+A+tWGZXpiOF6uhpgPg2sGozRC3ShM8+o573nUYgZQZrZ3czT5
CH9rWKrzlJv4aVgJqDkv1kmPjyDFDykXaZBwirbpu9lYE2YWvlJsBZQLHA05Xsu80Mljue/95K0N
lae7eU6uITyD3iB+Ytcd5IniQAb/oOWJX8TefQoozikbtCxS290UXDRVfOs5iPDquTK8X27NWK7o
dp3J1GSQv6iE/aZbHajJmye76xRPtLJw3XiucY2ty48+tg/AeHZjaB2w4184m141XRyCwGHO2l5J
6+9r8HKhq/j2Uo22CliCFmZyEAr1RI4lAhEUy3WlNTttrret1u5ahwTb2MAoxsirWxHDeg8v0Tzv
hWXfW/gZVswdftndvJFhex4b9cAHMhHuo60y1Z3MnUd22nYVx9/90nCeTc1L0FhbAJS0OXXBKa2G
ndnia2wHTF9FZ1wUfIfqefkg6luepO1BLMaymgz3lQjOcJHjTSGMh9KoCU2hRkHTs1dxxU5reads
cu7KCd/V4P7ubEzQYWyvU7VVAIYovSAbpHfbhcBT0bEna/XQluHLUOMXVcTh8sc2vLUTytkN7KZz
iLgqvh1x21hg7pa/kFTh3ui5d3jzCezHiRhCvaLLdBF69svfy4WaNpHmMrjs8RodOKV4YEQOtcco
MP9Hpi9HDCv6QI7dtdD8ZODnaIvrotKXN8gFkBFu0WHjTPHJReosS3wZUQgdWcX7aZnu1+UhBBu+
qnQGjLPwdnYLUM+ML3TotJ9QjGMpbaJ2WIOwKLSF8TY2zetQN+ex245G9dHU/ZOGUpHeu4Fh3ihN
bSd7/NTAiszyXbjuSxBFJNvyx6KL74u0eW8EJTKcruH+nPE37MQY7VVT/rImHROYeXFqDiwdOrxD
aZDpTg/Uyzw6U2HttNB8JY58cSYLy2t3yHsKwSe/44jDgR60N/b6wZrWCnqLXWSPNj6dCNsTmyuQ
q62WEzzRalQF+LbcyDJ0arTjpFREdRVyqY3rLahvNTO/RYTfj8rkeKhT2Nq6DDyb0bvmRxAR4Ms6
3k5de8ISSP8zDZgD9ab3vVrekOZt1ZlHx9BX5Jf9rkwvEcFnZWQrvQrvmxyzmGppMpfTo5zzs9vE
R4e+R7SWLXDHm6Foj2JWV72arjU92+us1PatrG4qF6Qn1zAnjjeOZp8ZDbz0NnYlhy60wUatETRZ
N/Fbl+p3GB1czEKY/FqIq+LeYTbfpP2JRYhAW/NNoRboouLiOTFdPuMN3+lZsEuPjNZ1I3+fXOtG
m+SNLarvdHysjfy20nOmBuYxnJ9avdnVkO44363wgn8pAk+WZdx6Tvikuc0hdhexnOJUmg6nHvFw
rLYJueEVkJkd+IvbmnRPaIlNWKSYtcT0hn3gZ8nETULOqXlrNP3ekdGHjrU4yPcgCj/LMPZ1x3rI
y+Y0DeUv3bK3k0buum8epbmL0uzqSUph8BgILB5tnh+kiO9A/SwXxie+1t+GHdw5XfCuw5OX47vb
VoTzrAMwV5/wHn4J54vofMjzL5/6XDzpRvPltRol5BMGGcSfQMf67Z3hOG2c4TM0852etFwYeFhC
O3krE/XRSg5vkbghYU6rUvRqB48E0Eim6LRm9dTjVOFFlOqk+oFsxODVmEJ42095c1da6CnG9NuE
DIUbVX/BBBnTaricgLGAu8Z/sncey5GDaXZ9Fb0AOuDNFia9J5Nug6CF9x5PrwNWx3SrNBqN9tqw
SFaRRWYif3zm3nNf2ta8Z4nmNQL7e4qJvNReBoXs3QlHbtmfOsyHZfraCfF7znPiW8lDV7CntkTy
6tkOEbu67gQ23yI9utY9cGCgSxcgGJajZ5WQ1fXxoie1g5J3jSdzI4IzimkslFgCSOc/xAzcYxWM
izwdO41LG0y+1l1GvKPooUsoGkZMS0T4IMfihux0L0wqZghCs0ezb5wYNJ5NmWqE4Ri4owhd/xQ9
RRX8pDJdPJhd+FXjyK169RwlvkrbTlrXIrOZqJaqRYTGegexV3KrOF2zDOejZsnOJIxfWQriJkST
HZhIbZI4Xyxw1wlngl0lwiMbWwXtHOarWt5VorIqJONpLrmqpzJb55G4qieIV5J+aq0rOrkryifs
mWX+2uC2JYSTpm2+zKpqo8W2MfHeBouhk4I0S6+frbG4VkpdMfhC5ZiBHVVSQmDRWcW2MAybQNgw
kZvpiDk4mE6IMSPCsRzaNZyeN6nQrxJ0tVw65VF6ztpsqwvEwbbDOe+FMyRBZ5KQtia0Roz/teSu
DsU918v9ZPSHTokBVgGbbfIXa5ofCbB6UMvRtKvpWM4CUAefHSXGXzavMMGaQvOmsSOWlUKPgPV1
QRsID7DlMNFj35X1Ys04xw2wlcjGocral1BZjyN8zlG9oQa41Eb+EmZn4hP3scodl+5PtMYdILRN
bdVOp7xIKUqDQiW7OqE00Fc4GXZxWL+IffyIcLZWAQHFbj8aR0aPJ9IYeNkjtm0pz3HWvZl6cKQA
ptIaEgchbt7rV632W2/5Xrk4HUKmFPm0mL0i4SrrbmYUXzXyr1j5vfCNAeJRmfGsIBUhiPkbvQfs
l+6nkWE0NaizWRjK1vScSMO157eDWx1Ki/q8x5tffRNzQ6q9LOXopZ/rKj+OCtwgBOsdIg5dN3jc
hHKixM+cGKUMGFtc8SKBU8Vrr/dPlty+ZU2KrBwHMN6irvAg1N/kcmHXiMzUUCQd8+krVYOfCAtP
K8LoM7AezMSGufhkb35CK6zORJv5DXHi1IiOFCuAnfjXE12UrqK6aRVEsILxkA8+/B3iQmKyW+Ox
mqmwioe2fph9WCCTZKcQolim5q48NptExQssRSv84QTSBnpsa91AgsriOEVJySXAdHOuVgxUkIdq
3ZFEX9Gz8Ba4NOgPsfrWaMOZzpWCKS2o2KZrOm8NK38omoTjir1z3cNzNIpyLQYBFvH8LAr6aysX
iT22vTsp2VfSTLsR9GmVLwf4U9rrqqugVeOShSCCh4FhD3NT1LQpJidU5z5zhc5ESgkyCoptYLmq
Lp+wuthS25Pr2PTHgmt5l8KjbZOR5NuoN3eqRvh8FolHps5UdcXkDRUEgJnpNuESmyKmPlJM8yeF
QmaHOM4aa0apIfg49Dk/8Wu26J6alaqECK5UkbmdxVGHGxVgMi38KikDXAwaGYXdhMN4lHDoYvcx
3b61DDrnFqxB0zyMhVx7gxnABmmCTaf7od2EwSMdwcccqsmqauJ62/WMzIMUdV6NDgmPa3SUQ7xQ
UqU+Yh68+FIlrwdVueiDem5qbF6WIjwRw6zxNAaPszBegNU++RiBedqThjiYDlFIW6mbuEzGdZoW
izpYom7OLVRI+JYgFXu6VJtEPzdPXZJarjgZz3LhK6soHwl3AxGo6i8amX92Q6sXUcvZfh0Inlrd
NEHsyP3G2iwjBbQDcpayADlD3dBPmXJe2FlJnmNvWuuqaniEyMlmzN6ebL80LNcKq23t98q9SD9Z
MrzXw0ntUOCoxr0uF+E52qvc4CnMfE+U2fuj9KdDXgPk0g+4L6iElh1OgNMJN0bkMDQgXj4EKhkU
cJ5LlBtT1m01uPDUb6W6TVKAZbBKtgoJ6m4g4DSEeAaSoDN4NqCEWI0JcTX237SB8pSIm8gRmlpb
h0iWu5FLSUlQbhZ6r1JDoWDRUMXIvZ7ttSJ5IGTkO2bxiVmyWVk6P16tt9zU9EtYjz+ZaXK7ewZu
SQdA6kWq3AXUrkUIRRKc4kOzXMl1zVqkNUGDTMhG7bQwZa8zW0Q30DyJG5vRFK5C9ALwyAbN9rk9
ZV3o0qkCRvWGtL7EsfI4whkPJy9QL1DL9rgEzyRxeInEJav1SNkaf3idJPNrVteoOTd6CiKiEFAb
zep2LtLvDs1gugDaJPL0Jg13Llz7p3LAcYpdZNvJ6h7i6we3uKM4TCTW407AmYSBBiLwcRG/Dcqn
tIaRdJnN8oPEdLdjI+8yWOayCOBM+82N/prozjZ96oxldIiyG/ua5QaS8pWW7MNShfVwuWBoKBI0
eIglXhb05KGwVnHDtDwFGS/gzJK3I0sH9ITrYTQee7V/9ZvMDiOwLWWyVXVtqwfS3Y/wOWHd33LL
1tD1RqfB7CSbheFGRpvjD+MXbRWrqy5917GVJQWsN/DN8EWS/FUi8twk8HIQpdsQR1/iAIkSTHAQ
Kx9yPR1jP6HWysdPeBabxByelIimBM0j06E7G+9v0ao/hYJUajXEp8DwsF10NLySGUkLdsvAbsXV
GLYBc1kExSbdRQVfWuOuGC8K+lgWPuAM7Zq4vGmYDhmC2GE/nlhyPetMC+1ZH7/DsL5GTP0G88YO
xa1EfyUCguZ2QeD9mD7KWXeWfJ/KI7wWHUSm1ofE2opbJsw9XWJUcRPPsPIEkBUFfTcVI6sQvd4y
nP7SW3+TkGxHl+SCq8ZBNOCW1eVj1afvKPiZp/jaFZcoPjHCq8SBbyZtR334TvXkVfPbF1HUzq2w
kKOy9AExIk7iryn/Xjz4WJ1nnJuM0w1tb2TSUbB0T1YEW1HmwIZxfYLZZPGLTADRx3dJxefSTAZu
zahzS5H4er03H5oI9LZRvisjrZYlztQxKRfdjC+jHo7BgB8pg/RridK4zsryW4jq3cROsZ7lk1qE
16g1Xq3euoOcW89aiuuvQKAlDhQjdeONQnYxBaAfWd0+BRUrxbhfV/cgG8+xATnQqkOwhmAT8Kt8
p1BbpTG/9PkEnp8Y+xB+idFK+BngybClwDai6k3owvHsd79vrDoZ/rz3+6GwfPjX5/768K8v+/2K
P98vakAcK6yeMpNSFAdaXEjEVPEQ1lVvOL9hEL8JEAhUVVbM8y0nDNz+BWv8Ajp+3/vXm//G58bf
8A6fsYgxRMmfNJopnHUXWQDcmyXCEMcvAcXLm98PLcNot8Z8r8Wub/d/8mD+RCuNUPQ03H3IY0uS
wMlh+meilTpm5uz9W7jV77tzK5191RxRy0Hg+pO69Jtl8hts8+e9xudi9fWNkiKeFstqawJu+mee
0J93f6NygNESLDlh9BwYWRhLXCUlHGCfoCBdURr++eb3c78f/v4FOCuCPf/1183yD400SR3uF4NT
gNcQmVnyyTJ/Use+ZaMZlTs2aOWuVVEEquKAwiAJqx3r1Gr3+96/3vx+LhMqAYTuh1n2F18YvnDt
lFsdGEHom8nBDBjHGUr0gVW2PUGphujVLjzbAR28ukmsiVaU4VsqcsQRfbwy5eE7ac2BLpU3ZDlv
iTeq9qU0Ta5FDNo0c0wqWu672ViTzZ5I/jYw83MfldOuVqeNVIscrlN/Suqx9AwNH2PO62fUSlcK
uAnSLdvFqD2L/ZTuUKoeY3xnJyOb8JnjDPTmwkrWgb4V0uRHNKqdQmrszuqG6WSO882Mh2Qnq367
Jz1tJ07VRx2H1abP/YTe2gZIkp+aquxOuGwsTlR9z5aBKJra8AB9b40KtPfYSPw3MgEMQsKTWWRZ
vArYXFKTousLTKE5gTt1EXhmTD5kGCKDeEXp3Jx6DQFtgWpkLvQt4mEQaXROd91P06NI1ECQt8qp
lxXlNLUBr35l3PkCUjOl/DEyzLV8SXfKlsjfXD3iENMxMuAVakdza5DhciAsnApIwbU4vkngtR2z
lL8buc2O5IQTScnyBd9Fa/AnGn6facHEo5pYjH/DmpPaat6HsY65zRb5WWjm/DxHP0WnYUao5941
mS7GvZh4rc6zojU+Ja7Yzl6SZPkpNIzsJAqPbJfGozbD4goR0jk647Z8lsYVsYCwWFvZOKZMpMEU
8bxH+U0OKoNRVjUddMzX4o/CiGBmxbbIMPHCynOAiYOwOxxBC+cC1i/gAkpGmXm/VNJuhtl0kkYW
wnC4D9Hyk7B7EtjOUd5IIkJgUJ3dGk8oz0o3Yl8vM1AlgQXMD58j9ztxw5jukQLEE5cnkY0SShMW
Khk7Of4V0JvYSSpdwdHD5/789e/faJkRumNX8MDs52iT46mBbE+guWV+dfp8KLKK2jUuHjBXM0Kr
T6QV7GLBv4+j0wjjOyE93yj7HqcsOCYZnialguovPUYtbsJWlZ4KJalswSrfMHAyvkHIxorjNsx9
t89SmAGCeNBaKkUJiWvBAmYjYFyo0l2pRIeGHBM7rlYdYaF2BN/ANkBRR+LC0zX6Z7WQ0aXD+k9F
ubRbzK0WEmFH96lTDcG6VUGKfzgKoZ2ZsH5UqX+0uFcJo3kdIsB00zBdKqmBfigTCU1M7giW3my1
p8EfjiYM7gE0eK3TeMI4vkgZ0hmJKNsNq23KEkKIfA1O7hCDu9WU8pwZx5Y1aq+4vUXefJ1ED2Xk
u2nH2Ko3qhYrJJ4Fht+fi3/ANjLxrStBHRIt7g2F0ruCtDfNhCd7Vn40ejuYLCqI92C8+VB57Amr
Z6wFwK6oHST94veB4YBzWwlyMe6HZCZQLutfOl25qfNtDrlswjq4dGRdHmILzUY6LradxC77Yk8+
+0gFeRKzduQgVJmugK2reuGZuIOQ9V3ObjdZYDIzfHxeTklf30xJ9Yb4pmknTvxHq82ZDhv5fQJQ
IEzKoaqkzOsg5ZtSCCUs/lQlyGdYDSMySN3CbN9yFB9JoU/gOWj9uvE7LwtrW7MhuQiIdN2yY6WG
znYvFStFD8rNDJAag3U4oQGJz/MsqripeBjSCZqhfBBjKspGBuxFBEIOualpEbkXeUmew5J7TJOj
RIsKvpiRZoizE0bDsQj2BlUc5CKRLJQsqTwGFLJDQsq3EagfhuGTdcCuUuwUZpKx9YByfyS6UgZO
BkF4XwXvfSjJz53GwEVrdpmB2JVMB8WdEuFZEk4V9Rm5UcNKrauvtJI4pvtdUYY/0sI+McSCAjG9
WBRnPZL4bgrQiuFuwrcGSrmggRZCaA41d+CwmXdLKdkoYH40VnayERWeXuMhq0cmEdHUvMdmy6S+
hKDiY7INQLLawZfZ6PmeZBukaksqRAAR7zwyTrDlydwYOpBuut38VjflHcXUR6/G33H3paiatuph
Irv6HJBQR4+S8WBlGkM9dPyrkY6ffcB4N8toclNrMpidte3qXdRynLmMl1tdnb2psgqnbcezFI6d
V+ksHysfXWCSKPCz3kNBmVcaHSVP97mEWf/qa9J3Fc5nPcrkba7XpheTKp+zobexFYkeeQG8tltm
hbpM2czQI5xK2EHoD+2s9eE+KyWU1lDt+Hma0c1mri49qK4pracnyAQE5D77mdqY8H03n3KfrwMh
nR8FoF6cSCEp0TkEzzZaB6L0EGKNcuQMMDfant4xMGyELdRWP82/R1DndhNPtMOcbIx09WOsIdEp
/INoqic1KFG+WWAotaZW2Z2h/dJCMCly/Ybry1rrZX1lLGttFFM6Ryylai28pQkgE4VNhWeJwY2d
9YbJkHnC8hxwRZfiNg5LAjOmLttYJYWLqS1o+rTI8GcNO0XpfvRqfspgsvC99R0q+0PnT/ETBsdQ
bb6CsX/EMTBQqNVuDy6WiBtxDWvgwpTFXFVBxfSZuCNOG3XdUxvbfiB9oKQesGou3UKlf2NKJzfD
MIYlwGU1itaX2KLJ7DthoP4RP/1K4FeAv67mqmlHLRrHLGU84f9m2hARVeXbhN/MqVur9iZT8vdC
8E28F/I6E98WizF5jxmiXCUj+6YkFMwjZHXzOAFdkgbVcLAzqF6RRclGBCTOqlgRNqIBWTYwqxj/
hDjsDDJtnJIn0WjgyjJyxch6YvqSrrUOnY441L5XVckHTkgBbIKvgxdEytXPJZzqTI9r12j56RMh
ipEeBNAai+dR0KL9n88sn55rk0DX8BGW1ezgH+wcH3HYXq8rblVB2Yyrrq6e/3yI5mRdq9KwmfxB
XdFks1xcir8pYGORhPvf93SGyJteg1ijAR+PUgsJ5++7c83AOYNn6Cq59JTPRsvmkH/y+8bo/WIV
590LH7UbcQjRaIjpvgmQRoTLexG4W73NFHJpZZeXYL4Vyznfl01TAE6rLTv3Z1r7FgAKh4peenI3
gXjQ2Asb4/w2ZWHOsVXlew73fZgbMblQ8qHkt9/Xy5tK8IdVqAnPv59KQtN3UJbkGPFA9oGwwodQ
CZqnN7K1MQPy4gy52f++6QdfdEZiBWwoFRtZbwTXqHVOLxjKuyEFbIBvhkSCUWZU1eM2ghQX8Iyj
BySTzcz5B3GcDW47B+U+7btij7akwu+8GPj97EMKaoFbV7LpIvPU1XAxSuLBbMzgIP7EpNkjdxTd
rkYqkEVcPpqIEi9aXPZKUET8jPEnbSvXAyrS/UB7AmyDxUVcAx2RRgYmJOPtS3Uq98wWyn0rdig6
SnktYTCilLCSat+XIlbN5VFugq5ayC3mumiDw2++Pbk/9T7XMCxITbCcLgGLkN9P4rpzuaQYgkcW
ZkzRqD0zB8JpTOE+MVVmO7//YcTErYJgMirFHjNFuQ9GFgaY4Y5VYHWg90T392ePGT/tf99rI+6t
wNUZq071AtCPrnXPK02qP+VAnLcWO19iSep10RvbthDHlVgN+1DFtVSV1DNk45zbjB8gEscXmRW8
u2BBy7wx7VkEeMht+63SmYA1ALlRpFDOTbL+zgO9mocuPbLWJgbBXBXohAJBQyllMk3SRwiFftDg
lx1GpBKDG9XYyNWrevMHar3JIqwk1N+UvnkiIiPzBLFZZSWSy36G3SA3DMyNOP75/3aI/xYtXhEt
WO3/ZzvE6Xv4H5v3jMSCqP7+X3jxf77yn6YIQ/yHLkkImFTYwBgQ/mmIMOR/aBruJFCdfxsiVO0f
7KUkkAGGgm8BhM5/GCRU+R/YGQzTUpRff4So/L84JDTlL38E8hi+k26qpiiapvi3NUllfRtUpjFv
llygJNKPCmwYACzCvTogTtKdWV5Vxs6XPfJGu8f2Xf0MHtsnTnYyAidrjZ9phJEhPLclp8gaizKO
U4AK2oKs2lixu1ANocbeqfO535X+DUaTK6/yd2WhH3rAzDLfDe/SV7W3XGNrIcr+v9nAxP/sdyQ/
BU+JYvDHXz6k2pcnDEjmTFa18dRJ0i3s5nVlKpd4UD+7uvsRBAFPbxK9apF0+7cL4j/xfqnW3w6U
5RFWcbIYmioaIkovfrp/c6AUmT9WcaAAsbhbw178KW71WcWW+daush/mDLC5uh/jQb0VpMbtQ8tJ
HoSVebQeTMOZz9BS1avEeOFAhNV7dpq3yTVhHnyKanu4AhhqvOg0vZs0yhAnH4x4DQCt2IyfjPQP
ykWEXvAdaIt00Zqfku8EgOtFfSULDn8pE2++5tjiiTFs6K5291bds3tPeI2y1RgAgQexXCRaRO9J
qA4qh1azOWQHUmK+AAcpG6i8Jt4yqBAJG6z6oTqxk5b2SGd3ipu9FXc0LeFn/Mivsxqf8595Ldxm
sBhHf0MoZSLb/XtgbpDLnmNPhFX3PW1w9bszQ1CEiqX9I++rxmmtwI6FLTKL5gP2P8sXwc0+Fvmb
6grb+q03XSDU9R3eGX5MWYYtZQePRNszmm3WaXydINg7wTHQndp8LK7JN2JLWgDhWDxqa4ZHSBGe
s+ERiHURE9VmB4fpBfzBilUyVaj2AwLHOOr6tpd2SeDlsRMEm95cYXbhrszJjiQwQb45vSA5V5Tj
TIFIOFcuXlVxBa/KuNZvw17/KC7+uS1O8gPDO5MU02ITBQ46NOsWrYUTpdUp2LEPCi76Hvze5CJc
ZPZL8sKuojMMbabwrvITe7hbuhWhiggRho8WikbPjocpiqs5/ovc0Ghdosc2PJp7ldTawcHdGnsQ
Z/bzWl2FngpXM/YYyWuv0pd/LGVbP84vOJzQ5559J30Lj/JRCXhouUVBa5sl0I104Ha8Ng6jZOfx
GgrS8+J6Vt2pcNPv+kr20niCfKOexVc24tot2Bq1HZKjAl4P8xF+y8eeR2LxquAQOtD6y5v4nVuz
k53lm1Ta5j340E9ds28FO3r27+YV5RKXNtK11iUnTNnqp+w8bEUQLMrBuDaqR/hpuck/BjbRTryh
f3tBGwgcESSqEx+tiwV7xy66NdvN0WudjFeHnX73J+rZbi/Hj0RVVGfCLc5NugLMIXZUP7aR7IYX
aDPGFXQaiBCWUwwsvPZd30QuEyqJiYozo6dx4OVdtV3Q2SGuFkdnWTZsoUuyZfyssQfxC6I88Iwt
BVsw80Da0rCOjxRtdASGTdl/yjKn24YgqegzOAMVxmEii0KParDT3R6OExuLr/QeerC4X5PaTtey
PW3GSwLcaj0hp9rGd9TH7mbahHdVxGIAR9QJzkaLLd/WHv335kdodszqZFwv2+kZSpdHCWNdOwKQ
UPWsAZ2I5AEi23Qa2TbPSne3rv2xfQ0RPNvG63QTnymeXNxC4k06M+v7r8/Hv62xWIZkjfRYQ5Ik
bnN/W3RJ/DC1QZcrTBGtm0MNJHHz2Ywa97/+b/63Q3j5b5D1GJbIzU7Wl1vEvx3CdS1Mncg6fKNJ
A3st49maxu0UjN9zw5YTMjC9VMUt/j9qgf/k6Jcxav9952H8g+VXU3XVMCGFcBv/9/9WQXQNkbZB
tCkwPyQ3z9PGPN6UdJ12rivCm6Q1dmqlK798igNLxcvwXihD7vqs+9j06QAJp8cCbTUuADJTWMjP
qw7lXhsp4iHpRiYYAj4xE7SzpEy4msRIReIpY/+T4XTOczHYSdWc2pEjI2VKYCGxEZU0PuezUi0h
AaB/Y2OX6Cu/aponuew0B7UKIXViZxGLWwgeWLcb2jhokGQRC8G0cEnsySzurWZ0DwFl+5HuHhU6
foIsYT1Z0/JvyS85jNCu11Ba2SCJJasylKMaoW2ZsUq1zw4fHGKOdFXrApgIoPXQd4qq3YlZIq0V
anD0JzgfFtifSnyaoPsgj2iXSwsy1ECUI6VGf4lyfgWe9pbjwGSt36yqWlpseFlFb2k9oz4XXHCU
DMTr6KdjsHaSEaPaUSE+JHC0j1FfYZqbdUTMMjPTQhN2iTlttKq+6mmUOOKUrUb0vWAJc4Uf0vyR
H0MJVXOchyOuDNSDQYr8X2MVzcaYJblaASkYxZwpZLLgJkSmoIzGY3JSXUMcuPEZ6nmqlWmtC+rH
YI3qCWwdKwUAhMDONn0vQ2VuNZDgDSgoSJJKIWAm5CfLtflRk98Dfl5A5NlXXaj+Rit17mezfI77
9hgKSL9aUOsrOdKfIKPPnkpY94BrzE5REdl9Q41WIyybdf2Bgf6DWMJmTqSTSNCeMGkXafyqRu02
s0xndT49j3r5VI7pe3gGnJt5zdjcxjB/iP3gUY6aLzYOJLRyAc9o7NgePC/vq4MnDREi5ggWhQaB
PSD0gL4SaZmfqEQiOENudZ42g5aS8Ruo7Jq9DDEC8SvBKSy1eyTPR2HRi6jWwpuTd0WMTURIVWFT
F7UX92QRK4kImLsbnvIyI35hAOVQMr0Rxm9SMuk208exlDF1TbsBUR8HH3FFYrIWkg4lVkCOc9jp
F4IR6c24M7SsaDgL0DemPDrpfJTYopTQ37rhgZUadghcrDIDri511Qng0CJ74CtEX1iN6beVBisD
DqASau6QG149p8QTVRv1osPRyjSLiTfzkQKzHMt/M+twPZG0NrLAQclTRw5ESTatb1pPM4j4PqHw
yrXvmCzm8WHu0VKN/R1T3IG0tq1piCsVtQlRO2iL0JNSovVjpO8zBgd07YG6jrLsPDG3YwbjG+i+
jeWmUXfKgZmB2dlkEeD/jYtp2GqtitK21BBa5VK1lfV82sRZt2mQU5JiCmpsn1f1TSgCfw0oMnDH
JK6RMIfSLmhmiR2kRTqaYuLQ7OWAmJZ+J3VsABKf6TrJz54pibitChygjSDvft/omEp3aVRTs8lW
G66r1rz4bZ/D4dBwEkoNTMQJjtkQihgpVLZ7hv4eJz5F6++nIvM577N8RxYs0crLP9JCC/vh8l4v
f/KKYDCl5XA/A4k8pApeflCzyAnblONztFISQDr5uwoQnsqgg7xL5AB/Es/zDZIc5SIlQLkx3eZY
XC0SB9eswSkZ/Vf5Pm/k17j0IJUd0+N4lN7Z/Df7JnF0JEqXGWgeyNDX6YHXfnUYQ2f8qdeSBxom
Oygn89UuriERA6+IatVz+N4c1NWIzdWGS/uR7SnZRZsBofzCc6S/mPvmIdyoUE5sgyWQeTbwCSwi
GycDy6PyQDkIngfVJfDDOIkXYENoYYLErXVme+AS8D4juNtKV9OlwBdZ3rxKjTMZB5QqfJlBgegw
Ndc+zIv5ZW6r76h/DVnGxS50G7XjC/sf4CIsgA5yh4CSvZWTJ1Q9Drav9GStjafikUI+uJj2+GSs
jbV4jtYGnlVuYvBurspP+jbH69wxP+Y3ZF7Gumq8AlFUvChbyZiQdLfdtxupolVZLTGXOza4ab8M
VB2U0YioEVTpEtscL5BX07AZzZVCdTV4SrOX1K2GoYtXG3Yr3xGPaIQ5SzWRpGFGL3ZZectShwGm
agveoF80iVgEN7lWnE17JFBeZK5CAQ0CBwL3EwetDHJZTGJB6QXPabuGPk1xejL5yUkx3CKdqV/k
cq0QO8+mfnLYQKTwZEJbO8s7OC28OQJiKTCt+LZmrkz0ke7wwmOc8Pqa1sQv1spG5vHQF0MEUs04
hOviTezP8Kl46M95tKguv4FuKvW+/sAfy9OzuAmg9tgjxzgOoh3zPboQPb8N/Xa0XoUTR5h1AuOr
v5Le0aPDpvXeLuJh0AXBg3FSv/qW08+jJQPWWi9R3vg3qBnNR+OUkxsan8xor39pnnCdn3zI1nbz
WqNazG/tI1Je/u/gjdL3JT+U2/6LngxXqfqN7u+kH7P3DkQaMqvn4R6NYJEci9Q5m5VysTEhM+ZO
cS9X9QMOnry1zVdeAQqCMGLMcCg5Hep6uD1c4Pcq8JBvn5I7+Q48UTBP9RiduUc25nOP7mvYMCZr
d/y8DBlx5vKapIQSgGOyRbIf0V/gJDYqhDbsuKaASLPlW/eA1KQXNvu5aZvmAat0lHhxwv7XNmgk
0SQ42kFi67UnIo8O1KSv4Zla8T3ArPEE5YBJkTs+BSTngbJMCETYCx9q7kW3QNogQtSQLFKInUBi
k4g6Q4s4jtv+kDSkVay4cuEECXa1rvcdTuFdu0PfAIGBaM8vHFuk4lkHIoPyDb0tOSMQJsV8W3zg
bPPp5lBuES9gGy9cV9PsjGBQkFEWtrAhZ/Kj+4g9dZMjPD+EGxTshukmLynWKYdigAaM9cQTsqTk
3K5Z7AtA2kn17FmosfjE/+MMJpcIcTjecKhoyHN3PlpcNbSozAW89K0GtjQ4BFeEVzryfJckj/2a
Ks96NC2newbtoIxr04E05Egv0kpe6/d0zTDnNRNR1NnaNj1GK+WeM1fwjMMeuOX8MGTeiD3Eri7p
lX7mtV3FW8Bb0Hk5xgK3dC0O7i8EfcEmO6l83/5FXZtv/A5XOl0z34Q7kPfwudEjH1JY8B45LljD
z4DYp9oRjVVerMSTfyNovl2YxLSAg0tb3t6as/Ba7bWHjg9ezKtV2G/httn7DFIoE64+roaOZhv+
3UMMJmE9c+hvrZX1AUzhiVtoe8lJYTiMq+IUnOrPWbFZ+clHlM/WGY47uz71Xn4wQz9ywqqPyim6
J/tgo2KDUXbqhHufhaM9kdicHMp2W4oX/aoejYfiic0sBSbBliBXWfGyx62/aA1CBir1Vnoxmt18
pqU7cYdhFEKPGH2w2m1l2wq8kBer4RodMb84MVzyrXjcM1d9qfbQ00rVq18kxVMULgMsOq1TSysc
kb2/AWOPoo3nyQ9X/C5FchWJ7FK3ALVpUlEV+N0qPzJWGQgfKw50ldJXU31QVViVW7QH9Ro+IrtD
tLwyr/LaeiDRt2ITBxxadFisq5EDPJ6l5TaUXaWzx0MECNkzrVN1qnEOqadKdwgkMn96Ut62XHbB
8/yZnX6POdULdtkb05UB5fFbFmwoiyxvumCo3SXXINopgNDBe5nXYDhGb+jNh5R11A58NWN1s+yo
ePHysk9GIrX3h8cOz0Mg/AAcWZsof+IL5481wb+0HpNd/zB54adEWJJLR4Ap9ZUJBMaEMwOQXrGl
c7qdV9VVam28Utk1eOO+xGGgKO9Wv+qO/bm4RUzuP9sVgoTsGeKiaUGSdiwegIEFzYlfDsGmxH0Y
kFp6H8s7XJAZfLW2RhODZYSbisRp9xq/tYaTnFFMTNfxhdgLFomk57RbhSsWg6NWu52Hv9Z/CwI7
Sexc8sqP6l68sXJVn8roFl/Mcm9pG20Tvy6Fp7Ai0QXNLR7EyK2xuuxQDigbiAD9MxEMK3YlYBYA
9jkYeNbtlva0O0YJEp11Ja/+J3vnsdw4tmXRX+noOSouPO6gJ/ROhvLKCULKlOA9cGG+vheYVZVZ
+Spe9Zv3hAFSEkmRwDXn7L129+HZq5YYQXtFX14g9H317sV07d/nO/g3r90H4Qwlq4AH8kuA/Jn4
fUnpuBbr7NEVS/+2OFvL4K48ZdMyQS27qD7NTfelpL7xOR6yN8M8Z9GyYVM38bGrY08QOovwe+a8
6CyX4y1sbBue/AGA+BerW1WPjOq4RnOeldrYdXKs71V5YBYxd94TyenobPC3PwZv5kZ8cEe3t32w
H6gzU2Idtj4ajWoN0cV/MKheHu070p7tcBOm5+zDxEqq1tmH7eJhPBNgmegbjabTxnSvA3Qit8rZ
+0yLo/hiUW5JrXc1CTYntNOCl8nJVjUu7Ja2bDNTy0nbpAGP8AjM3TLp6lXKEqiKajbqaxeQZEMY
ULxFAW1dkS6RvgA8969q87Opv9bhqr7lfxqZo0gQ3AcfrGHyG7xJ0RlqpR8sAZwUB7dd4y+UybJ8
jTvWuAvrw+drzEHWsf1YkDKOqxnf84M6qW/u1/4LLd4EcOZ7ha4cAfuqqJf+Z+PMvvkFgenegVqy
/UwAE3MWahB96x6mq3GVnbItwRb6qncW/XXCMqNGYW1tC22jqxVNP7WorqM1yS+jvrG+iT1LxGhb
o3s+WlfVjoIfw0u1Dq7T13wfb0HpNO8dQkDKmg/VERJrisvgKroBIHjteUeiOT/Uh3fNWakFy+xh
ugqv8q/yIbhpr7J4Yb3LffQEPYyzgLiJpwH9TP6pT7cj1tMUuPJyjPf4CSIUGl9dj1jxzSDZyiDj
40TXmtUQAa5VXmBgEhjFcTIsPmfCSYLDxC42tF1x7INUx98z/0AX7ZXKWm0r6BYSN8RsixpUh5zB
zeX3LkeXP8NJxECeJA2DcqcfiWrR51Ysv0hkdAlh6DYN2l1PBtG5EeAzbVQypifAZzDOtFVjrTxR
G8gj+LxKM5ilxw44JmJRMK8vXRtfd4hqPM6IZSHbLVrZbnKOZHh0bI/3Jlsqt1YmNkpjBplcIWkj
4/1vEzQEhkoy6keQwzun2ERGzIpKo4vuj2LduJCsk1pQjJI2/7IfBus2bl+JVgnXVdf09zp0oCjL
0w2ZnAzdkgV3C90EJUs8sBOu75vG9LA8em8Gib4sq8tVMGK9QbdDCHxqrIhGxtSS1hTNDZj0ZjSE
T1G0sSvLIuLI1QlYbOsl9AvyDe0oZenJVFhURXtXsTryTNLFZOwt6gE1OCxytmtNDw2Zeb1MJgop
Hh3aOD1rfjVhtNb9q7AxX5HfqMXE+BB3SbjPRyqZlhbflUV/8Er3SDQxcx8NanK39SltWT+yQu4L
/5xG/hfLJKS9NXKK9QPb55jxr5nsTZpsyIuvD4Zb7BOge65xiyaFlDhroiRuZMl6jDJ2IiOLiqy1
9kEvH0Nkhcs46jYhNqPGDU5+ObxgHTD2+Drpk7XI1+K3tKtrEnD1D6skp8ZWHmH2Y4wGlSSzuQAS
d1b6auF2o44CKQe/BHqfqa1BUwx3U3DO8tx+ybDuakiIB9G+Ek9OeZlGcuw/VPanrpUY+4L0SYUp
82pF2EBfy88qd496M9QLjTjklch5DxlRSdWAus3wsJ1m07PWemrXDiZWNhF+TkjC4OwQTol1IETT
toMyuUGi91gR/05sB4SdSvOofTs9HYagfx7nFzMMdqf6CLAf/Th0KRtnCua0kPAQXWqQaQ2BtcbY
oTbF723K7ZRYBM3nYbuojWM3PUOEeFZ5eO0whyrsTItaFc9ty2bs8rdZbH8KD84jHuyyZ/9OPS1y
B7b8qXeTOvh44bE9tMJ6yQf0ELDNu6UG2kJUzDr45J4YlcMF+kTegftV95tnrNqHMGNDXOYsUc2i
fcwrCAO5ZbLW7uV7PYA999+JwTokERJOt2DBXKLTcq0FSTOvMtVf6o6KY4Kkv2mBrSX9eEItvAlK
tgwI+VhZVZG7hnq/1ess2N+Fs08IaCR7xpBgED1iM9OIhVG5ZwRmT1rcs21y0W264jUp+/d4mJO6
cn87SupBGXLxqD3UBl5qGSt7YcWPFVSTRWwypJBq7a7DJkUIHmF8w+C+rkZcLV5UOQuZQ9RQOhOA
Gzx0AyGWrrlV7EtBIYmlrokz3opN00jASdGDH8ZvtoVKtNFxYXptuzdSE7tVUzIvGhKOk6JuoQVm
vkcF8UgCdTWPrGsTNdyi9juIDvTbgg7ckMzPwGof9Wqcy2Qjtq0GEK7e3skeh1Ml+sfMahH3GQ47
GZDVSB1oW/jtMu4L2snCDXblSAnWwUasF2eTj5az08h3QLkTjKBw8FXSPccF1Ew/pRfDGJ6dZPVk
emzR9Dx+dVtJ+4oIvGsrx6MZeA9EfZ0mwPG+gd/OywX2VPbSA2Eia1sDQh8no3FT0gfURKE2joTK
lLrmMiEQghi24T72KkoKqXzDhOwixcseERUvIsV3ZUoTMcfQTjNriyAwSBctiYizpVF1zwglQfuN
4NecNI7X5UhjTQCSb9TBa4wv4cBCtmxfhXMM9PKavsaudLG0eW3zAZ39sSKVTTQVC/z8qhhNajMI
kZd3hWfjNKzuhfSuh7Leqp58h6gV/T6r629lepCjwJiTMZ3miAi9CEeXhrOe/U36mqC8Tuj+Is27
Sgt0QvQSWPCwxRlf35xRYh+oWNg3ISZboAYo94xT21EVqbV5r+oRaTO7sJM4Ooua5NHUznZmRdt3
KGassrwPaohvaTcysSblrmmmfetgdIlrcSxq2IaxSO8wQrwqfNaLKsOjExgBm2XWRBkav0Ij9k91
yMbNm0Ch89Ttm36QAd9GBzgQwOwCL42nEe6QNiEpVTZ3ncyod34iEA+xJ86DAEVlkroY9rPHYuh5
qKSsVvfqmIbBo3CHVVMogpvgG1Z9Cr6576n+KmOLostfOF5CuUOZ1/pkYE8dHSCIkFmn9GDb+fQG
qfyI0UHbx0I/Zx5rUAK0HvuB3JPOae+hxJWAp91zx3m6HC0GeENuTasB49Wl7JvotQYW2ypFilQD
miIhQdyPyp1pokEqKfThVNGXkZ5jViyPoOHuNf7/J3j3i6RIXhI3CZmJUUrWTGR6jlCTuCgsGUoc
hdTwupkZJeQYh2BSW9EmLNnYuw16rdZ3mPa1rtjHqAE7wL5LEcTRxs+VukmG4qCIhQNuMPscDAms
rCfcm77OEhYW2z+DrSFAayuR8bIfshQaFQHMQt9BddtbMUxnT9OhUnYJCYCk7jjTQCi8Qd5rOC6T
yWiWjeD7d3xS5kP2ZToilqUfa7cjSYF7u7TiVe0RwddlxaYq3Hwb98ZnXynKuEQ39Q9KE/bac+Dh
jzFbh6a7AvAV0dkN15OV70avvcf1RF2zrfd+5+1SN6IGUdvnPmPKLaduHw3yOuEjWgLkOpWOrxFe
xGRD0ypNo/tqxCpUNfazgYBvKZLsNfHFI+DtcQuNlEadfCbZg0KfGjaY033w1pDyVeC8WFibIHiS
lqWTB2BlubvQLXfD191DGjBe8BaRS+FQE/DmmrVtpHeTph3Rvd4Dd7NY6Vq2hVmCy5gc7QcvJ5ox
8PRvXdbVV4RKbKnj45y3ymoDgOcuIM4odd8dAzFckzuHIBs/4yIINx5euIXPJ1RYFuFJ1Nd0jRVb
ZIXYPOBiVANXtVt9dSs0/rrDKRFiEVm14LNXyUZHLb5EPawvcwPbpOiCk+rYKFioIwq/U2S+Rvek
2XQbGjTg4DxUQRWt7EQhgZiIevHlaqCjMfbUNYLWvTJMVgYMbFeQ7SAEybPvN2inxwmgZ65ulDnz
/enLh525nercOgBIsQ6Xo1/uDmQA7kOk5QEC14jO0Fo3UQn2Hhk+P24uj3n1KNeRCL4E+NoOl5tK
cQUwYOnrrGTV5uvGKxBIYsid/KtdoLuTCUEmSmjEqVRBe7BDRYUvDNiU6mxkoV3lq0Fpa0RV1DRT
dm5B2R5UEBR7i6qTnXZzETf9/aYbyzO0GUjiEiclamoINIZduAhrTef7TZ6jP2lfpT64B+3Pmwh5
AdC1ah83kFvS+SYzBt5OBQ7etcVd1ntUxbBm3QrSqbYKCMcprRJre+l2/z8z+R+YyYaBouwnYcDq
rX37r4+LvPD6Lfv4n/++/niv35rkL9Dk3//od32gRO2Hyo+rFeiwQCzA8/2uEdSF9RvabdtBuKa7
pjfzjX+HJlvmb0KYBsOdKZ3fUctN0bXh//y3Jf4TTaCOKuKvugVk+bawdYJhXOQSNm/tr7qF1Ow0
MfqhOuXKageEJpUPfqLXs4MfcX1cjn7c/OePXS4weXFf/vunqa1Q25D33OEc0E0MeZfXKiqHKtLl
L5WFjlC5EeLjDDhAevbTvjimhLYtcVeh8mOkafv6IeyfCq/ASjH17lqZ/DkYzNdMM/Y8V7mIuRwP
eV4/ZwcAVJu4pF5hvaGJB/swLQabtZ3pdGorQrIYTTVte1k+QJh4KTv4GjWZm4R4PrbUjbOm6m5t
wM/4VryAzVUxHpgqr9JYPQHk3Kdp7VzJmCJcK2P7UPbEx5i1tgl9qkmgDtc6MThkkiDIDrIn6NZv
fV+ZxPFRvuroo8BSdA+26MUyMbTXzKHjl7VS33cm+5fO/KZD48pgV+S8zqIzAZNaAyIuERRXUvPY
ShUWwcie290InBybNqJiQ0orDHYwNPRd7VUDusZDQZVYFM8xoBpxsGscu9tbmvrsrZCFSJ/fJ/Bo
FpBxO2rVhAvbLdUJtlmY5Z4Cvqi16x0SC6E9chZvN+QwrmFsUoq2NZvOWX6dqxQdElGFhA6TpTx+
88NebkA/UKZETo0gKzi5tvckyWwkppUUKlU/5A68pUACQBZUZEa018u+SG/BZYdbhrspy/t1bcpn
Fev3gBxhxFrltnGz81R6r6pASwgTkyb8bPupMVYtZE0BSgNmPECk82Jzb1aJnJfnX1VUwf4YOA8i
3foCtz5ZQTOEM+A8CXyUFPcEVCFBOa7DwIzUjTUqOH/NDWhx6dd+LU5NStIkqg/6YKWclmMFNpsN
BA3xSsg3hXNonZehQfWlWNQlcaC6+FooOjAQRjWXYPNUZIRPw0Qe66Q6eWqu6HNBLvSE2aGjCNFG
RXlTZtJZ5dCNOaVD+p2OdTMNTPDgmo6umaHjbM19F/Vkh/ResQ6c4gnbaLkDzIiPUKke8pK2dzJz
3VTQZysSIo3JvhtAPgAkK5ZGSsnEtNl0mQOO5IqanuP27Au6Ilji8qmWmSPQbxrhdRagRdBTbac7
ECp5q9BZK/c9rbP3sCIE2QJNrCz3Lm5TADvayHZw3+WlA5h2LA+a9YavH0N4E9lrPFcn2dv7Zpy+
xWrw12Z7tpRpUCii0ZOkHvgjjKdB+iUBmoZF/31KaV0PVb2zYfUsyjZ/80o8nk3LHtQ0MWiR+9H1
fFeaUdlrGgSafB/08n4eX4lwsyRfmkU6FYyzqh92LfRPz2elAT5bbPPBp8bpR59Okt0xPK4nCZii
6IICq6Bcao7TkjxtUEJdW535QBwevcgcxrKA/zf70b/foJ9isfYcZWO3iiPjNq6dc9LScYipQSGe
mVAJdh45FMY29rXo1k0UABccU7pDkTKS7KUC6zAUXBNuDOq4zmfWXncVm8lDm3VfY64uS5vI+uQb
05FsdAuzy0hA1S38KTOU+9meKNVObcMShV0MsZXpEcp8vYrgtCESY42KFBKjxCme+i3/y7cpUBay
8OEa/CqnBlq9rmKR09LBSwNaa0HjQrFE6OkmjzAxwCa5eJUjaV8FrvcOlaw/1TZd+yTegV9F7uJ4
d0XkpZirUc/0+IThNyKzNUnCHjycyM60Jrt2XGs2tWoL8P05Un1+41esr1tMIAAzHSN+taQ6ZCV9
gECjhSNon8UtwggWvJi0PORqHpE1+vRRZvbOUV2/bdCjrQ3L+lJC2GYjUI/ruKoxWlkJQp/RTwke
t28RcHZ67RIyrOMN7ZGANomdXZt1dKdTLKpGz1x6XW0TF6e9d5YHg6nUDVRMhBmlPqg9QxGoU3ry
FjM8UFTEDAU6a+BubKjgeOkaNFwciJQoEXstSKI3prClN2aZFK39zXxpDVPXn1LbGddJ/I0o4L1v
WwewE/QCHVLGu0L7qHr1woDEo+TIyU4/FWHxjaLmDZPBqQYAu4hDBl0KsWcp0nYdFCeJR29V95+R
YaSLPKspOIQ4kn2Y/Ub7Ofpjd2iS8CFum3KnOtp77FexL7af8dCSQe95K0CZ1imyyxdMn+vEjVA4
aRA1qMVxlsfpQBXS+5woKi3ykDzqRAX7plXUqu0FPAL24HhzGbjsG4G28dq0Z0rZEBZXoaW/94Nx
V4/jqQ16RLFqzE/K37RsyhfSSJ90jNOHPDHVts2xUsbReAvi6hECsQaAR84UNWQSk4NCxM+mhVNS
mej9qxavUOOVXMj9yoSLB7VvoGWVfcgob7CcY5xxDTQ0k3WUCddy7tGM7ikJ+LX55lc+EhieO3C7
z1Jm9Hmt6AT3bzohGz2P2ZNnBPqBCci1KG25Ig3Wyeh8Qp9jG2fqdIsMGP8h2Eikknc8JbwvSAth
LwiHFnMf2QhOCRVNtkzhUZAAQGkjlDuqR9T/jC2/jJq4qpBbt3cgO8dl0WBXhEmMk1CmZNJhqK86
CIxRAcpvpJtT6vhGlVxLy6Dl7ZQvGZV09vX5p0Ro0fSi2rYs6ZbsGGZlBDr2phnJClT9caS8KWqX
YNRaQXAwMA7qQPLRIKYrr6LbAEfrIciiYxTQ9ImSmniJaG3whhHiATmzKbLZA3trmWNwNhmOgYr3
kCiHN7/1B8D+jbtRZv8RsH0p3F0DI3RVTNqrEcfRdmjc7shawaE0Z9GXrAG9ljqSaGrQxZLY1Hc9
nZd4XruDnZCcNJHRNfJuxhYJzWRmctUF9NQc0IRdZgH7Qks8Blm7M8kyHVvRom8OaOQmDZxQqwRb
NasvTOrKfH4xPeTqo+sYMLCsoSeNXHvFWEYw56iH15VNnVlVIJ4sU4u3rQuRuQ3Lha6zZ+8cwQk0
IBJRZvYBgyE5DVHHWIQHMSJpI4D1aoysr7J+747sJHuQIgswDeOphx688WxUDLZmcBlpBkZhvH39
xMxaBi5xgUirUl5X9hOW/ZGqHnFoxgqcRbpqrQy16iDOWmMika2oodegubYqDu+oXCUnG3/ipmhY
MFgO/emYMNsxBamNCKgKoKeXOR3BJvk2xeK9qd17PxxI2rXoAiQdVpBw8tZj59mHOkazMzK/r217
fNRK8n6dHIFL7ZsPcurLVVGMOgjVhe2rbxYQAK0N59BPWJ8q5QZK4pY5DOtJVBxzs/tqtOiApRut
M2lCTi61hyzzyjNKrsi39x6e+Vnxm28C6V1VRUR9XGcix9cHsJxCLF930J0aanlOLKplhWMWZX6k
Qd/Fzp722Y2N9XVru4iuxj4ELzyxpqf2ph60wb4p6vo6oaK3002r2IkUPTyWDkNgHw1DWvstGS/X
cQFBayoMdCgaOkdHI0dFQDtZ4gBF+xaysjEdyApxjtlJd6IS432gNiqpYDfhd2xiqA+XIzKKbkwb
PoGhDSwbXeqKg0u6Qx/a5jIo+meNhuS2T8aTNdNcQ5cLm/r9bgQztu+ZNiklpJS1BLUEFunXQ5ag
k/DmZbsrERvODmODvM2lFvhXo94Nq1iV8LXxUcXW6JNGqU5147bH1B+jXeNP5zFG+DEkPv0f4R4G
t0UWAgPwAFuK+L0yX0kql3s/rsRTNrukdGsJpq5dJwY4OnqG65GOphqFeezKIb6qfO8KbYbq9OLU
FJO4HapwaepjCGYSiF+ECVJY5CVSK3yoyMs9ZmV1b8tyNYnc3RnZXSM8MJliisBgZBWldvhtUhYk
FxpUpWLhu5vem+JD52j34qKSZWexyRVI9VToz3DBFSs3GkFZf91DkbvJ+1Pgow+ePBanBfTyQzbf
TOStf7/55TEvSb9GASuOCw2pJEiBChRWTXrPf0KWaAfBv2Q8Q9A6HJzB7w8iJXR58eO+ygAmO8a8
fzAEUotsJEA6Dz5jgVt/OWkdCp75psiCEZWEMo5BZb5FrdkhkLMQJGlVUx+kzOZDCGCH7/fb6i0o
oUlSi6sOeqIhr7GYa3cRMWA1vtfD5QeXmwiyq6aCbgcwNFRHBnI0IOjc3CHrQcgFRnHILMIsFpdD
lVES6/TmObST4vCD3nQ56pv298dGTTtXll1vumY2pgQ4TJwZynR5jsuNYGBnA+Jufzz0/QXqCuGO
CjVwswSBXp7X1wRmscvhjwclWbqFIcatmrMxBeuCA2stf1xeDmsZTPtAP2VFytUQzhU62Rp/HF7g
VFUSDRDEtZsLkImNh0Zvqxmc7UD9IJmLYrKjZlmH2sQWVSEJ1ueaXQ4ijzbzXJgrfJuWXRd2q1Dn
o7/cQI8uDs4pqWx6PsnEitEn0zMxYr6l+au6HA2ZOenrCBHUjDurDSriF1DT5agUtqLJM7gvEDOt
tQmE6UCfvoR90U0F1edpGfhS7JgXqkNoGtUhyVO+4Mt9o9aqA+uTaWeiLLuQo9o/4VJWnXQ7DBir
TocTdSFIXY7SGvEJ4Tivav5V8MNtm4WHSDd/P/kuRxHdHU7QIYdwEKfJ8nK2Bax19PXlH+dLmk9E
GjnAipI1QoFZVMWp1kl7KBEvpNsw1sE6zAiqy42trPI7jKpv/EMvgnx7eWiaEPDicmUPnD/aRF1x
4v/J9rpgvS53c6skKsHsvtmeaDdybM9VS5eaugxnZnyhfH0/nO+PIZTTRGb6opuTX+UlLLaZDy/3
LzeXu5PmY3Csc5mfuoxt+AUMJqbuxCbOp6KLflxjy7AO/ewlJLknXdRUy7//Qyj+q8NwR4picqjM
GFkTYb/Q2gwXKQEQNvQERp5vHaq4VTU1BxeM9aGOJJkTnhUzlBh3ttUjTehGMufjoqU4O98kXCir
uojx0c3n+uWGa/r3o9GZUwh+3L/8WFwelArzphzZI//5d45IxLS+3G87I6tffnm2qTGzfSM+hnLg
f6sszrvvh0CwiD3RO9Ym84Oxwoea1RHj/I/fVE3KBzDfXI4uv6gG5mGqN+MyEJwSBoqj0nay3eWe
kJw0lyO6my+Un+fMU36rTii1rUUg8kU/lTZci3zWMtBENFnOfv8Lez765a6Dk1g6jCq9xyYVvckf
T2+aABISCz3L5bO9fKzS4+O/3L3c9POH/uPuL78SFpMNG4wRHYN2eaDMBFyt0H2x1oLa2bkUPNlm
W9lNETJ4DjoRhdBHQkiYM+7NvZDgLod0zq9AlzsbOdwWIyAxr1D5wb8MTnI+vbzLIWXcajVVzAlt
cSYsgq8YNgEn34/DaR7zvJqddBSqrbwMkkzhDJXQbwCyWcCqOr4Lk2YN8djimamPWNI/3/7lbjT/
xuXochOW1SuwARNuMeA4rXTo1TFkcQ7/ed+HSr2FGbP9/u/M/97lKGf8HJQRARbRa+La8EZeHr/c
wHFBU08NatUHSKybkdrfPL5wAYV4aubDQSMijZp2u/zRkfjRoMD+xg40i+Lu0OIr6nW1V1bdHS43
JrM+Y9N8v4cchNLo15NwPiex71SHyzlpU3/bgEO5/en8vhy2EaXQpHeIlJhP8tIMkW3rwIp+XAeX
M1u0+rVugyz/6eS//M6P16j0UizzrAyXl8eiMOB6ygdWsJEFGuryBi9/0jilg0IbHgbY5n5axcQ8
sYCbZ79ovsgB++eHX+5efkDoh7v8/47M/wXbwGLawGT/p1XzXzoyTx91VuTtz8CG3//mD2CD/pvl
mpT9TKEbYANm/MIf0AbzN4uwRuE6FiU3/Kq80h8NGfs3AeNBp3lC2wS/6c/MBiJ/dMlPyBmjw+P+
J/2ZObX2p0hLA4wB8FKXN2iZrmXNiZ0/m0o9nRCYCDXHLnDkVw/HgBmdJ70HQ8Vy8h/sueb8ZD+9
GEoydkH8V9IzJZ0mMRtrfzLO0sCtDBPj126s9WRjeB1592owWT6Z83KdsItvTSOgjVHTHq9k7r1U
2oD0nLEuUtkXSG7URwpUXn0DDrfFfTCQSmIlAUF/efQYeeKhBHBDbrZ5jFKbPb9R9aBo0F1YJD0M
g0tF0KbqMnMCGmGsNTUWa6XVtz+dAX9j1nUBe/zLP0r3zRPQwEisdX75VEMAgIOZeHI3BtZuaD0w
aTEhYhgoSaxAt6yn87bM+GqJ9DONzF051LciQirU+nm5jkiUCoidCEX2CZfllKaqX3kJJUWntteI
/Ch0OVG1Nhg3jKKB3Jzpz0kXFgdjy7iO3t4z98rBmj8FFqyN1ryaY0vSuDQXAkrG3HjWDIHl3I2f
qPDPAaUhNT6YdP2yDE06Imm4SmuoyNplA2nxtlvlpWB6MZTJBMmTG7QvYwWmPgygd3n6Yx6NRI7k
bJA9Ge9InAQBAMRpJvt+6vEI+bBH7cwXgIwyWVGDHqcPII23iQgogxvoamaeXzeujH5QS/4tbDNW
8opgE3WiVG+sQGN6A2m/+ofv6l/c3JyUrsX3ZEvmH+NXaIlglWZm7YTRHyYWtHP/gfr3FzK4sK8M
AvEtmuA6B0QVWLG9UhhNkqLuV5Nj7xoN3pzftVs9DXdBYqKoTUKxq11nTXcciWrUH8owJ6+s8l5Q
OEA9swwHlc9IPTXOlr4TbOuS+a9O22DjjWf9WYnUXhlB9GnHklTBCJlf5ZosnQvOe/CB67rvJWIT
+U4jZTgQ+fCShvnJKog1JEg9XnmUi9iCHTOjfOr6/BZlTLJyB9aBozpFegI+P7/1GzKS7EOh+v1I
fIGhp9d0CG46oz3ZLmrY7GAKanTtrL7iFwbaUtGnlQubvpw8C73HYTgiegrj+EZKbH8W7tgm+fRq
nA+VfZdJzph/+J7+5pIilk0S9etZrmP8YroHJNZ1IxLJXWSW/aqet1peYI8bHXpMa9y3VvLy719Q
/7uLGIqNCVHA9mw5Rwz/PFrZSm+QRPOK5mAeS8eBJx5lSzrviL1yhHVRfm0Cd53piy+o92YXON+w
WxjE7uTkz0XBJ47roJqrGf8QAv5356zES8zZQq1LmswbP781Q2/yPNNSuXONk2wKlJUhb42ZDCQ7
AgBq+jjQczYp//4j+ZuXtQSdfNv1UA+YKAP+8rKyRoqQ9pq3y+z0c7C9B1EyHhC7+kmf2l8HQ7JN
Gu/h37+oLuan/WXasA0edp15mvqXOSoOdEP2XLjYEHW1jIKbAADtIuyRcZcCwtccbmQBKl1aIFrc
h4SO76IaDHxuroAJKY+ZmtRSMi1x2WVXTlzAF2CQ8UUybiOeJtUlalf0mHlMLYU3QuUScDhJo9kt
nZjZzBs957V2zi3nQKmI8ddFqJw4xbriddfpECLXtBxa/X3LuXkLDrJfuU5DcS/N9tJhAgjMYy6Q
3BVfgpH1qpsHgHHpMC5dcj2qAjex49VfW/GItL5f+R0ZF7QMqIIOKbAc90uLbSmxeWc96juaDURb
kq8jl4g5PofOPuo+bvI4ahWcuGFNEQrLMeVkhO/jPPCkw3SyAiYDYaklJgU81tWGzNYAU4ljL810
fDBV8djp8+8ytSI3H+/cljmn0pQgPEE+AGLgjRGWt7Ar88UZJ2AQc3lxdBsabxXxHhJZVkgIC/vb
ousESJ2AHAFavP9wRhjWzLr4yykBYUrXORGNmcEEwuqvZ6Jv+GkXTvWwg8epQBHD6lM33Szr0maB
l5JnbxZ8hSi/zFkCRkLe1TSLwtIq2I8DJX21TmfRWIg8HQUD0bezoCydpWUZGrNyFpvZqM76WX4G
OSA4FSjSurjRlyjyqyVZpbNkre1gyoWWoupboXPV7K+Rm84ps1THm8xY2mSfrrK0xULs2mt/jo01
JwzEs1QOKPFnS2vdnUV0li3fC7Gvw/5OFj2hPgqMTdG0WyOxiDWYrG+J1mCg80cwBGg6GLPIEAGw
mKwiNHymCGnx5XdeBX+IcFfcHkViL+glvshZAmigBbRnUWDaSYSls05wFgxOHUsshLf7dqI/2enj
RsshjSI+e3bQGw6z8NDLzMdmKl59GM+Ea9jP9SxSzFArxrNssQqW1SxjjNEzeinGMoCD1xVKx2GW
PKrWPfO6zdJ3yajq6n07yyOrsL83YyrNWOU9kUWkVPc0UJFUzsG6bspHZT21s+RyQHuZ4zQYq6jY
ZnUJnQeLhV7CAnNc3reP8SVkYY2Vhc68g70KaWi5TGep54Dmc5jFny4qUD6rVToWEDjg46Eknbq1
b0pCBll8oSEdZjGpPctKDfSlLM3w0qE4pQeczqtTTEi6vxp9VCqTHnorj0pVFzjqpmnKaKNmGSsU
g1UVm8V+cCUWX9pmhLoh+ktnAWw/S2HNWRSbzASSIDGOoG4FgZhMzmYEkXAW09JJCleJngGdFAuC
dMKnKUjvY7s6RnG5jx0klFUygq+Kwl0GNDVFtUuKwqZHxRvOct4RXa9wadPHc3JxRuqpwPvme8ii
jVGeZeCQMq+p+6CpJC2W+jHjcl0o3TyHvavtVZPg2zCmt7wjE46nmbVk29K3nuzKvsbukKwbPdQY
hkx4Fcwu1VAxChqBgZSJlCAb0XwRPebJcIx1wF99ITCBpuXjgNlgNckUSfRQmIuswwc2y6WthLk0
TPA9yllMHZKWQ+oPa3mU2z3B1Es1uTfEIBwnlNgjiuwSZXZWDGcWraS6JS6mDoPV05DNFiP1qoz8
jioR/2QtxNGuUbm7Ym8oVqizRLuwy2yDHP3e9BmZp5wh1gry3ZzcgK70HM+icjJY7ppZZo5cC0oL
yvOpbkI8llzVrR7vxiSalpi7Xs1Zrz7MJXt/xPrcx5CXyLRJsm1VFa815adFQ6kTXfioLQq/BJGU
Yu5sD37YfasYbfZ1z3Ush2bb2P51ipge+cX+vOlleFXOSnsPyb0YavpS6BTc8CnJ1Ec1a/MVIn1G
tutmOHZO9dpW3YNEyp9YSECnA2UknIKyAOU1wqhqa/pRk9s/p2TpdhgDKgwCNkaBaXYMTLlL5uPs
IkCAsyixFdSzv8DAaPC/7J3HcuRIlkW/CG3QYhtaUASZFMnYwEgmCa0BdwBfP8eR1Z1tNcpmP4ti
MclgCAj39+67IlOKAwfpAfw3eCaIEVyrwMUJUtEOQcauhDl737f5vJmUiiHK8DrJRmOvKYUDht4Q
xPMbPPOfpEYKJNbfd6KD9F+b+VtacnRi+6XWJUrANkF97oKJUNq+YoGDAj/Vs4daC1CEVvguBEbz
YCs1BgnPZpZiLDP26OqndUjfCKgMmSg24d3lStXBcz77smPQb4nHhiSj1OZmrismKY3dPxMU9aD1
9X1m9Sk8J7FJ5QAt3fe3DYFz6272nj36myOJ2ATSQlJZz3NXr3AsyvadPxz9nhRzQ5nIBghWwuSp
VfoViZAFa/SHMkKoO0eYbVj7XilejDh9wkx0NcLNOWUBGFJSh8T1VsG07TMigESD2Y9nQyMcLPTa
PnNwKZ/rAEJ2t2hu5uE0GMdEwhzMJtj5Sp1DosKHlly5y7ttqPQ7eD++DF3wMBrs1VGQPXdoMuwR
/7JeR96NTAIlkNsV+0xpgyylEgLPw/0I4ZBe6Fgr0/lRR65IQWfuPls/a8RGaDdNpT3yK/ZNpUZy
kCWhIvy0oCrn0WehVEuF0i9RTT33NbrbPq/RNiFyMhE76VrwiRfqwVUqqCnUXkiwwwyA9EIlqWu2
lRJNIZ4S7fQE6wt1KrKqVOmreoRWhKFsyIXiosqZFHjfqVJzoUrkjSLSkkqt5SHbksi3Kiv+GUY/
O/OcK22XrlReKXIvQ+m+egRgy9/KKYGIzvbWIRKblFrMUroxaTiKOraelaKMWNfXWGnMWqU2E0p3
1ioFWosUTUOSlihtWhmg1xj5vWLtTX327Qii7IjckAdjMl6rOY7Iv3G2ZmMDVdvMSljjwCL0lhPs
n0ckcqN6sdkncAHS2Utc9y1OsCi0m+gZabs3WsjsUvnWK+Fd6P2EbOD81NqHNNGhYM8I9Dyc7fCH
CtYQuqhb2wKpAIo+gz1XKokfyO64dZTsj6SDrzgF7h6m9xJdoFQCQU9JBUld/NmjHexxPRYlxJ8S
Hwcsq54nAqCO6P22k6yJQlMSREOJEdkG8s3g2ZesPpt9ebTVTEmjcyXTI3Qdfa9rcacawPb3F2eG
yWlXhdj0rvNAuTrvKssasTmZMKubNXCdEf2tbpJkyMcdTqMaqi7f/fkSKYCiSPGp1AchGXcTs4bW
dj+Vub9fxl+/B2G4o+36ubqbxmw+xU0/n1JA4XWQz4Y6loOCzz2S9sY9wtwDLnLnyC98ZBf93TKm
ypryBQehZEdiI+rwkEwOUwIYx17cQN039vBfb2tHv9VLa1NKEzVEb96mZswVWjxzibPt2kh/+giJ
yxBRjTh4pDRakW10sz/Pvtg1Kokz0rIvHJoucobZxJ7z5Rj5rRc/YPlOpT9FlzAcsdH0x3XgxRdZ
dc9ll/1gJnkuhuqrleM5MZW3m/nuD+7VPvmq/RSwQBCtfJl5dDF7BpImIVEVZqKwcBPMvbJbMbjs
6wOysfyLGuosGlWm2PGGgTJbH2CYr9ewKwi60ya8OfKeVyFoztlCVrrS900QhfE+kNZQbgWsSmwZ
DPig6JHov0v7KLRcnMhbWAaxy9jMJTIbOl71AqOB0GM1D8g40WiezlHBLaolVbLpJj88LV9KmWsn
PcnuqLsZqKmp4TywjOWSlHo1QGt15HDrpICL3LTVU5r1n11PrbKc3eW75VpJZsfYJFNInQ21I94v
o7ll0Lt850NDBOZxC/K9g3XXBk8u7KSNU8wfZlUYJEPFR4yS36IU9EcKEu38cF8qQENPs2/YDk80
TAc7r2xSsJ0b6CfPRCZiTecGvF/dOSQju1tJ8APsy+jkT+A7US9pXEWPm3mQHdOCIi6pMOtsKN3W
toUAUi+drWPOv2wstBYMs099H6HwGitdbe1XyIjrxNnN7fCTro3yCKnI1p1v3ZAED36B796IJRHt
Scjhafv0W9gAco6jfY0iRSHZ8gF6rOCcGtfNaIY/aFNinjzay9YLuRGnySRL4DtT27qC/pYmMYSk
XLuI+W3IT35lG0TH0HLPEDZWRuJCaRLYjuCHuxnVyyWh9WwQfAMbn+sDCG+BubQieGJedW3Il1il
WUGsVZ5+dmH2beMe7vX50R35fGl7F+vMppHAjytT1+MtgsLH1PRVQhoP8qZ7TWAKEVTsri6BIuuB
9XCL+SQsIihDIwRD+L9r0RvzxnCDeOOaygYMK4iJEi5N6ne/D38wwj2kE4b3rZUdvHx4L1y0sYkw
jzkQ+Y2Z3JClhwksOXfCL8117JqkG4Gn9u9dRQelrphxjt1No3BMd8bKJSa4BvSg7YsaVtO4sdsp
YajpO8AIwNHwBQXcHj0/jg73+KBgRVnFaOnl+NB77a/QBREo5UQCEh4coQCocNPuNfTx55o43I5e
vRgwoNY29BiOoDy3tomRaM+uLVvsISyKJjD3clO0HtYQGm/K1frLKI6kFQ8GN/dyemJWmiROegRw
uIJwIrY4fb+YOltZCjIoneo+DSAtMQiWGwzoH2ebjIIQvvvGyUhktvwH3QE4SRqqaT/wH0nVYGAV
gEr0HBUvBcXI3eQtGRJ082C9y1WXjfG2MHTif0eqEznioGbo3zPGLHYsfgMhGTpqpBCw3UMQR+YP
OP2G/lOewgJM1e/o2houKIKzzOUEQLWjpVZIjFc4D21rf5LbB8YTwqPT9a9E0+9K+0cslDFYHOyW
Q5pAUd7CLFZA5RRxjzplYizPVmEkYhXIqGYR33iFwnG1OcN6TYfvLvqt7LMfxTjC4wKdFxW9XMGo
bjXo2BDk80zoTGGQWJQdSsCGlcNGsV0GtGPPeV3A7RIwDmRbHnt8+fQMhEdzCburssE8QCagXpDp
1hwBhqsa+orR4x2QT6iJowJSey+bUzWl18gGhTEgeKKTW7UprJkCL3e/yXbA92zHsXdupBFvSw0f
jhQxcYAD/6azy/5AeHLcdVjbh5DqC3yBaL/KAbkznn4kVEs6hTkYj0YyHVvN+RkxeqArqLdNGZ76
KPuQUSaO2QAFJ/fn70J/7tUF7MQAa1qQXRMsIVFh0x7DGthn4GZGqz/I2tsXFuicngIrIVpNwYWA
LLjwwC8cvN/Oy0wm19Jv4BVOs/Sfkty8y2fnAX4QucDGtsuLHnuTgXJnUIb0XGNoLeVmJEvYCJuJ
WxeHC31oHrrOphOoiPSaWWmH9pbID8zxCD3ZhBPGa4Nhnk3T1jYA9nrR7E0zCbBmyjeF3oGrafVx
ykS20sl3YJHpPsMQ+xRQ3DC76ZvpMRbRq15wU4+uqZHOUq8DgZC+bqiCI+Ef3RAO1cT9zCfsvhpm
2uspic+OgWNjzYzvkNoApEEqDxpryjqOZwP8gVFbEQl4jUEdbmXymLnjewu/jC12QzT5kYYf6QK6
Qx3EcKV7VIkjbU4HG29v9tp9FCB+TY5Vc2h1iAGwAkl920d1XR2ZFLwmdv+AscWhApEyEN+sALFx
N6Pt2BtlzPl4cbFjhYiFREhiw0JyMj4407M7ewej8N6Fr322fZVg8qTZeDBhWoR5skFZmKQJUBS0
w5b+pjbT1zonVieZCDZXefSdyI7Cym+ywlA+VAYGFjlOO8Lt7sLAPDi9+dTgj+fPyZ3e5Hf42T4M
lZ5s8yK5mQPsgkPIL0GrR+emcj+MIf/ZRzSLUP23gUAhkuZcj56OMaA+C/Yi56cRztFOdg3ZXnaz
B7JNz8WcBhtNZ6/rod5zoVbncaJMcfuHxAbPXCXDYZqLaWs61lc4m4Q46fh9bMGZCZol1ei0fIn0
ZsC561//btEV5Q2eH1pX+ee2gSdradEjHP/5ZBT5tPZs1hAxatMZg48VawkB9axLUPF17H1iCyOa
yW11TOn4dxCH94aF2iMb/AJ00SqxJ8FtRfolszpvqwMWEClqYhYu9b0rc1zCNAv1Jnk/XBHq29qJ
zNPy3fIly8ivSdi7t3k/4YypvmCogfNKR/xVH2fW758tv5jj5AbMf9xGJCqZ6Mx2GMz/iAbywbBc
aWSDqaaW4buNYms4lCHzSSBTWuPuOLAdORBTeaGKXft3xMiSM7J8gZaJO4E9jJjXkHSi2e1pAYL/
Xyb6v8lEddsH8f7vSQm37+2Uv5e//p2VYP7+o3+yEuAXID7UXVe3UX4yjv/DSgj+gceqQ5SEw4hp
oR78RUqwgn94pkWKFtJRi1GcguX/Uola3j98n3wJz1VohQ5n4f/CSvhPs7dA110gfgboOP8w5Prb
AB033LQt4ow0H8Qrm0GAGww00hMOYKAgtDYj044sR4TVNNj7iVGGpzyj4oDvTRvt/gpichVJSlxZ
ROv826H8L6b7xt+HD7w5D7qR7ph8TN/++8S4z4MYSqg7HbRuOJmwKqDfUo06vVQCAmZRRftCgbm3
C7FnDY1XtUvJ8D+/CfPvXue8CYzOGcLZDjQR8+/z0N7pdBrteDxMfZPsGSljC1ZLpj1KmeaFTzW+
r0VkIUNzv3DYo3BxBOpW7VXPeIt5KFd2YPyoKBzNtLcxPKaWwnXomvfKiixcBx3vWaOu+F+GN6bj
/Oe3DtvFhARi+yZX2t8jNJjj+okgoe7gWB4DpeFVeDkBSZZ1yKFJAyYxkKIRP3vAFptIRx0FNoSQ
6y3R+ZS9ll/kSEW9HOs5o6aEGLgyXWLaeL1D5qC5sCTRE4b+NJpxe0oCaFQifOMgWYe06Alu42X6
OHnoAwEHW6AjApAhmwyHtGJAX8FGgAEJJgir+WB40MGLcaDGsFLMFquU4UrORujXj6aNhjC0IbO4
wCNY2Mjt5GmEMDAdxHS8IdR67ZfZ7Zi00MEJVQpC0DJDEI7rY4rYTqHAs4vKbah/RJEK6cMpdq54
TF7ArTDLbptnDuVoYh6WGjkP6QrHnLRHerJ+dJqNJ4p9qhgy/UzmpxPIkzvEbDeOOpLq0S1hAm56
WSRH/UyjmmoYL2Z166w7G1a0gedU7UELgbe7iTvXh1j8Myq9BEIE4rg8tLH5NqPvgFzzoyxEsULG
Ee/NcLhG0v5Z+bO5IvmyW4WABOCEpc5Ga1GLp/VVJjjnFtnZc+vPXLeZdSgazKRB2Ikdxri4bsW2
I9aN4ukQz4qdLqMU16rxckhf7CFqNomnHcKAtsmuSGpIcYHs5vrSuFSfGMrEKz916c5hA4RsQ+vu
ahA8H/v3to1/QtNhkStrKCvSXztqTJxRRKy62vxyPcgePf5UTNKw+QzpOJa7lGHnt4YKG53XRfWs
ke88NTaWJj4QeuemVwe8kUTzjap6W3ozq7FwpKfDHSyaogYgsfboWrAKwjEWLjZPguI2Okvh7pIu
HVdge6+jk12X3xQGp0lIuRsd+8fCpwlQWA5zThYLfiVbIvhWIhZEhLoaLv+ye7ap5jYT4e2MSujX
w3wHdAels6ygCJUEBnPsvJrbupnjb6rFmzHNn026FVdz4jWpgGrQHDCgbZMdDCUyaiENeP09c30q
eLIZ123C5AMu9l1ocCGW0gcidZtNT/I5Hv760UoxhpUV0ihBY7h8giih/a3K6YetyDsR5j+0bQyx
dJFA8OG8z8L+lq442K28sVL5BPiVrzWUHzLi1FUZ0UBdCV7LstRqXfaId2AcjptRi71jKSW6cLfd
ofaBbWDVl47p/tbDmzZwwluh2OeTj+0W9kekxKoLQ3jRNqB5haaE1CZrq3zjyPktFZNEm4NfMoIG
Ymvps7uRx0dbRsf0A55Tk1xAxnigTfdizl9Sx3BOprQ+TIOhSjNN2S4qque2ZWIl0J4N2Baid7aO
qZQvBKnB2NEwhY4p+iy9qrcMRfl0FlcviWNyUybFMz17vk5y/rDAGb3VesK+uoBT6jf0SWoZr3Sg
GobHTFGwUl/3ErGlgnwSuEErTrMXR6jz1UbTBBPtV2jeR9qLrfufg8NwPrf9GxqIddwaa7CVnRMM
L4PByoYiHSNNdW7qgeujCvLrNOvhRiM8zUr3TQekWSv/O5kAGKG5gBHm0m4YtXELK+SjLdgishyY
yOfewWOEHhNF0Sa9F57EPKtn+124eMsZGXrV7EuMcUbtyxnjx3ZkjZgwUfdt3vWYw39KDr5RYzMb
8enIy8P0BcR0zHn2WGZ7Zi6buOQcVSbtYb1cpvRzZMFDz6gYz6DUGqtnhDigZvhSyuyK/Uq9XV6I
KoXPOZ6WZrzhYicFOXnp/ObeStlelsuEvYG5lYwemRYn0GW4NUSHEV3wnsr4VDVYcKpLZJasZjk0
NYp9pJIxMBeNBsxJEvaSR4wGfByByytkfYz8jOwbZp2/qTs2jyFl/mCYGbe4kd+DlMJMQI3eYVpH
E8fxtVxaYQxOq+AeBz6xthF8rAp9E6i9QiumTW+Yn5FF5zAnilnHtQ+bgYUA+JHPwAGF5sAv+0Fi
DPraEaDHroC9p7oww4nNO4myby2M9Y0Wl9vJGrNdNXcfPc0BSlgm1mL4sVxFVsCyYkfzO8Tm+5aE
UC9kl9BNVupGXeDIlnP8iIubyQRnGRrmxm41rQie5YJtubaJWsAQ2q2uzA5z9CXk1An3reTUBSaL
SqGW6KqdNwRoGjhSIFFoHJ/3wO/qoj5lUfNZxuDVTcrMwkiU7qPZ+uD+mF4BmQQcU61XTyQajKOT
F1e98oT/Ex5f9/RMV/CfaSWAIRREKzAmWzkFLhhVTcAIrBXgW4fdsFYbRyCaXQ9wg+k5+07apBtD
m+8NG/AwSdNfNpGTK1E3zx3HFqdI/OfxEds2yCOBUGGCsPW5cb2BVGoh1uwwTw68zbJj48wCzTOI
SVrodp3DWcwrhhCEVuyI6nwWfPqN8IvrUgcQlIw6W2eb5Jys5sJkvS/vgKaAiT3sBq3xtVdIW5op
Ow5Qq6we3mrbuxSOtnbwS55wEEPNCCACMl2OT8SNN1Amwqs2cnFNHnydAafWaqy2bLVsg+6+iEYi
wmoWMnMujqXO6IuqBZVf+GTp0btI2sPyQbR6i6B5whaWXWjWKaSb1v8kE0PZBvx1W3BMUX/jz48R
Q91xcH+XIEYCp6ApsARjHas7LovebzdT7QZbMoZrK9y7psW4lNs8ks0P0c8vgXsauaGzyL6zMnzQ
a7KVbR1s3BuBiURA8IUbb7quJxeMKIzVEGrbKsdrlmj31rqbGu0XTQkWpipifgh7uPm+SYgkfTri
tdcoB+BHPYU5X0xZlTGDxlClvgYRq11j8YfmnaviDq14Zj3jWHSDTjZHAdqKkiNda55USBz1i8Nb
SMdTPHrwx9Qta0oiW+BorBc8VYt4MtubfkU+KgfXZiHtaUXWFGIOum3tK7ChDJC1c8jmxt8IpmZr
MAd4HitImPTgtvZSyfzb8xXmGnD9VAmyaS34pt/YOTWgdssWPJU4erVoSyBhYFf40MUkRlApT/uF
ozjaBDn2+VNNBu/OmviQZRWRTzIdO5NVWUPMSlRntesn+0BaOmVRzAIqmI9yrUX3lYu6xiy4YMqu
+OyG4dFswPmahNvc8jiuqfOqUW4Iayb99a1TC3uaGmSiIjuwx2HaD/IlQ6+5asR3CCcIvipcAovo
D25BjBHM/r6n0APiib999fqFwCgFOoerS7lVrLuhza9pWl5q7SMnL2dthsF9pch5EBsufQTJ1oPo
ZLvZdQHrS8Wj0VrcqlJl4V2BHBaDjQidWFt71HeRwbWKfgk70IoSMauuy+UXCLvaIP8pKsEspXkv
5killyuzMC4jVc9VY3FZyqDEfMslHKllMU4N/2mpQZZFPO3YXI1UfwgtQOkhUzhm1l7NKAQVyb+H
oXsOWuXHDrUVvZr/xKD8MpbdNcVEBW8O4eGGET9bNf69M2VGELE7Fzpz/rDLPpfa13PRpYawrXxL
g81IDV7bTXVgPUAakuTfuuJhqoI777K3gPYGoSQlpKuTeDsk34r2G2MiQ2NcPDShvSZTHYO2kzG1
F2hgu2pgXlH6dNpp2tWwWuBSqRJ1Vsv/TNRrRMLtmv2IagMPpNEz3hZEvW3FIe6ca1awkdqTC1Uk
eygVaC+S/Op1tiQkZm1ZqndH1g64q3iEo/ILHHr3jFruuuyOs0bjarrDHXrc08I3bNykx7nmYtv5
NemoarA7/kWBsvFUFZ8XmG1DtVg+OzPjmyDCSlvVDUEBvTGCKKdIqQsHNGDfIzIXAgIfyFBbACjg
DcgHRUCDltndor6FNJE472b5tTD058o9l7l5yfY1s9rl2vdcmeyTMAlgQrKM5AkzHi9ci4Eqphy6
H0XT3nql2l+ymaIl+anqBSy6nnJfWUol1MPYRG0KdWx8Od8mGrwlRikfVX9dWJTLaZ5JRRhgswQp
oyzcMS+R4R80O79B3p1tmqG8mpgu4F2b7mFBe/uOu2FXd596CJ2eEZjC0VWLhLOxWtB+yJnVbrmO
1T7c2PYBK6hvpyCSosiKCw4+N9J4mHRCIPyUEmkyhy9KzavturAkMMdTPN/eEiGZF9N2EW24Mu42
SQQ8SsuHDGl8lHFmH2V/U+tFcguX7qzVnAgbHLFxZ+2gac2blTjPve6/x0Fw5+XVJXe5vyoD5ULu
5r9KxxP7lCt3d5/pLDGNeEpm6DxZLMXePmqq+VuozQmqXmwt1wynTLLhxxmTVdMj3wLvaEii2WYp
KhUGYHS069gZEPhkRL+bTpIzXOUuQVSZic9h8pI54U+vmtCV4wTga5QWphs+u2yQ5HBreLpkbJIz
sTMV+Pq+wVClasxpz6jxZqhxqtJDm0APQwsOcWTdl3nwLQiHQiOWY+ZKTC8hDwSQ7UPBXTNE4Y7h
F7Onobxhs76JfCqxbs6PJvZX26DFsiZ0XAxdy5ERkDG96y0nSV3nnieOjUi9le6Swe4X/Q9uxurk
KNVd79WISHEmDOE3ahApSgy1AZlRySLzn/gcYN2ZhWxSXso8rvStKHxjhyng3TKS//OlVkpjvRxj
qn8T6/CaqOYNSwM/lNHaLjznUCVlvMNz6XkRJC9vAnJlVB3+qJSHEL5E5RkYeYxtTe5Oct9gTrnT
p4GBBoUYcseeaZmF0jibJ8RsfzS2umFiWkxq2J8f/X4I1CRsycycXPDlV9qigtPNhA44hJnRoG34
8zfLd38e/OcXQonl/nATln8uv/3zs2B55j8//POY//Znf3tWDM1BqkBq/vp4xfIhxSK9/PM6y9vr
PC9ETp2ROvOvdxbq+SnGVwfUUGu78/LkWR/Yxb8flOBXFSTj0aqa6WTo5LlYrkbSiV7Y6dZoLXw5
WsW0sMgB74i1xi1q+XfkuQ9D7Te/lcpB2Jl7qbgwikChx9ehx7mdYykZFEREXHa4GuUxhpKDZzN8
cv3eRQyKf8fyw+VL06ASsiKswpzI0k6gYBCRwow4S7yRTlGe+qflO5ZT75TA7zPH3jhAxLz0cEp3
1cTMQmtr8xQDyGBlLx4gqQpI6XSYXdt8Zuy/dUjDQUw5RI1xoPvyii2sk2Zr5IxrpZ5C93b4gDqt
SKFJZjRueagCcQhja8ayFBvYxGb8Rqjuc665wa8Bl6bJOrXt1GwiREoI5gVzsbrYojx2t3aa3IqK
Vv4YOKQZ+TqsvwaC+RTi/WBiqrcjWwMjsjunCwFTSs1ijzZP3Kukn2UJBYQaCAoHbop4qAX0LpQa
d5oPk7lssQTTq62XPEd6RBB7r62tcEhZ0AgJ6ow5PFi+tps0IjxdeZN0JGbknqtoEpfaYrBp+MaA
ImempcmBO7MI/oMDx2UOo/tRTx6sIbrMWt1t8Ok6zIP5Y8BD+CxzYmEHWOE7y/K/zMn+9EsPg/xG
88Cdil9Bpzypmv6zKfZiFOMWSi8WZ069r5L+4qTDXVdj3VYV400UQ8sdXRbexpEE19m+Eprdlujw
RFfRlFoSt93hV25MGOZ2HRExdqjR3XnbJuYtu1wQfu4dqtBQTAhprXu4Bm1uVfdj4TUs1VSAU+Qd
YIRiaFgb2aFIA7KHOvxqSZwD2yEHzGzjx7FwXYqWzD7rDrHxEzNDAiYGhE8dvoPS/+H0WN0ExfTT
jFWog7Bq5gRwbnxSJ+cAcp2McOYai+lOFJpx8NKJEOPG2DUDZtl27/F60VsDh3trd+IcIAZbV8Ka
jgJrsw5HMB30lnmguBp2G4LAiI0MfpgJMLSkPjalIJIlk0TyWP62r324MmVzqC0fOoFLkwkF9Bfv
gH7FCIN9ZtVnJ4s2pUCq3CRk4wJpoOaa9rYeQxrV/U0Ut0SSEbRbJPgdR0n/lAZmdZfN3g2Btszk
qPCz6h08Tl+ntr8Veu8cA0jXlujh9Xf1J63hIarNq83WuM+oxMpGKu4MhH0sF3cibXmpBjo+NPNd
HBnnmITvOwF2zQWEt1Sr443TJDtTFwfHnTeerOyd0xGJNDjG1Xdy6C+Rfa/D3Co7DepTBz26tyTj
5fgCjPDshj4MOhYLN24ulRvcFob3FIZAIq0Pc9hI7jtNTk9ap3/QuAKpuOl50KpXI8YHM/CGS93h
eRyQHoWjE9KehIl7GTQfuUwPiLRgjUwkAgGh3mG+jr5dwuHuW1J8ovFIp/IBNPQRz+mtMKyzluOI
jXzLvbNjBB9txJyEhEk243rvd+GNllesM2S9laP20BXZuzHUALIdsS9OCGhj3OHEJFaYirOZufjz
4hDE1izEoW2812n08nuTtDaFzpXu3B2bqvkqgmKLeQn3qzndZCUoQjGP2zBImlU6k4g2h+6lter2
0AzWbjLjp74usPYcIbAMCnsMjHspxO2kmIwzC7eFZ9Ya4JsbNYdzkvpHJJdb4jLNFe4gyXZAX94J
ZTvEG4idbo83uX5T5imBzHI6pqOWIMbILnBboDdrxrCt3Lg9P1jCdn5oCd1Z6opdGIcXvccjjcwR
cosn98WxneeRuX1I91J1YqsNZAmZ8mWa8KhzvE0gXEjOjjOtSvKuku49nG+dIn1qKnvPUveUIKoR
M9hfFb56DPdQbpiv0KDXceMcetc6keyqTIfXltAUwYTmtCKCMLKaH3VBsDqjoHA64FW5g8XChIMe
sWDWx3x8bdbiCQ3yZjY97IlpcciMRJUwPuDS/mkR2piE0ENhvvmDSvtghD8W6wZDssxI1o2f72VD
rWJjfBiPYBMNM+++CG6GxvnAbJdpGAgj0DqTEigk2ZYp2d3cwQmt6qfeNa5lYd4z20JD0B9DUXwE
TAgddUkbUbq7gUgR3/SVtdW6EKuDkF26uOnrit3yzQjz7ehpl6Ru733buo2b7GnSWDaCqrpNBT6d
5kdsUgabGFKWuvEiI/PBc5td1HPqrWgC1oIfZSvWQhcnd2PXnHEHZQ4wHGwBmZVjXrQkhM/mT2Os
L0YewXOT97DXIHB6AO2YU53wct0kefHg6Tmef9RqSGAl2YUpwXYzqQYU5MBUdjpvutx7tOi58Lsb
LvlMtkY8btO2fdGwcSrAI0rbflGnRj1V4slDw8rmg4yZ7W3q/7Qz/A8qH/ZFK95C3/0cG++pw2SN
bDX4QM85p2MY67eJe0jOM4mfz04Yfzidewh84sxyh4mXMuHPvWM0u6daw8PHGDZGlhMOYstbMPiV
bRMiBgQ+jP1RG6/jJMg7BzrNMX/NIGjbY/QOnvI4PU5RTs+op1jRwlYOUdzmItrHc/CoFUwoWJb6
fZ43tKrnWSvnjeTATzkrW+I9dH7xXs7Rqa8uPqBO3rVESDZXLR1mwCTtvWMl62FYMWUiYHM2YOQz
uYeYBKX1lhzlG6nByGhTqLdGkz3CD/wCE3ulVNk0df3ZJmc/5TIs2a7W4AfHCQcZ3N3PY1EcxnwE
F+3O89yEO9fIYNhk/sMEwOFJmEiwxg44HVvbMkvRqxnexZ6wOxtoJQFFi5vQw5tVt52zC7ymXIo0
bmZpnyGeetsyv6OujjaT280bh+wapD5f9dit3b4L4AJF7kYn0aXQHAg1+iGtS1aDsldTphpjx/Gj
y5oPt2PXx4xnOOgZI1YHUJnYLoxqDVBuP542cUUGfCe/Y1EX+xLfy84xQ1gkWOVlTvQGUZ2jTdRv
GFMejIHcSvyoNlCwZrjghPsMXgwT1m2Ompc+WxP9UVOY+2Ik1iuLS/LmR1qqos1fbGl5Z9cAOU61
RxDuBxcT13VKaI3jjmC0ZsaZnyRMYuNxokhSyAsew9BdRUg7GHuEcw7ykGr6OR1xO2f1+zSM8MWJ
tGTf1+JtKK1oB76kxEjDtWKAGo+c0uRSVfObPpZy1Zfs6TUabFsWe8z0GDzae62qXoXJNSLT4nUI
AE4zLLR3ZYKxrAvcxuZ6a04W17wc3hBE7aAcMtSq8ESbIT6sy0R7jnJbSQybZ8wMbt0kfi7wNUU3
OZJA02IVKodzamIDCOWsIGOEQAF9RYhAzQgv2TItI6hkFt9BAK6ycZh1wRaPCfcJLrLwn20wOSv7
sGfqa2o9lwxuAs7phbMCwdTY7GVoE0dYv4nh3uiROxofDSpL9d8EL4J6fT2osLJW7lxH/NCZvq/8
GouV3lF+/aBiDfFXhWMDw5IQRiyr+jOfvdv863fJCPOI8r7NgdFT5k5wpDouEJ2XcHl69WxwqSE/
GHsRv7dC2/zzT824ZjWCLKIeEjC7GpGs8XKVExzUUwyYZmZhiJiXrA+ejkpe/dPEa99Knuf5op43
gmGII97y4JDXGGLfW4WQ2IE4Joa55cucEU6WPfnYoVYAc2BnQUmUARtSDUu45nt8HrfL9+p3/FcH
7Yrc8b0Fq3H5OUWq0QzbNgWw0D8kodQ4gFnx8n+MFQ90FdBx9i0xvwGmvwF/rx5SG95Ofa9ux4DX
SsuAzNrugKO03Z1N+551iDxE5ve9/q3eWNlPZLvxDGkiH+rUBJvDtZu/MNJzwD9FEQDhlNw4+9qG
1ceP1OvVcX0i+mCj3qvTNfl2LsKrlQQH9eKICba1+gAMrnEtOzJLHhEDq6dT70u9rKY+TkmOnvrs
PEfj7CO6LfXXsa+TZYC+pAAx4deI4tbq8KiPpw7hPz9qwLsyR6o5cLNmppmwqOAYrFWESrF+75qU
q42fdUzAJq/YqO/VYypFmnQ/cL3a4pGAy54ge+b3w5MIwQoCr5Cny8hc8c1+bYBjgVA0sYeQFGCf
X0NjP6iH1H2ymTFImZDx2Eb+qZ5Kh2dXGLwbJqNT237A08THgyuKxwQVNNZ79Qj1nsrqC0frv95U
xA/VG44q56heipf4D/bOazly5eyyTwQFfAK35R3JIlm0N4juZhPeezz9vzJb8cfR0YwUcz8XCh3X
NFWFzM/svfbdOCSc1MsWh7H6dvLLuWN/4MtYjdS9zk/+cgBASfWSbN2ixDj3rpcssbyiuE4mg8Um
BLtosdUrMCIWfVNvBpNNR2jF34Ji2+KpSkbNWC247fZRqGtc9+RfSglChWGA6xakJR/X3Kl3S5Tf
wsT0z9jDgHsX7DlM1sGJzmeJWTSkXBisUXeX4FbZI0cAadsepolt9oKKc1ekZNiMTn1wGgN5SHKp
QwK3o5HLxnykW/iZD5BUTSEelAzCrvmgDvk9lyTDMrkUseubXbb4AHJ0sE07E5hitwXE/UMEJPaI
VPwZOtYNkwdqnc6gbxpHxg3ZqS2HR/m/3K/NbSVlYlIK1iIaMpN22Q07Q0jzp9TxjlH0rQcD2XXi
l+Z39bpx5rcuaABfOIyosaKkh4WKzbGQG1iNeLGW5MMqhLd28c5lNAxjxA1Rfc5O95yG1EOLw5Bd
2UmsmTvDHmjj9COONuc4ywurSdDLhzVDY7ei9vRC/abG3Z5kE2hlLDbapsnzCwpWdlVyA8PALoNe
wz4GTMysoQ33mxKLDkltrsVQeM7na9cDwkuy8i4k8wj3NyszHcn4GibuL7uJScgO6R7NkZ+/+F16
oAkIL/9AP7HVtY6KieX+cWyMg56zQMKMjkk62NZd9VZURnEZbeLKApScjWXvFoNFS+eRz2z3+rOC
JLBM+8QbLikFBCLLJQWEn/hQW/Q6ajlJ7XwoBLODImIzbKLrg4pK3ErQsYnNuIZ9hirzOO8ttyx2
iOCBFwOxqUhranyGEfMYYwqRy0zHLC9qhJ8d85IfUymvSqRiK70a0f8Nuxjy70oPmGWTlYWm20D3
lpXPYUCRqj7onoimTQ+SpQEfvbUnEmlzOplZDPG+aFn6AeZqqbDYO/fyI19pwqUfd5KdU1/c2bGO
s8a72g9kHafUjYCsD4Uzj3eCaom1iqRRn/xSe12C6VfsSZijn+zUt64nCXlItXg7mQXeZrzHR536
2inginKn0pNZ5f0XraDsKwU6Rh5WZG5SDlYUd8kSj5s2hHgqSTuj7r6SCICFc2RwCgV7N4DzQybw
EADQ3cczf1IkDtYRKioUYTdLUpKgGUC73nWTZiglw75w6lteMGqWBvCVOQcnyzazzTgcSZQBLfDm
BKW3qpluABVYdoURFftx+kXFWW5hypp7NA1niX8PJvNdcWEkloM+0IHFvaQ7SaCxovIX++4IT4/p
byGqn/qgvvZtdAHs/+1ld75PaVRjlF/PGlNn+SwEPZ9tLZ9e0Lr0OJA4A4iOJHKSJsLQuwsZFQYc
je0EemidF0QbSUnfn3WqXCgqlVResiyhyMPVG3+6o3VnUO+DZ6i23Uh5hIoefycfJcY2kR/B9ZHb
Y9sdWXURZJVk8an3MBCyLlJLgyZjL0f5gdGabSgICjZI/J1ul1eMjk85CkKWPSxueID7yrzveusV
d8VdUhD1ycoxHcrL4NZ46KedMkRQ1KW7QLARKHtk2Sj3g+ukk//d4EteFnRxhTRPyG8ysokuAuMt
q8rPNnOe0wgdkFR5cXVQPbIsW7qC6RAPcO5KFw5E/CDXf8v9mRLmLAPnMC6Ms2Ohm2BWfBdiIJBv
j7AjYsHii/ImqZ09iZgGklYPSkr6aRr51ar4LBR+9KGNEQF9LLXNPhHSNcLzjLq76/WNE3Dhg1GC
pdzRgerTWxS2H5EcAzkDSp44cmBlS40MIpSbsTAjKvgNm6ma6EmsdJ1EeJ/cEGGlH8Zfyh1JOU7e
EiMyLYRnQwXubdxmPIx9BtO5zvxLrnm7yjEvdjo8Lay+GR3yAXEHmvVYvkl2ANHdyJstGKl265XW
c9X6YFHBTMVlP2HrR+lRktcCo8V+sErnM3HNX1Xf/tQTdsjWQg1QQPuOoY+Nvk1/Ea4NIf6sGaGr
n6LAbBDVwedC09ORRtmEq8GTOi25Zuobuge793aCnVTOcq4J29d08veJBLk0gp226L6LxLv9EU+N
7Y+i+tbGx7g8wvA9p5nUxcqVXxa7d4tpQLPlY46nAPFzJDYdabDrqBoQ1LQNopGw+JQbO1cu2SeW
N9t5jr/lUtD1qtfWHJ9Tw2dYQ78xzHx6GQQTqF25j3xunsDb4CXAuq92Zz0qEUzq7824vI8TB1CZ
sPvEMsohbFQh9u9k/58FzdbfSHQIgQ3XcGlMLG4eC935vyJdGpMHDQ0sRPYKDcXcc3wr2IzngVjh
Bn1eEIce8pYxoq0RdIz3WWkXkp4XqdDYukt5lC4RQRMXu9Qq1aCniSQur4TCQWYKKYsCXxzV3ymw
Dk7uT14TaLmhuzejzr2bLTocYJhJ1tO/DawjfbnAqwFE0oASisrr9p9/ceff5eR/fm1LOJDIhC9f
mL9Q8ZBxlTlBhN2BNu2QcXBMi3EHjUg/aFzNq6W5S6vvcib+xTQcIGCeYa34SmguyoQHgk4OVQDl
Son+bpYynwglAHSB5Jsi5AeeYwqwxf/p1QOCE2/XO7x66hZlwLZOERQMGdeaGeXPQ0M6PV8QqUH8
LcumSH5O4XMw97d4P/5o7aXAAT8bgt96vlJlfZD5is2KEy53SaNHWnn0dAIc0+hc/a7j5aHRCJL/
zy+a9bdQKfVp4Rc1LRc0F8vdv71onvBSMWhWSwyQhQCuCm4LO0ohSyK1y52a585kLabElEoewdbl
WNqM4+TVQsNyEaXvcgZpL0Oh3YdEkytxzDJSei0Lh4dw55I2LjunHU7WweUjFOnRI2PSjz9qNtt6
GUz2uAstkhQ3hGN8WNLmsRsmLtXo2JS7MGIoLZ/A//zri3//zEj2kY0Lw0PJ+G8WBHilKdzVsD3o
emuSe4dbk3wogWmSWS7g6AbXqxLT6yZZAq0Xn5VIT7N4K+NcisClqzKYgwenWi4WsSkcfoeF3Bmi
ho9thcRSFQxTTWg8SgMstzQSdv4JZJpryfdvRZbzDQ3GLWggOH+0c5BDSo/85Y90yEkiJHO0FVkF
gSIf2+0oytMU4mVSzuoa6Dj2rUOyzEqHlIx2fXLa6uh6NdpCebfZ+PLJarePpRRieeFQrY2MNZDF
+CimBd/7DerP9FMP0B6F80uKNGERLYA9aTdkXVVRkMNqUoWyiRMMHTcDMPtYo8T6LxhBUmD//QAT
lolpxcKYYbni73RLp9esKpvH5pDAZN8MFKv7zksmcpzR7BTjvbu40AE66F2wok6uW5ubZoi+uZMr
CcuSRvJZfvgAyyEVxjAV+fkdgQ7uWiv5Q1pcvDUmzX/B/urPodQaR8IYVu1QJ1vNMH8Aif0ScfiJ
9mw3tvHN9LNvL+XgyLVnBh/Y3huTHQqqsrRxdYAf4i6x+88lryqyIgLeD/ejljpOO2A2pA1RvI3m
bJsL7SXoIsKAK4klw2jeLQQe1Z2+Swdz44EyOhfG6Jwd5K7SlHZoWJNEfGki1ScCqIeGf1IYR6CI
mzivH1pmdVD1MpIbKRACihgdNTna2U0F5tYhqWrL0YZ5o/yUGnxRuww7OfCkMkzJ2awOBbpjfckT
v8mokWSR5jbANP1w13mcTY5NFaiUVOrfmxRyFgA3fQi/ixwifmKtCrP9UgVlmFdXF8usxDwCc5BP
hhRuNcK5LUFzkX1xWMXvImmOfhm8cFJ+ytaULpqQHTkbirLuffSd90CvNqlDEH0zYMtf/GbPGPKi
bO++Ro2wlMSagtKSwiAqfhx1EWWagw9+mB7rPD+beuTSJEqLtUUVvvhfcxG+End+UErVLvpRhv1P
zZRfK6KH8ImYKrBEOHk+0W5q20HC4eCPkKjel1stRfcY18WlccUt1VDwSlWXrDiJ4iXoQPaWiMrh
dkVHYIoriPxK39bLvqMYeOh0OFMwEmoJNWAOL24KNCgFdHbE2iklN9ku+HHNNl927J7Q3tvVrTfQ
89cAJD1JVqCS3bYII3dtbz16QfkeyFNILHxzvatf49p8Vw941IC/corpMUoGFABViAGmNq9VMgWn
sqHHbxk8hGz0oOS8eeF4dSwA/CZ9z8oZk71DT+5pDaVcTvln+LRFhtCfprp8quLyOkvfRMcquaM9
9luwBzrpfgSTBjeN4fkmMAyIAGRJq7a70xicDAajgIXy3pDyx1LjDybTMYrHSx/+YNKvaepjG0Vn
w2i4PdgZZZYHKhKFf9JZ8bnhRbaXCpFEUbyP+bKtPYxs6cjims34S5+WxhmaBpCGcj2OaXxNzPE4
zx52XRP6mCfgLY0LyUUY0hhZ9OlTWQzcJ7rv7O0lujr0lkctdbNNFZBT7nnjZZyXnw40ymeyu1OS
dC5ahBdswcTSiRcvqjmOmlzHGMDEKUbvqROu0oiqY7xVMJDtYntXRK25Hk1r2NKhe5sUY0XfZ3u3
0+AYuX1OpPEkp6QdnarN4q6Twh5EmtCaWgfeJeokGN42aUNENbXbyQEvg6rsZKUgB2ErnZYldjfN
pJNdoi13JlPzPcQ5hCxFccylV3Xxl7uosFNiEsyr1hugVuxqWedLul/sRUfQ9V7Ndc3lXeP4ddrv
yeSfOhozBmzk1glJmnUSov3nX7E2NFJyHjRTf1wMUp2Qrx1wZJubyLVuro/N1+9exzp2mS8hRRnn
2smp4PnLjmVQ38X7MgJq1qEzPpuiOSN5mA51sGhneO2C1Kxv9TfEoWhn9Vc46liCNjYy22JOttzj
DgJA725BvH6wbeGfg35J9l5hvcW1T8ZPOBEWBCIAzrvDamrWz2Fb3vX0P4dyXO5DIZJDlmRkMmc9
cvOszs8Ej2trEAgVuS+Oc44GAuCy1tmrn1L9FFAh+DWs9ruUyXNBWTSIH2JWKt4MJoQ2dF2OlrPP
vWFvhnN0hFrMfqcm0ZUQLPjEfDu9jMFW6hCrMgbnBsvDrWWg421RCJ69/LXukdeZTogVu3HPlSxC
AqNETze10x6zGdyurjuMjrcXBiOVlLqTRcv06if6bonnzWSaX9aYpNukN5uzXXfNeYqMXzXi9F0+
lT0BxVO/QiET7koZYDYNxlHYBcscpoTn0QTjkYSsDTmLn4PQe03jgcioQEfOEmA6gizXF/SQlpWc
x/nR6eb7AhrmJvKNKywUSLMAC5hPt8lheg6LxTh5MbQm41e/hAWDoYBw7gyEfmtkp7Cfu72eu6xh
VUaDIzMa+sBaDQtLlHUyG9cChdMJgX1yTMoA7THOBWaEBukBtIUwjuOTx0nNxZOIjfoaIVLew4gt
Y22KjsS3OLqPUYhvTOlRoRmLAQmyjGuNk1IApy1OlLIEDRGRwtm0IWN1ER2UhYs4CCbA6fAduuh1
EKxd1KlF8tG4QV79lUXui50vL6q6yOFeb9iT7UeTdV7Yte9DiNrRY92Hkjv79GaOKQBxG136GZyS
QXtid0x5tkoanU0TJAkMVbNT7sYm/TmH4VnJswszg8VIIc26ruFhxLQ2uto9+qid+imVYFqOiJYg
v07RBlHjyYhA5pM4xUMKsbqHLBe3N1UnNTPXxxjm5IMgtyLcuVlrPd0ZYxqDgfeaKPRHeX0qDTnm
F1T9DWc/vwWAhORpkUjUvAVsIqXBOrJzyvTmttT5p9TDSvW5a6FAx9jEKlEGslefMSbIoCTyUU7N
SSTYcOtTSrt8pWpEmlNmlzaguuwwIVope7iKIM46OyXMFVcwA1n3In1Oa0RnWl/TWvFPlEmGwCl9
9am0/UNE5y7inciYEeTpuDf68bZ08XAs8jSFaRjdNQTP7oiFVp4tJRCGxUn2lE4vOqCz34oaZxlC
ym+LKOoV5jn8ZBb9bT0t3ip2ibzpcL4mpfSggluYtPq+0f1b6CzsKs0r3S3eEHe8OSh3YXl+L3XG
s8oKqtdu6cTEwXXxDjTzJ+HvJLfq0Mbn+loL+1DMLkYTooAC7lAh1cZ9Kx5QSzyMeWvtgEiKFRAM
smnlNE36AX2NMN3mqmfMb0grwhJBYm5POISMbcqs50wONCvprtES5jF67Z/HqKdosS6OiW6KTn9o
cb7w//HIrHIWILlZhJLmBPqkDpiimaCwAytlIYMlIwx+DxE0V/WJAB3JLJIycpWY1T1F9LhSw5Yp
oD8RQ/Ym/G6fxM071rRjKAO+ILqNGxlaiYfxqrfHvEeuYk9UT0VIXQTfdGP1CwlIef7ZatquzbQ3
9Q1CJ0DQw/lgFVMHg7O9SdOOzfnAaVu/ydpTzQ8Cm0qkdkKAuRnk5OY5ZXWNSYbaN2doA0aSeaxW
XuJGI2xwFE/ZbN3XWkc6CCa4oEHpLCFEehgjqmV/6/q8dL5OFGyc3DuAkhHIM5fsndvoZNE6nN50
Az20KXhAyCMUqxDAKToE/kOD6fNan8UXwy2swpKrb+elfIfc397gA8d3Y//SSSuqgv4EusWPZrOn
Uy2i5KtAKbvzhvBLC+9KPOdMq190K/iuoF6gm0z3JfadzSQkb2dcrqOEHwUzIBIvEhCbh/IhY9/K
6YPVZcqIPgp/GgWvoaxSubC37iw+l7H+PJSz/6Hn+TdoM8boPLedET26Xn4Yuup3GqRHYgDpfpn8
4uvV4aY0XwOTU8WAIUPjVgkSdRMfWk8JWRIeE91HvpQBae/VMbdM5GKurdNoHEaNR8cPbGejaeMm
GuBzJaSU7p0Ita41Jd9qIuKhdAihDZNmn0cbm6W7+sdaNENwMp691PvhTf49Myiop8E6Al+qDx7k
XDmqUtahMvwsHBuHZJ8ODPXOEDTZCcnxdRvyRo9l8ulP6Q8vjH4XkQtx1qtwUvcgT0RQ7CZjN0d0
8ojEOQ5bfBMkOk4W6TKdta/KngZHeu5aDUnjUBNDjWlF9uOyJVHMZmoyvklKHjf6mbmcaRWkvz4h
RSydMQxKDJXqj6qIWzuMKswzHY/84N+UcUo5MAz5oapn7aWQQCHs1GoAp+bWpqyaRYsppRtx3wBU
QFcaYvml8FOAeHss0rXFg5oyiDz0cMnyKY3+LACUP0fH57gKUH8ZAiip6jqAea7jdjeCSnaBEcrK
foBMg/f50fXv+6Xb56VJ7i3ak2PcGoixXI8tTpyd4jkquFpeetvlzXDOiR0eDZtMPqsV2S5xieiz
Ef5j0tXuh8V96qoiWBPOwY6nG5h6W79mecpKttHYNUDHGoTn9Gv4ydyKh6g42NOukpl/euyKrW1t
zI53UTli9XjmJir8raT3ZEa7Ngoa/Xyk21M/gp1w4o5B/WGT+aCQVNpkP7RTwe3KiZTkNIvQS+UL
xRnXUhyko72tg/kKcBIBBq6LfvGLo1XpYkV+Is9TY5yUQXSEdej0tEbdBqunVjyoBadqcs0B3x7I
s15L2bMzfSfp5MPqtF0IrLUF1IVOSB44gn2lU0/9zvrZ+9PN19pp09kY1ICR2sdEH/Etul8lNohd
l4tLVSCgnQWD/IpYv2MZ/LRB3qygkOH0DQ4K0zH32nxn2q9Z6IADGwcACnLi44Tg0kTrFRdm0yfh
4z2QtK5mHr/LVEP/KQjXhUOwzrJrEqMS8qiaSmkxVJ5l5TyJlvrIiXYDAvShVm7zzF3ndfPHQpit
pB0OYIFWSOEZjPmpVCkUm9pPPpTjTY2cw6j/CWbyYUK3PZbi1tXTq50VW5G6tzEY7prS2Xuyf+0Z
VaAaw7MluQ5BqJWQzljIyHWzW2OW5YdX/aSmw2sYNfi3kk/lZnGJ4Byybct9p26+pGqubc/2WBIo
pQNRPV2pNe/suj3DoUO6lL4oBHuZ1Ee/R0MXdNClpWGm43hWj1wuNzJqqSEXRf3wE0JqyQScoNZs
fs1sZAoS1GaRGOvoX0XPc6lp0OtcTk4/h3YgJ8eeQOuqQxVVP5iXhj9JyUaqzKv8ZyVtNPCIxNqV
nigonpdAc57Vple9h0gt2NUnDJ0blvlN1Rx7wW4CMD+LJm4WWSOVMr6h97DLob+W8O1kJZfxBFX9
HuzhnRThR8ZhLBzSMNlEh9jl8agYYKhPg9bAJVPPhZohgKxlCo5bX84n97MunmTNjGgz3ajNhVpg
dc6PwOuelZfIx9q80hA1OkvSwnENZwaJy2s0aUgagmhXUA8ze+RntRkaAgh11grZT8AHciW4jzz1
Ae4Bng8GiWAM5DgDvH4oP5BVT+8sa+negqdAD3rUmuLqe9Lby8FrZBy+LTVTHGooHlB7UwhNB0ve
eB6ST6zc2VXWY1Y5bXLQNdIvCBtCzr5kpSXx/OpVTiL7baTu9CYGPsriZbyIhYzSMCUkvG81bjFY
o1Q7RtCfZzv8lru+OEKfstT31ZDs1ddy5FZ3qdikJk19o/H/LjQs0ZMm4Iqm4VoZi3N5jnPqM7bb
Z+Dd1AxoQnWi5s1TaCA4ZSchty7oz1xyf0nKC/pql+A9rMcOLCMXMVIzdl4eb0veXLE3v7c0t0vt
v2B9YHHBLANFvXlHmOq7eoZqwxh3Av411HyC5st563U4TCSjRlri3Knk4++FV2Wk9aQBX7p5hfaV
MaTAxeQTrcK41JNPpjdk0A03+iLDAiTdoGehbczTNqVQmhLCkQ33Va04FnjFXuU+z9FL/9uZgapP
NndPIO7x5XwWtNQrn9EFfAbWS0X2bYniM87Ha+zP2C1DA3JBdgG2X1toj5V/UvO4VM2KmzNvi8ss
YQI5+N1dNe3J3M1Lm75BfljnmNq+k9MpWbawI4s3c9vtlKtQ1nOxRCFAKbwSgsrnkBU10t98l9kJ
I+OapTbyKdya2sES5Zo0WXdbxAFj44RPrXywWPucnMl+BDhcIfyYx52N2Xms7IMVlt9KMIDEnp1p
0W1GK+w2n02jGSjK82u89BQoofuJF+YgXzJOunfdn3eynYmlt9Zu82skqI7l8lueeknVb1H7w8Wv
Q2s1TtmXnEGOPZ4e5eDm/ngNYelAcuBz7aVYg3W8PrJOrxj99vhEF+J7CVyL1+pXiIaJsXexkJVB
2IYTPasNRiE/m5MX3BTXIsVmzR2J+pcs6hImQFrpRHA45qc/0y5lPFdxyTzdC5enSWNxVkMv4t/D
FqANqUz8qmGruYiB8bTYuM1pIepVaNRPc+bWdLw0f8Sxz36FP7Z3VoOGkZiPhSpWcEJdi8LDRxt9
y1dUfrfIaujIpKOjNXm75Ew6t80N27Nq5TjppWCCvDhFtlNjfp3G1NjAcv7qs/hOVk5LSolGbbuD
T4+ruOCzw1rlVTcYwwR4RHNjHFfm8lb3GHAFgw5XFhKOaRvwO5azOjMUbjFJEDQBceNKH6xz0Ew7
xuLkyXo0eizT/9jiqWymHhAkWfc8dBCWGpcWr5wW8oXtLdBKskXqMN9I8gVjItY70uGQN91vnYUH
+bL+2hw4SPJvpKMMdwNx7A2guLIDs6Xh1umGDVoyoPigvVBjDL9cUNXy467OxDSJ+XZ9slP7EIDg
UHYFKyVKMFVm6pGHlN/5RZ4BpN38kthEBHgehEp2muux1tyNnIErZIEHE5c+6l6hCgwJt4pmpryl
g1kqp4ZUz09kCQwcjHmJs8itbbOEF9lY2YJ9aBUu99OYBus2blDxiZe5bgnG9l7UMEHNMbQWjm8/
mM8KjtFkM2rbtEXtiR9oSDlGPT+ih7bEKcrKR4sw83nhsnFNL9y1NwWxTFOcWbnXY9f4nm0ASKmG
9bR2nOeIDfiK5MQ/8WFFwcWu+4OxK2GmS8xLLso7rbdhkBBY4Y2/lUs9UBENvgQRM6vxaFKdKr5E
OHU9b+AqWPB1EaVDQAnCgI6OiDE8aRkyHqeEcjlFnENWUHNdA4kkQzIyoEFGxUZu33XB9BF842oa
q9eOI1lOVnJ4nnwaDzWdkfAR/SEe/lYNdLe0z5bVvw7jBDeS9ydNs3ivGEsB6xKNre3YW5tpnCLa
c8S3Iw2GcNPfKeTKOdMpAd1lZQsp9ZWDetRlH3Oc/zAlnZPt3LAeF52zDsmWKRBnaJh0yESzK4Rc
Y+ae40CfkdTZj7lUfGTjcF83JqksZnxve2iwmgUdXC7FU1VI8e7wVDKc3Q5cLeFMvERGHtmqZkq6
0f1goyQXnevReTrhxaVIWdc+53Gw/BYUtmhzcL0Uoiggq1EnEY7xnte4MZwGClAj+HoT4WE8oQi7
UtLBpHgoctHSzSEtdBtwKNlZ9j45llIxtMbwI+nadR/zI4vm0yLvhreS4lje5HInpsg7scsCpHb4
opqtfWu2vlUDFN7qmqqELAW+S5zWd1o5PMt7s0aDzuC+P0OowkYuW/iE7ZAweMzbMPtV9m/qCFXn
WZF8xi5NgVWhpbTfMj/eBzHzAXeYyL9omjvB7nVHm/+pRc7WyKvHqP49eP2Pqmav7iW8Z5lJyRaj
qltPAgMmYfatLcVJHDQKFUIxXq2g+TF//ZTdXQHM1ItHsNfWs1W4DHnCfb1czCGSeICWeQ365Z1d
+WdNC/a5kf5UUI5cg6KTy9E0HoIVybPYhaAH+x0VWGBRgXkc53L6JYACKE3HuESn0YvfURwy3JuI
FOfPVKx61vgJ9/4g4oMCQyml11jDEeceUMIBufxLXUS0Xpj+RvJEZRRAoLbr9LcCCzkuN4pfWhtu
4Lc+sX8nbfYiAUby2tRLAmT8svnyyvYOEeWXWteh9tvPbfVGwDgfqLCrYLtIbgPjM6kZghperls2
u5F8+GCx3rBoHtUC2BBs7BjQrGzfv8ICfAiQ+20xZXDUhmjeoV3L9mmaKO9LgEysJBnmDUISrKgO
cynx620SsVLfJApE+62Gw6Yr7cTTwHiq50MK3qx0eN+NFiV80ZAYRXOAgihEJ8N+DlNRvxsQv63V
h5TFKLzqwV3nrVHKRfxTH6Gela8+H250PSwg8666MCa8SK0S7oWDqv1U71Zq9zF57YvHThOQtINn
RPyJ22sRZlsAmpDoxvvJTvdd4r4ZJkcyatOfkZTURkazJQeFFSl1iNV4Tx497SkeqrfO8OoN6521
7wL7t1KE8BIlJru0SSKR8PvZZAJ9yJnvkGegAzSGn3K8Xra31kZzrdqbTpLG1Bq1780vxy6KTe98
ZQ7xcJrEScjORk5HY25AMMjG2poEtkS6TxKNEGewnpJSEBtpCHDmh7nX7wgPRipg0Z/ZTn2C1skx
Wogf8oFIcqRpJr4aWUUrAVzaUmmJJf6oHxKi2La5/EUjWQF0/YN2cBuI0sHkQQkx2kfF70oXruvY
26Gb9+gATdh9rFu3LtLwltAMnuVA2xUzxmmTldW66jFumu5NTseXUnwVWvNDEq1kz8ji4wVPy0Fm
NkqmSBk7l4WhB0NkasbJZnvqP4MtfcdFiA+Tk5zjjnPlmi/6TbEPM/nj+9pl0jV9W6d4iFtJo4Mk
ku8DC5lue2aI+UNNWYyJkyNqFxrR5qVkzo/xNEYGGFsb+RLOS1rxIw9PnhTzlGVgsUBBBEOrZWXF
a6arrbqSUMrGUz25Sy1HNfRgavbEjOJkUb1kdv7LkvNT+Sp71XKXV95JVKzrFvdXPtbYZJDoQsOe
JQpM2F9mPD3Kt8dyXLDbrDc57lkGEOwm3w2NIRM7m1pQH/Ke2vUTFj4udNZ48l+blGgTLo1VLSsr
+TKriliO01V/PQkeekUrkv/1DB0OtTgls+oAO/AKOI/TM4kJNEzc4HiOUgI8Vv2UIJKoEqBsRHPi
4OUo1LYO2aF7uoZPfMkfTsvBqzUuBTecGl6JRZbanhzfw7p8cCf8alLluZAfumpq70ndJAMqH3BH
OqU8+/2kohrlI/rhAiyEWn6ygxBmG0dUf5cW/Yc8a9Td7wTLvYXwaItO1J53EsXWI8ch6yT+VhB4
R4/PRgXbMC6q9658ni3npghSsuh1reUzK/wzDjyJHyTiZwnDt+5eb6OPSrO+qkcbxnXpbJqKN1RW
Feqy0TzcoDOBkPUf4L6aXpj3LbAE0gGHY1KMR2xSD0j0X9vRn1a462/F+BTlbJKxRNxq07RYJJIy
SmGj6lutsLV1Hqzi1nkpm3r8M40zDLQBjoOz0QytPyrI/080/i9EY8NyHfRU/3ei8eHH+COO/8oz
/ucf+SfP2HDsf3i6azgQcRFS/i/MGNLsP0zbtfHqebaKUv7fiGXT/AcwY7KUHV3YNlU3GsN/0owN
7x8+IgpPNy3KWv6N8f9EM/5b8DGrE8tD00O+s4tr3oZt/68ST90lhSaB0f2sV4l2yOasP3DnsGAq
jLs0TrW3rFiAxI/F2eh6+8VbQJabfjOfQOX7+8FYXttWMzZZUIxbO0Z1ogO3PHUMHzsobWcdsQ/S
aTDkg98GazAb+RYb05ECm20zm6ankTCxi5W2t7jydnoXH4Tdaac5RZqhqmskMOvOB/omzKDb9kYI
dHXQW+Q27WE2JveTVoYsO7TPa8D3zMm80ToQz4FzohgF86sAis3QLles7AzA3bLblBE3K/zSxzoc
SCDTOxM3QJauujbx7roer3rrvlCRUma0zzVDMNsNIIVpHekwqbOd+vCwJNZyUCIucjcq3BFnw06y
HZ+lZo3NKtwGDdOvQDAKieyRgfkw/mobSsq5svcNI4h9Xo39ftTcnx3WHq+wm/sxFI+m3VQPQwc6
gkjA7Vin+SMWngwHvXCQg/v2qmTI8jSSZWXXontrveC7rgBlUCjluwngChUjU5S4d9d1bhBTlbYH
qqV5q8P7OExYLJJh7O8dO7zLp4CzR9QbI3PtE5fBd1mO6cPYa+9arF/b0lyecmea133ahs9F3Ow6
4U644e3qbmgYKJnSDEN6yPfI73iOI/1X0vnufSOgrwRTwjxcR2KByOxWTyJcVx0WjaoU9TUnS++/
yG5lIPlfcjfVB9l1PcHDoVPkGZ7Upf5Fq5wvtp2w83KfC8zDqR70MJx7ZxtN2bwNnCE4og7vtnzf
KM+ST90pNk4FqcVjSnVyIrN9YKeIL7c0xMYdy/2YDsajKPD1tctgXesVYIjwZpSVrJu8kIt4eIxT
fdgvYHGIWe133KD0d71xnxlpdZQdka91OWCfaR2Otdh79HVYqUW8sTSUrYM/GjxlzLva9r7M2300
a9PWzfoYpUv2S1TpDzEs7Ruehb2/iNch652nqDIIRhk/zbygOGv5qJKcyEwVUAl14FNre93a6gmj
Iy3MvDVZiRKJEm5FkoL//JdD7v/AGjclh/1fX3EmI/IQ8lCW2rZj/y2FuPLIaEVXWDyLmgisiHyJ
UxfN23GIrDuL2sMPnLcijMKH7DKl1XBOZu06VcNnp0MpSONq2tQYiFdV3/xyesD9IhuKg4Un4jLH
vYkq5S424mSXSKIJ0EQGyHUYsxOZ4fjgLTol0wgSOOhRXiTW1UjKYx+13imefoYotE5ZNby1ZAYd
sMtcoYIypYpFtFnQBjXozMdwil/MCp0br5Jc6Fp7rw/FKSPGzQrr6ep4wWtoT+a+qYv45FbwPdKC
ilLEUKgWUX2MeksAelWgM160PWzbtlq6zYwgkPETI8HBq+CCt97VHW0pM8sP+mJ9FW5/GRsTtAtt
6GwxtM4HCoO6SMr/Ye9MthzFsi79LjUnFu0FBjUoNUhCst7c3M0nLO8CLn3fPX19YB4hD8vIyMoa
/7lWEoAQksskuPecvb/9MoXDxQwMEp9Ue9+aSrszDDiRzlh6UVzaWyNWoy3Jte55mhb7MhUGGRUG
TfXI9GNdQ90ublMVZJc2kTFvtKRvotvLEPxofSG8ugSYhknmk21134pZXpLICC6l+SFrCvlkmeRW
tDBD0yYOkVsmh6iIHluQuttZ6/UtSZIuaSao/zO3O8RgjUm2qi85Do9dnNKajIjeSuLZQmeofRD5
fNeZ5MWqTTLuprHSN1ToBw9HVXKUcglPjGAm9fN0VucaRIakWVKWFcP4xLxFvGXTWzuDeedOgoqY
YKdyOlfUGo1SLxAdlTsCbLsTwmnMGA7kjlQdvQp2tg/ED+gO+F401qb15DgdIHXywaYpvOl7Kzvw
Q/+O0IMJuY64r0OuDgUzAfLaNMcsrXWf1Nu0bVVUbgaUDso4+pxcKqvegX0vzx0XE72c85thmHJv
0jTIzGHoVc2c3I0T1bTMvA86ECB5YB1Gac0wnKluCdcub9aFzdSpXHwbE/8yOiFJecwzwspcq70x
02DazYNDYUWGntrV2F5KQWq9TnUtR4Y3AUxRAqRhBL2Nx1g1kKDEYeIbDbbRZdhnzmZDOc/m9pSE
l4ju1UYHGQ6s6FtXR8Pxny8DGBv+chmwVIhCrtBUw9AM4r511/jrhVcP+yAIe1t5jNPaollGZ1vP
Uau6Nrr23ppPs2vWD0nl+NOIzKa2Oxct1TZSbAk0om72ZKdN55FsNBRv/LyyvEdXDA6JBvJ46sPx
+xyq1pPMyCflYtGNF1JJNymTUidXxAFOl7VHJt76Sttts8hobyun/DQuYrVqHrvTgGOW+RkcyQEF
J0DGVO6FfYju1Na293qIX5af46WQHZkzgFz3ma4pNMnzHyKgIBWFHdBnXUOcUQb9Ga0YOmg9n7Yh
+ulorLyipkxjRgHnH2W8p84B9mhLhevriKv6mKlAMerG3NFNS4+G6+D0tvUbwHn5Ao2QW8uwpkvJ
y28stL14F03GQ+Vih1IDhKod7ZlCpOahVTCPwwzJvNZY1B65Yp2rSX3ps+hzX8qvAnb9Qe/DLYka
4Xnxfpd9qO07a7LOjT1s8RBhk3QrWBemhX0dvZFfM4+Nyxg3Aj/gxQGtU3TGeC+DdthIrTVvhtzA
xTNl6j5zJ8Zl4KBwNPDnbUfgvMwVYy4ABJBi8ooAtxxRTiXgQwQOgiLNt0U4JBcKUt8LWxMHooqk
4sLqsy1lqxpK86jHandJK/Fs5Hhmi+yiweYpKiAg3WyH9+viOPbdf3CpiOVL+UtKN19ag8EzTggh
dItSzbuUboha6L7nOniEJudipArRvQqqdzPCiKNq6i9lnQGInMfH3vqGoWu6MS1PU/Ria0hwrCou
YSXH8UFQJKNgfYQ8qRe6FyX6eMkGmB3K/IjoN/bHVigHxO4PaNynVydv2q3jqtEj7LF8K11KBybV
L1k1cN4canalVeMec2rQOnk23lQF1zLDXlqhckwvekjpPRNDcOBtfBVy0M6thTV/bEgGaowbxPo5
6WaXMRAAUXKYAEprqo8WiUUMohfxFFNMUn0wo8zacTBmwBjk116sYd/yy7mPsxERdZDaB9tqqEt1
ivfPlwvzXcLG8sGby9wGMbMKkdd6d7XI56SptShEOSZmeG2xNt4SLxp6n8xuDu7z0Z0PqgkEp3As
b4B34CrRuWhkdyktDReuqcSPWXGbR5aChSedvEkmYgcD+0UNVIvoyFDZ0tx3b5W2BMRRL8wQzbrN
a1UBBZSeUbckp6AIabxyydjqRQP1TU+ZE1h9eUbNhgFUte7SxHmt86jwiV2LKCQE+UUkyCW5nT+1
YYCZR01Dj1HySTHhgf/zZ6S56r9+O03btJmu67arm+8/pAHMXD2bg/XIGJE7Zpzod1J7aGa18+uo
Vw+85iehx8mWijeMxG4ema7EFP57/PIoaGlMulZ+SJquZew7DqRIZAxrQR3vSrusoDm42q6FiyxC
9Oyqm3ebFd6u57k4OaUEzdnS5qvij0WnmseiuURZfyHhq/CaMtJOgw7i2Ak7rxWZe3Ab++sUZdaR
q+L8bLuUgmlYn0pDJVq0kZe+pzFXOoBSVDzIJSPGne5k405z4uk2NbnIoY1WzwriKUXFKV64helD
f3QuGSJvWhBDB1Ya3a+T3MahjD4pmA2PufzYK119kZ3pTV0S3dhANYhejsxnVZtKTGKzOGdNaWwY
SHAh8cNQ0qOUGfMrHSJRRLbFQR89U8FFixVR2ZLSgUa2sj6h6WAkz1xnPw4YuGsnogaLluc4QIgH
ZSK0c3HSNapUoSvgyDJoutfMAV+SW9ew4NPsZqiBP0T01ZpCXIou7R7lrHpg4m2UGZDgUPfZOzqn
AIIt+akzGi4bDWSxIvmqw6r44qD+kdiF6KEEzjFjTDgwFL8PeuM78eXTmOEWmYIUJgAwFK2rzcN6
BzJRUThcoC6FWt3KUiE7Q3Pu6kqpPYdO354O75ynza1pDadKVYRfuNq2sAvNT0Nq6QrU2thWfEgo
JzWvwxcjyTCw0/9/kFXk14JYNhSxH7PW0T4Mo3tK0rrZgaKjE2Zi3KeF1ez7Pm+8VnHyc+zYADU/
ZHoW31UVsxy9jTzdcsdt3nDlQT0tdXq+iMk2tKS682CSepekA42rzsY1KkKvlAiPqA4nz4b0I+I/
LpUTLmThVBI8xqYTNgc7i7/hVKU5NzKK4yfFtFdvGH+7FJwTPnYzBWelU9cch5bW35R50QQc3V6E
PNMYqjd8uM5/iEHiYvb+V+wamEFdzbGstWDzbkbq5FrWQXSpHi3B4GDM3CV/urP9horKLTelR0yN
PX243Lwj2PtJjwILWxG9pHQAXzQFSLi1WDCiWDCUhlWfDXxrkOLulSx/QACUP4OuEno7PyxWyqM0
0C9HZqR/cJ3G3EpH0LHr1fxQ6FDgYsc6qA337fU6a9RttpFpM5yiYOIvEeKec5IAWWr/qKYGamxM
BgV/5ts+CeKNrsWIXSigbLlnOoQ3FyX9dGc8MMJVd1RnOvqZWuo1Q0NtXRHBMdCA/I0RfVJXWcRg
g+3VyuSclRl2Y1DBfO8y4ttKUeW8cJjfWR2tiklC93DxaVp52L3a5XyK42R+FlrV79OQ2FW42ZjD
y4c+by0KMgVscmhTx0Tyuqkyxs9Z8AQ0jKOBMN2MgUM7ykRviWgD1VfA1W1h0vdapt4EroqoWTUu
cUBE9uDUVD4sgyAdDTPtpCcXUTHO7yMTGd1Eqp/b2d+yIswfw04VW1h24dk2oOWUxTF3jeGsLcOZ
MCY3KJ3IXCiXXqTFkOmRzFfK8L1xaFy01/AHFWLquhOeI3s7ajOjealUXpr2h5zBHt3zLLjVK5TO
ioqaMlLj9uBENcjKVslvG4LJLWNQXmQPGR68pnqoJxROiG+ZZjDoKAody6P+rKpRdbaKHuschp5t
AEpg35FUgISfmnI2iE3f4UgMcukQNC5qvjpV1e6dskuOWBXzTRTGHyMcl6hEUFanZLhvEJnTrUtd
5rCgKPtYTOD9Jdyl5BtybiK7BPEGVmHQ2irz5g7TDkCwNiYnpsq+aeYdd9zgi1I00y5o+UWG2pCe
kkIaFBSDc2Bmya3E5FLAzQe0Z32lYKPdVMtWi+7eRRkD19fwU4qZz2kO5hB2vukJ+ZI1in7XqI1x
D1zX3pY12FCnISmA5o7Dn9BNHp2FOpYUTL/N5PegHr6KyhEP8YtOOiKU32H2xmMbG8WDVL7Lll50
S9LIOUqtcBPauXGYesvZwTSGOzan2YEqYkVHOy0AljLv4jbwojSZ2EUt98okNMQuyDGDRdx/xyaj
vYB465kuF0DKMY9PSNs/wLHuDp2aq36pPvdGzZCnMOSrg+2mAsA3h8VlDsEMtkX7XSOc6jxleu3Z
7dTCvZdeqEFTVPNWPgxhe7IUMpxCUwFSY5XTSxLwtWNwFEXt/KkayXRsk54IXossuImrOL6KPDma
+SuoH3IRhG0f9di69GZZ3NtjMRNTNKb3pVk/dS2KkNStFA80WXozdwRquAHlyV6OjMnQmeA+ij/m
UreAWFggkhx6ZniKMeLjZUPwoy2iOSB5w9Db97FVUnOgy6wK/TYKS3c3StByOfxGDyS4OJg95hng
EZ4MW+f5mDM2emS0coJuqF0cM/oQB62CLgLLGSkT1TTElMGs7CzKiWEg8yf8RWYA0cJpPK0Oawx5
Wv+olV6mWsVebZtol+aRxDBcQzSxKJyadJJO5JwiQjaNwCcEo+aDwn9ow10lZkKSPU2mG7aI4Sks
0vRGdyYYp/3kZ/RsiKxk2DxZX9oUOSmT96c5AGQGcjQ+5Mqk30pJHut0KLv4WxoPqaemjnrRK8AA
wHp2g417qCiAPYsJuOtQzbcojnFSE9266U16PLUKaH/WjFear8Djm1dbm3V4SNN4cjUGCQnd5m0C
yfJWg+44Uyzeq0uaRO8Mj/QQXD406KdtguNG7YbbdCElVrnxe1qFM6Y1bfoIe/EurCN9YyKhQn+R
1I94sKG3vWhuk39yqJ3v2tQiIjTqmqNg7P52p/yfztJ/6iwJTWdM8O87S+cvefOl+Utn6e0pPztL
rvmbRdKiban0cExX12gTDT+a9n//L4wa+m+qZVK0dUyHy+AyhfgZlWmqv6nL/2xBrcblEd7Dz+aS
IX5zgTZrS3dJOBq9qf+quUQZ+N0QiBdgWMpcW1iGowuxTHR+KcpXQeukcTiKsxYEpLOlKsyuTr3Y
7TD6szPTvpZk5E3lQZu4spxll1a+2Yz03m3LgcZkOxE6T1nglZDErC/7kuWYda2XlNCum4UOZqmt
QW0sh+XBZxmY5QnXce5rC6J/XTOWtbrrjFMPWvTP3dfH1n3pCse/PsxVncQNIznXtp7O28ih4SrN
cG8BHMwU+dpnhcZVEiRnpZxmC3laoiZU4tE9bJ03dH8jyZXSyR8jAwZfjcBtW7tqisVAfc7DcTxq
pD8PEbPdlD7+XgixyGsqzKkMQS511hwdRvm7ObNUf1002JA25Gh9ZDADicwYca6pfN7IA3fr57g4
cRSqtwdtJPFAT0HH8HqYGv+6OZbG57kJ1X0zj3d2ig/AiloaanN3kzai9TXmt9RzmwPGwdFfFykC
ExjKGYZZs8WSS2vKdi13G+vkOawLZdYoW62rltqVx5R/M+gJcqN72WOQ++NtrO+FceXPd7Vu8j5a
r1GHB7fEr10t8Q/XxbqvLbBtgak/5jFoCDwGG0uWhR9bIOaKtDpBwcNdtjcVwJ2G4yCNEYsjdl2o
BnohxE6IF2dEkVlJt69NFY+J/tNIQ94vRgujrepJrR59QLqgPyJAb1HvB4GEbg/Nc9fNBljkWYIY
sHrYWm5zwZXX+ZIwrcE2iuNI7l3v+m6FncPQYkZqnWFvjCIodipMjCXG3mdGhWtB2ti5XdU3Sxoc
ReXmDOqk6Q+aBVys0r6SLnaJHaISAqCCbwu9A3yoOoC+ll2yIM/E6aKbuEgddPUxdvJ1Ecg/1orJ
6k9a+hjM5kd7mhQUYMDfZhJUSQkRzskQp9TtmCECx8tRaxzduNu7Ab44aCUToZhd4w8liVVJgXdI
URFtRqSy7Fvd/d2tMjh5koJKNmNSLt+OLjFTIupYjjSbH2PzGkBiblTj2Mcmtja1ezA7ghZo2qp7
WgvfFAT8fEXrcUf/rcPo2w5+JbTB78ipoCuwkFgpU2JCXAwey8chSGqdKXiQJ7F+DFbCTV4tS4bg
/LOv//Z80Pg8Ajs64C4iLJP5MCa8iovAsljXuuW3SSAaWR7ramDRRO1y69jZ28zo3ZPJoLDuq8hT
sgvU4QBVk+NuhwYfcUVwzI7AJcRCk5ojSV8o8MrQ4OOq2oVuZ+2wGzyLMZ74itnCt+t+yXuYvIQs
Ni/Kq0OSSGiqozfqQXZs2kH1GRXMvkgPjVqJEzWZ0p/tvuT720NT1EOoy85ELDxfchwdo0lFMa+K
BZlDlCuGi42MoyU/zxqONn34Whtq3zR1ZYnINDftsllmo7afsvALOPPFAk71XIdo6Clj+DWc+IJi
jZyJ6BbyiKf3mPRgERoL8rrCaOvQAnnX+Px8uCWVLw3959q6zxm0HtNV/G399TtVU/tVlXA1mAGe
7nsBPBAuGA1iSwVE0OBfqwzkcZAe+71TV/Hm7S0lQHgqBmXrNWjdZbsGKGRFq0F8oagdB99YFomz
JMlsEhMdEFPDpjjalbWz5pw/5/pdeFulW74tOtEf4RhwQ0DS6ebS2CdG0BJkcE9vSD91+ox+BpiW
uWst9J964o5+HPa3EUmanq7SQ0pCjSmUc+9qpb5fP0pziScz9fNA9CJeEeIE9Ic5Y45XJBPXl8jd
qWnNDODPa14eqefRFPHbddmJCOUN0BtSppL5EcUy5eJweFAk07IIArdZljeSRKJtSaULyY/EEWfb
EzLCArLWLMNdPdLDt+KaHqYYDtQaOl8hpMdf1xj/EvoOuyzrXETiBX8O6pG1z7ySb8WyGejd90ot
un0UESUwLS/VyojLnm38mBJD2xcyS7E9q8m5JNqCH5wVcuMlvLVCbLSsrgv7uqY38R5SagT2tcAY
JaBpRpMsYR8axJSlZnEydCM7U0PNzhNw3nM3iBJlI2kuWUspWuTALXJ6o/5I7MUpyGALh8sFpSXH
2K/U7Wxkrq+qXGEx6QmPMftj3nS4zYxiXznOQw7qiDA+CFCwB3wjboqTjcvC1Zd7wbpvEqW+c1Na
49nAdb5x7OlA4fdk5yrJnMRrIDrhF38gupcApcE+SZHe9LADj8MwzsT94NaZYhSrgRns4mYCQECu
8d5J6MHq4BVgtR8qjjrHpU5MB3WXCkuPq+/gVIBEDwsFeezyl8pqirrr2rqIGAgdDHv0TXebtfNw
aMLucUSeGQvzFh8+dZPKRPXZtkbqu82OoADwossid8rYM8r8pTOTAkspw550Gd+si3xZc8osPlkI
wdHmorF9e8AVXBYIE0h/1ONwl8EyvehkXNItCreJjl+Vcv1jXMAbJVcQiXuywYdP1SPtP8qwQBLJ
4M0AtLAdlM7Y4NJFAqvtncl+Qh+kHTQqa7tmImUHBU0wDi+pBZg2EKTLJMPHKUmbvdUFF+zkGD6j
eu+4y08ayLMWGcqxtqqPWS+eSUtINpHSzFRCpq8W+pam5OfBjxExhrwhfDNdGHl0yk39kFIzBBHi
vmSavLTDPB2FYXjlZPze6OK2mGbrhFxxP/ZgsVtNzi+1C10/NHsPiG7ABbp6EWShgjJ5sdsxu80Y
4xmTQrInEiHYYViEZ/u2SdSLKgtaZWH0mSoHRRW64wbjJ1raGPRknh1je+5pkan5MmI8ptXiibJb
eg1juiuaYrkPfCmpK8PMraxTi91oS1lBO5Jyp6NYEB/I4fV5ZTuiaB1ILJFWu9x9XG4tc4+qPxhJ
AjJd4eFm7/CA9g3pJ0OEMSx7llALMSEvlY151NAVNnjN1N8FpI2NmyrfWtUQXp9WxFbGAreAmJa8
HjKfxHet57/SbZ81bZnhdmQOhCir2ryn+j0zyHDHWewzojwgfhzCvuFHp4XnsTwFWGzw94h8I1Xs
a43xaZrIceujDBwFc/PRKalYpuF5Gj9XVhGddQty1SQHrmlNQeCDfac3Bqnjw8TH6wZfqCn4Zgso
DswM4QAZPDnjXmRd/JgsiHbdSEuvy+yT4UwLQkql3oJQWeAKL8f4ZhTYNwMGDh7CcwRhcMx0CtH4
kOcUBnElN2DQTtxVvZwgi22RC8NLR3MXzTaZelH+2heKJ2XMLQ/JaG7XGjnUeLsznB47U+k/O11r
omhQXwaLqmUsHgdERUcS5l6TKcPCYpm0qmAINzdCh3Ft0rjdU2AZbjpiq/Ouh5Q6aRvVcFpPm93X
1Blu6NyUm/65Cx8SIc+RIOCHKx1diKjWNwbmP5A927Rs1ONM9WcjsZm3hpZsC7roQC04fBwJjLBk
89nm/0NMm2uqqdlCAZlj+4MgiAVDQXzBIMqQlH7OrlRAkNEMpBPWP0xhFO/sCbFurUNVstzvDdWB
A2QI8ocKOzmgzFYPijpiaRqONBrv+rhw+RUT9JtmprNV8Nq0diWpeYxQaV1gyJqFxBsaGb4rohXC
4D4cik08gBHO+qcis74rSnkoNf7hyGU8I433oVt8DMf8K35n3vbgdFvA/Zgj+cNsdDv6WtgIo+2+
e9WQu33VWvGlp+o7MF0m/rj7VLtkOQjbovaYx94Ukv6iuSnYvQwWAwNtlz6nX1aCOdO0TNdw8MWe
yW2DKZZVBoG3HnBdrAddN/P1mcUytFx3vnv4/3MfrNMbhI5ynKJtazA6CpdZjbHccbUxqJgtL9vr
Qv65tm4O8F5+PiwYM3q6a9/UQV77ycxgb11rhVqeQniHdSJulIw5w7p7XWTLUddDr/vWNSEaRm//
9uHraeLC+vli0xPquezthdeTq+AVTlOEs2d5V9cDf3mB63loOSzDRSJUmR3/+Q8oGDkf8Ged5pjw
q7msPsbLPY7aOel7QSN3SY2YmzwdsvvWneviesx1XzEt+X7X7XfH2D0dyVxpX1MRQ3Nczn9dXI9N
1gnDdXs9Jlre0nVf3pXxDKV0mVr87TvrXENuMdqNPw9an0qFkMC7IX6gAGvMJLXa9xpQORDXDLR7
fJ+/LMQy6lr3EQEPwCJo551cx1p9uZRRro+/bf/9Y+B1fp5lPT5ZyA7tCEDJNncBY3LenSBbvFcL
enzLVDjN42S4W1dnOtmIQSoFB3zL2BC4r7+uXRcyRLF13VSrniKsXR+vu9a1XAnpaDe0q5O/PmF9
/t/t4xeDL/N6+usxqus+lGUxg90xNJ/uNYs6/6GIbMLQSK78Wpf7nxLmfyphUj/8pwrm/6nlXORf
/lLCXJ/yhzZedX9TTeZ2SHBMio4mBcQ/KpgasnnNFKq1ytxpCPxZwTRsKpi0CBzVQSQhbBf1zh8V
TO03SKeO6tpwmslcc/6rAia41fcFTCC2huY6jq5qlFFXNPQvBcysshtabqQeOkZK75VaE3UbFuOY
zD4pILOvz2PBvDNcYFLMq4JlwhuohBa9rS2bmLM+5i3d7KFNXNLP12ISBmV/XWOelDUAu99qEcsF
ZF1bF2tdslv22etFZN2pILc9uHp0Upe7FviB56jow3m7zmzVXAtJ39DxJkZtgHiWWsl1QQOBkf+6
nc0uq72ZfTT1GSrFUgRZayKR3TLEE6HC0iJdGSmlou9Ml1TXdaFX7Thv16KdeV3VU/ebBCS3D8l2
4Oq91PR6pMo/j4wZysKlSuKJEPOOWBI9Zh63fmKM3OjgUk2NHdEzSVs+xbeHaRueG6JRVW/IKIJY
E5eWVlAJuW6m5H1iV1KWeSEgu2W6h8QIcsu6Gg7LhH5dXReKq7VwKSoTQkkOrRDqKe2X5V9+XWhi
+efT6bQpKiyfPJWAdIOJ1IZxQS0yWqqSdh+X6h5xC5cfMLjgItbd6wHXo5D5vlgDfqcZi6MHFvKR
vlDtG3nWIEZlTftzTXZGrS5to18fVuUYaHsIgRmFGe05cKjDJW3Jh7QeuG7r/fJB/vLQ9ey/nDM3
lo92avETpRO2gHevXr49/OdbWs/x9krr6vV9rk/MGKxNVFESJdH9PnW0tzXFbHXfsPCrAwhkdX14
XVQz4D6T6I7rrnUtW06wrlkwoo55Eb8dcd1/fYLVMKIoygOQKm4mOdniGIOXy//b+rr7urCX78rb
4+vOv93+5VTrqqyG2Ess4/n6lHXt7TzvT/HL6/7Laux+N7KhOL1/hV/OlIqJ5NSeYsEvz/7l8X94
87884ZfV65v+5al/+/h65Pu39v5IuYx+zNTwbCsptrrDz//69V7X/u2+t9/F+4clNLXju51KwY9p
/elAwUCm8O4VqObVOMehslI7qkdA+FzSrs+5Hv3utOsDYn6IZGmd1qxoPKeFv65pSz31uvluX2EG
MaOmZRDzL6vroetD69q6WE+0nvK6aa112nU7W0+3roIz5Mz//OrrgetifRkIbBhEaRqvu/SkEv2n
dbWPUQGSxzRrB3WwD8ZSW2TOW/rTDCsJzTBjxHXnunBS3QQvsD60HrXubeVg4eAHhkzILlJeXFdx
f14fmjFHz0/r6pLqUNz9chpdhHSCScDdZQnt8M3buZZOS3yuaxl4icT/OKXkBEBDQuAzfoU2+xrM
gHwXTXIeZfp2rLuvCcabbd2O475Pv08DQ/0iiuimNWAOy5zCNmT4Mi1QQ43kHjCp7zLfsMNvxtz3
Xs4tiPqPlm0Zntr7X97l2z9jMh2aNrKO0MQwfl/jqvvlOr9u/tt9zTqZ+HOxPmN97tszlhO823wL
5n536v+H0+DK6zDhOm/x2e56s11P/ba6vt56mreM8X9+J5mKNg4IEErMZfbz9m7oonqlPj2W651M
XWa567x0XWuXf8p13/tjrg9fj7nue5s3X7f/7rR6j/9tsz77eor/7mXW015f5XqadR+i2NeMmZM/
LdXscbl16cvddF1b962b3MHvtVidvOt+bCpgGtdD3lbXh+L1vro+590Z181svUOuD78duT5pXl52
XXt7/Lr9ds6Inu6E8Jt4zZagNBgCll5aZ039DNIrw0acXYpB7RldgGsZu2Gk5TMYMIE11yNjHBF0
ohK/a3SYwUW5AHa+Jj0Rx86EZYX7c7sXEbqm0EpASoE3aly3OPatdnBLyDQQXD4bJozCUvpJ81ko
zglnWnYanIpaV6BjJbIfp9yYNgSuRaCGK5TuvbnrGWHspXHriHC+D6vg0JSj4yd1CrpHVs+qrZg4
g5pPqVS+xRkGJmr47r6YrdtwULE6AwYJrY+NmyMNli6locHeWkl0MKFFgKUDopHmGBbbad9U0bck
KAKGxOJoEM68tYKBHCaC3tCp7BEhMesF7Fom1f0S/IH/CsszMW6U2sSFKUK0CQaQHkRifpmITwXK
kORnyYh855DsnupIVY1kvM1keVEn0sYYuxMcaj/1ECxPZMm5UW1syUB2cTfgvjOXEMJ+kI+CFCDy
Syj4funzIttFXRHxl1Q1zyxkfKGq+qlI5Re7nY29NryiCiea/r7C8xdWxyIjJaC0l+ucFR3QoBOl
OPWMJskv2+EqA3UQxLTM53FrP5giJYO249urY4Iy2oLsdKf4XAwjeucWNXsGQmAzRcaDbnxPe9fw
syCihUjUj5NE02PWiksuq1cL6O2uA+LZTQ9hFtKGL+k9jL+XmZb7SgUV0sJyxN+ipNTYNhhoqFVs
ArRQp3bi0WSqb/Ip8QccuttKNXLPbJotTSPCiTIIpHblfos1ang6NPnLZOBEEsjJLbeQp8jWX/vo
IaiRO5RSUqszoSOj9jtolApNqm97YyvSnLE/jXqvgzC3FfNwwg70mkd6fNd35fzQfXKe1LHrD7ZE
6201yg8lOgZVXnopBdbCnYvDQm9Lof6AJDXAKbRUbL3QwpI5ugumFoYYPjfgdSWJECZ86YVciwPS
NGi0poRdx2lEc1RGgAVqexdRhyBO2t7hX6J0mFW4c9rXMOl+L/Np3BlV222y5K5X24y4IvLTLLLH
i21P/OJtabTijP1xO7kp2t7yuyLCwBtooaZ4kSCBQfdqO40WTfl7Xpn3NDk0ryz5Ouwjopb25izh
HSX3VQwV2Kp1urkNBW5CpYmqpHNCpxvlWFNwixZItcj+yhawC6SkftYey5legAlJdI96nnb58NrO
44PA3bFvJJKDTu/89RlTGUW7SJ1u8qK5z4OwfHWs9Ci1+dzatpfx+2gWvVtAE7OJ44eO0f4GbbVz
htQ47AKkoYnaZfd4FPwKeOdZj+Ngy78n3Juh9m206nQfDCYAoHAq70fktdPoTsc6ddVdSZl6HNOO
KlaLhZjwFu725ANamszuJ8lfwkSdtM0mh6SUnnt4rWIR7gK4ckYI3Nwyn/VurC5V3D7VRoQIbvZp
OcRoXepy2moFNd2OITQgxuZGdfwsinDbGXBTBqZ/fWJOdCesD5HS5V5NE6gfkuI0mjO614bmHg6z
fUnZnWriF7NG6oDUH34MP3ziFIjHMWhEtzp1c3A+nRWOnp7QOeOL+gE1BOG8rWFeAkxcW3f6bDAY
EUaTcz0tgS46ZGmImhPIviZ1gPDFxqw8zTknfBtPVj1vOqvfocng712XGJK79GOh0tEd8MqXvLOd
YTY3JNuZGwA81UaNKNvOCyxe1cZPbUuiqRUPx5I/7gYA0Q9iGH7kRXQj+/ko4vEpyKv7JigBgbYu
LH4Au6WmVLtWMZQNaMJn2Od8KQJSRYgARRdhGE+9oaEtku4JOTB2eWWc7kkMzDaGVA59wkU3itIE
hOrSVynMaCvs0mtpHKMRnw9hiuG1Gm+Bd3xC5K5taUBKOLrZZokY3k25/ljZ5Qu/PrpLdQe3xFXz
XcpW6waA+kzmowl2yXAOyQOuDiPhFHQS8QKOWfiBVnR/6IwvWkE43UChcYuHuoClND+NAS0uu0et
O7XRqQeevdEUgf5We9Y6BkKti2nF+uwCJziUenQEQ4hDMEiBS9fZE46XeRPWoCSVPCGsTCVIwm2t
p7Tc9r2jn7s7UUEwGPiB8UszDtWCdUWOt60mrKVN5p71qdfpWTnOPhQPPV22nSQPcD8EDYmSlaKf
RuueDtGSV40ew+a7NyQdvOImwWf7sab7sOXWqAZc7toWFjxx3Nuph0SDVcsrgIdvLFEmOzMx6kNb
x3LPSPqEiQZS3dTcJ45czILxQxISzJDXMb3QyTyTDBzs+OHtMDOroOewxpoyvjHmQzG37rbrO1Lt
bBNFc/BC04+4zNF9mXR13psp8UbIrbc4S77UHW4qtCe7IcmobyXiB2nVys4eFx9lHubHgJnAJiz1
p3wkky9BG7VP7bMuKPKbVbD4A13NayOwb7EG2kkR+mvldNrWrbP/y955LDmObFv2V9p6jmfQYtCT
oNYMmZkxgUVmVsGhpUN9fS9HvFuZt173K+t5T2ARJEiCIIT7OXuvjbZWodubSvf3k6dVTOHLb1TU
8sPcMyKSbky/zn0d+2nrGvlrMY9UmP1in0X8wl6bIQEKZowgNmVyUOaFtJsHac14Gi1xTf1y2PT4
FNE2kXcLsRd06RBB4EpuzROsh/HqE2joJQhfSs4NLw2HLReSDpvxRy/jTRTa4zp2w7uFGo7bDY4D
YuGPaFiKTUO9gjSUaY8WA9NjEr+FeZId50S7etL+TljOVhiErus+elrHw21h6s12nug7EzW2sxEe
ExZxDtWeroz+WhYekyViqPCmruATDJvCR1xt+fHPCu87fjcGCi2hGnDubZXiXJFUqAUa7otqJ3GA
+BSIUARER5xcWxKLhkuRoLALHVNugFhfpdDdTYRlmuDf8rll5FDXbrPuuu4eWHWj3J6rrDOrm+Oa
b2ajn8pwB6SU6FUL3r+XVO1aAvuq02eZGmdW4mezHkcHk8ScR3Bm+u9wLDa2nvhbfKBITRxSR9BB
ng1TPNlj1nOMdtshET/T8c0d0uNkjn9mA0RwvNrQ6SLj0BYDzic79R4SO5cbMt2a1fgnbhbCu4Da
0u+zX4F8YH/XxTXsfY12Opiz2uuhfhUKmVpopAWmRXioGULrTXmusGdvXN1u9yUgJc8voa9a4AEy
+SDTs8cnrmbZJKvYyFpAGpZ+qL1xOyNv23ONg5QchBe3SJ58u/8hvZgDwKBj5LPjRAZBQ2oNIx95
okfvUud1T2jmimyKD6hh11F7gCCFMTOYCyXhWmXJ+FCZKQazsrJ2TB9Wpv0+lLV1I7yDSyda/J07
AtWV/Y9CH7iYiBV7HJNmBGGXPiXTul3ZVrspIruF3fI02oW/1orqEln6kznkcm3pxTMt2J9R25OR
W8Ek9sTXLEHy44/CPGt2vdFjU+5FPm7meuTSLBJx0j3nmlKGHmcSR2zjaxMDfeZi6G6StDpzH2S4
5frs7ipZyRL/KAC7h8oWFZ3s1t7V5LwbDqCzth5KYB/vfTe9a06/jSyF67LKpzzwwcB3JJ4UDtIV
dLVr3WwqrnmzB/ArmQHPm7fEbe5ZxM0YzcdBpl5yqZL+6sQ/G9+8NoPpfrEK6C7xEaSftRlTat1z
8sc0WyUiHfJL4NuIje/MHKN9+aB5NhUTWFEM0TSMPSjsRWmgDoK3UWL16TUkVOP4CK2/XCWhedUq
3qPsoMNEIVTdRMM41Sch8i5ytAsa6A8S7VMMGGaHEXcDQ/kSNkKHxpx9EcSx7IqGQAHJ/MekXvHa
lSfbtIHO1RxggSGddTZQ7kBvum5T8SGnmHyE0sUkPvxpdsbZg515MKb+Tzd6pRyfbod2AlM6Wm+O
gHeZagiGgEJZm8Hw0BiUrbyQp26YwT6yw5PWRueq62f8SSAJfe2SB8P3AM4tCE5Eyo5l0zxuL20a
EyI9R4eIqvCeGv2HU7bTwwDs8KHXD64I550XyD8qv5qA+WyEHv/AJonA0XYp2gQx8fDYMEXW/Wzy
MNjW43jyJwfjshmvDRyCq8oLfrga7uEEM1gTXByv3dkNuMUg6xRG8hGH1VtphnsUmK9226OWZpKM
t3l6acKaX1W+GiA51kbYQ9vU0yuQnzNX6XhV01b0m2STmeVbaZsfohzO5M49TGWfrSacqFUaz1fA
eDC3SF7Y9yYqIKIoTrFmPDZdqt31xAnvFUEi9zo82Rosffh/PEQEyKEZs/Ty+ZjhRTjhyyE//HpV
ZIYCLPQotpV6p+WJfrY+utmDXwI11hLzc1s/t5k93Adj2HUeOg0mqoJ8LGymAxxZNiR6ReEEtS9k
FJvU0sMl2Y0PY3wCzkSP2cmuvTFGj51aTFn4CITEL/LyBMfFuS8LypFox6eZkWjp/edjhTvVZBkJ
Tvm/HpOzj2HPjs1d7UMJ9J3wRqJ4eENxFVSwdzgpoN13XbOFNmveZ7WgNFvt0WwhAVL/tpha7knj
xbCAwLH9tdryeOvaX2KGv6jQWdXXyEHDVIKVbmjLza91QS6ahzbCP7Ws8tsTiiPK8OXXI8QRYkac
yuKwfMDyRCgGwkM6a83klCiWv7YqTvXi5LjT8/KQk1fx1SMZYUC08kitEH0KoeOGgSuqHv8c4zo8
DIZ10acEBs3o2Pdl4c+cV2XnOttfj2VTX+xCUHSwg7REe6gou5wtTR5TJ3Vg0rNYVpaxSzsnTDeT
gIIKpljwo6J4gjVS+bvP/xuybbbgD8AWLs8LgoAZGY33pPVvZO/NSMRq+Aq1tO9BkGo3Jz5F6h+L
6c3ngqnVN5mI+TjZJCoxCpnhwRcWN4e/1hvTPthnMxLG5Y08/LKnKI/veZXLawUD6POImquYqALE
cUGWt7eS0dejrfnRo5mUz1UYjadltWXh1qX5EPpFtV/+XdY1fKDbTj3oyOl51fKYORHErZXpJZPj
CG4iCu5ZYQX3CBvXEbLue0QSzH153PTy/uYOqLASHwv+sloop0PlmeKyrMEs8K7HhkXZhuOvnOJu
D8jCvdeQou5VIRDECX9eM8fy7ssTRpe0B71CMbv8uzwRpbp9hf8IISftNAb+AgtBblkkEk2M3Hrn
/GtdfI7EJKett8vMOiFZKonWsxaKx6rA4zfaU7qx8E4QIdrV4RaDi1y1dR0/SrWwu7YjkgVdrhhR
IP1/FQEatG76BxUB/micS/93H9TqAyA5KbDxvwkJPl/1LyEBagGDlr9H5K5tOY6NJOBfQgLT/g9b
d5AEgKkhNcWDU/UvKxQmKQN8TYBdCpeSqeOS+peQwPwPx7LQFyAy8C3v/5GzZ/J9/o03wmZh9nKp
Olo6AIwFi/GbjoA6YUn5TY5XqJHBxih1biejfe51WPtRxbAc2H5xkHbsQ93gMNQap3kwOopEcSif
yezMX3I9+0Ez5tyPGAdCq7jG2HlrQU3NLG65HmjH0J7eY82vdqLJ+gMEHEVjeR18f7wVyTTegs53
/4Hn4fzd4aX2tx6Ynod+w8bihZnsd4eXjXkrDYgZv0ZIundDkKzMzv4x2/iwkBAX59KDuYURHjsk
1C1ItK1/bobRuFbC/oPk1uoUjP2tdKvxYhJBsbek1m19s3cvDRh3fWjk3YuFTZ7okO65O/bgGMLs
EvqY1VNSjfWxeCo9abx4edmswO6SDZkAG6OO0e1cvfiTmtNwalzfJIG622hFPRyivkhOlhwSlZ8s
IUBzLZimNNq4oxGeLDFQbNb8dQtt4VWOwFUDzxYnsXFQKB2Kydee3bmyMKdCaY3oQf/DPnUVfOZ3
OI3ap67n+gEASA+80t9cczaYMt8Npu4azVO37aWIt0GP9Z/pb/TSRzq87Xk6ajPDPwo08a6okveu
HH76NjCEOKjNU9tRNQ1T/db3DPewEMtN4VKsqJNdMzZkorhZ+oRQhPqRCy8goHTehM5XKjk9DX2X
KmPVF6cIvGpk+/Afh2RG/6wPL2nJWFm4yfOYicJ9yNKI8T1UugfPBMtij4agchc2a046AyaAn916
J1zrsu+Sdc34CpbDYLxYHvsymO++cHOgZ866R96C56ISl9Qob1Mv4esxSkfF3u2F6SD29ed9Irr8
zaSc4sj6bFkZSCh3OP5a9Mq+NU3JP6EFlY3yb7+HZ2Nj5Ch3OYctU50Dv5283qRFg1aBzSic70w+
ypOfApZBeYFCXYDYZhIRn3rbcS9jb8fQfsTGhTpZm+LUMQmgMeVcEQrr55gSgiW0XdCtg7rW3367
KN4/D5D/UVBuLeOia//X/3T/tpkedimaeVYAGlQt1GH122Y6+hjZVRsVV93U2mOSOpfCzZ2NI4ZY
VUqDf/g4U/H9fj9M1ecFOkB723eNwPP/dupXHP9z3YjyuoYAKm6a8Ufd4XnRNLzgRmPYV4i7BL9Z
c/Bcc0KBCGnXbiBLWMro7SVcIu+JWX70htg1P9D44nLmfWd0/JB1sfZWioxCRhNWuzLEWtUSlHEp
57yhq8k8qNVD9/IP+09t8L9/Ic410zFty3ZddTf59x3oeVYsoiKPoWNa70AsxckTHPyjbzRcrqIa
l3aqbzzP6TdtX2lniyvRqZmlSUZX/RQD3V33QCoAPpDrOXE1bCvjvixSO/gDwj469ZhTcDJUvIlO
uXNEww1LotmakqoFmlkc/sUMzVfSTw9rTHA+PRVq58ZxVkJGPa7tbQtg86p7Yc1sIvG+BDTOV0Ic
JyMUmMClR8ZI5st1DtcjmFsuAVW7jaoBgruTjhdtyFZGF+gb5KTj0fDI+dBa+SfcP3HVGlg4IQGW
axnH+O2pLtG6Sud95GbtiZjWgdl/V1z/+/3u/NcDySftyQSbSyOBG4k6/347cHVXOgX9K+0ywV0I
R5MqrjM8+k7zdTHEij5BDtD4w9oU088UbNAfFhomBrDDR52S/dCktnsTWkK0HkS1XWd64ROwSSyH
al14OSOJRz+lTK+UUg+j6YIwL+ER5f4kbjTRpnud5RhbnIwrUeHaH7YBpyeonuzaZ/betMFm6mdv
ZdbTPanIkp/TWa6ZuWmHqDCeBzMFQWTW9l7MuDLBVxd7zdFrTAWjvY8Ld6NpBVL5WYVAuEV2jZwO
41DzrU/HiozBqnmzvcfGbMcvfgsCUDc2//0ORt79Xw5ty8ZT5bkBYx3KId7fsFtuA7qqEZ11oRbD
jNrIjFNANfaktyMTiCg2dtns+vvliWVBck2o0ctgnUbTpnr76zVGqP2o5qr57aHfVnG8xIDtqF74
6936NoeH6U0VoVbqfZenwyz515+fa86upq3oQNhrjhSL+i1bqQ1NfiDyevvbC5cnPj9y2UCR6yj2
bRuup9pSa9mCXx8+BSk/RuhJ/dCKbv1//E6/1v7P9zV+5pHP3GHZhr++zN++1uc2Let8fqisckCs
a6Pp5c7pfMqp6vXLCiE9Ue1zzy/PLItp2f3LnzanbFpfBff4ndEb8yaksqNZ4SlWpR6ixVXhp1cl
oF4VgxJVFup6KVdQa6w3OIt/zlmXbqfuddKGP/vSNiilQbex5z91IHTrnrpTR/0pU4UoMqO/VyAx
1omkhTV4vqqInSSQ+9dQeteEHDAE625E97r4YsYMV+lEXpBM0oIwoh0gyhM3fApjqkSWFNqG6b71
QE/JpYGlCmk1w4SU2pqpimzT+DiooltEjyLOTJI+XbkeaHCu5i7UVHTgQ+RTtDPDBiCvPj4PBZdR
qUp7sU9klE6xTxX9alX+y+MjKcvETlAWbKkPuvFPmqhwiigbxtQP+dloC1BRRFt3k4QvbdJk8B70
rqhWOaKDtSe1Xb6UJFVx0qRKKVS5MnL7Lafvu41UMW/KtTPRx417Hz6jKnWqomeivJ5LGVQVRHMq
o5UqkaaqVqqKpq0qnwbUUeeloGodU8u7RlErTlpHeCJYbaqUgdw3qk9bNOaZkHAEmWX6NSUoU6jS
rZGNP4GkPJt2I9elaz4lEaaQuiOrnrrvrArAFZXgWpWE8b1qRfiCRZHMN+pkJbVjPEU/PGrJjSoq
U8DED6UKzZb9jlwEwzgF6G6qqKBbkLJVnV1zi52PgvVU6lwZjTX3y/jQVHuNqnajytvcsU+pKnhT
Paf0TQ0cqzX7gar4nIw/4jp7AmWogUXhKqkK6BWVdCTD+mHy6natjRxgNDUGMgHPuSSUp+idwwj7
5QFRWtxE3d5IHG7vglavQwQRfamDrEkGbVLSCOJunh6Mkcw+s4UKOMuE0Q3MGjP1Xg3VHCDIDBQa
7cYMOpVmttjgyIegxKSPq6Y3D43qMuSq3zDTePBoQGQkJjrJT7ekezk2/caxk6ciKpszUvBjqXoY
JV2zbU1bI6G9QYz1OaNAt9LiJ1grWD5phBQ0REB7+6o/EttF+mAMEwCVbB9qFP4z521MRH0jwWxV
CdTOVdvfm6XvwkxvphEjVEdGli69mYboX9WtKVXfhlzQ4eLRyulVTyeguQMm9MWi2aP7OH3bkv4P
RD6Mi6onNI3Q6TqbS2syZz9JvPdVmtuwGbvVrHpKleou1bSZZI78yB70c2TND5XqROm0pBzVm0Jd
/2CoblWQQrUejGlbJN73XotuXLAI8WvTNxIxU2Z2FQJd0zpO4VRsHBpi+dIZUz0ywnge7RL9CTm2
GxF+5K4iFzPY2EYjdi7H6Y76VG3RE03X/sVLsps1iI3OBRHhD6zUWXkKW18OG2dMrrK1TYQn9PQS
mnt1z3zQmI2z5pUDHlRO5ZEC1cz4kgJh+cpgizSt4HVwo2RbZOXZ0Nv80JkkbCb4cwkp9PdWmiMN
AvXwUA+zwQ3a+ab57L+RFvymqlJTqXqIv0Wc9DCCK3XLZuNlCC5KaT+bjFCRXxTFvtfNeGVqtUZW
r//H0Na0D5y2QEPinZgO4UvNVzDTaBQ5Lt1UX3vTYloUkxt96Wm4MhUbVxCig5U97xxasqPqzfaq
SzvRrgULwkRJdXAd1cslfnQ9q+5uRpu3V/3elsZvQgOYvlXMD0BP2FXd4Ur1iUPVMZ5pHY+qhyxp
Jqc9WhF2ZKu6zFn3RdB0psZOkrLqQzeqIx3Qmp6ce7l0qlXPOlm616qPLdxHkjv9DTkkXK5pdTeq
5x3Q/J70bCIoVoczbGBwVB3y/jaofnlerQisdp5jGukR18OVUL11W3XZTdrtJPAyAlUdeOZF+1D1
5A3nXdKiN1WvPi2sFwdlkRfyC8+08/2lr686/Ehank3V8x9V999UOoDe+uAE63fQ0l9TLpw4HNEM
pIgHBKNq+FjFqhrQFdAr2oF7Rx+E4mBS2oNGqRAaJUdI9SfEDPO3gj4jEmc8X0q7oCFiaBAz0OnY
VIgbsArLrYfcoVa6B6kUEHBEadIoVQRgiN2odBKhUkyUSjuhI6IYlJpCIqswlL4iVkqLSmkuJsQX
UqkwaqXHyJUyg1b/qVNaDQoTd7odzwkijhIxh46oQxbpH4ZsiZ/vx70zz6ScIgDB4UGKsNKExDbq
ppgM5IdklJdaKUdspSGJUFJ3TvHFVeqSWelMegQnLsKTVjj1QSihYLPlAhNXlv1jiIM9jjjjK1Fo
/SbQ7eEEDle7Fm2pr5Y1lsXybzoX0U13xXgKnZnWrnqZej0mfsLvIj67n2fYY6McYW6DkQVBnbyQ
xvDn8h7tMKnEL/ml5n66tXOdbjrNmNuk4UEnN8/5Ufhk4GbddzdJ43XpGOI6At85Z9IK11bQaKB2
ms3yXt4MV80jefLR1MbywFQs30k096dEFNC1vOwDZUHz08yhnMYtsW62UWx8k/Byyi7YbHUxrgPE
Te8ot7bLqux6ol9RUzwjr56YvQ3pQcxz89jYHLqf79ZfEtAbP0xPg/MBZOmmFz6WEqH1W5Rn1mtY
BV8d9bm6TC892JGvZCkRxaNH4jzIzrlEKbeMykY1NEcZLT23/gm+oXyYZC2fGfKcRmbNm4nooX3f
G8ajDicFaAmr6fYXy67s71MLO8CKi+Y2RaNxdNqu3g56E795pv+2rOnM9jXJhflFRv64ib3RPqGr
jq5inWpQ242g195pLq3L2gHFFkG10V0reQZequ3MaTL3Hk2iR7s2jYflu9hgPxu9aL+PJYqtZvbF
TXplcIRZlm57vemYwfsvyw7CMH7ndlV/yYj12XAeDKc6rZur40FqK+n9fpAzAY+CPVS5KGtsNFpP
VRpme7e0+30h4/opszp+WbVKwGjXFz7QQPz8K5807WtguSkZaxn4X7zhb2EgnpdVI0mUSKLKBrXu
b2CCl6ec4+7aWDkaSlfaENqC/9yRvjYA3SngwoVzuyfEvNobQ6c/AZLpPz94QGNVSR9pQcR7OC1o
P2lM1Zl2PhiGiUwMoeflj8H+ooGZ+OhDoQNcafRzmZXd1aQ6+LlCoZ0aC4NyQvd4rWkN1ERSja8T
27gKJ6v4EZTMLwfje04y0tq2h/Iy2QMc59JQuj0+Il+N2Dt/6K6RrDO/my+h67WXQbr5uk4m77uP
GGbZlEZSXe284OJ3TUyCpWzXuHy5J9PTOof9flmLIZ+z6visazlq1nlZQQ8S/wNO5bI9bgj/v5hi
/Yo+vzsHrQN5dp7bj76n7rdskFCRjCUayKkykrNeg1uFxum/e/xYyxrUIQj19vP6xsXTOQHTTDZd
OXXvLey55VOcYMhxMxvGLWM6jVLCq+g49+E3wVG5vEfbEPXADhL3yAfvl6tLk5rcf3PJp17WmGHw
KHAkQqjI8o9zRr6capZ9Kya5XT4lRGT/YJbuPk60mLlBPR97Qqc2HEzT12RExKy+T6c5Skvipo/O
1NSgk+xk67pa8rWPisPyPkv8skia8bE1oUVOtA+3cCBM4Mj2cVkjjZCKxpwSj3Nd2QczJ4ogKQnm
MD1a1ka0cmAwfMR+GqwdfYpPoA/MJ6fWf5CEPH5w8sDrC93w5gtG+7qgpOGpF+hmdqYu6bxmphXu
8UN225A8h3ejPS0vNJ1k3HTUNY7cz7MN8ph26/rF6/JkRd4lBdTKveKK765j5eSf7wpR9WkYdPmS
NK2LCDqzN0DGpw93YHDjRh/d2ORbqYvyoPgoryYFvmXzdbcjGWPKrUsRhePNyAjBWzaz78f3zvHS
Z3JILHhUvmIcsPkFsZkZQKNv1VQyOimSbj+Mjvk2o+heNrG0pojW7UT2eRdbdyeiS7m8EtZ2zFgv
8x/jxDVP/cS1+vOJMFibmRRf/RGVOyFw0MIDN/2qx/Z6ect+FNPan2MKB2Q9P3YT3pHAZZIGEDKg
nWh0D3VbG/eqja3z3A0a3AS++1iJA2We+a0sHOZnxuhtkzGYv1U6Q3v8l3faHPLBten7jlVjHunT
5s/S1759bpXJgRbG5XDTY8e++Bp9geWJVszXFH7oaz+71aELAE2Yo0w/SBdftlbOg7Op29hBWFGi
QTFDasRm+fS5d1pZrEAztVzLCXl2RCs+37Ux5OtAYfTZA6B6RPI6fP6AEPxNbvTvPj3irUXwEc2R
0n31m5jpKV9SM0A0L4eYjIbwthx2E7j2dzPZ6ab4MfbcuiMjHY+BjfLV4t7ehaQclhWyqU5m1QFS
yLtmJNU+t5z6UoqIoQnJvzsXMMSlSmmow9GZuRL23FXlUwBzk4AhsE2DzmTVsI3doNtggQJEhoz8
/FvSzU9T19iXEp257pMoVTCD5Rbz3Z1QW5ixPW+sAQxu3wJlCkYXGpmvvXt+RXvGQHeYD375WvrB
IU6G8SEPa+sI2GXfFMwBY6/zLp7FrDqyyT7Hi7AxZrN/1jL7nTLGPkt8502aIlqZZt/vpUsOlPA4
R1unGjeiB6E0d2l9ClGvfi6iHHaERz1J/Wh4cv0Yk8vy56j8NbI3T80INchX6LVfj/99vWXlZUHa
Df5W9dpR2mIXFfNpednyBsvj82KkWf789SCX8QBst2M/SEKPmDsp5E/aR7jkgAr3Wku5wG+nC+8F
DsTVsk2fFm84Kai/kF6zgjmFHNTv3mLgrHS4GBDn2bpR1tpW2tURjYECLcLEjqueMX+RDkcjbAfc
AdDAYOljY0A45LOLtpmLDUKfDou3tmwQ+8w2Sowe5jk3gTHZ+P3Ns6X7uUI/pfC2lE13wTB9WnNP
OsWpvTWaz8C/V04r2mOn/1FqGl8ICx8OQbWYoHnPToBRhWyjbTB0GyFx88d1/zVuI6QycOQJo31o
vZYoMqcGZmSdPXTeu2X3cJa1GxOswkOZ4ndwNSYMSd2/Ll+O6mgFz/Uh1ytVciznY2d/TzveVWOm
ggclfjV6bMDEg7zoiRhX4H+qYzc07CtD1xHmIOSKDWgxy2PLs0XLEN21qrWQUwoknSI9bCEUi96a
gUJUddZq2TBhkZNSwl0GrZzzjRGTIthwdwzHXtqUhzHG3EUe9hvwLFc7iREKMrUEh7ZZfLm+jy0Y
vFF7LCNuvGWB9QfAUngMU4HfhFyYz+Pj890dRPjH5XPzmIyRBAYu0PDuYITJvqVlCGtWFuBX8HC3
uo7Kk6712nUoORCBrT04s4d3o0+gq3fNo7QLudMFjVQsh+PObL2zq00ggOLUQzPeZDREqgC4YjO8
xXa89craJ26SFGgmi3YHaHHBkC1AsqYfKUICmls5/kgylurtVVXJ9TcxJzQglnvUxvDH0LY/Ey+E
q0k0Du016wrAt9o1pXvLZgwp5ji8LQa4xS+2WOiWv5rFBtdoQ4EoGdRcl7rzvmisN1Tv7iXMzq4v
EZiUtSDiBYVxkVT+QfLSSztg0cjawN7C0Weenjj2JvHiZE06ldyFcCxa6cKyQRCNLDeddo4BoMTq
DXnVMGMcorl/6xyJ5SKxslPR2tXTPNUkNxGwfHHc0tomcMRXE6zAFU1Ib4shyjr20rCO4YhsZxoZ
W4AyP3vcGrAbaNYONQHYdOlsi5oCMQ6vUq+AGenTS2QP4T0tgwQUFbx/R8/IISmoMvI5FeBTarap
SOKjMdHhSJx6Bs1uGPuKaNmjsIPL1FXedjGfElYvmA7VJRxCKz0lTJEhbLJAmXgPWpL+ptI8++oC
JhRy8dci1cBMD2VAEp6n/SDq7ZXAtm7FACw8aqV8c4W2IROKZgMFEU+v2yP2sxZP/Tv2LWM7jeZd
KKag1zpMwf1kLywmOpuakT/ndQ+sXaTsIJNQwcEqzzmpPsdfC1IDSBNuzJH45vJ7KMiqLcoJBJfr
f27/oDAlY59ZD1JxCKs4kcdlQckJhKf3FpT9iHQNJmLXJbe4yJxtZqIWXx4q/vqrDxJ0GJ7zNis+
ZjaOE3kQBqchYqb2aE74/nVv/Bql9MSp1tzBkRHsa0cVMPUwoRzcYvb5PM6RNjdcEjXFhHA0C3fK
rGPTS6eTk4/nFL7Sg076IRAsbqM1rM7PxfKvYmRATVDPoHzmd8Z2PqhvsixyS4NAWRSq2EWi4qwW
sCpAmhUSN7IurFUxl9ey11+Chqs8cQD958InyPzzr/Cvv3gzC2cDvfw0gdDZKULn8pc9hr//uzyh
Q0zIE7faR7ULtkgtLAWRSOv8NSK+AKU87sllQRRAewwZsX3+uzzmp4S0JSKyV9qC1LAAGAjshg/C
96oHLgevMiJeIJzxL/rqpamizwprJik7r0cQBN6In4CZpFFVJxAfGT6DnNBhum6URkmROJn6QBma
Fqi5nYfyze5nCjW2/hh2BZC3sCpPg4FPqZu4XkSqB6t1hPFljWqUsq+WBQZM6oR6nH/uEpmnaKKz
gCqlOiqWb5IiBdyFTNd1bV9YvtyOcfqhSyc5OX1EBp4xfLqAP327nJ3rkpohjZDwTnkNNa2izUYC
ZDIU6BESSIk0PBiKh1KBY5Mkjw4pXj2mSFy0c49TzSx0PELL/wGpVlEos4M5JMUaaiyuTwANeR3g
52+KTaYAmNQKONglNDWiZ0l+EKF8WZztkzpXlsvB8tffHotcDsSgq+m4clzIDgxYhdrgksw5al3R
CCgcaXGmV0gmjIEInzQ3zBh6NBLZoXd0d5mMmaX9kqI530Iz8W8ER20l09wPejD5mnR3h8I0gN88
DIfDUGu4PkLjIsdYUgKOeJyELdcjnc1CxaOQK9t4FPV7kBMeSIv1JXcahMq9la3TZ0HyCJzIObgW
aAxKS+uPCUJBFLz0lmxa4kBP4BxPcTTdhhqPmUviAiY416RAiNtx05oDbZqsF9RiTedsOOUuT11x
z/HIEIxg5t1aEG25qRI1XUFbj+JleDSp8G5Gv9bhlg7Do+c4TKMMPdwLKLDmrBX3HKfi5LrEF/h1
sTIDWjco8aHHadVXI7Axztfqap2MJj7aPj0b6MRI+LPKLSw97AxVNNOd8c11n0fBS9YnPxs9JKNT
/UctniFgyUUFN0C6agPH/jIWJClpnvEubc3dWLaB+sLM4y8jLoHlccIt6SKYwji4Vtq8NXmzKwmQ
II6o/NZMEeTM1KKmVHfu3pwQwJgzIcm603yx6fMfKlwVuI+K9ktpzM56jAqaQupZ3Myr2iEtzaqC
An1mRNhPZgjtoKPbheY2NV88NzwynA++17bB7wH+CvtRutP1TlDK2cb5MD51V/Cy7W1ZWG0VI54g
iiYhK5VyZWl8dFqDeCB3XiIZSiYGDDxawrfuknY7c4+3utP8NyTIwI6H9EIjRW5IEjHvkfpriud8
I+Kx3Dd2wanjdOmxxUz4KLIG2w3SY0gKU7lG+9Wxq9t6NWbJhF9AR+aGaPjozVyBMjk1B1045r4t
MpxTkpjpoqregh5kfx63FNtsHMamheiMWN5+y7ihe9C5V37vo+cg7fdRZelvI3EY4IfEKnGj+sUj
weZQjH2zQsFFPVm/QvNx2AhPpcCTzErUyYzsb+wuQHHg36UZNl/Co8Cndu1jU+fyNBpl+IeV4mht
YZ4ygmwJyGvq6q2hwQFpLrvZM/Q9e7SublA80ZkyX2IiDl4wTmReAtdx6hI087K9FXwL15vyfWd1
xXk502PXR8dbbL0Jp8zEa/jVuNUVT1mRyYtlNpflP8NDtKfpNZ0bD2eYFYmVFc7ittfGzP7ijdmO
qNT8O6aHaRUSbnjts/FbPVbTmbYotW/H8g6e75iPjlrM/Xx2EurocNDJ6GLWtzJrDrIgybo72qeV
RFqB468Z1nFIZIkF0IdQEOWSsojoLRGLFBMNbTNk7Bn2hfXVpFiJvldfeZUhvvstQ4kQVnhDkDi6
K3c9tq1zDIOofAkCyhZu7b9HqpRAqbI60yDCLZ0D5azgENH6mKYffuZu/FnM34KgRxGVCTJlfEuu
K70k88qeuucuJ/BB1nP8Y4zitV957h9agm9wq/XD/2bvPHYkR8Lu+iqC9hRog+RCm3RMWyaz/Iao
NhN0QRu0T6+T9Y8gAwiQ9lpMYqq7q7vSkBFxv3vPlRHbswD2jd5yI0s+MUDKnQoSdRx7M3zuZ5J/
3vRuhdJ5bTwzZYB450Qnpv3qxc2/X/78LhNOhqQeW8Wqi5ubmLg5T7P7QZpniZpYYlm5f9m008fQ
Wjju7PGfzjMXqj3J+g1h8UjDE/a3jFS/46IAe4KANKqlWotWMitNZ3QT5F1T/A4V43ssHsmLe++T
Y0oy76UZ+NfFopu5zaqGAPAyvpSR50n3H1MPv4jnA8oqZ8KxxqQeYalykghLY0UfGnOcOc8YNrQ7
vInZq5tOn2ZeZSuuj+Db7oLnJrCbv6OAWpfHNEUu1R7xB5RfR7DMqz1uy1WBROqBp8xnCYHJF+Il
vkcDM3YEkeEv9kb6BsClaRgf08L6LFK5HNylo5VzASApsvqN0lpfZe7rIMR4U1zzpePqR/Id5Zp6
I+vAh8jl3QiqbWvm1DV2vcbCL6hEHfStaooXq3H0lvLoL9IsoGQDm3NNp9NrZ3TWpu0HYy+Xenjn
ez4AGgJdbbgwWkbF5OUW4uY07G7msOaIBj3kfakmIPzdOu8c8eEw4VflYWpM69FpuoikvLlr3Biy
s5nsaZip98hMFE7SR7svBwpqWF+rraHptE5sdBknLrpHpsIcGAd7WrtwGLcVfVq3dial0oFHPRa5
w0zPq/yjznt5QD1awM94lyw3k08qg/LVUhi/EstgRpdNnF0luPmZO/LvbvrjTiMz2NGpL47hEipt
B+uhy/q3ybDjVQAH9Jz13VfbWu2tkHV9jO/6pgha7zv4nKpaRp32rJeRkvtTqJV1LVk8V9xNC3a+
pfO6LP53Bp3fSCrQ60LY4NhtebBsATAgy7KoWxDmgqrRh8FzAgCnIaczGioixiIsYqacz1hl0BXS
yo+YflUXtwfr6rnGJcOkvWVeXF/r1qFMDVjv+t93UBOGcKT9Iihw2wQEC747WotxIxuRNyZUd1f3
V8V0bk2eOgczL+pTHTPHtQB8OIM3XZNlMh4sPUQ/X3nwVRmwZmS2SF5UYimTFcOtjeenzp98qf60
FCHuFO8+qLV04hjhf49YYpdVzlZs7ZOYeNCaQUbTLK/dhPHCClL3MxxeSxgxZzEGM4bKzrg4JsWk
cA3uViLz1Knlvz+0VeQb/V8mGYTAY4yFhsPWAqrGyajmc5FY2WtqzP7JwD63SghgPs7A7B+5Kum8
0xZZejxbfyePcosscZc9Y6rsVhCqamlnbsFvHOGN3DpH8insOhRSYRPfKvNL6XEUow0ugZ9NUxzV
HsvOTigO/jlMd6rXp7iwD+PYhbfCMjDApOlTr7A9TCLsHu5VTVXwUIwcq+r7M8T/ZFxo/XpSzbjN
xldlzmTnhix46LSvOFcM3lubJBHNpssK1Bqt3aNL2qghyZSWfK/2mvDIX/eam+N7yqHqzZ6kA3Ok
3AJkrT/vk8fvNGnKjZuNYgsMmx2aYoDAsykubj0OK42+cDTGWUdeXf5G4X3URWo/w64Odjny2Kbu
MjPqA4JSHlkxGjq7Y+k23Zsw0dIl3GR1v0yGriQImzbTcz57v8xaifsRfnzGYq9OLlv7dZxY6UZW
XUQk8v7M41fpTLiL8LH+ju87SmPaC8IQQFDcdRU8Ow4xmHYYhl/BnSNDG8EWvajAHmSlT8twn9/H
BmnNpX814mx7b4hmqYtRlAD5rx3uf0A18uzsdc7N9ZmyiNRYHm0DQvOICXsvwyneFcw+GOF332pk
CNS36h80GqZqlq/OIyiroy3SK3W9lCS5WbX3gmFcU9+MA4Byg5Orqplgt/QP1KxW+y6wQIePhNcp
TxqXVWpPzt5N3E3tV8W7V5pILOj1lB2x5gOd/2WyWJiJVLfaJ/vtd+bGHUT4mNqOjsjHDqe5osVN
WVJEVsU81e6ZZYnhU1UNTdEx1PvJt6Iu1KxhqfzwpD/yA8e4vg16KurukmbOtgBgGdBhMJRPdGhB
/TBz5k8WRyGeNj+U8yr1ovE3yOc6y2mzwYC7RcCyrqrJzCsXcEszmWYy6roc/Nz2/GMVVyU0dCox
841YwG6Tf46jBKpPxPqBLaq3qQNsdHuqU1b5qp0PEgN+xI4jXlmhXWzNksrXnN85tcHUnjgrPxgC
TxbFvq9TW1xgSDoH9iblpnShjyxwzU9ss1jdus9EN9nT1HvNycyNS5HY+UOQQ1sxZpeazZRVOS9o
rswLEu1Kdydy9gfLVMZTLBdrNQ1cygVq2HtLA3NW9m9a7tIiVQ8aiOaD0SzWQXsJoUN+SeUWdlpQ
OXZdzA+kpF9kavovMFcs7KXh+5C2gu7J92GCKy/rawbeAJZAY0fDVEHwcPNtQNHCybf2OgF7L+tl
MzhtGUmDrY7yIptxxZcjmPhCHf7yRN9cs5q7faeU+GU2FpWbUt7y2b/Dd4jRyPQr64dw13ii3Gup
p3eNLymjmHatlFscDMPtbrnHB5bxxz4IZSdWlSeR/pTT4HYpb7waiFKtTk44YVZy/qX7+3HX+Zok
3RfZFBOBXSiWoPjsPA/sc6o2gAJBsoJQaY+DPC+x2Pn2qU8mWtHAOe2yuZ/eCZ4Q/8VPwYDJn97Z
s2CkjNsrtWUbu5b5M2cIcA1lG25FJdq9h4Bx1w7k5echnRz+3tIaNuDu6cjV/svPQ460O9vtakzV
9D4qzFBNJrOInkCyLSIkgmOYNG/3xaWLWY5dQnIY8jQtgToxj8AT7I2iZvULpepJO/GH4Rl7zuID
WytuBVnP8TXog+Kh/LJnbndZL2nNEQFNsoxzMKTQrFEWQxHNoEN4Z+f8RS8MakJOAkNjrFilrIe4
NhSKvctZPVUvRphXJxO1NpNYtzUHGjKU8zHtO0KzdVufbIN8XipNPOSj6xw0pr1SW9Zl7jhmVoXf
sDcxsgiTrcdnknMbZULPvXD1BbT0WQrCvnZfYTJTDJwNTC2+jzdb1406mgjfYceFlg8OXXEpu+uA
GRUiZngN6HYOC/nVOX741lc+mEG2I3hEK0gbk1fu3jjkl6RbivIRg8l28O3xnES0CspHCSjj1aNM
cbDM8dLY92mg6qzHVrr+oQnKD6tNrEd8LCcCd83B6UX56pfWsZyajIFMI7fpPNWIFVn6a5qPOovG
wI5fmnEeXyiv5xiS/2GOpS+AuLtnTsCK+V4IKCQ2kBdUVRH2yZqLPzJ4NbvRwZvVM4IwtU9Xq5/u
82puV9w8ir3WYcsGgwdBnH2lnelEMkidvbzN9uyBrNM0Tchnlcd4eDS9l0TrR1m66ju0QQI1NoaU
Vt5qBwT/0OfVJ+xcBji+99fBsS/KEKqN47GL98KoKYPsqLzKuiBTmRfFqOWCHU8fx9Y465IiY2Sp
T3/AWNvoJD1VMn7XaMJ7JnjIfRzf0ZyfUhiSkvKFl1jb/bNjBCtPlUzp2YcqqEPfvUFiujCYGfeW
ibmNqekBXjGSEd1GbxRap7t0NpD/cw9GhsAuMEGrvI3KQqoPuj/gfV/9GpsO9JCF42tX7xhquzt0
vday43NnDcGNZo1LkqstopV3nGgAyOYWjIjHnY7yzpjdmymdnY2q8zgNpuRM0L2LrnIff34pSbpg
W1ZDvad7Fc2QVbNI4amyrNIZUY+omtgsz7Pt/XaRtNZVb7yrZpmOcd+MT1SVTU/Q9SWlfjpgctNj
ImKanHkBvv/JLN448T0QVaIMIqX/k3mMv9IYL/dM3x2UDynOgHkefSwQOrDlZSSuddXoGSQajVcf
uO3See6OaBoVJIbjX0SfnjA411fhcTGVRrWxDeBodlgwFJkRJ0tE1X1gJZSnx5W9MYrq1V4KLr5F
PTUkU7b03XGPpWZYpGmzlzJnw2BVeBnmes9UDDMisMltFS/yUrjhvw9p2IbHvFyU4j5VfytliNPP
g0GyfJ2SC0RyCckua8pBraq5Yfa3nv2+yvdmCke4loVQq5ZzKAYIeimXKXCf54zZQaufs/sDnbWN
4eJA8hux0UxVNxZQsNHMP2kW7wH4Un4k5sU6anYrSN1OhouTegUterlyVFYCbeitLaw6b91ONb3e
LZFz0n56PxjIhvNojFE3T/62RUklwFMGR1gCwQ6Gzq0XfnBC0g4oQ6WkocsWSkgF4XlK1atzSkfm
rcteQIsVG2mlQTSosX3BGsJBvtP22tDdHyWwmbhzsmzqcQKpXGDWEEGnQEIkR8rVcMGU312s5GUe
7iijZe4fx5QLMzZfnaHXlzjHepU3tnEwLHmdF8N/mCD2vMya653OYes/ztUDdLk1E2k0ajxwuv2i
lHf5nARnUC92st3PlxhEzqJa8IgjEazMqkyO9mS5j7UD1sC1FnddevWH02nnaRz/jKPVP9FUR5Sh
wg3UI8FeOEsCSvRpQhrngtNp2GwAje8Bp8bvmTsNYPRN82Cn/RMXGpN82xzo48IvKtrYj6z7RzWp
KHoiE3Ech6bbxsN9gE1z4Gn6eZgeUH2ao2a0Wq0S7Dx7/LZHkdvmgxpTvWnH8k3ZI8HzMnA+RbPs
1eKI50YQHKiqA5Wu4o8rJb7iPpuuo9+c2R2E+zE1sdtWefbKODB8SO928sBpj17L3jpwQ/daglCq
WzS93EmOtJgkbUZhdZzhhXTqns7EiRm/Xf5JG8mRJ+0eaBeF0SGT4WAhqBx9qk0d1w6v+KaztZUn
7v7nS8xetI4QzX1aAus81SWetQEIYh5wrTiGecHNXG1RSsV6mAvzUpmDeSlGmzt6xpJoObK7Tf2n
Muz0avtdd6vYIhvS/iyFab6mgpdCGuW///fza8YQtEAknMjXBvZJQlegZcMLMsrwudDYvQOOiLHJ
atfl1AJzlBW3DABdO8KoPSNEOX8hjN4oGZpuadONyOg5AQCBYbkfVfvodXa6yorFWS/d4L26AWbN
mSriD54Sg7E0q757Hby2Uj6nXOpR4i3oi6amE574CWMWju06FsvaS6bg1z0lSwc6Du1EFofCxPNk
lph3UOPiF7fDO20ntLglxfTgmITNkrS7Jweq4kDIFoqjacXHfFc47njOCjp3A93H39qjUqWvxceQ
ef6u0uLP6KP8Wn2B88XGgNUUpnFFQoaMs5T5J8bFd8lw8lQu/BUjp/GD0NgTqtCQz9w/sdvnxPgK
7EZolIwKaIBKbj8PBhyNlVxC/wgXqNksfrhsxtpPzz8Pac+Ao0mc7x8FN8FnaRlSbuq+/2tzizw0
8klz99rnxtTvM/RX5ulDQJkXY2bHMLYVkzbs1RYpyJRaiHqxVIQTq6Fbm8qzboCH0mDc4YAHIjDQ
vo7MzEB/cg0vEsy+9h6y7zpvGePRnMcRiMnkPvhFBi181ghc664IVMQ4oNtyS3PWlYegDBvCu8vD
jTva/5+48Pf/hriAqmgREfw/IxfgkenkP62/GU2m/2t/w7/f+i93wff+i+vZwicC7Pk2mx9Cyf9y
FwKXKgY6ZE3TcoUbuM7/4C7QM+sFAQlbLzAdm2/ju7qq18l//c+O81/4oxbZdyf0TCv0nP+XBgfH
sqmJ+J9DvS55R9txQh82WWCZjv+/JR/9fGog13XZPjU9NxJT/eoFc8znklLOmv1gRsDnWWYUqCmL
XIym4M+pTVqnf7wSaumPHmaVfCzFtTYAxS6dXe5SlMfzOLNVHRfXe0KxC7hen1jkd1KW2Q10VgAs
d8Rp39f1u0OGi4omALDLV9wD1SvDsXmwiaSdcNTfewphMenU8p+bcAnXsxerm5+TB5RCrsn1OvSX
G/NO25ZNp3sangR7uJ3ViJhIbOPtqPHG1kSY8LcOjUuCUXpFYwsCSglddplixVlnHj/MFtQnmuFn
Sg2X0WjsFfi1Iqw21Tu274lr0h8OToE9Qsn+dbpPoRNjri89CsZrpwKmprX2NnVQi5UwreQVBNZG
Ub5WqIWqhql6mJfnOU7cwxA03wA5yk2W55FFP+ZOpR5NpmJJorY3duOIHK+tB8dJ39nxT1v/DrNY
1HAO1Xm4Ox+62AbM2pdvpm43RS2cQxYuL5VQDgbeod0I4f41xgDIJ/+c2cHHyRcULXojxxVgV/YW
yZ4o9RUmWLj17dvICT+VrgJTZ92HLhziyAJkXR++mafs2Qy98kn200c8qnGnfsB1KhsJlvTVPqTm
XQ47OtTKVUjZwzQN1hPbi+uPhA3cgoOLIuoR8hRscSZc5K3qvMH1bMCgbU21n9k3HzlIoX25bfYW
98EGGGD5ZAQtINTGYl/h/uE6ogkjU+7en4X5mIbIvnHl4AJj/rTlnjgFSfcY2MglPqf7Q1hD0Wo9
e4pqW087jzdnB/omcs152Am42Ifi3suDKk97nZrZ92ZNv9f5XUJhUH+yRuOfqjN/1YY5o9I2zrNp
HOUQO2jmZXj2+rA+oLvrdRFTlalNIY+O3acr4I0FB47U2KEMhpHGc7zm5AySF97RKhwUNm+n+God
Mz8zxmRCvaDcUiK6T2hEQlRCAmeoaYbdnWaMpcgPr0vh25cgneyL43hqA04Lh5Sb3XKAwSmfrGMQ
z/SlZ/MxgKn/RNJzzdxNPE/OzCKWlHzZNemaUXXPeLksCLJwPpDsF7B0zKCXpMJPYPj+0RhM3n7V
r40K9m+Ce2ejq/mtnG1jM/CSr/10aaKMxlqhRuC6cbZEiDsVkX4ioizjW6uGcfYyTiXz1Db5hYOi
OLTNQn+d0GQdM9r9zDZYB40RLX7b7mcM16k+NU3tP/mmKteK/djanO1kVToVPUhoYhvtBjrS9w9r
HWssIOTQsbjWZEGGPDilY/5uJm77FFb2TcicPkXHudgyeEuMuDoVY7JBSifoQ7XkB23UkOrg0bLi
eheunXdPy5Q7l+XvrGJ5XiZ7PuAr58OdZqcyrpP7qS3ZJmXFnKGPRUSCrMbplgDpM4cFY1kRbOIi
50JzuU20VS02YzHZDw6Hs0vmJFHWll+u2zQgy6vsyBrfTa9GWGy1m/ZscTILam8bHHCjbA3T0fQH
pzMIxeWtJM2HP7Ra+0Bx1t04YWNawo8gxGmzlPfJtqc+aQ9nEuLGO5Bm1Seq62o2/V3fcIKXCh6B
CKfpiu1AwXqskzMeZLjAAedgutH9tSg9sXYN1T/e2WxsncxHu9EY6Eb/eVngMsLrwm5DAPihCYkB
BlAoxiHZNpV3kHX2Jke5bANVcwLfVEOWHeYu9tji5OlhQBnadMoPt0Wb3isDkxRZ2sj2WW388gAU
3GCDPFY4yNzEYfZgCiyXRVttWYeqs2idZ9IK7+bMnd/6a/qJzdnHw39gEsDAqpHRsg2rTk7EyWE5
2GuJZWeTDnQok3dbu43/LdM4fHPo/n1wW+vY5tRb0zCKoyhD2Bkz7GOCvfpuNr0QXx9zKd+cnpYE
xHjmje6j7xivs+mcVCv618rH4hK7DpaoYINwOuxM3f+TpXRDG6bdr9iSJWevbFg8KJ7dK2wRpybI
AcFbN5lOxgnWIvaqIn9p59/1AHMusYPXzDA+lN+falT4zYJfBqcW+Go7wZNte7y0Cm2EfjlSQjYz
beqH72Vz5KPM8msW/MlBqWTXt014kFBjUCXnbl2lOt2HfOLZuoftMyQGAAh/ZJVg75CNt8dk9JRi
+Vr3eZDcshnbxTin18nMG0BE/FdmoBITZ4ObMca4EQ4ntyOXmDblR5x4zXrEd3Ks82RYD8HCJne5
C4Zx3e9Em9mRSHB2LF71gssZB12npkhYVfgYOMPeBJuy81tsCN7gmeewofmioog9ChYxkoxQC9QI
c9wEiUud5FzKh9EI3UteiS/bMjfWnciD1IFAnFlPS6okYq3wri6fITmOO1FZw1HH1n2UbUO8VhgK
7cIIN2Nj/0N661tBan2bQTsMZfg2F+OVjdE3U8QScDEkCzfvXhnlk83QZt+dl8ZgUhF8J+48Hitj
/Ki7o2E5zEEAsGEXqvOL7Vqn/1hI/Dk7YOFiVcx8a+s2rblvO9bEvtf0riptUcLXEOVxO5jhRcGx
z/62G9N75hhucZhqnLOdI6dlDSt14t655l2JoVzjj2mtpHoBrg/JMmBZZ8BxFxHndl84XXVqbSc7
VIrC1z6fjyZZ0j2XOw2o429RXIt4iU/NFGeRhvixapvcuuaYj309hIxJqmgYEYY6j5pD33n8Qc9o
IjFdLU+ulTKT5Khe5xoHRkWcdYqXnZUI2la7unvuwvgUcgM648rt10h4cH8JzpwH1ArRwEvJagWV
uCj+NgvBEtdgfNmPCEV8smvZTVdp9jd9N+q0hE+o1CZfZTUmI+S756AiFJ99FeBbD4Ge8W151bYM
mbsnGpt+GpASXojJ6a6t+XlyWUZwfPvVEBRgyXOLMLpUXyN6+g6CM5lXGax/xAnUrHpd1S3FVDP9
WbzTzjaQn/8xr2iqvts6GpjVuBB5XYIQSSXoHwfRs3nMxnM8N9Y+HmOA6K3nbtygITc82MlZeNXf
vmWwV03WTiTUNHauC7dxDNonzofvY5W0J7e5ad+objRc37cROWDC9WJd8QFZO5MucJDSffkxNFuq
PeVkUNDh5b/9jG2Ha3ebxq39S8C+cFPLuiXP2+CECz9L72ok7vjoxu438k4fqWVvBk23Nq2sg+Uq
Vkzu/VNQFDuMwtYZ7712i/JUDPM/juckZx1LH9zwwqLAJJ00CB3TWanwkFs1uJt4BohTU7zZZvpJ
sdWaXJwhMuuf2LOqs+JVhHoO6N11ZYEjOYe5aSQYv4DV7wpfoAIhSBj5Yu6Rvpe17ee0p6LunnLY
AYOD78Il47Ofgxn6aZ9GEDOITLbpXjdmGgF0f0zYu61gyR5KMPigMbjmNT+RsI0X5uJ2HLQfPqBh
tkGM2pvH2gUmJcfnkLHwIa+PVs8E1czpow6t2Tx69pF2XuuhyYQFnLNfKPqtS6qXh+mq3PotwdKR
915N0FqxdtbLNb8T5tNkvlQkQic5TU8VtpbeSUE0T8xRjCnchgL5yDHYhLcj87eBpMMuKco/ZcmS
GxtOes5LfNDkzpDLtE9YMhh6VjtBdfMcK5y6DmJBYvi7LsAnRzN3cu7y4V21mXv42Qzx8xLLnoLt
oOtbl/YMNeLeflwk+ArmZmc/H8cVYaQ0Ql+++VMsoThjuGiS4jln9n7h949Qi62NyCuoDbmNLdBb
Wno6BszL7tysfzZloz9OZ/zFFS8JVOtaZ+HJHBVkII0EbJTFuemz5oBNptz40EvOHlN/7FFiG8Kx
2QaimbckiZ19TwvfSkASyBrJPzUV3q11gmYjqpnpGavlluK6rU1jwXh1wtl6aH1OT/ffhC6S8GPB
nFX1HJWxsZ1CT10JX3PtcjtOhKkPxCXuVHjiZw2b7R2opPvkuynYVYYHw2Hj26fsqQ00vCBV1X5S
fCrRqNMIE/3e18GlDDGB8Dd3G8sctgHE3G3Vfw02Oywcpt5KeHRJucAxflJVIWsqIJnfkMu5IB16
uf0a106WJ7B5XNGtZecgKS1tGsGNazcs9wNkFoX4OhxsiVrOlMp+qAiHAjtvknjvGOAtWDGbDY6u
jwzOBGyboGCJ5TbAW7ftircM6fSxW2xvo5egPegmXy/YiThBjeNetOTpbVs+YHouX6y6/MCrfkwr
MtKSDSMaFff6eJ6SkztNuLLEEFXaDKIidgYOV6x0EwcWs6j9verTl6WD8ZHiyt55PqPBPkRK9W+w
D3qm0At30bxXLOBwjwcRt3hhkPnweL6HWcMoUvsIb108bsL7x7K1K9gfznBUeX6hkeEdBAw6tCj7
VVA66Ykmkc9ODct6cGei6VUsdvgJM2SDmDc0zT/6MGBwFAr6a/ul2w0BmRDbKI8egHDe8conYJXJ
ozvlp9J2m4PVeH+sAGzJFEPOqO5V2xSTM3KVYOyzpnM281CReCP9ez9wp8FM/7JWN/iGvOKDBWcz
s6GKJJA65PB79kBIFCSjvcYNzprD5zrpXJ6cIqkDiD88myOXWqrMnsJ7Q5KB8en2yLHGMgINNlWi
HNhXAYXxbbDvurrcu1aYbFLf9Pd5bbOxswRQv7S6GK5zFBCWOfjG5s5ye9KDnfc7daZ1bDbV1h6l
HTFibPcMHq1ORsm9311z397FbvMtvPk39lbNuXO/dFN4qQd8HlVZhlh8jEM95d2+nTJn0/vOdLXs
SfAezuNprjuO5ZRdryk2WZX2El+mmHxinPEHioFMRKDfA38Qh9r29FNbPZXpCI4h0RBQbBjWSDmb
puZ1QbSKemfD4DI8LyO5OC24Fj1PFzuzza0NvvZwk3bL3yBbQE80TLvR19egN4NzYRvWi5DC4R1Z
iij1a2RQzqasHuU1iduD49n6sSgwyQ9aJpEI8k0YqO7QlsxXbPdsj35xSMsYw7Ffomtbfhesunnp
GJWz+FWdSiMVZ2lkuHhf806NNFuX1oMJCdIIUbhVEr8lqL+9Wec7mYX9BkC7carKzlvTpgBeKErz
On/gRKCjPgTTVBeSjst0qdd6Dtq1gJ+6xrqLVaq1zXMcZq9MxKYz8MeJWN9+mdunmRzOSRHiW7K4
exEg1jpHr/0k9C6cO2Dfl8GTnsxrXYDjz8I3qOgO8IFAHHrY6+yJCPSFCfZx6r2ad4qhanDga5bL
uz3VA5LT0UKetvawZ6pxxCMzHowleLYYOz9VwdfQwfc3x+qpttTO6vS9lUp5TBcF1VfQgNvePblL
aeAMnce1Asm8y7Gib3yXbnFrTA8z2QKOw5c0Hz8KbXRvTbAgGJS/tGGkN7dIP+JsUCcZJ18/K1aG
1SzuSn9rWU25qxbjdUCIWSzR3pKc+4vTOpfcXkgN9Pj7uMnZB24rbNmfHamLt8SBeTj7m9EJeW4t
4auVVJFKIVcRlB2pJo1lVPEhp0HBTJqjqMAVhJb1ssw0tLaZuQ8NPtSs1Q/I9+GWTL/JqdmliCAb
deQkfnNI58jHrr2VsH329EN7K1eynWsY6O5zS/4jwC4/FYXYm47RXSe2gPZ8VV5ff2aMbQMNCxtH
ltwFU4E25VbgabJ/Mrc1L14CXFIl+HiReA8ZA9BVONmIGHeUoNi6YR8cmmledSJbYzeOVDIaB2Au
+enuRVlL/IoAghqfcqLK2FMOcqvCkZ+/zc3DoDCw2E4ZDQkuhYwIFI77JGUS5dlRXeBvljPu8HBy
3V89Y8bGPdTe2H1YHZ0bFqomAO/l0VVTsocyxxa/8zdBZYQXs/pDdjyapmZetx1crcQMPxODVytA
n8FojxRAbWz71OHQMpc8XTk9pxl2NuNTQ4npgjPBuQ/K6dV147vTRxneNaFmKevM92TQzpc0PmDc
9afU8Y6hJeKDsH2abYLiyJMZH0WH98Cy28gFib0vUu7zrOLGxjAMxBhlPhsZlcB16g8PozUcMsoy
VrkT5DcGkRGdEhV3TfLJQ8xntrqLtc7YXb0UfiSjPcofy8TfLpldriu35GZhlm9d/jwxlEZKEb9t
8LbHwfDLRxcDNxO0l1TmPh7ug0RDPxOTWtvWGO+9blLAg2aONqFbrhbQ/hzEifOqIIjRG8mmq9Ln
H8mK/oiLhFn1mJO6ktLYpwZ767Kf5a7MYyBpA6gcW3dy59WDBWwQxWJYeqy7+AgiI61cTDkz5nZp
qF3TtkwE0yqMMOFT0ItW7qvkqTLma+VwGi+E+9DTEvZG9d5yYH1+GN3g9+BV4S3PrPAGWmUtJ7SJ
wH0aBdgvyzIox+uNbAfF42DQkgDVEPN74ukVg8ryMsr8vSs49nK7THFbMopCH1lXU5Uz/57UYWKv
h6zPLLuaof7m4wbDLCAsi9I+w1HJKm1UFIz2p41qTvmm2PYATN+FD1Of9Ezj/b4XId8VjgB3l/mP
yHE6WXf5I5DsnBPCK+AnGgz+zQO2Sja2hEaes6kCM6z9iN3XdChm94GtDv0NZp7swwQiSzIAxokL
kIlFZaO4NrY4DIZNxQ+9Yx5AM7Tg1l0RoGj3xh2b7Jfsj1grMptZRAfOZahJPIz4k/4bZWe23DiS
ZulXaat7dMOxY6y7LgjuFEVqCW03MEVIgX11bI6nnw/KnMqsqLaqGrM0WShSVIgU6PiXc76zGpS4
ToVZbD2tfPcgpsUz5CT8pkfuOIpymCPZyElb7CZX7XOS6jKEpQfkTEGDKnKXRu7tl5MTc8rU6yZp
YoyNs/we6dnKzFC7ieWD/jERQyGLTO0NF7N5l9gPOiMUsqTCN62ZtI1VcUz2gnwnSjG29ExcNb5I
K1P96PXxXhWeHrQN/gw56BcqEHP75XN0pdUEHpi6QEoNIWnfbJyO25cr+3iJlDbIffOp/J0eJiBV
9YSkwk59xdgo2UxmNR77KBqPEyQ5j5eN2W2LI6mNr7QV67axtZ1ZWLeQ7u0t4ai3sndAos3NnRUi
xKSxA0ZfRGjpl58zGxyywUkmwoPb5YFu8vpDKmP3fE6JTQsmpCP54E17SmoO14qAIZHYS4AKmrsf
HYf20ZGqORL2MC6uhwNKbnn8+hBRrmeVi46zYTg4jpncFNFmqInFBfP0jP3+o66qhLMouimkQxj2
4m4lk/mnW/Xzpo/Ic2DQ7DKnQVweQzfAC+Huxqn5MdncrFkcVVp2gzL+dQ5fviy9xoLrIHwCFBAO
O3f5EGUKyBRcl7W5hOnqsDXQU079Gk4Sp+LygZEv1mX2L+svUyuOgWwX9sPNl0kThy/Iinj83sVw
qCIje1gi3wLKPblSatlLWNXBApGDuHmkaRjoCIXgN11mWHUW835S2mDBMIj1Drb9uEJ6VLUkUhQ3
ypvMHaWuOUVcvMAfabJWE77/TUKo71Yr/e9Rk39U+Ba62n2c0/wz1LWtToI6yxsWGdwlHa6Vg1o8
ycgd0ALG+tOXBxb3EaCmQb3ZMUNKQvqoAnFHT9pVTng/VD2uZs8QDG4K7ajIMlyRryAZu/GLaMpv
ujmDBdNRfiSO1R+96YqinFtgZZ/7JXPWsQj6tmR4qsY+DtCtzjvmE1w8UfQ0WIPxjQAvsYozd29z
CBzcxu3h+lbhdq7VNz83zfXXjmSWiH7Ncvm3bm9EovRbiKfZq1d1a6Jt2pXtSu1YC4R52mRsdc01
j3qpnoxxcjZ6QnrC5Nkob7wIW8TImd1H1otyDGSS+jESIXDWjCk3EyulBwQtErEzQ8K0Yp+YFxh7
G2FPxaav0MljaVIJ6plx+aAkxFhazfvfrsvFRq2YM640y8HMM5xb5T4W/ofdPeF9vNdUHK7mvnl3
fTEyufDhRpbOxYNZCigs+znpam350DxBxnIK+7pD5ol3YCysraTsHFLfQxK9vniUpWscNR4cGyT8
WQSCsRHo3OVmHJhJRVHERQk5gxniFnnw2oHKc/Adc+NLLDmJZt2MuXXPxBFXH7nKmuW/e0b9picD
b97yNGQUwM7DJK9zNL2xjuYocGsanHF4IaLpWf7w4ttCOJgMwxtdphEywaWpNr61ukQ5D9YAKy+2
6/t6gTYb0zrmloBqPubq7te6gB/ZFP63DKp4qHnfvhzabiw2I1kXe3txVE9hPaIphnM13UZNYx7Y
bvS/mXqVU1oM6Xo2Qj0V78yErAGSVzLRZsmMwzWRK+9m7GgHG6GgJKrqzssmAcnAwSttG4W/pmEl
AizbgtYD14NJgOl7dJ8ZDdOIUpCoJ7NbS8MEyi1cJQ8R4yfKF4zbPredyBzBzSId+82tzEhDP7o2
mT3KwYPYL7RTFoDlvsaI67Ug6liZ8uxhfYK0wDMyQ1VukYJGNEQCAtHeVLBjsIXv/4jS1lPr2Dck
Kdipoe1J+goigMFO6sNsHLlv1w3KLq61jyLWYICQpYJPGnnM1mX0xXwg0JyUptL3z4njvlAQR+hi
m8tX1HZfL0nzky32URvpu2Tx9uehemUzQYuRetipVMR7I9TJv2b/v8E3BCO0GC3kdE2xnZV+M6AN
nagnmeH1+i4yq998+GR8RdvJtaCETNMzmWPD1vTUU708LIwkN7yG347U7qgQQC3m4WUx+P/h7f+C
FpDtV24Qcl4bPT5h2eX5hThwWqtujpC/Hhrb5ogNYfDUVSzWA7oczrqGXsWgLwQaQOBst/y0+GSm
ACc0b+2yuKBaaIhKpOir+uhW1/kWfnSsrf5SdzNxZRlvdDTB795Yb6KEPVpXtjTNy116+cm//jTm
70MSGitXYlzGgvzCAhOYb1k8TXdmSeIpL2xdy2arKHxryhnGs16IeR3rWtMGtTVAR3DvuV+Nm7Zr
7v0qtbY0pfPR1nuWAMT8MDlzz/4kpmBIh2fDLd77CCMsAbJzAFOQp2AYFh2y+d1fOBP2xjc5nkkT
W/LO/LVGeQqNRnjH0B3KQzvC5gRTvuvF+GTb3DM4zkHMhhnzeJ8wrDa3YMTUjYWA00sDOyc6JofS
SqWDsyzWBv+YC+NnY9kHELOMpGdz93XfZoDVHzT5jmTsEefiJV6uFG9hd0QOHAzrXqLD2bnSDQNi
pmamZWwR3EFdeglXJUy3k+6wnKydnWU2TwpPLJd3e5t108lkInSy4CUrs7XuzbZo2Egs/gZnuuE3
2SEEGB8jHI1Utnd0a94asHpL3rGjEQxZ/sRNxjRBkkigo9B15/zZ453U9LWidFRnDFH77jnTe+Mw
S4UafESvCmKj3Fj6pxwbqqcqkURo1uEuGRjmjWH40NICrjIoRRcmoi1kLM5kj8RI0mV9wqLwrU67
PG84BZfBnOlW0TZ7bFCKBWUc30E1CBkrMsYA4pd7TLZr4tuw6UjYp2MIOwQ4fofphuEtYQmFrvMG
1nYtWu+dncl8j/iVuLhUWQDNtC1YSf2ge5K8Nsm4oPBek9zLDrqgiHHVZcDCcWoTAmRLFDd9Ml66
CBEAhUne9u9hWn7X+RWvHE8psmuh6qHfMFeIRd9Kx3hD2guu0D7pNVhPPf1eCiQssO5QC0AZJAAU
JwINO0lRdNZBmceBNtxXxnig4yG5sVqlvj5srcQ0NtwfS4z1E3lSyiWZeDaf/NFSe9F/6ELbS6Tk
B1jx67zJg9IX9jVNefE6N2t3onDRujfpo8vCdi9Vv8+GUBxH+xOWjMamLTrY9JJB6+Di8aufbRXm
L37JeAVWriHj7A2tPdaFIKWC3I9WaW1n0/70a0kSoCTuFqEg03tY5NApVg6yaIKV6oMpRbXhCURb
3WFAZpG5yXDZWLMARZXuu+XKQky/Ci3niYsgsGYGQrGsDfojhAFRih2FzXzoF5dkzKO90d3rw5LJ
vOAQwH9KdOu8qYJSj97BEBDEMOg/HB9AF3ZPdtu4xEA17PLO48ANe0aNeutsoUPxBi8OPjZXNkQi
5OUcIyZND22bRgckWCpAySBv+3S4Rq7Epg0g2hcfjO/tKxCgglbq3M2iWw9Rre3GhHFdLxm65/lF
0GDbaKjXMop2HFDp3qtq8kEtRBf9oc71j7AdmU2YEw4a30eTpFf1LrSJFmMwxGlFlQLGN5/PaN9X
oe8O4KoVjomWAoT4Kw2PZDAtmeCgPp9NA29O1Yb4djz0qTD2ur1hup/Ded5MCfM/ovgGYm0sEVRk
GiiS4SesKFa9DVOobi05K2Z76Ec0CsmUWsv+CuUP6o+NLtG5C4ZcFRxwJyvvEFd4RKHmLQtlJAyF
t88sjdtRBnQKZ7Bvz33AVoY2vmfp2KmRfePIuqtEKK0v3RoKnSrZpW4enRy9enEnZ11gKlxxCrrE
JFOyp+BHWeMys+DQ0KCx4swuvvtjq1ZwcmI82oB4G4XJvwyJTSBzK0hi48NjHtzoJ82e8DzH2WNe
NwLjnh2YjUZ/N2RISTWKZG5zLpIZ5GAYVUjQTFMI6pCP7unyuEnrhIPVybwRFvmGSa8OVo4OqJVi
Y+MNi4uxDJK5uAOtlWIyGr67rf0wd+0QMOZf13V6CC+OR+q5MFkbMXcMoPAciFTYetbUHitpIPvX
s33Xlz5KGRJBCLKPILmvcsuU2ynjtYvEeK+1kR/EXB3AAY4sRvOgCetdamliF4ryYE86FGXDyHCi
G2oVSfGD1S/h6bVrovcvGMQYE3GGabGe7ulwUIwnwMdCI9mS0/PWJPh+q7DpGHpNL051jnzZsr+x
vuejiTR+dPVtn/A+L6rhFfFPsezooOzk/olFMIbatth4PGSbe9N9W06k5CUTMqTlu4yObgFBJtvc
QuXUYaNiFHQAXVXfOUV5BbbgH9nfOGsrVD8r6Lp7s3TOpueXK1oISeGI3dmIufFmlbU1IpI3RhJM
IELve+R5RT7cRKUnEK0P2LW4WuumHte6VrFoZm+xjoDzYFeFXz4Wm0iLXlvjruzK+Vtd7GauKEyw
eMsNQ2xRfNeBxKfIdBLkjsKFhKnHv0E3ZgJaa6dNMRsrgj5eyGwFUid7hC7TQ1SkNPe2EQeTJKxA
L5arQbps4XNcvcjxW9IyN7qePvaOePZYHxVWx3wFpJYnKlBQ6bccHeIWiQZtOtcHIjJT3hFdHp9Y
U50JNQA0mhNu7Bvi5Dnhc+xD8oHZuk3B958cC4ZRYcPGZorfSRDiRR+ZQUr9P4PfnwUbo0IRpzBZ
cYb9Ybg2dX4J8RttBUgFbANtiLiv0bYNGQlFO0JMqdVregta8IeZ83ZVdfmt7hq2vIP/llg+uEOY
ekWcK2RwiLg5Nk/5TGtRDh3vCdRg+Jdp3o6RmW7qBtoasy6D+7LPKox6nvRj20kpPIwoyCPmnLqN
Natc3okTNTRnHwSxJGKK1Oj90J1q55vnut1BX6YG0AwQ/i0ffvvUpXFywB6s7QTYHzkeGUOOfDUW
CxPPXGYKXx/E3/707/5dAZ1s1dF4zngK17HH4BbQb3kE2YLtcqLPVE4vtl7rPei0hFkVKtRGHcQm
GE/pwrn6+lP8tz99ffq//d3Xl/zxiP/tSyxrollI7H4tLZFx0uBuT2UbX2KMGZtIzBNRnh3KPBXi
i5GMZ2J4LHiBv1mj9RH1UXtJ0mREkY9JmniaEwGTTEcIOttayJEDh6+yBmSmnQknLdygIaqPxKkx
EFSsXfuOaeE4pDdceTuOWGMLtQy9ih9Pl1EjZTouLKJ6FfnBBjFskjGHzap2ZeHnivj/KkZ3jI4l
6GeYVW349iYy4Z+t/Cdn5hSATJhWvVT2xmkwvFv+uDLEe5SCOlHEmazJD7Lhh3JKmi4lFORB3RfH
KjRePY6OQ0go7mS+1UZ4VRH+HJcWfllik2T73ajJqAhx3IiOJajjMhdSo+LluUBxIFW5NxE/DiiK
DIcUhKWixKj91Bc/dekXD6N47YT6ZLgar2cdazzoIobqaoe5qD5WWZauemxMCzcOwLW3y+re2oYj
nf04VR+zSs/ULtwGdfmEHpq59MxRoHC1Ui7gc0B4GQs32ySivy/CwBu0e1REJgYd+9vYOju69ISv
0FtIo8kPyYBilapk2k7+UOyN1nssNVgg3TiqteiTjnSO4WLOxavXjw9TQeGg2wkVT+HnaHoshi1R
dPLi3twlM25CnPz2cQAhcLQq7zHXRE/NS0c3FeADGRctMCrlbae2vc37Xjs2vtsHYQ/vN+w+Gps3
btfwDStpasdqShlk3UVMYHGLtqdquhjsqgkMwL2/wdWdrJMC2ydE33ITT8UdBrGH2Pck63VjWLcD
EGgNfO7RKYCae6qAmmVjtkxZt2QJ49TRB7fBKchPxyy9KBScS50DxTcOXuznJ+VXsBmLcW8tPd5Q
1Rn7gy4kOwathF/xWoioME6WOz/TKJIU4AtolWOML6uFF5mh+Z7E/uv5i/ZiOi4jlEm/ZVt+NMhh
p/Munt0su9pQDNMR3Vv8RERBdvL0WkeWwGCZofR9n1LvGIyfvr6Rb9+YDs9JGxk5xw6QT2YGQ9w6
e3QbapXPzGKJZIpQ83nhsdOMXTH5476JocqSRL8zgT6ztAKbRaJvBjYZG3xapscKIJOnD8z0odRF
rhNodnh0G40Lh3oYjSvdf+ZvKfJe25he0HIl6tSRtIOa8i3PplWanD1bPHe4iwPTD99lLW7M1Nl1
ufs6l/nL1A5oGoFZuWP4aoZxyBY7JU/SjFf6rMfHPi7oaliZWaaF5JlMDNmHL6Lp9a1rApVoEvWa
1URC14Q8ArnSMtIVQ36xeqw/VHbzqRfuro2z9L5HyLDSGydIx3w3ZlZyX8Zstvo5f3I9qORaTr1O
+7Bx2UixmvbSS5Gle53g1a1GtMI57Rz/MGEl3vmQdAFx3FSTr+37pF0CMXxGQlgmHRlfRC9oZ96/
0Gfl/F6iL1KNez8xyonYONaIOrZSxXf50kWNbgU3Y0a34LF5YO+IAz0fH72cOUfep+QILVuHqva/
p7gPUHMBPxVerjBycfnB/3DWPkDZFWRenN+yP8WAClakGliBTkUahNQZu7CUt3HksLeq0+e0rk2y
soHt4aZojrPbcRcrFIi2cjQ4/4RTBCnG+qAH1XhUEwQ+YjVm5UOnT+2I45+7bDyMr19xhmY/jcev
D349M/E3mBvUSXvGxz/sBJsID3rsNm8OZT6nx7AzyJ/X67tB2IduWWh8fehrBCq2rkEZ98KnKcN3
j++AlG076TfmMH0UOK4Cz0fq3MAppWSqsuUOknVry4geScQrVjgnSIVkYH10er0/WsuHuRoYEWIY
48wHhyyM5Gmu+dpCYqLDOtyfjHJpekhhSLKS4SqPQQFAY7WcaY5u/PQ9rwvGxHqygGAkXBp7H5LG
IQVh4qFveq1rNng1QrMynJ7bZYNdeVm21sfsA7lUfBi8moxLifrdhcWeR/D/0SsWc5hcERl3waRZ
I90F+WyjxM4aOhN7AJ2IlNor+zXjOGiv2k/FvJ5Owjo5MnFISWWlXc6i/fTqTRnkQBoDaxTcVcyX
sWdRrOuIsWyc8pfMasilMfMdioySuqw/F/z0rV9W94BBv0+gUSIL7JeGv953x+mzMJOzfx3tGYoX
fkpyh+2EDQ5hQKOXyjVbuycy7ojzsUcYBUzwFZaBOWaJ6ht18mL0/qs52u2Hks9uDGau1K9RZ0G4
l6O9tkrzZ+giRk0rksbT1kuxsxr0hiWCLRMvylpA7GbmHX5ms4WOupuDeCE7RdVcnpWLRBTol//g
LhJwHyrFmxgPXS2vnW7fO01C5F0bZQfpeVuvaL4xo2JxlS9ugWJewGHvdnq1piR+LFvBGD0hs4yl
Pu8MTja3Sd+NvI0WJ19x03UmFEzJCMGOEJVkVfVQoZGrQ12iL5Y67WxzPyIbtXxz+OF1hBx47Hsf
67g+plS2K7u8d1Tf3YTkpAHQLI9pIkK0Agi7VAMoytIFpih+j+A560PkMYM11KdPEkIJ26LKRuun
0ZAx0yL5pnl3tsnIC+X3pn3pocwcOAr7nYXC4gHPF30unqZPO9qLWYMKQYW7dqO5P0WxjWOmF9fW
Rqo9tawVYYqRZ1PtFBlS5wEa6bV3evivRswImHHb2XP0uw65NPJlWZ6jJmO7mjJMHVrd40zvxas0
ZoADmeEe3WVN8fWhoCc8Zs9j3NVnoDuAC1pyyL2a6epvnzLI38nOUgD6UyIk5vHqdfFLjCubLo0N
T18b96kX2mvTH9BTNUm9ybVmsYn4WpDFpD5qtst5N2Ube+ogx4ROd+hc+UKqQ3YT2ctrXjO5sTJh
3TSZ9s3uDX/DHKDcdPFP4TrLLVI9sQ4a6FFn9JAWammbdXAPiYlfDypHWWeIXPP5KGM7hGgUbUHX
H5NYZVfvYXQyJER2WQLo6hFI+FMetKXYyBE5JuYNSmLDYpZUY5qpOIz3WlF6Gy+EnPwnn+P1t7jP
P6eo2ku67m9/ffj4n79QlArLxs9oYBs0XMyDS1rln9Io+zjMk7pLgFlAlQu8WRrnodOPidH5d7xc
W2jeyTGzzLJbMbfZOJaS3MXZ/M8lphRKKcTshKjlKFrSp2HBAFQLXTnJEm2PfKUAXQ01bzXW5u9W
KJh+RlC1ACeiWu6dKUmPihIexUDuPJJaIvF+kKZoZujwK2HoDBJ0IuQ7tC1GHb6SqT6epd+kB6M3
L/VCRPjjg1eUcp9H/WMkGvZaFnXSgAJOB343s1+T9abWxT3co/BfvIyW/Y8vo2eK5dV0PaInfw3N
HWMMEbPRRftudD/qIRKvfZsOQWamIGAzzWHCMSQv80utJJofNzfXjPHNe9SONnKQvCIMOzfv2b/K
C4lVWzQLGFisAvsLw+4H3riYcXr3UVdSO2Q+eEZGctcpS501r73ckK32IxftQmNO4jsDGyKSi/gt
JxhvN0xz8SSSCWxXBRKfI9oNkH+Gt67oD96kmhOS0Gtn4NOzZHPo2DtTn0nx5Fnsz//55Wb+ksy5
vEC+6VECGoQ+k366+Ff/dLmVZh9WMbqAfW+AYykL+BGh3NXwsxnxG4pS0k7BQzfdadCRssbkLXIN
QL7uEzjP6jYsff0mZkPhqrzdfxnYUrtr9nZk+1C70ij4sOsiunibZprVt2JKbie9mNYhAKi1Fhav
WpqSiTBaJzQ8//y58e/+40XAkyOs03OQCwvrlyTrUuFiLYcZ2buT5wfkpYxPt2NlJm9xTUiBFVUN
byV+EWyvrK3ZyGlVa4n23WsE966KIrjN672V2vmm9Fi2sj8dVlim9G+tb49rty0YdXNZreRcIV5h
Y3uJTDf/058yO751DZOksx56qWZk3Y+BI9LRFflYXQjKb4f4ZzriyhW3c0WcG7QG9zWsi0NhsY0r
J/1J79LXxBiSb1Q3PXHXRMpZbm/c5wjBATsMCDFH5SBR156Z+jgPWCWyVZ8m1qal51jCckTQsDfZ
w6g4OOZaYEs7GfG19Yx51UTCe+Cmd0RaTphnk8c3te/EtzSzHAghXso2ncKTbMrnQTrD58CyK7S6
t6pXCo07UlDDvu8GdAwQ2xvgqJ31UDPL39XFVB49Guq1JjCSFg1yPqgQzkszVRfRzvYnRyuG/DE8
Oc6EoTYJw1XXe9FjGlr5phe2c4vNDseFVuwxXSbcJ5hBxlvu2+121rCojFs51/IV25uH/fDAexf/
7uh3N0aKy8UauB2Nbf1Sug65mIgU0GJZxzS2F2ZsCyi/Q4o5pIaLsqr7Iqkhha3E6z+/Cs1/PIls
1xW2C5tV113x6zuMBU+iQf3J9xBb272OdNlktHl2h+d8MK6JS/qcFbXOhmGiccpFVjHyy6I9Eno6
fo+cCXIM5mOiG98LWBMbi93dztXZk+vKZtOrFDRu7B2GxCnQL6p6oolWbieLoFDMIGXrbczKZ34f
xq8I2xBtMB2Fwj2f9Y6vzL3R3hfsKv/F0/4lVZmDBTUFrjfHtFx40uKXgwXMqzb3hhvvZ7e6JJky
LgZo68CBdEQCcX8qSqPYl1H5WBk+MvlB7x/paC7aSACLamV/lRYeSyBVbH/s6EwQBiFYHXPoZsaz
XA+ov6NiQDm4CCGJ+xG4/1YmMXdDlKbfeBPVa5+dWNbKWweGiVHZMAElbIwpZD/tNiQrG4W9beyd
ZP8FJif9Vy8BT/gfzh+IBBZwbvweTB/FEpn+p8PVHfQaR3AT7wejHi4qj7xz3wK3KowXx+26uzly
4mMTJT9cC+2GldTPYxKuWzeaCMbUGcgVfv2aZ5duEA+5ylAxF4b5WLiRtWrKnLlvMp3sph2e/eQ1
RKZwHcbhezPp+p6saHxumqU/mam7RpHCO02m+FVUdQGThnyfNXZc5U8li7fLnLTPWtQlQRJm6VFq
bf8AwSMMy/qxZyK0boqp3vd9dc1rfby0rJBvpki9wS4ZkJkWW1kr1OG28yRVal86w7IunJcvuZXo
a8cQXKZd0t2jHzJvYA3cGk1v0xoW2ENGMJm4igKiZe1NMs71RbKqWZOpcP7SlnBmH8gFQSKog5q1
VTPf17a493ro+H3T3ptm592QLYBmmGaw9mcUx+gld+xaT1pF1p3oymRHVgVuitnb9TN5h9A+jvOo
Jxx53p0t+mynOZ0exF1kbUYNQSo2xai2UKC7tXdj2JLcEbR4mwlp2Zb5xwcRPPoGN3W2wgJG1kSf
h1fyOi9MHPJdOuTtpvZQEssyIiyQ9n2jC1gok0ew1iS0bJsYWXnVk36P5BT5XkJfHs4Mu20RAX1a
8kzQdEuIcwzN7dgLN6IRxs4imK/NnyiuqP9yJnoa7NBUfrcFXKl2Vki55uFVd025m2NEKDgjqf16
DI51CUmBJFebL4t/NrlxRbd5Fki2LmPBcNTCYeohzFk1tF3XNu9B+Lm2uZkUA5dEiYzVeokW0EVt
oRL9EZ95dZfHZP6ODo+MQ4daffaeUIqtTJe+D4WpQ9quYsFTh9q3f36yCGMJZP/7EtlxDdcCF2oJ
y/GtX0rkmPjKRA2utmObOgWLifCSu2EYoOg2Vmq2Pgaa6PuyTsO1EjLf1K5VHsdYvA2lG0FPYHCn
pXAlyFKerlIz4kPvc1srYv/RJpR534Is2A7uKPam6Tx3pR4A/y7OdmXLS6c0pHvNIFcmGZ23/hIh
bnsVDd51irP4uqz77ihI8VYIw4Xjiuo3ZDnv6cRceUMH7q4beFzEOGVyy5y7kJmdnQrxw2CP5FJj
lT7bVsHavII3WvjVO2tzJtVede7juEbdz/WY2MK9NXKAuybpktt4JLJVCazbheqeobK51zFLYGSr
L5/etoDhpPXyh6vkIVkw/IJwK+M744thrwG/R0YNQm1Uty4VLneScdwDD0F/4qTrkQN5Mw78K5FB
EpZehPPedAD1lCmSG1owVnPqAPfCXn/54G33ZDqM9fKwhkbFxGaVO6P/hI32nKkGOoV1V85orii8
zWO8ZCIUndvssc/HOBNIFbKwYa/mpjQvWUlpjjDpBh1mILSaYgOjV5ujjBmxJp2cMtK3yNgXUdui
hEBcjd7Ffkxx3jD58sDSwQsL0qya976XNbcAbYMZbMXGijDjoZIENVn88DOEAT4Zz6INjZPh4lX8
umL/68f0f6LP6vemTv71v/n8R1WzuIzi7pdP//pYFfz338tj/vY1f/+Iv56TH20lq5/dP/2q3Wd1
+158yl+/6O++M//67z/d+r17/7tPNl+Anrv+s1X3nxIp+NdPwfNYvvLf/Z//8fnvYH48OrA/vbeX
f+D3By7P4H/+sv7M38f39vMvv//t0gD/9pg/8D467YkpnKWWQEVJEfE73gfyD4NbB+UBHQz/g1tv
uUCDQPj4/+mZ/AUJVHTSlP086P/Rfbz/RI0gbJ3vB+2RnuD/h+5Dd/TrQaTbjuAU0vFeefx4v/QX
WTrEKSOrZj9gn197SMpngbjNI+tnXKJuEio2SOkKUdsKoGCNl8fZjJj892IYJ2pil+B32aSc/Pjs
Uw39cWrRf4oeKGrmNieI1PlqC5mh29Syi064vjecBKh/s8FYj5XRnWTRIiiJb3pJ/JcWvXkOd73O
7hzsEw4uEC8ClwxxcC2a+F3HQLuT7hLKqIpDwuAPLbB9yth8xbpFvBbmyERVn1lF9rAl7XRLYksa
LFiQoZQv1mTjrORpCXPV9vnblzkttPrFz9KtlUKI68fukzJ15HlxyHS4ZboNkJdORHc3YQthbA4X
SLK9CwvbfsC+cdIjpjtab3cBOabzyVHRDvXwDmhYc26FHbLo8ldeMR28Xp/3SIwaVMrZ1YiiNyfM
xYOXoGPKvBuyHdpjMSsB2uSxJw8cIewSnxO3rJYJzQys1HVRv3NUzpH+OrPe8MrKJ5jdfhhHo+b+
nmUP2LRfYb60+dls4a6NnYw3rSU+gYGMQerWtyJfRnXKDyaFGssoWFa2MnnrYXZHmgHMH+V+VXA7
UQksd5ALhY8HrigK5OIdSiX9ZzZWVWDWNiSTtHvAZm6uHMHvfqsbHT5umEbzRHdqEyUdO3DwvOjD
1lh6lSFmDxEbdzR4d3bWy8D36YlQa5Pcjnxxe4kz45a1MbqFKPupLJQ+7nEedDOCNlmc+yRdFRah
AyFMd1c6WCFaIp6QpWxZqH+IyrbxYeIHy0j2Duy0uMb8Q46J/JZUi3NXIajuDWQPSJ6V6ZLq2p9F
iMAinsqHASIG5SOqeaKkgmmsYZpmJfIgZHNYbu8Mr0CYBqdV/97WxbVusiPcGVhxIaGWiGUwdKro
zceuxHbpttbw3mQHKhSA49lbYyPhYZXy0IMwdb0yf0JgFiyz/Y5McxP3U4j4al24LGyADwXJEsAd
QlpoLvA1NqGLDIiR4iM/MTNZGxilBOFZF0JsiwGJJQCcGudeBEET6VOk1ZsCzWjbI+QYSOFbFbzH
aTmmPXZga+s07r6v2Qn52jgdACbTiFQo5if8YghLUdA0CMRqQgmTNHqkiplWZdc13MOLn6l3T21y
kqPXbOjL8XhqVMKI5Hps2WflPfStxKPVYvnXnZ071w+YiLp7uh9QzOwF4PA+mXW+mcbkp4BQVZC4
wFRvH3qzt/IYvFA/+/tUYbg15SafRMfM1Hvs47ObO2xQM0y7E97pLq/ZTPgLY6NIb+Cqu5vIzHQU
r3rJz98A4JAW6z+OmqwdkkP9vc3t8GrfMi3sjr6p3bocOtt6OduImcO3ESKoC8WzYmNNhzncF4lL
wgzL+8FNi1WPSXdFhllp4uFcOGBOhRNXG2F8Os1do3LUovOUIPBCx990iAVis2w3ZVJbuwIOwApR
N5Hf+b3X+Na+SPRAz5TchhmFlgsfDMCNfvGH2d+ilBmbvgrCJH6o4mYmCap8AC7YINosfuLGE7tu
JmRKxeKHmxy1Alrq+BBCaBsUZlBchLhQEJFf/y9757UcOZZu5yfCBLCBDXObQPpMelPFGwRZJOHd
hsfT6wO7JfWMQiek0K1OxHR09+ki0wAbv1nrW06D68ibx5thvgf/ce7W4HMck7ZfFyFeB/1PiuIU
ybx8gYT5mESgqQZhOf6KMEJOUzrnFFDXsbRhLbsFaLYaS0bOnv9ci6XYUZD++WGoJz0mHjGm2bbT
lk/ywQJE9jtznl5SA9q1bRDgMEh3j2ezO8x9co/mZsKjXA1BFbo8NzCLnwUsm2PdAx0pXtR68Atj
6s+6MdXbKqfgRabaHZYqod3IEQzj5fe5WsAK5LlvRHN8zF1s69ko9707omd2OUdnL1kCDzS9X4Zi
2BRm+w1zc003WLQzFiHtzKhT7iNqX62U8lyiyvQzDSZAnDfFOaYg85m5kWpvOylpR8tNh03zoKnq
ak6zfia9TwZ8FMEYIcCLGw9UV2m+ev2S7pkqeOd5ADhhEpBYpTop8yXzjFih0UlYOv31KtT6Un5e
T7N8x07qnH7+oejG6cCF9terLONsOmf9uqOIuJdrcRowMLEo/PnbJrGBn7xIj9hNHNJPFczAQFvN
XgZpYMoS95NJyiChjCx4TDzk1K0/f1ei1T5Z2oynKZV6UC3DdyGbaFfNtFKCBOecfxva4OlYa/pI
O2pIVtYdMGqoWt5yzdfkwAgP09FAE9f3zrQfteVK/25u/n8B+n9SgBKrt858//ecyet7Uv5b+fn3
n/i7/rTtfxHoLi285RJ5pfSs/1l/Gv/SXfS7ELxsYcOJpNL9uwC1HKCUriPQFeh/V5n/vQC1zH/p
TAOl7uhQrOHfOv83BejP/OifjTByNc/U+UGey11g2Ly8f86XOifVtQ6EzaHndMTMsEkNTtAAWIL4
A43rrX/SjhGjrY08khD6jw/q757mn4uqFdj5b1246zDUkjC6PY93g07/3385UdVVY+se3eCEQijx
gezl401BKhw7avKzMUTaX8b4//prKfz/+Z57K2Stl/Br1a+ekBC8ItoeRTf7OazwVDM7tCn/9Tv9
z0nmf77R/5jiZbanQnfgNxKZ2y/3BkISqnp0e0nQpS//9e9iNvq//Do2vIRmslLVHZqV/9xctblW
p9HQqENEvgIQFoRolnk7dShgzNJtroRyxEx0MT3asOiD2czSq0cG4CZ2ONMqkTElLJdtqiGp5sr1
/JLQdCb7POsXxYFruCaMwlbvd4ujv+I8MTZVaui7GSpunzI8aTwCbagFzdEpmdBmZqDMottnJZ9w
1oTbGFhQqDUEL6TjlSkNqc5Li5p+YnthN+5u4P+CVj/GXaUfLaLmCXaz/AUpPiGl0ZbR/7RhRADL
JInRQioiQNRrxmyWSmJ6NhlKEPXhPE5Yjh4pWiH+IT44jOOCQsrRI1JmqGfj1gDM8g6rnCvPfI/n
JWcxOz/T+/lj2YNZyuWJhYXjY5m6OuhWhZSnMiZvTnR/GIjfiBDdnFeaX7Lor0ndvJlieB7nmlVC
S07B+DoDvfAZUTKTS+H4teBOMzDRPXvMjd2S4rnIYZvbH33S1r49I2VfBqvZoJp7ntq09utagY5u
+GIIzi3BVc6YOtE+O9SgkzsFBAU02R+jFF/kUTUbMC7cvRgPbMGPElGGptYtfKNc7iujYiWXz1vV
I6rkYztozfyr1CAyUBB33cJovPaNIjegsRgssSoEyVb15kQwjpJs6/QzmovpOWb7IyMMSmp6nhEj
rkOaPUpkiB3O8mWaJKPWn2XRvvct25+ZmSBzkRbEj4YjIqX0Huu3cGKPhcZJlC4rM3t4Zr33pY+0
P11HZgE/pzCnZ3YTt3N1ZzceyaRoTdmQ+Uktcf/gTXHt+CFin79BDB3Aw+A/qSrmPuDgkpDyE4JH
0Gs12mCbDC+agCEoWj41t6bnpYFqqW02+OJJZy4q60tzXLE3aD+sgtaS3PZQjMbGSZPvNuMdFC3+
NyLHLxlrCr8wScNBCvIrNdnnp1X76VUUqVrsIDHMMkA6/NeYX7501vCbFUESisX2PbKRDIN+oHF5
IWjQIWQB+vf1gfw2PRVXMlcPjQ03KCY2j+6qvPcM9WAtXCa5YVyq1Iv8YUVSmjpu7RzxUJfrW0oI
tEEN10+TrZrnnFTVWScoEENpnDWKS4Y/MDT7ny/aczl0mvCdYcQdPyvyK8j2fciHMcJzqJn289uR
qMbjFU3P/ewkf12+paCoDpvqD4qtgTl0fg8nKd0MEbYS7G0PBJLn5Ejy7kLNqFFWY2ogprDYOHZ2
XK+baS6fEEXeEPDAMCHv3mD/Rn4LBr/68Z84bFo0DyfFICDcT04NOZ8ELw0M0RzrhwGgEbfvmaFu
eqSJh4lq2tshU3dJOZFw1LdXQqCetVJR5PV8fD9Xno7SinO3JBa1fhOC2zBfSQdpiqxYhdFWrncc
ZnQumL3exPRHekw0BvdsYwmqeVnRrdbbLCKQGY0sd2cWSVgC+ldhdI/U2zcZnfxicaca61/AtIGc
gKcIIlftPHt8Hhw+41aqNycpVeB4/b1amcSMePfuGmrN7Tz7w0s4KDxFcnQY7cJqjpoJr4tEnBTl
C7j/AkaM+QX9g1xBwWHGniWAmv6cmy+qEdZOd+tsdfXcSwY4BBavOiKJwnV+6WqaNMYlEDlhAi4l
R/7PcUSO6dwCUQB3c+0lEe19HiPOD3lT9KkMy7iwI+sL6h9sp5lvBBcbuv0xKEX44NZ8FClfqrWI
L5WPnMWedyA14CFGkGzzwrqJf1l61T2Z6cwaxj3Uz2dW12qnEto9Dzzb+uenpdtJp3r1xPjcDDMr
8aJlo3+r21zOejI5kH+n535tfJzksV/DIiRfYjlaX6LidfYsm4NZFW8qkc9NCX+jdojVML+qdH4W
0IQ5M42jPpn3o5XfGzp+CK/59ohCHKTYRPh9cTPxjS4TH1fLWsUakFAjY0JSCv7QD515j3LnFC7t
tdf5KIqJb6dPL23MxwoDgGGQxhnkAD1yOhImJcom4Ct2s1nz5Xw1T1eVE1+7eJEiwUZ80dFydqbJ
U97dDv2+WboXwEPTwPmpeby1CBHdZtLmY+upt/UjYV1F9g0+LZD4tBvYNBmlLT9v0NCANDd9fPq5
4GXdvTVteio9pwaysm35nZC3eY4mlcSY2ZFdwa1XCIZRKV+4B3EVF1Vx71jtlUf7W2xGv1QWG0xq
oIyvoqmZx3jP7snwknDvTXAkOmFue5V/wAeCNLOeajLEPDUamcboeyGsDcfRJhmTbTgC/wHvcO9i
jzqwRmv9rg5THyvXfTqXg0+6urF1kZYbsbzA9eMWihWwk7G4VyU3hZjGO6uKb1BfXZtSYtLHYZav
Tz6gjVcz7e4toti3soofeUaf+Qqh7AwVAFm8HO74XE8OLAKJPgH0Dg7hyfsmam5fKJ4AcaHXgVES
Zu7yFsjdqYJY1ltATNLXuGNPLksXrOVACZw1ujbRt5yyGiCTQgRugrU7mcMdqik1Pi1RsUWfycpS
YaUFAhe4k/tLNc466fLMTSw3osElV6zOO2JlE7LRWSjpkh/FQ/WzlVA2CwsvpDB4ABKWzv+qjt0s
JLFDLQaBaE7D8lrs84GyJkz785h2/RkWE1ep3A1lIS6LxobH6rVskyRwREb524aXsWkqotr0SbyN
5Jy3UNVKVCsotZb+OBAHXY2Rd7uQiROz7uOMtd6nsGNck0NNHMY29PO8LDeuyZuKS5ePk3CZHSHM
T8OCMloQq41vOP/QqgxYnL3wrIBiASkKne4cK7GSMFO/KkxsxJF1agWvaBi7Y8pmZp182X7k3Pd2
+GHNOWz5TnvTOnQnANv5NObhgAe2igBkTsVIIIYQD9rgok0FeZQKuXFbUCIlMZ1OSgHHW6kDhJVY
8frFRfqgLmJpbs3RLs9Adl8ijcNnmIS2NbGj1JY/yUFfUVTFzgafWZeIqyfHZMLaMvZtDDyEhGsl
h8Ed/yxOjT7TVBt3kMaWOQohpsOT2/UW6acacpuh4iLSsfPq7mnG9uAra9S2S/vJaTeCup8ukbkY
225iFO+O/VPKdB6kY/jOPHTa/PUikib2kdofrJkIwuXiTcmbUZAg1Ogj6l10htwfgAviqmoRwHro
7ZKI9bzO1j3s/KSrD+uY9bDUAFs8HU4mKZSMEDqCr2lCsZlYT7OZPEDUKlaqbHRimlAGqjOIi/Uw
aBoV5U89mPgnJ/cG5Rp1oHlSPHvJDamYQ8ZgIB1o6s5H6FpIH7QCjpUKMPx8Dg43FfGNNXmC+ZED
mKKgC7HfdOyY46jWD52oHsoVeqU17Z+WWxPF+iewRww0QwypEZPxDMYLI5+OqhvnkEfFG6Rzh86g
DjI5fS76YGwngtYotEhHJRKMu4Ujt9E8hPAmL/7niuKgSByXAGIZXhM8pYE37UIHFyRW/Zx4VGOE
/A/7CZWmJUrkA2zx6CSgkhhgGdIoTC6Txi5efkY5X3ZrVwhgyvIqsyXfWj1XWjvhXa1QPWOVaLbw
wz+ybmCcSvw4S2uknvjSt9hN8TE2bDstl7jesOxMFpI2vrIIAU5vQDnUBBkzrHV78DHbnO7L9/LG
gdMviX0i5KepjguYxLsimTkGZOHjc9mHPMJ3KUpwWqvue1I8iMcp+6ArGnxYtSakCItamLhzzew9
+oeIJzpBRlzGSCLAytP6SAIExIsUovE7zGiBitwEtueNk0ASN2Nc1km4DJBRsoda78pNOoRPWYUG
2MNWwdKGskW0DcSalPOIQbjHziBwiyENKmlerCT7iMux5Nl2xBZZ+D22Gh/K2Y1dyc+ehpXhcA7Q
Sopu69JuKcv5LCLxXVpLdlLk0NB74NFuBN+rbbXefrKboy1bds7YRhna9q+5PTw4NfoGo8LsLMMY
gbTiKhBhd4/PJBgcY9wyyrvRov5bQvvdSnzi1MXps6nn2DXEiH99yW5kme9EDhI0ccmiN8TQnFtK
CwILSXlZ1bEZtPdSAYatWwPWa0+zgS0ttnvkaHq2s+cEbasT7kw1QfZq3V9dZqCRsLTHpHYekOyw
NdAKcBDmYm9GJ2LIXFM1gwlqmNLDEKlb4AgHb5DJ1ZThY3jNGYM+MDVXpJeymikHHHyWb+n4hQkg
4M8CJU0rR7Lc6coj//RBNgGOPM3ejd5gYSXqmiBmzNlN5PFar6v+633KvUfbnDEuksjGANkGhhTG
dpB68Bq44i4UwkRsTNzXqN9uxyWiI2dkEPfj7Nstdnb4be6u08WTFNat5k4flsJ06RiC7ze6SUdv
PJakZSKxQuVRTx+ulB6HIveZ0eoVy3Z8FJPbxgGfLpd7Bz4pRekKO8RDnlrQ0VmKKag90cW13YU4
K263VI0Hu7cDUjUwL2CnWLtNLk8vS/0pUrvRkdp+GNcrLbdYT0p9bxLPx+9mNE7HqAyPKF9OS3/B
z6ojojv103BcNGp9OBLzjq8qJo2OCcShdHXcOQ6zh5Z5A/tGbWBzoWGwQb3xs/yHalRfuzxn02/P
eyAlGyeBPUpAsAp0FhnThFSpNH9DYcaGMGSnocg/HC1+G5GzsLjXl5NFVbOpZfNeWRp9wUTAmgG4
RA8vvShgdUx7bWgcZiTFvb40X9m8urz5DD1VIpxN9Znzn+uXrfTBbsvfOuAWzBH43ar6vkq09zrC
PEGdvQ7rGx4nUJAGg2caZQ4QQ++hi4c2uDUqm+WAUp+4UCCQ1/hhBZuJPevS3cLOGFny5CH6fOgl
nWzYsZkSVfaRkpy1bjeAp1ugzfg1j6XF5DBb5kMYsqBwrcDuTeMSEvKmEF4M8kVDoLJfbIm52Chu
hMsILJm5Pgmc2BZlIrdaQ9Qf60Or7r8I4XwYivjRKcOXEl0FSj/G4G5cEqmVc6g62tnUpRYUsaXQ
ilWvdSdFkJckpofuFvUiBQ9Lc5xsma8ydznXRGrlEa+AT/cyKfMeIMPVtBXCfL1K92lt7PrcnI4W
atECxObBktbFW+RyqKIUvSCTlJSvjarWvEM6wqskDHxjTeCViVPcI2JzAicrdkXePOsEg/gTVLtw
Spdd1g4WYvjijh0YJzPTpC1wrTWTEHd9T2G/sUcOQWJBMZoOxI5OcN9sDvFet19siqSdwQ6EKBDl
O1ZPrpmrH5M7TXeHAw7WiSiz/tuO7SZI9866gSaCMkV1E1EjOSSz5Gzh8eile5qjwdcbIr3yEC9l
HwZ5kZUHu8IuxfT5uZ4Tj2iFgUdso3ChvQomGL6dxj7RyMi3U3cf6myq4ZV36NVwi3I7xjhuL3lK
+TOze6x0dMSAK7F5EE88L6mPovQmw2jAgQIi0EzsPSrqZRdjbOoNA7Vb2xIBj7sGgQOa3NLCVx+D
A82m4Tp100TXxq4tYyQILQ9Qw0yWwEEzle+Z/FOV1+YrxrdL3xAmgLG83FtALc9VRtR6uniAvWqN
fPT0wQHHeAROd282ponPeF3gctRnunPSV5LalLbccykVqwMBB9NvvTMj9D2NFsmDqU9tMC/mR9yq
p7GtbxGiOoEZrkvbeUZlO6qdcByL29m7jsWyYiry4yDEbd5U8jwtAnF4MyJi5unKit/HyMjAqTlz
4NDYr89qG0itP9KmpTFdk+fxwJZtTKkbOpDNHZ3F/NK8AoDdF71FrRlzsk8LLbyhULgKG3WS44R3
nlmBR29Nv9C5kWqRXxRJkBVa+dtpHF/DtMLNIlir53N8qj2NYnmlajTjz7mYPg/riwdSFgLtY+pK
gN9+BPbhD6LIES4wam3ka1gt5lZMIQQW9VkXGppSrrM2m/LTkvFUyNHqj+sHKKQ6ophzKSjdXe2l
UFJnKxi9xNuXTqr8gbPXiEO5awl3cH+UkRafaZm17Va62a6AyJ1OWOFmdbZlcR9rTA1bjycma2Eq
lgwGHF/EuJS70Xa4fTCRGnMGx5Mwno2la7ZPSvxuHpBWEKJIuwX/fa+jhN8gocy3UFcuICdb2rc/
dmgxrpPixYuY3+blto2wV2cqojX6bStjvMAAyGeSm5UiuwF8XDcyfCyXlHvFyL9L28YPEqf9TkrK
cszp3bY1uOa5uKczE99PMI4MBXNemdIsMmC1W2CWO2hZF9T6KMng+t1ZJK2UZAVBMQ2EXr9jJx42
YwTHhkeRcUKjon2LpYYnmnMAR+2MJ5qYkL0kEYhgeZYKGOamhPwK0INXQxWHquWa461QZfXjfWKW
SOZoILzFkD4r0s9y4nyfMdzsS5B80CQIf/UHqcNpc5rKbyYqNsBSOAPk5JvG4AGjQHfhxYznJNcf
SYs30kHLAaRVe3JKhNSJOUqSw+N4u4QWT0YF6UPZTIK8aj2AopEpLZLj9SfrnfvUuuBSp4aPV2R/
RoRMmTcX98n8vrReul/9YTZLYIpyj9Mk/0g0r/A9zPdau6Bo7DH8CmcdAi7MxjGq3Y6CQDCavc4v
xup57KC5RYp1QGjwlECfS20tbHz/NpAABtCdfsyB0iP4fdI+ZRiescM7fpEvjj9jiVuVz11tjuuX
BpYy3jV1jZuneW/kcVYZTB8CAIJWhh92mIDNcNGHzzvPUtvFk4DOEgNLou2+mpN5tnPyX8jzQcBh
XDSbMXbT7gpwJN7Iu3DJzIYpEzMR5DhlNtpvcP6o4dNbdQ+Jkd/YBC2tsRnBGrG2reAbrz41jRE/
tt8OejF4WZ55nQp3OIAuUR1WYESNJwivnPAgC4a1yYg16N6SmLgyPkpVgfGocF/qmfmKXHtD7BFE
wJmlTa/dU6G+1wIxaD+/ppF7YU9w3xocdiPQxcTJAbio9ymba8CrFaRJ3pqaqncGg6+4k58WzXoa
s3yXdONVY+cIpMDDb1yndcAV/w4V5JGEkd8wqOjr0C57ba8HswS0p3n11tbqh7yOc3KUSEJbpLad
EaAwx/rVNV0KlM+7FFwLIHiqP2R9QldXnGfK5C/zC2Kct2Z2+VgssWWrSZcIJgnVDyc5Dk+/gTuF
Ext5xXouoMFECOr4Of2VHlo8RRoMrG4xYhWe4is+pK1BW5uzHwqK3Il8aT0Q4eQ9kpYFApgmUOOn
lGEDm6V1s72qqbklaxY7VUiuOkAD6jhzSwLgCQc8twTqjW6BUStNx3sIdgfHmd4ECmMa7duW+RIZ
Bi7UGHu6o5F0mJ8f0GsxaxLw59tqWdO/Xxdp/9JtRCOioHSK42okKPgGI8vAM1qZaLTp3JEhUXRi
8waMxATK7kmUWZu8HLKUAZSO6z/dxVryobJ5umklx35CQATi2ZTXQO+3zA0KQMepITxVj8ZguqjF
mOjNZGwHqFHqoxB1A6ACR+FI3GXxNQ7eBwGyd5rgNpde83saOC06PNqD+6SBtd/Fq0Ir92ZWyVEL
TmlNIg11oJQjupeNmc7MlNfGtjMPMlTAnbitchOZoFPcu3nHV5hyQE4xQWqZTbffU5bglXkaSPFV
Tc8AdcBFPdenn4KlaRgRQbDMz1K7bxEaB1rj3E1pWV3QzkH8gdBt6i/FaCS7Vun2SU7Ja9o3EdlB
ebvLZhNTP0DCil3dRlf2s2xG65CjvchlslehHZ4LaheLFRPUbXFQRfYwOAP8Y7cnSBUM1dJi1LWM
feouGtlI5hM5Np+t1rAbYuiPSHGACwAvV5sgVJYgJ1Dwwx6ZFp4mLRSSBi2+LxDG/3xmrgNQOh/U
k5LPhZZER5SrOHxeG4VAvWNUoEAAElXHPIQ69edZGGn8gFQ8oADgaTDZq2eG7Vmf3ZgaA+CCoeo2
l9fGdMNAk6ULFNp5ksCeuJ9jaFaet0vClt3oxBpR58v7OehRLMC9GsP7TiLQa+Lk4+fSRTxNi6+j
V9lkzVqBxoz9SOfL8acGlkkKQ+He6QbM3iIbbhJ4Bk3RYvkbw35j18ObNTk37qAzUFjvc/qVb1Px
vYv0QyWAffKm/iZuAbssP9ZrEZSmdWUSmRHvf66GIfeevPU1Vmu51WRL0LmMLppqrYiYIzZpBYis
rNiJzQxCOw8gFetehBuHKan4kTVPszhF95qay643XJtMFgJoROq9k9mhkVZnbevcnQ9pRgWQQvTe
6Ea/HkRwEkIsRHw54X1vPZoMFk8OxlG/yrccP902yXsydxWtGn4cb+GpvLQ9q2810rJr3+kwzicD
zGxABE1gOw73oIkfnagrknPoN8QyaodOA8NHtuaB3ovKUde27qR/J4AFt16M02ZwTgapvEsbeyez
jfQNqgAziJ1uuvn5u76FQMWFarDQnwA4hURs94hX/ZxSINF5RHTRALPExLQyUh2jiXTLAFTMs+yy
7GhkB2e6Fxr3LBo4CTu5rTc45qvT7HJaR8arSNaUKZWfjIGwbdI5eM+ebtwCGo+O1QiCgFlDEKcR
XQ/Px4PSpjvCVRENekVy2+n5V27xlJls1TNScAM7FPmvBjCO0r29mVu/qyye7hc500omdzGTGcwq
6SeOZdakKAMR2piB1YdvctAc1v0m2PbiDXBezyg7p2qE0g86Z+kB9tpdeuN5er5plqGgUGpewbwz
jaKZ0k560rYBkJFfpMpF3JN9epaK3q6OyMbIaFp5aF8qyWRBNGa3BdsK97KCucsCXoqcexb4uy9d
2PFjmv92quZuXB9oi7w1a6XzwMNsEJukt7IGQ5WYzN9EK5zTDqQJuoi7gT5iI5P2N8nCe0b/n2Gd
XDWkgwEhW4zeYpng6WCvkQAU850ofI06TXtzBoAnXUAH9FQ1gIkmp/3y2MvDYGLUyby37hyF+JBR
i5UOFMisVgMrTexd58g3kYjlpONy4EXR7peMzslrv9RlzBKpGNpjQ7AG3FCxL0WDLT5rd5XJAotw
i3fov+XTRDo8pWW+Z671XM51dRwT0vGoWP3JzEyiMtl/JqZ+Iv8DjWY93DjZnB6kCf+Q6madgk/D
xaqteNuP5Npa4bOgPasHxOwQVp4M2GABDz7k4eVsHUP+V5Eswnb8FNpEZY1O6p3Ar11nAxURutz3
HEjBZspzYz9yNWLVo5YLMzLNKmdQ+0Jj+WmV2cXM5m/BQiToh3k5CWZLeysrf0EwJkNGTAyH2PLv
4mk3hPZ4Bhl8bCPQU0iAqY6E2E+pxsW3AFdJbdKajIgsBzigOmqThHzpaNVOgOizCG/15nJ8RNRb
BUTBEExqcAwpdn2uszQPjrWN+wYURQVeQzDoBFJJE+7ah1Izs12XDsA6RuNUL4XrM3Hdlgs2moR+
KGqkSyqmc1s7kUHb4YH9/vkLKsL2ZBplLLYoDf7H3wqdC8xoLQxrdW3Zuwb4y19/lP0h/6+f/7bp
1GL++vkJiY6fVmxyxAp0FmBSOvhcKNZXcur6Y9OiS3ZmGj7rUOOOgDieysRVtwD7IpZsEYynKANJ
OQgPBcri3UOVxA9eI8ed4to7GN4OwWfkT2l068VKe3+wl0rBW/XCm9nhYinFBxiJr+x+jjTjmHR5
QeB6eFvjz8tib7njPSQnve65riXS7gRZtj54t7qoa9/DjTBHIrkvE7bHeQ93TvVfUnKOFbrlIGzL
2O/z+x4NHuiLqz2G2K4y8nHwkx9L2VU7cDi/QUaTYyXG32lhwKgOh6tux8N+dK0CdQAu29wzr5Gy
ut2c8x2ayfI81WO/Y68P1qhPsnNBwKKX8IkUdUHzUsjh2lTwiZJ6OtQrs1RQMhUpwcyeCcw1zKis
s4eiIARBy6rnCcjID8x+QffF2TzxDRb9a1eFF0jGjySWs6YV3Z2tMkIz7XElQakzMyniz5Zh2Hb5
IE+a0DhiDEJQTXR/vtSntcMCL2SRdOBU34wWKdJl/upVJM0mzm4ko5ev96Sinklpg6skPesw/VCv
IM/zzAlGklndDKPjrHkLzhbCrXdii39sdLbLo6h2nfJofcYoSIuClbtuI+mbeQp7SMHGZATZidvw
pl+ooKK2uzF1AQxxgYbAGM0DCBJT0UjZP6PSIUt0mXdxIuojA8DkFvTagQz5jo70RLrG11y62SuC
CjwZBvLaaDqWLdqPJGbb3JQzdgrJLA8yIIACT/S7rORiR60F0rBozn0bs/qqCbW3iVPb9Br3f1bX
n0tsOrs6dh/qemQyUbPFbWZW0+kqQxpimZ6xtOxy4kdPs7AL4pPGb0Hscg8zgx4vAkhcfaemfJHj
/KePG2RFiXWRjjyzewsYDDGMNEBbMll6RZYXb6O+fOIiljfWDPq1UzARunixHu07V0v6+57QgBSH
x7bQDUCf+lIGLaFcgW2MzhGrIAvsooDubImTQo/KrTI419Czxr10coZmNOTEVRbuGZ1+coxbzTsN
Q+gdG7ONsRzxNrj8i2MEP/4MDa+lB/HExe7DZT9lwrymYe3uMnPAxgOqZ5fG17axQpyEKFgUrvk7
xwiJmWvM8rCw7UHhQvpUV7XRg8EcMpCGHB6YwGJT1KT2YI4kimiU825UTI+dxWpdaV3y1Fia5Wuq
0Z96D/BaZDnFM5Id5TdORQEcgx31WJQfjZCGClBLAhE/VC8jbYxfYKB58ZTiCofE+II1gm2B3pcv
XcMSqZ7s/MVw3YxJAXthXdWkoY1t+tKuP1TMuCOYhSKaM7LoBY5x4XcUqc9TiYggTz33mYOJgXxb
O8/IqyrfACl1F2Zk4c2VYMKNPAqyJs+69R/TeBE3Mqz07ZT86nMbyfnIbj30NFaLjXYXp1IeE7sd
b8LIGm66LhlvxrI2L33MHnP9912DfR+u7MCeypHX1ujOKnVAKtvuS5e5z92ILrJcPggNT4I+W9cL
mpGBzIl+pwsYxjxWrI8jwoPsCcquXabTrhoTtW37gtn6wBehTZURoHX7w75y3iVKScbUtkV6MLtR
pRvzVVCXMBjJzG3WFe/avFx03ajuUjsd90t9M45mtc+bDNATr1jDuAuj6IQhKH8oAHStG+CC2avH
eTaU6KJ4/WGmnHM2ipAHERtBq0YpYZVyFexonQ8BlwG4tlVJbKMLcAbsrAPbkxHYOaIdMyhV/9BF
GCpURa5WO7KtkdkdAcaHXo3paVo1X+HCIT8M7JMnM7+ElTv63XIKG8feMtinsqOc4iHQvZU65k6W
bCSRzOrTDVMGbtkNMeHZOcprbWMXvQr6sqA/UpLd6NrXsiXxR+SgHO4cIuXQXhrFo8GOG7Z+9n6J
EGIhBAOsKgRTntj0tqgo7Y1ZwesFWq9zVbnLxZS2fU0pNmmavJ1rzv3ZsEYLQEjo3BIQdmHzdW7X
UAHoxtUOkr84ciBMBy4/Yg+LW22YGkSsMFsHEigmh0CfciYcALogVVoey0NvQ8BeASUQc4xtvAx0
DkQhUvo9t7bR3JFCJTYwcN84tpe9WTXziVZIRJDQlmF5iBgjXHAjgb409fDaxiP8LbUCN3XvhCTO
LyvTYvefc5REUJf6xgnmiZkAb3I54vRZ7pzFwAgPMFo3spvWtXfz2FuXPBmo8xzHPVmDnWz6BMtu
DmUQQ/val4lbtoIIVU3zVUvrL8gwzzFCZq6s+dauWZYTaGBetYUTN25hBrecWmCCMLtMFbNaSD0X
PWwZCqQEQMEyvEVoMTkcx3gwixPPfkyB8L8w+g2vRMGGpJ14ZCr2pWK/Y43nFbW7F85tZ2GkbGMW
NgCoipMWDzDo4v4yIS87uvMwblK3ai5UZjfREg67nuuN1XrmmzppwLR1Bmoj+6wmbyJ6yFLM7gfg
OBbYuhkSKZ1JfpKkqG7HGSVeFf3WdFJ+XEbG+7lv7uYJ27+pDAvvS/RLCNqg2CTautAOylE3ntB0
32rzdFc2br7Hy9RsPfLmqs6OTr2LYbCp1X1r0gEPFARB0RM9SjIgsIoJjKsIf8A7MxfjcHEcMtqm
XJ2nlqSRtXHkk9yoAjA9HqiDk5PTk0sUBIPco0m17zWbFCU4DJBWeD+7XDhXIAcTCzksqhlZMbtG
FyjDtehmKcR/o+w8lhvXtmz7L9VHBLzpgiAJOkkUKdtByMJ7j6+vAb3GO0kppKjGzcibeVIEgY1t
1ppzzGIP4WZaCsqIxVxXKet4FlVCxHgLCLnUSKPoXoFbv42nDA6vrO8svdkDg2ig50Q3GnGjTpb4
+kIpSSIwwp6zUOMn0s7PQUtNHf3BYl78v/7s65du/ltvspCladVIsTqtNZDehuJWeu36GH93yNhM
YQElbaV6Zbr5shSF8198/U7OaPNnljZXxBv8WgezWqnHDi6sDG3CQamgb0PyE2leH7vHHrn7mQie
TehIN9kjWX5v1h4jmBo8SNhqKfwu2Vap9xwX1GPJQAAVcTTHg/eigOzsjzXZaGgJBXsuq4yLWoVt
bEtPfrcCr+2Ss7bOlvobf3BNrBb/FBm9xHkDa+G9fAzrq+kJhD4vBiI77SabYc92dWfsw9V0EMSV
4N4TvZFHFLnt6TqNFtaZFqH4amxYpZSFcopfdWMFrR0bo7geHEKOs/fiTEClVR6M4roLHP3o36up
W5fEbh2YEHBCKawjtDKznVQvRyDHstP6qwQU7QFldEoOXUbBjhjIdVhwYkhWEXFfa6Qw8m35mot2
66bJwTTOgvDGV0ect1Lu4maBtIcaU/9OKLDsNLQiX4hpHq5UZFqEamyLdRmf0xO7boKbySAQkSsy
dxzxkLSb7D66F56RElBKwvawzNettlTu4Yfjyxdtojqn4KM5KHfWNmKowlldqIbr00y0u11J1Dwo
Sjt67l7SzlaOgWPe8OXGhfqGs+oBylL3GJzbe2kF0hyp7UGgJj3Z44lVDQnRmhOntEQu0l2phl0s
KlIC0MHeibmDmoQQZKKJYDZ0y65xvOaKvNjegWSM/RUNJY6E3k60BaFx9XY69S72l3xFs0cAn7zI
d0Zg82zGbbYH/XWtnbN+oerHVgbJZnsHdSvjkyTIjj7ESTwaZ3l0ZAaOsBEZ16Xz2G7xBkzUhqOF
sE935oHCMQfJc7RJhnkE+Jw4Rtd/oGHXrbKP6lA+Ccdhm6DQX6ebaanu7hBOLoNDypd5IDADQQ3V
5LeaLe9L5VD7u5LeB8r9tuaU2ByuK9a4Z+wQD0zAqbLJi6UUrntc2fSJWFSvrE2A+LpeGBsgHyT1
RnemuGg5yQ5bgyIzr6rTnstVdsU5HC3BuBDEbXCfzLpqhydS02KpnHoPp3Prn4Y7YR1daetwY9xV
2Y0WbnQCdX3nQTqCKtmwNyUoLHuAnRF/VLt0wTRIYMhcW135KuuOXT/VTv5Y7TzKgA/tSnWE2xC7
IDo2u3GDYIWaJLgaXpJtdTBuivXLECzqvbIulqhy4dI7w0P8jCHkZBzRuOSPBAJSi/Zxzq5CjKjm
ovmMPsl0RDxRlzYixCtRuWlcmHiB3T8zlSmv9PlmQT0K8DXV7wRZ3pXCjUGp6WYn61WLF+Vzfics
aJkUa/Xc7GBKlr0rvdbPYryk0WothUO5EVsSo2285QvzsdyYJylYkDBv5061bq/T0+zoQYo72aIb
n5LeFc7UiqKGR0o5SDzDtX+rH6MX4lfKpbHWjpNhVw9F4pgnzonTJ4jzJnHTvXhSjtYxiDaUwbzN
RAH5ijvEYT3axsDEXgXVadZsN7IlbSJ9G2zza/2xXxnP3r7a4c53i0+YI94iegVdMLa2le4Muif8
cLtQ8VHbXu7Sp9u1xm1yTKh1rciqSu6o2z+KyiK+hiwKsjjGaeOmTECYZ1ADffriQUWv27Ik2sY7
Ok4ST0zzqkdaoywIxqvOeBZK1hoGjYwcjAQ0pHmOxt6TFFRlw523yRV/EcDZiov6jRPrsCQ5BHUi
zVgQKsvalW4C1MfrKHb0XbsPKx42gymTFvPSNGsfbPO6OIoNVULHY8kKodKtDW2BABp5nb6st96d
WiwAXYrVLYLIYboRTjJ9x1vo+9S6KAXbSQpRaikdRhfjnerSM20WzLpv/pV5KCKnc8RlsxdOww0x
vtcCTVR2DAcLyOXB++jNRbQXVpwS8WEoZ1ZEib3bo3Y2bown/8SS8GRslHdhX7u8fzMFn4JBih9t
EbjVfbVFDBSiFF3ghV5iZlgET/qnv0Mm7tN8teUniUI/IH6GKj1SVwJDY4drGrnWlsDjtF0gABYV
x7KW5qlKneoTjgOQlGeRR3orbaTrsn2J9ukDRHuqdoDLwt5uFpzakMnkDv8nJ0SYqWz0SBXCX96v
1U1dOv4mHVfRp9XcC5MN2GCmXKuHgWuZbSOODzuW6RB1rdM+pZu6cGkpoamA5S1uhAMtWFTWo6Mg
lqEB4k7HIFuTqEgeh9P0i2BpIM0+KqMtr5p76yCJ62KHCVIz7HI97Alz5jWRroVH7NUuW3eQax/+
Afit+S524PBs8WaUSIVYtVin1+iE2QSpb5nb7OhxAsoMy7uuscnrJdJ02CHzDZb5VfZkPbJHl/al
YAOVoA0ovFDnR47rvWtXMdz5m1i1K29Cz2I3pD+h00NgfKg8pgVHOOonvzvqw3baJU69JtQcA9C6
PMCxec0e5PP4mNJGeaX0E2xh7F+l6rJ+Cu6LcVm/8cqB+m52yqtwy91dSVsvcLhhRn/NjQBzERK3
cp5TOq1jRFS9tJFpo0F8J2+Jn4eF/QH0lW4uh40W70lTcSUgO8v6sXEblLumXZD89u6RYDc49UIX
d57oGIfusxFdrPWyTC1oTaYrgsFFdyc8TdzpbknERXptwgKj37TMxttkl2Q7zyULFdnAPnDVV9U6
ttcIE/MBRu6qfvM2CuSkcNXeRporQPK7gyqBf3FmrePZ4ubtMCiOSzmk/ez211q714M1bgx5b3zm
jO3Q1jTbONCT144ty71wIhASIbF2Xx17ZPKv4IG9JeEqw42w8pHUoKw1UCbbak4+LfuVYm26aeNW
0zUjrL5Ji42UOYG4oGGF/KHdJSTCYUUC3H7Lf2+QtofboFuOt0O3M+LVrK2E3IdnMgXzu1KyFQR8
zuyhfmSnEOV3unpoGqc2zxwkhfbAhq34qG4b69RErsc29DlKN9KRCQr5kxzeURTMbuvr8DrDU7nt
y6V/ah/ich3TeNGYozAOOcbGZONSvJEcEbDo32vgLfCpkDyzRBmgu35+BVeD4hzbOVRIgPZezGf5
wCSRfETH7tmgdud2S+U535cb8Ou75km9LZL1SEcYTelJyQMbmAoeqGByA3hqS1AX1nMD5AtFUbrL
lcWYXWeGgwUwWJgQNqZT/l48FwHODZujX2iyNf/wNUBldvaJtytVP/CWjY94F7FhJTr5lWjnsTAu
2DM2K4MEe1vcUiY9Z8Qc7eoT3U7vgVzS6TB95nv9lD9G5sJzzbPP9mub3eNBXZDpPeDNOxSaU/Cw
sI7oi5KXlafEYDuW0qJCgbJI7tjHNdkLQe/AJrLDQF3vgevEHIp5gOVrG6Prjm3zlo6bVzxo3VG4
SU84ZQbVZjtO9zpCKvqK2HP6YGErMUbsfLYStuntxAd0K6eaU8dWUIAT29BuXJiL3L5uWmhH7YCO
ProfV8Qcqq8MfGHbJVv2rRh+yAVaZM8hKc4f7R5EHa8MyxOqOgT594RECluSVNzASY/xTqkcbZVv
YYpugO3vC7xgJrvghXEIrtk5+M+8M8mug6eFBUZdN0RnkNu7LSIyZewhRsG+rKyzhzWG0aZttSsj
tYcddXXqFKrr4eArVjFvhLwoTrR//WeJCYsdFeHxzLO72Fwn957kTPn7k/BcDM+AJ7vEKR+pOvvC
hvBPVp81EgWE1GzPhuo8qOXavG2LpeezrW8A5rL3IWLhnYfBqhqzjedAs5Ft4ZCehzsTaMazZTjV
lpwnquzvQC21M4YWupOS6kw3FS2/VfkgujxG79ZDUtSz3u0CNn7yikKwKbvBHS9ojnJ8pW7Tow8i
dWUyf26TTbLPXzrT9nfJ2b8qOEJZ7JWI5I0+KATcqq/0ZziIsmEFT8vkt0ex7NsxYvFteJPdctnS
jfgsHpUzxQw+FncUZ4QnvD4dimTk7DtywV99YZc8U7vjoJB8kJ+KgGTusp/9d2ZjIGMoqpor8wHD
7mv0WbkRLb1NsVTfvD0sesnjzMce2c4P1i1eRup6xb7fwl0lYnYZvKcRPSzOQ25jo5J5rLbRkjWK
8dI+UipgvW4fKX0Agqswtjiy41+rt8JTuhLfxHFV+HbNq3oTMx8i/OSWNy9z1uhb9cmq1ZcOCPac
bKRN0DnK0nvzdvWDX+0ixLwbeS84xjbF5hY4ROW15kZclU+WzkzEG8rN/kRCL2i2BWPQNtBKON6w
0tbWsTo2d4g5H8wRJIZD1Zc3nWNZvBr3wQu76uiT2Q+0ih46yetIgc+3P7oCleWKbRP6bFb55qE9
Bso+edceGZ234Yu3Tl2C2IfQsXbGlYS/8J3eAqILa7oPKGAuDQUpvK0+C3uR4Aub9NTRDh1mf31H
68QJDgyroV4Ck4Q5xxFfOs2TzSwS4wxnbKSbYj7EmnQYiDWw/StgsY+PpURb3qHsQ9MWzzkLY/mc
oGVfDCv1ioHDQ4LtvAs+sL+at0luh5/RuXtjERBO0ip7ys5jus5ZJ47eetgYJ+YoXgrjna7bXtmP
W7guxhMEdi1ZTCd+2PDU+E47bVR4L2TXRotgw47Y+0A5znEd7W30QVpnys5IRTlpBwfsVeIts7xv
g86hFokH5pxf5S/I0a39XN8U6PosvVv/BM0kt72H5IMx3D2yhR636DHFY3jNdCQz5WA5s2l31Q/1
g/ZUPzA9BrfiDiPBTbnqHzi7qodsL62M3SY+knv2WPG2lQhKZ9jPPFlqT+yt77rn3qUb81DcIVAT
HPJkckJUHOx2jxzYvdCu9wU6ydKpVyItP5p999aW0fRaHUuQT/4iRhSWOf3ZfByHneV0V95bPzxE
9UpI15q4zud4IBtVv2tcQfbj6Dc7fDjEQSGUbPFpfoGGq7LfFZ9EUsvupK7IjRjalVi6/pr/MF9r
u/GquGYWRHNobUcutlpXt9p2WHMHxL2yrGkI3uExDuyYelB2TzJ1Tl2IhZLm1tW8fcZL+JqxLQMJ
uhTfS/J6QC1x8hSYyGfhgl24xqF4qR+xU8gcPKWjcBdqC19rOl6lVl0biKB7K/G2Aq2Z7dfvSMUA
ABqT6lxPRPQZJI6Sj5NjaHr2Y4+Hp8T9RKEBnvgOr2wgxrvw689jRFhp3JQMFSve1VJnLqOKdRzP
k+eEEYYpZUoeBfiLK6PR+N46xMutqGX81jfjLY5DOn4R7pKQvRcqZRSifXsTi1G5TjKuJyg6rM4j
L0M//xIhu1m0dDbweE8KMrh6r0qghr7ARl+/DGZ1aNVCX8d6kGwH4oUJKmNDCfy83Fof1kdeW4Ca
hdZsbeRcFGHRJyzTQuCk8vWLPt0lhuADqlMpYiIwLpZNFbJ9CMwHRJaVGxRszNE9YkGk8KziPUXJ
QYl2nN5FLToL8Y1PxaIvfBPRgIT1ubrqVfldjmG+ZSRKLnTz6PF9t2FJ+69MWycvOXN5AudvC3d3
6Y8fSuEdvMaT2cL6Leaxx0iX4b0BFnYwUNqtKrvolVNb6CeWx+Fo1IBkJ6wWVGZonHnFvVo/jCrq
1fn3oTkAxw7rd3DnZ0JIT9VQ34J7ipkjVZBcgBL1ghLq+DAWgrJuVNGlsr6SRuMGLppbCPKVwsHT
6rzbTFLJyOBwZMiksesjJ5ZKceXEO3o0d5Z9Y94X7aStYh81kDdMd/0kX/M42MCQo06dqHg3hQ4C
XNc6lTi8mbImbC0vwNFH+JtS7etsIOoUlxXzDNj0ymDragxuL47BVSVgOsGMMa69sl13og/0TZ27
mLVxMBNrgFDIJpNcqZVSppSDBEh+hCu9jRSNl6ZM2l+IOMMhyBv/6MPUap9qj/BR8Hjr4jZZaQnb
hTmoBQP7VVQGnIYl8w80tXSJhTdNxEuGNpNjLYkPvQC66EMiZ51AsmOvwocgSgpnK+uF7IWbOgXQ
mpbrSo22hSKzGFfj3f/8f8LQD+Cc73yX+dMtSRFN6NC6esHNMQYSLrTcAAUe958e+YZi7VM6iKhi
ECoR2l6lU+0S8Ur//rmSAhnnH1oQX1uSFcMyNZpb6mWyBKGbxSAPUkWnJSVSC6dYpa9Do78hTHqu
maCmT6sDNryDbqHnpJ3MyTZXNuSobf+4lPk7fr8UwPeqallc0cUTkGJNHJGHVq4ngkWISgEshPAR
5CaqyOvg2i/oT85AGIbvQPesu9O8cgK0u8o7f/xjOFxCPOfRIEtoURVT1WTr8lq00JNkgRBhtoIE
BGcRC/yMFUjG4iXAi0boufrHk1B+GoAyFg8Di4lI7sIFwDimYzcVBbGheka5z+jTO0PR0Emy02qn
BvEmt9+Qmuei8ADGZOsaJypYMByHHfrnOiGL0AMjTxFNxEprxzJ7fVXjH3nxCtstjququjfRgBQj
ylTytVGdtLTAS8gRHIgQhy1Dszn+/lB/eqayohhYZIG4yuLFuB59tWBV8mvXTFkIdfAwtl72f7w8
X4P0cuSATxZNTYS/ZRgyI+s/SPUBp/PYWDJRExWgX9LJu9TY9QbF74Y3pqAEa/TZcSo6cAwWv+nN
zRBph5nIiX09OeoBIyqpi5t+76lAQyV80Kb6YTUzs6R4TsrqMI0ANAq9XIu1dyO2wWcOxH31+82S
v9GzGHWKrGuyaJnSjLD993tYmjpIvqxwHLDYmvpGDq1AR+NEq2VMeaYT8ahuaiibAdqTOJeVzVVW
Jfe+1CNwjCGM6MOHb8kfZlzd1TNzgawSYBi9f+OlZvXHO/Lj3KGoNO5YvAxZ//r7/9x2pbb03Ai5
XEbWopWg2mC4WkwzdkpKu7uYlvrs6X8etF2kULv0EcBRkyFdQGz+upaf3h6FiVtUUdQjDL0YAj7C
Ekkwx8qNNbonBhlGzkwbGQNqQqUM+13jfWo6Wuw+bYw+SN9/f3Y/vr6KpcmqCOdNZyBePDv8Jv9v
DA4IipxKIio37kJEouOd2UYRSV0kjs9vHr6sGCDI/HA6+RSRhmPPOJkBmxw29uHDm4EoE2L/BWDE
D7K0Kbj6hyIpYPcknLKtBnv/eO4C7xVOxA4bJQXTqNvOlKVmxlD9/sV+XBgVy9QNVmNZBVP87xeL
0aAygMTKrfOd1lJi1xVcgajWVsRAHhpSbDaTZG0SCucR5JffP/2ndZERNhPPRIB7ysWaoA6AhNWU
NWGcOT0CpYl+opva9dFa8o27SMsokPTNH9/5p1lLFSEmqfB9INld4OTigYCYMekrdxp4lghunnUz
f/79m/31GRffLAQ4i0+UAYvIjyTPaq2a6R+T749jkpdB4vExKo1vY5L81r6SG16KUlopPS2AkVnE
GhhgWp4dhy9MkBoutbI94Jc5YmqiGY9+OEn2iVfuwqo7dCL+UFOWgNAndKkMKgbBGDyHhb9qahTA
ncJIboXxLihYm8cZGOUbt0Xovc7AMdNDpfH7jZtR3Rf7BEUUNZOAIpUoVt64fwekqhWtIgALcn3E
6XbDMm6rSbqUEUEtopTXzKiTO9DutBzA3RARS9ekYOtbWJnz+6VcZg6wpImiYc5JoJosGZeTTjnn
cYyFUrpl9in4NNsDmfq10Uj0ccfjUDUe2PuIvNjd75/7fXeCatJEWGfopqyYX3foPxOv5UvNVMVJ
6U4TKYMy72TNzSaHtcOPxqRbeX/th+YR/+8Kq/D9TG0OWNDArF6MVqsOw2kcTdxhqgk/AmU2W9nH
ooruf/9mP36OKosSD5jZXJ2/+X++mc4ZTrEqI3dNajeTJ6+FHjND6f2x1zS/b3v5Pv/5nItJTVAS
3UM4krsgKRrBUh0035zyCaEckAVIuUpf8TYJ801eRwPzdvGkRhsCA898fWoNHfHcwszZVpV0qaDH
kpRAXEXshIjqSLnibDT5O8gHPQq2UgVw0/rUjFRrwH5fiNkafqiwHDQRRS90H4JKEVV4PoHf+MBk
j2N+pGy0kjy6qVvlaZDue5UOndQZ+cLyVQTwebMM8ukNn7mw6TlQ4pnskUfSyy/at84UkRfEgc+B
GL8YQJGX3nA4ntJq84cGvZr5JBkoJcA+Fpib+sbJN8iQpDM+xq3pB099qosIV6HraIN69IvgU4SJ
58QeHWxDM6lhTpKxqjTtUVzJ0XTDoblce1RYc4sGeKdjt4lixAPmENyTCHz2w+vfRwp54d/HJDRM
jVdQRBmmXe6WkmQSFI5puRulAAHkoD91SXZUevlkVtYr1YjOFsf4iJ3nwUqjm9oKVCBNPVb/fR5q
2zFTT5jXHzWpXEpBcTcJybOkK2RXKU1F3Ju8nsaAwk4JWlj076tOJ0Uw8NoFpsT14InvVY2/2oiP
2NroUqnBfd7ROhUAgioW4fb9SWusq6lpT3JMybXzVmpEaJuQWldVGSxVbISNyj+IknChDK0T9Hg5
o2Mqq3u8JEe56U5Y5vzqPRqzjaJI76MvrT3BuIIHE9tKJb+0mbQuBlqPIbfdI+lIDcOEUtOyJPll
IeBZWMzXKat97NRGeyL+7v3r33X6vs7rI+pbp+4gVMjI+Qj128JFdzXagm0lvtRR53oDc5qkPipy
tsFnsU0Ii5wC+cbX1Gs/hg0RVHfCRAZJQ2kS4vpd0MdP8PynfRPA5PF84bbJ6oPaGu+WplPNN6uH
HDviDdkBeLeyG6xx+S1nUMaUh+HqjxHyw0IhW9BSKT5pqDKNi8nES6GWytWIOhoMWe5XhOdCLl3o
FnXItNJWYWq9hwjYkWRUyFlEHntcDzRBPaV3/7iWeYK8mECJblTBTViwPKzLIwpVlq7rizR3wYEg
T9/GghDORjWiutHLtbrUbRHeiwuh6F8Go3mTcvFUVyhryDFTl3lX0E00BZ/sgeGPRUz6fupQOKGJ
ui5LJlTMy7m98sdOCFo9c30sA9S7ChOpLI0XxOX+zhuqJy+doBMacuLWBpytQOg3bSt6fyxq31IH
WU3h27KemabG/y7Pis0Ym703tuBlzTuIAOka/x8huF/cEEwd9hAN4y5LECcq+aaaaRrN7DlXyaGo
wiTC0ai/aekuwU5AWX64gfc3HXKyePwOY4msxgvZQjnrVY0z6cKN0iV8l7CRIc7B1lLzaUUAuY1l
46/4zp9mKs5H5I+IGrUNWb44G9RxU5BPk0E5L9urRrZovVcvMKhsYqHOZZ+dk5bInFKZgMXkL7+P
vO87aJJImCANkNCGpWkXK3fcFbibpAg7ikm7Cb+SM4zjmWrdKtTLfS+nt5OAeOj3D/1hTLFrB3dt
GGyMlG8hKEWd563ftYmbx0g+0RIWcf0y6S3Qj+iavN29kuGRG17SyDiion7//eO/toD/vm2qqPC1
ZUmdY2IuN2Z+mBSZmpQJ6a2NSm+xY3TAbR8xSFFavY4S/dhhDqC9rdGTFkBb9FQnyo5AXNF8qFqF
cAT+2gzj67HGy18MBBWk+cs43irtAYzfNsqx6BvVX0/r+zTBhXPoYNOuaVz+PKX9Z/9TatSt9Tbl
wjHdBwpu4Ml8jzDhg6D843Tw08BQKPrp3CZ2QtrFRwVIhT2zsWI3juEaGDg8fGOdai2hEB05rGCq
4sZ6+P3BfN8w8/UgpitAzufJ5nLbpRaANQUzRgnEj7eKl3yUziAZHLGQ7r5ueeylS1U2/hiP37eV
qsiRXPnarPPBFy+BVlPEaDwjdoW23Y5JR8ByfB3q4v73ryf9dE81kXKXYkIWJNLu38fHtmsIQ362
62faUe84w+e8aBTcWCrzp1JQ9rEqr8gtWJmwBdSaWbZScFq1xIIgCgRSpcGBm4wHwftrZP0wCXEP
JJH9uymLOifCf69tEOQhiyJsvxU+oIkgDEUbmAO8PTF8u7Z7krwIkU8EI0r6a6hp80p7+T7OU5+h
AQljpbn4bBaQxoJyFLuWBlxCxehHBQTWgmjkzOs5kd4w3YiMoYw1k0gyhUxI8Pa46vzrABO83Xfe
tAA+ePgC3poSRkCTl1qR8B4PaQyxhpXAD21eewpmklw5OOMQhRRttvLq7DZRMZEPM0HmCzrWFCoG
etwk+MSS2dF2/mIZCKW51HrgRV//OUA8C3YS0CdM5JRawcH1/XNTa9uqA8kw5eJsivdXgamUC9jH
IDnCV+p6KN8G4H5C3rmAuKyFLJUvAJ7JReEY8PuA+2mioygikyM5v0/Kt4lu0KbC67BxFiZpT2Hy
IiTlMcgRHmgqjf4GhlCFT77WhjPmqutgaA6ariHw8pAuNLVx35MDl300MVIfKBBsI9OPERqI0fMj
2szcAYViNVWFz98vXBK/7zpU5h5eRTaQJru0i+lHjDxfx2aaUv+oAJXF9NPaUZEASGwhqzMHA+IZ
yCbZ9MHW6pH25FE8HSwRbVQfvItjKV8P9bwrSFDkKt7Mv21JqMml8cWf2EuOySv81WzZZ8017kN0
hZBLrQIReQZ6kO59JzgRvkW4uFChRlz9mhne+jIxTFKWG24SWyo06wzhnKlscxkClRLQlQIOB5gj
CchQ0jHBJEglOnKWKMd90Ae8fahLJWAvbwlLsSw42QnKramFDxnLvK20SGr7gkwYUzD3sfVm9HPv
NWrf/TkVRENGk3UuG0Wn1J9xBH74nr8dEDnpfqQ5vpIfAXGuO+MOzOxzFSGqSJSHuqrOUtu+yzMm
kf/fhbLE28UPVsTmHPTkMvfdxioaBmCwgwrROX7Yfx48UbmyyMT11She132F5KMqQRJZxhHcuGl7
OG7QbnZo6gtSYpLZ1zeKz1k+vv0xFn4aCmz4CK0w5pLGZZFvhMyd1I2SukOUJ9iuFBv77G3qE2hT
IbzQo9A6dqoAJLedgSt4klLpj5n7h4WJBpxJHUcjpcO8nLjByZclUY8ISnIeX58U97ox45qsknvD
cc21xnI50afFwzflV7/fAPmHVZ8unEV5QCXy8Vt2ZQbqt+3TMHPJv4bel0WumuMRMABJOEpJ+yKn
2L83tZPGO7BKvQBzXu16BWE/Q9CYazmLrry2lDcK6Tzk3GMVSeHeidqmawfvgBvNAUh2Dk3AvApV
PPbfqQvQ/I9V9ofKHEuMac2FYsLv1Mu7OEUQpQOVbdfYC89ehHo30Jb6uE0rtLHkiC48rd3mGVwk
LJzveAWXSlHf/H4zf1zqCUChmWrJpJFczCupWnKU8fPExWGOwJNJWIyls2k0f5SQfuh+8GUtJksi
fHUCuy7WNLy3SlaQuOv2Ci1wlNJmC0CIXWNddlsOdGcILLhTWCkaRTsGrbyvvG7fm9NfF/LD60O/
UKJpbdKK4e7/u7BPkQjUAFC0K9VQeFp+cYaKVKOXOB0ftdlYXtfJa1VqVzOWIzVf/+83nLugcrxg
9IqX/QEWZb2LA/ZWY+y9z/e7Qu2aVt4fW0f5e8mOkjz7NLqeNBNZ8v79mkz2mTTl7F/0mIanReqI
nRQJWlGDODgJ5gw7qEhp3LDTSftqWHPJwbA7FG9yRaZBjP2KOoY7zZFps5ggVK2HFIKX7BF9MvTI
GyVm0L83hT/tfQjFUak30lL+ViQ29cqc14wYnXm7FfpmKxTFC7dykcnyfhT/3IP+eJ9kBfImEB7z
Wx854SYZOrV4dxyuBakF0B4XLy1NHAC1Jjq/JHxtk1cVDFUvAM/rOR/r5TbMkOP9PjCM+Ylc7vp4
UEhOVEkhKuli1221Mrg5v4xdkAd4BokdMcHQwMMtYeiGKFGxbOZNfRNwtuGAcrTMei2aT0zP5xSl
X/4x+BjpwrRzaw5vEdt1wPcBwTL80llEw/YDsbiWdxgb+WwOlFYLBoOoFC/EIt9bSnNKi/zFGsR9
QWyGXaPjVqunytSWpU/wPKbuFxpnbBys8ySVtwrsuMIKZwz6R5gj/QnMVFnmsr6HeHDbKQCpCtLD
glYBtiOu0Bs5nmGAX9YfspCiG8NeRP8+iEB25X3AcLBjLYT89fz1e0NPSf7lLhcl9d0gf43Ev/b4
6o/P3qDfw/yH0/iy0FB59VzgTNlnl9U2A/1mxt22R3LhzC9E1feoFYPR1aS2opzyqnOnI0s6R1X2
EvnVWxvUm0lUz0LImbfpmbDLqjxBBrqZ1KrnkGwt4ip4i14l4tjsNkAipY83kDTcHDJiPFPvjETH
pyHo7x2Dyyy0etEpqLDnuVgx+CuRPA5gdwXewQ5fU+7fNjXddUP4Yxn46bgjiSpFLXATrKyXR83E
aIcoBGfkCo1kS0N26w/eVoyWkl/e5dX4IhYoB73kaOXjy+/jfo6ZvRz3EpPhfIRHOvJtUy5LvNUq
MAl38qR34JGPbHDuDSlYllZ2iornVlJcxR0/9NnmqiEjDB7F3NjnnvJCGPQpK8F7mgUahGKum6/r
ATmX7GUrqs8YPK3mFFTJ5o9r/mHkUGGXdKoPnA6/FQE72M9D5ee520foa41sU7ZUm9P+VMXZZiri
rdgbKyXAL4pmfMy4OFRtdi+2p6Rhw2YEGPkCErent2hQH1NTfJ8gU0bmnZSOL3Et/lHh+fHxShIi
CTrDVJguV19VsKKwMuvcxdx7Vep9hYTx3m+KnSiGR5+jX5YMyzHy16Op/Zly9sMxn8+e+2CypFnM
1f8uRUx5RMCqJWOLKKeFzGiWBnXPW7PWckcTohOcj20wie9FIr7TNVvBj1xnvXelye0JUIgdNyam
ClD4ipgdfn+SP5XeuDg2sQp7MOpIF7Nu6lUq8Rc8yanJH4EfrsZJe4w0pks/MGyqZXsxo9Lta9qV
7ltbdfDv/7iCHzbTPBnRUkydcs+3zXRhqGGTZtS6y7E7zc+nJ37Ur4lUaB5VqzuJYnyfp/p+iM2r
EHcrqrM8Uh6jenpvDP8oZOpjRuSHoOLhN6Q/3s4flmOJbTbvpcqa9E0r1EHbJUmYtOU6bany5R+a
Vp4Tzj/Qt8qj2WZ/SVN+GiwKoX+yJsns8i8nIkaGl8v1RLyzisnY50DOsdeGA+0UenCKgpE/HP54
nX84UKAeEjVFQQ+jytY8Q/2njFhM/VCJHqV0+AkPE6rqAVKF0Rz8PPurDWf89LT/+1kX480S/pe0
M1tu3Nqy7a+c8DtOoW8qyueBAAj2FEn1LwilUkLf9/j6OyCfW7az8toVcSMcaVEUCRLY2HvtteYa
M05iVV3S9uyyV03k0+4uwQ0k3yJFb9VYgIM0EVmriheK1WkuC4Ntpbk3J4ubVncAaNwvfPFMNdYB
6oK6nLZioT5hm5GhK8IrCfhbOnulxL55MMRtI5T3NOiHGHooLaUjmDZ7Y1929f0Xhx3BeIYYAlJo
+aHm0mZSiAu1HghUPG+bUNpWueHmRX+eou+BbLhWk6PrNXYmRAgSwPJYbNpi8sTK2pd1f7IyEFTC
5NVzcxKG6j4BJ9YJNL6TSUj7Y9ZPW6WjZ7bqPuO4ve8bPmWQn8YcnlLmzzctpW4rWxisFSAj7MgA
qJWO86r8Zm7DhGRRoVoQqHzxGWOtl6TRNzUARWFSJhusvzU6vYhllwIfa13RHfvF27X4KmsVzTa9
wepOR6FoxEG1zkaSEWL2ViIUpc7R4MrX7udgSiEz56wjeoWvWMEIBHbiqcosg2gLoh13MH3pFH69
OBiQkbcDpEywdcMUY1fTJdcuI0hULBVMUSqmvEWEYQIiacgt2ikcjdCDc0YDC/W0FZYwz35F10ds
KV6OSZkplBegnnQMMupnM79gvOAoJfGYIY5bvH83igbDMoFe0ONkZiUfFs2KRtTcm76518z6o4+K
S1DnF6EhZ2X4KDBVABvFe2NKT3JKF3WeFI/xuIWsujJ04NuUMZ8MUG1+CXICZLoVbkKN90r8o4jF
XgfGRAm1dUtGhyEx6tXFmoy9qU+0tPMhl3kAywYPtb2nJCR7/PAwRN1zYQSjk3eT99fT5U/vH8kw
JCYHBRHdDxtWvWqqdtKZkOTGd2qdGTkc7qYS/x00i+qku91s7fmKfzMP/ixIIdnB7hVpF8rJHw6r
hRNEp2Cip5VitCRapzzJqC7mfzMT/XQ50ogwF/0IiUrrh+OoSBWx0rDyzTBZm27oVhq+R30GO4Dc
boG4FwRweLFq+Rhh0lVJfx8p/GzGZ1E1dM4xNaEfN45WmVVZOWjUN+koSyv07x3dOIOgH/j1KWQ4
RjrprmC+Mvm7YYT+HkDrQazBtZuUQjrswdq2vktkDP5Mfe9nMvV0DXS7jy3WAMd3leECbcSNvwnS
/HsRtNcuDHa4HOytqQftgvddr9X0S+XUFgNsiwJwBtnQOVOh3ysdUMqE6bKbFsVCKthyDTs5nJa+
S3F6U/J5k8/Yf4WGLVnGKQtF2oq+y02CTLAHB4LL4MpQomtVXmqzoKNGpYVJbOe35WoWcArpRh0T
x4z1R7ZSSaaDkJmA+cUXsmt7OOJEIq++MCCjWvQDIfOGAtXTkYKIRE0fH02CVJxTYuAu5MSbzGgd
Oe4DsgxAZSWA5qmPeXhPj52i01yZlh+0dYJJFnEKGHtMQpBpDYGKwUqr3pfjUK0nOpCMsg2AzVjw
IiSoOCghjF7fNSIt3WkdrLqRjv8+fpyTEhZQtrSs0IEe+RxggZz+9T34s/VSV9iiW6hvGarLPfqH
9TISGy3Lkz6HxUrFW37I9HQ/kTlNJMyz/r8O9eMWrS+hnxcAaDehAdc1h3aeU/ED2moPrfA3X+un
UbLOvgqVHOJYtnN//l5iJZdFpdZ8r2TThHh7Brkb4sW+xO2xNL1IAWaHcDWAn//N1/xZ1EOWhpQU
oRb7sB9CZL1G5JSnTC8jIhT8GLKMBry2PRmhtZdKri+P//rE/vyISx1ksVn+H9kGUPlo7aCqbpbE
+FJYh3H1JvnTU5HWHy1rCIw5968P+TV1/JDhIK1DNW0RdsjGj1LEuSnxGMHPZROPaWirWK72KK5p
/bawPRbr1dzqtwZSHM6UQ3ozzfsqgSlb49cOzGcRHhQQL9qLwELV0HpP13vWEpFGs2dNCK00oYCB
gw+SkWn7BAkuiS6fFt15q5eGbs/17AV+2dqGyf020COL8wmVtn0P1dvhXtlHEbQ7pCSNLfm3OqW+
0EKozCxlU2Tyw2hVd7mQTyufTCztFU7YhrDNLSFxZNxcyM0OMBAWFkbVgHBDjoxlYWGz+8xtXEVe
YhMGjgaq86/P6k9HLWNWoTCNUAZF/J9H7TD6ODcuyfihKj/S6dGCfZT48xaY5klW3bZzYrqv579L
ZP5sAEEnI5FJQlf9HzuDphemsJR1MuNh+RHPXD5rbt6mtH3LFkXYWJcXKGT3f/1lf7b6Uwen/0Zc
/vmKrv8w84hWndAeQQEvYQkpgGfZFqrRZemvC20Xm9I5Lar7JT756+P+bMb7w3F/3D/Hs5r2hSZm
YBZGz0wZY7HZnAaZylvR/019w/pJhhpPdB3JKttSZoUfUrftYGIvhEXcRsnj6zhS1YhoognIxsp1
2mIqVX5qWEtSC5+9SQwha5gQfMgbSlxo32+MldZslOB7WsBi0/XxHAfKBXLumPnglqlo0HYufQ90
OkMbFXSnr73EKLZdWUYkPGIC2kA8DWMwXtr80HYAlubkxtwISRwO3jrMt8S0QBrofWtgR+Aj+fTV
6qab1McsXAxW1ikpqKhVAvsNCRj/ip0XCeOCWF/I7zH9aWhQI+/sS17QU1+N2gZvT2xqEXa6uTa8
9LM6YEnJtkdqNQ/x6cnXA7jyAyheHJZYgluIN4lNAZLkqDJelhLjEjdTDnsyiYjHhrGBwYsbhOOT
GsyY8rX3cdGdMJ8pXSMR9mOiuQMw7EgIP4W5nlwtbHc4XrcnrQ7xrqMVH7/wv1lifnbTWAoKOwoP
3K0/SszTtGxQgZfk1Ut2VwXlR+A4rag+aaW2R37y1GKY+Dcz/c/qZZKFQozeLAPhyo/jif1lgIsq
E4SeGicZ+w2aAHzZkRq7gssdLV510iIIaCJro/sxBquZfxqjON4EcXarO+q/pYwIJcNDSI4/c798
pvsHq71+XkA3yR4yOPSWpdoIxM9Ne4AEkgab5q/vwZ/0Lal0fKE6k5luyFX+cF8EwpSi8E4hsPnZ
GjUnRXiRjPdYSyc141vhBliuIlqMhQk3iEQIsf60LNpEpoIMeUBbtGC1Xt8xC7f5DY9P1KQ0Xnp4
qMAFwE0Cg6H0sVfWvq5gZVHC320F7HBScTGqF3Ghjvpw89df6iu/9MOaSLSvSUswZZL+WUbMH2Y0
S5/MrJWVdDPKsVuRVAfsaN63BfX8Wh7XkuWXTpFRRM9k6T6E9sIePgc2EOBU1OaJFyVsA2DomqH5
2zz0H+/jfwYfxd1vH6L513/x+L0oMV4NwvaHh/86YstWNMVn+1/Ly/77z/78on/dFxn//eWfeB/F
6S37aH78oz+9LUf/96dz3tq3Pz1wc3Q106X7qKfrR9Ol7ddH4Hssf/m/ffIfH1/vcj+VH7/+8vad
EjE0Ytqe39tf/v3U9vuvvyCwMFlD/+OPR/j308tX+PWXbf49esvZQP72dn94zcdb0/76C92M/zQo
J7GPs5ZWEnr5fvnH8PHbU+Y/F2WhisrQpIH066m8qNvw119U6Z8G6VFaJAzqgzqNWb/8oym65SnF
+KfBEzRWUqOi6m6Yv/zfT/en6/j7df1H3mV3RZS3Da8m3mJU/WnUES4QaeoWYr+vuPPPo66TCW/n
EC08lOpZ7byUsJi2qCg74yiBExm0JfywjRNy/ghTsREtPouMNknZJVVj2VFG3N9S1JGhGC0i7lzf
wYEFf6UD76vfmM7BzyTyN90oJ4e00qXmpt71CRkuct9rKitLJsds94vwEUs2ikVxVgSg0kLx0AiR
OxcCvZZ502zb8bntwCyJCUmtTunZaQS7yESzlGSVv0LMzvKSFQcrzTE1nPpDT1ZkLRakKOmco+Cl
y1iN5hBUqvjbJMMEENQRet9IaAiL3y7b7irUSzOvyhaKcqjjZ5rE9tKiEo2Jgi939PCEPh49xmsh
jOF6yiRUTnW6r2gf408qrwgGDxtaysm9VBzRb9Y1NJlYzb8jH3qJ08w2cFyGs15+9k8EVGsNZum+
K2J8o9TEcvA0AGCXGd6EZsLWBdI98JA5xaMOLUvSNgNe0ak1ABjRUM8UZbYV+7ewsz4SutAr2Thk
aeL1uXQWA5T4lT5jyj5Uj1qVO2WZbLifwiMm9+1JjbtD3VFLiqLwLqvx/ZML8Ctq2J5DVadXI9Er
zP/Em3DLQilYR40KwD2jANXm3c4MJXeSc+tk+aN4WXJ47RkBb/A0jHBp6GRMHETL7x3z925gm6ZU
LUQaK4L5AAUlm43rFJW4g2Wqfq7SSxIvzSHILfQkHTDsNoK7Jm2NbdYKV0EBKVcVyXe9QnTazxgB
Whpk2FgYAjqus2vRwxMJJQnKUhSDGap8MECGcsH6C1MPPRadvkzf/cJKd7FRenoO6UIaBtlpDKHZ
RCY8idx3cWVQLmGYdlw68CnRFOT7XudD5xU5hMdiLHTgX9O1VbAPUYqh2fqGhCxOLw/SWJMNxSVM
UCpSxrBVZQ2340kcglOO3MLtkGe7rajfhqQon0CbTA15hTToHHRQeDGINC73yOrsvAWUNYc0gxoA
V00VsBC2O1ieRI9JWdyaGeisPwbDVm6geKRGY1P/1Te0mMu2lOTVGtAGWmo6rzG22YWZSr41nE+6
9moM6njfIYmxfOincyBP2xjGlNkJeE7JArIHKFlZUZ0J9BGQ5aVJ9qOqbcqEB6lI1jRKQ+nJ0sEZ
xCw8sPN/i2b9qWvw8xMAdRpW90py4xxPio/+F8EP4u2rYAbaAWWdMWBhlMQhgMU4pYmuh8rRY2QQ
RPF2WCx+5172JNXAC7gNvgkwh5IGQxtrzt6FJDkh6J28fKw3MtfblUkS4Rw00bNda7idELjQtr2k
O6jqkHCVYt0dJxUHmWFaWi/1uykXw02hFtqqhwe8pt9tADoN3619jqdqH3dmuEmxg+3M+T0HGO9E
nX6E94wh1ViW6yFoL53WfSRiYGH22aqLU5ZjaBjY+0YHZo1UUaob6rU6KpwuFS+CVZ9TKp4VWFXt
QZabUyCJkKomKOYkgJCrrsUMv1DDNx26kTDGKJmA8DEyXcmcN+w2j4Iiw5fWy5AwqttJVEZXpVQI
oKcAlnXDgSawaTvm4yYOaHMWAh2Aao6GMTcmuyc2WsGRQkagHNWUqR0vBXxt4tDpJeUqlsaL5nf+
Ksiy/SA8pRC+11mXPAmqjGVVFPb2NEw59Fn1IlgVckhlCp4TWuGtsYQn2yINDPXiHtuB5xAtgZtL
fenMcm96Y129BZV86qNwcHvyy/T5GZumx6s0xG2zHqIPbBYGnC/yZd9v3me9QIOP0ELVBHkYRNkA
eZu267m7jlE20/uMZ65UtwNiRkjBXV45yRgDxqS13zI/AynyERl2D2WbqRct+jAxO/N0ODVkLis3
FkbNi+GNzFm2amb92SrjYyGmV2EUr61YfVdNGGNRn0FPG2hgT1nyoqlrd2hAJLFZm5JY7oKSDm2K
lb1rmlRlws4L4DssXWtOKZ6GJirPnWQ85KEE2VuCAjyXoYD97ksuqhHehwLOKpYAGGx+G6u49GYp
/FDmYjzExqc0Bwt6dZsLeMGaurKdsDHKY6m7GEqKjGA+K348X1WfOVROfLcbO5mzEE+g9tjdV01U
eNGgnb8a3zUDaoGY0sc9U+J1GzDMgUoaaTRuwQCWThDFM3JuxFUa/D7a4wnVqcGG4lwdGnN+o5UV
jFuZoOETh5NVatugpFiklWN5zcZoEbynnqoyG+i+SNkCymZd5ZdBhk2fNSLCVwssWF6jYGjE8oO+
UfFQJzKzfwTeXta7Nx3PzN2k0VWQyfGx8uG8+qbceVqHH3wKyS1u/WZNqnEi8WIVmNwO32ZFO8HP
ER4VHTKNan3rqSe4bWVqnhHL5VrLFj+MIr8TNH1H31exIxvwPem7b/EEHqhRY4pMbT7tmZQgoSis
41mIB6p2m2LKRIIvlo7asVR0szQ4U1vdiwkhjpDpvasps1tKEbirEDNgOZ/voesIbtemd2XGWihM
jb6WC9EHwnKPhcvibMN01pZjfKxJgca6oG/HOsMbmYKlTTMHHgVxmzmj9CmTGPHMUj8a0CCDztCd
SUImO7flKslYoKsNLpXTJlGwqstLnegL8YoXEyZSkMYKMW3NM1mo2Zam56YOMqcFYxXjMHPUAO9m
xE/7yRCh2mPTLc+9esKbfdoavfzm0x+50o3OOAY9shK1ESRPMxLLFtX2uxRo46HK8FDQUnKN7N6O
cLAqqyQfVn8fja5YF9ICZKxe25ISYdKwjATUjN0WAlTRprcIYYPDbGhKSF9LIXsKIwpoRg9Oe0rL
ddjjizeKI3N2iXGjLMzfoobOMoksFbkbndWdRmApUh/lVoJKV0bEb+veqh/LO9EXvMIkE4/hPYt8
Kalrk7T2KsZ2vgsghGJg8B4OIG1lIr1VWnT7mC5Cp8SlbENvy25A0eSVk4jp2yy9CF2L+ymGJSsr
CcjZpSksLyroVgRnrF26SSXmNQnZVSHQktD14jkdq3VaKOaKJQIgsRYNOEkAx+1ECFACMUgxx4+m
UonnODuGgnWLkqVeFkGr0qXJVasBrmizz/DC27VT1OPD1TvZiDLLmh5nJvoRiPpoFcPaTHHgliTo
hkIsr+siFtZmQRRojNW2rRGttihUi6w8Jar4GkZlsZuI8sF+ojaKMQKa9n6oQW0FFp0Y+U028HUf
czNCUFS3xc6Y/GJHz10pumWZk2zN4OMJIMb0tAby1Pn3kRreRz6FiKmveycNkgDOl1oXLjbYC7Yx
6naYfnY7rdDbHTbx9b8ff/2SGFvaJvVVGSw467VqljuAKeWO18ZuYPB9wcQowB3VEb3TMOKkszyd
R6241joROK5a7lhFqt3XTz97+LPfjT0AYSuJDKC8vBZKFpz0DCry//Ndvv7OryR5tvWxY/vcCZjk
LEf/+kfD5wyfm/9+3BLDO6EJiPkPz/zhx6+//HrPQAdaWVHDcX5/tYDx0CoIChkDPIKp3973f/st
pSBk51UOus0t8Ep/reT+frTfvsHXWyXUnuGMAwP+/WkcwvQVjTym3agJ111jT9UW+Et+DYVagen6
9USxjICvn5q0ypzAZzn7/Ym6ZrqhVAzQRwXFKbVL8k2aGVLg0mAhkqcodl//+HG+LwjmYRNyVZep
7g//fP3OUuDhBzkNFFkez15Lz5ucmvmuE6p8l6QjtHGaDInR0TCAgMQrOc3SB/KetR1mjNC2wX/L
ysYM/JqW/fbTD78DebIRY7zZJoO4BccyDWtTK9+pE1XDQStBPfYBA365d2QtAYokfnUV5TLto1lh
9xGWLXIR9PbXcX7/Z1qOWAzSvw/79UShW2tkXJqHvXu+o4kl32FbKaz9ITnQCZHvfv99348WpTy0
jrGf7TqjZMedccyvF1mhfg3ppFhDtbHg7gQVaOivZxSjcxS5B3S0fOByOddfP/3wUJ4mYL/qnhGN
UXGECyifgD6ByBMqmtQTOa53Xz+Z3LK/PYRKh6ZhSfTqzVSR8jX4Ry0rbLB5+NvvGHcOAgsv2d5N
63lHymF1FwOAzRDmqusn0Vp56UCQFV5x8FgnBwq7xycgs6tgO61hFDqa14NcNjZDZ8fa+m7ePQ1r
jyThit7RCUdJGI2HxWl23vo3r4efdQDG51F+cbULpdb1ATMBu3MggE8rb941jr6q3ZflYAcm56pY
3SW18wTg9jDayfYJsO6TKaz18/TOLzqHA6Yr/6aR5ii+S5krJDdubC87PPm3NiV9gIChsxce7C7a
EgVf+GySRwhw8XhvxvZnA6m3cqQd6WSnBaVC9c/B3qi0bjCGqO5A8VBsvt3wHFVHNT9zWjAsb+a7
Qnvn9EyJ6M6kn7Vn3LDG13E659bgzhFwWnlXNS6qtmJai4tbDnhgmJvnar7TjS01sHHeIvAmyDlx
bP+YtviPEKkjNaH1diXhL6agGTykaKUhUn7CTSRnYaQOxHtRckyQk5mXHDrT42PAiazhqlNZXuss
Ctt44GvNqHwVaApQDlx+4KGlrklM0w4P3h/ZSkt34XlBhQ+U5m2cE7kIhAS6dYQ72L0rGgvumiyQ
rG+k1953+S1Io3JYnAfq5Da0NG8rwOh3Ubo28hPB/3IwHDmxFaHb4Bm2JPNH0tkcvWhcAXbA4lsA
D19JHfE8s64du8C1KP8fCDc6O5/oO2V+woC4cc2beYbwb55T/44Vy+V/6hNlDI/5Tr4ANNHQHKTO
3HrJ4zTZ0aNyBgNb2r4NE0e95kdZsvtjuBP4pjTbr4Z7dpgSvkbmN9Cv3UbjXJte+E28w7iAE9Z/
VDhDvnJ2sunRvzIrriz5lIZvnTuvw3s8hAEVfts09+LaXdoIDsU2qo+t4FrZB+VCWdhmtnJN7BQS
0THG/DRLHnH8RM+G+9FRvOIC4EQOnN9P/51gUeN6zfapPIbyvj3lD2l5ELafEMFAdb702xEysLwx
wF1sNWYMDMwNe2RE97ABK8w8M0VBHwMYdad8jp/47FIwO8RvDIFOE9aisVWl2Ynd7tafsu8ldtCP
Urw1Wy9TbCDpXKf4US8vFl5KSXkvZR4ynyZ/4eWLGhL/gMFRz795UHDVJfbYmTuOr0LqoJZgPHLJ
OvsJT813jye7Z3Ilr1K86ZF2sFmxwX0ykFK0Gp8WsGh7bq4gabP8zLHjiQHppJ9c/hKYH/cNYDHp
opZHBldAu5jhLAONK2ve8vkYPvLleEtuiJALazTXdnIrcO/4JADbFtYM/Hk+5vg+o6jmTbHgosNd
xZMmAXj+KfTs5bs3RnJTbyH3WMIhDI4MytRAeWVrWEJIToeouMz3OO2lX2cpT/B5eKjKe6t875Tv
YWV71kKSwJQTlRnMD7qd17xlBH2x/gb6QuUNNPOm1OtMPvQE9z3IdIgU0jBhZvam+Hc9LB5u+ayi
QaOymSuq/EUE/ZUWd3J5NG+ztKsQZwtckQFQLve3RDE6jrc9e/FQ8niLsPj+hE1u8dg0blATiDnc
e+QCNernDmA7jDqNLWhyVFrvprSa1km97eY769U8c4UhwnFee/sNN7pzuzpF4VXzpnfuYKp8TE/c
JkwLcJ7gOxqbDPih6r4pF0xAABnZTOUJdl3MnvzE5TC8fofRC3Mwc+wLQ4ljeNKue2deHdkUTS4v
mnf5p8YDl49yyB/JM9F/QjQG7pTqufVWhrZ8Ez5qEnWv3CrQyaZ3cV265aqpN3QypsVpWqs3/QzL
+2tqirrFf4CJXtkxCPkk4256brEu4RyQdyOL4c3qc0eHceD652k94Ml4z8wZHbhwEAY4W0b3wEdQ
+WMN1ygXvsezOa6nNVzl6Z3Zh6l05F7rHMDeydbfSDvJW1YONXB6N7Jhsmdu/shk2Tls7hEnsj+D
78F3MDwzOuhnjBLmHaNeeFBbDxTSa8HiLqz7HReLNI581iVHDdxsaxnEpassfn1Rb8LxY/Rd8Z1T
1zl8CpqkuZO4HZe3j5/IpDDtopOafe58m2eZqr8Or1APM+zigKrqzXjF1G4lPBgXPC+ezZX1Ck+A
pUvlo3GCwrfhnR+8wcFZhlUkiVBardsVKP81CzuuEF8roeowO0g74aEHYL9ibCj5Hfp2fD9iw2Ex
my8zV5ShxWfFftLODmzsGQ71yuRyKJwuQslku3xlW3x/Y+SxXBg2Xo+76sD6ZZ65Stikkg9lJW7W
s50cDHqktmCENe/JeGUbdqDSZ4eDw58zKSieeBaOwgPaKibNafUUP472+9JHfhsx/3M4TdqRM86P
fH++FoOfJRSfau5TbV+6IVyDlXRhedF0Ryse00f5xmUsDizP/s04ti4jWmGO8qyYKYtzZRxZ/TSU
lixNvG38Buld5vrZMn4f04Yjzh5LGV4QwKm9wWLMMFjYk/JKpkryrFT0V83zCy8mRskY0njAMFUG
WxRs0YELz+STPjINSjvuPOolB74Zc8Azi7t2fOFbKK98G9q4WUM5s5jHuI2w5lDG60vdHCIW1Ff+
IeOJC0zgBPcMe7oRAte4dAIDusSCjQukYLT1lmv7hnVyCyDEYZZksFLz4QMYyMtw6naUC/M/rxqX
QaqPa4ZZ+snHYvHnEGzFZ5wHN6V/17xzW/s45zBnz1uW7CkhbHA5tHXsXYEGZacVDrxy0jejeVtG
KchyyZMZ6AdFhIm7JWk8Eiygvr1LP8nFm0R7wdVAv+dN83gjfxCSeO0eWDcp5ZrVay3gcKYNdwtm
+hDdUcFuBq+jZLrtV/iZYqPRbZecPqO+tRxV5kqiurYzo8Z65yhc4bhAl+EUa9gLW82B5EdPriRs
Gv6uxgyp1/dpGG1mhS38tl2YoE6FeXBzh+K61e9LygepDDRasrXjm3ljk74qtRVTA00VeGpK2BEN
4ykwHu6m6jnPPPrKolc8YWeRbABqDGWVYMsB3zpp260B72M5+VhpLCHaOhpuTxjiKNWasKl0WVbN
fi/fZAmzrjNTFCCy1fA+7vCEsqIlCVDCaYlfWE6RtUO7ppc77lc1q9pYuf66sI5l8agBqN2VXEQK
InSu+Os8P1kjdJhlGJjFsayX3LD9EDSYZpmnsF5P0x2RuQiOuziGDFciYnUPioKery+KEjEIbolH
rXCVbB9mH7RsCI8srWAH2VEuOmFX4T4NHEo/xDTLADsAnOPgt3fGLMs5cTZjl75myxnuanXdvGB6
BaG/1RCReCmU6eep24o4JnChu24Tw1RU16yBeb6n+t3y8DKaJ+nLKQZkkq64nucxybX1VXio6zUj
rXhmvmIEjCIQ2JU4rjvrmBEOBU5UHlXY+G7iFQMqv69pZbJnEmDylqIgOwyilRFqvhl5iugK4v3Q
7/nA7DgYW14INoD9DssrsdsKpo55n2MlxtaAALhj+cQqKK1hJ61S4hQC4YEFylaO47SRMUU+NO9j
85nlFP8uVPegps3XFsn4vfSKxYCrGh7AKnDtYb1HmGISGjMhqzsFKINPlj0VAfiQkW59dWN8s2qJ
DX/4UskAfN5Ql2KfkEbWLY13WvuYeLwwYIsK0ek6Y3dIUnebveJYPho7VXPi2g3xLG3tzI7S/Qz5
4yK4xJauxuDaENjWLgOwRaWaRQeRgEQ5Ni8L+xVTG9Mmam2v+oaSRarTzm9D3D1hiPXOLQdnnps4
NlZUlzMbknzM/UiZgUAOn6h8S+YL3ucT+aaJfHwAjXVVvbefLFPG3spdrLGEI5PJYgOES0dyLGIn
EDYp7QDH4UjykWJncxEjkKqvFHerHZUWqifhWiSBSOiSLXT8ldi7MC9Ce6pdnZLYQLpW307CqhtW
ApBzCrUnU7kToY+sGEIjtzJdsd13E9ebuwonSGj4OK3xi/AOPE7ePQ5UupGeYY7EsKlR0x+Fij61
3cTO+xEyu3aagGoojsrM36yi8XnEPVFubXoPOrexPnSdWeil02wJt7pih0sMbcltbIPiENEYd5c2
PFviGwV1vooeeYiHAqJn3TEKVxfXiW3eXy0bM7HTV2CC2Q+bI6zYuHGMq6V52UfwMN2x4OFDbUZ7
FUcCMrtguZNgA1UGlNkuE/AfzQ+xQhjiCfb0PSBJf+1UJ9nnLIOr/Eno1hYOYff+hk03XgBdqBRO
oac7MTawc2sHij0X7dqQGAYOWHlZy53UovmqXjHaJmncQ9Js4U5nIRiJxUjLqm3t6l8QiCnfU8XO
Hv1XVWDKgDdnruJbcCS/q10tvLZp/SgprG3LyhsoRt4kHKF6h2lMwkzNurZ41dAgkzAs6VyJaVx5
5TKr/TbyTPmAT4Z/G3fMPwwF3FMIVSHqKpvKOKD0qim01/upv0TaXTDcA/lXe7cIJy8MXxQ+ABld
zKtWdMmvFKwuzYPU2Bi7v6N76i75y/BapWzlHVZgZsn9uGL/esCDxscVoTmwKuN31ber+hv/p9vv
LD+0dxRiGvpCcf9CZtGfrR5Fmu2ri30XiqkgxsMuk52odRcLZoQHb8wYCEtjcaXDvCJF29AJ7WJt
cii3ujftOHcDulL/dV6PB+0QMrvhjRZIzIS9kxMevJneMdjM94mb0LVt4UgXcEb6LY7Igf6KesGp
QFkbu02Mu+PEfg9rnLdGMO9Eg3uq3ILWf7XW0po5k8XcrR4DEydQ/YEkiyuTGhaPqsYOYyczap/a
fu1j20GlncQddVRrLWIQyf5qE64lYhTf0YVVnR6jhOQ+9sIE9NZZ2O+nbEsZQ78Ee9jDD3K3qWIn
8ZLYoTMpPDObqi/JcdzjrqNsssSlC8bJrhaa0/AQMp05cC+EvXaWHDLezAoA/zbjocipdb4pK3qT
+9yun/NtTvHH8V/AUmMBpnoFCEvcNNVDt8XXr7q70XLohAfjLJBSWBnnwi324rQab9GmE9yQKFQ+
ZJ8j27tzNTrjfeSma32wg/lZfwleu4dWdMRwFzvVg8oZ3/CJGzvGKxo9Av51mD0eyyfpSoNlcZyS
UyHvC5yFmhsXmnYgZo9VZuO4mEegD1dYodUFSgyCLa84DthHMCdCs2TOP5XtSt4abvMcPzGLii9U
yAJP4iwr2wh2Rb3H4wM9T9Vj6fBaRvfYxHAXS9dKpVNmJRmrWd2a0idRFwB/YgSx3saRnRN1Zzjm
kg0VVy9snYgOiRCAyxOLZgWij3q0BUrCy/8LDV9OgiKsX0w3381ugJ/YtrbrhDlzH46A2HcCnwXf
Ol1hO7+acf6yu8PwbCBBIKY1n7JDBEDLtLuIdrGnBduBXWRq9zgouaWwp5jFroqSDqU2E2HQasIn
7KKaznSUrcXtrcC2Ahhh7o7tNu82AMdrwxsk7tb4gXCTHfr0nMgOBmiE+mg+rbtZupDqF7f5smdH
SYJBicM+jfWfbIZwnNZvjAJclQh7M4+yzRS/QptObdpcTuFm+E7pj11TvkoM6iar4CHFLelmuO2T
pe+QWKyix46mvHyjHgEDviyzd/BAszfz1Xp8Tj6jp+4bTooF6XdHetfInjgWGnUceGyfJr7mkEyv
zWdaAuBFMcE8bh1xzc0qzG+Cz/9D3XstN69tWZpPhAxYAriFo/eiKOkGIcrAE94+fX3QOZ07Mzuq
ouuyY+9gUPwlGhBYa84xh1mQKULuFhCdRYhMifuMxQBKrnfAATIwCnJpK10zZoIfBHwAA4gKgVUe
RkeBdc9bcQ0Tu172TDBWxpoi/zqVm9rOLhFnRuyhE8MuB0F6ARlnC/8JcMg8hEe1h9+7Su+4ddS9
bWj49Vr+d/yU3GSNhceuxp3N5jASnjlsonfC1EGKlLl7CV87adnKjjbZ8YWoM/SCo1m+F69Aql9N
fKbSEsg2O7WNQ06FSVQVfrIDMSWEkbN0JBuzw12RQMl1f5DuxnsrWMtySXu/45JUvO7a3BfvuOVb
jMQ9WL02u5I2QFk9JS3sNTKa6dx/OAJ0gb/ZQZ6lqxxTdadcBuqJm47msdsnnzJ9b+BOnCK5JXmo
EG2/chkS5IyX78WjeORf5l7bVHT24BpH6AKwBZTymnJBt4ONYMelVPmJESsiuIxO5kHZcnZEKyKJ
jCXxcsU5AF/YNBtR+sU+7BHdinvhzlXZ0X9B0Bc0x6AkfRNVNJma/k9Zq1wt82LAlpRG3lO+GWRm
/TRIMu1pFZA8lukuUkzBJdaKFn3+WmgZl92jsUh85/LhWUOGbtuBDLQBLgLupna3YiUJzpS3e/NQ
ltZL4eWHRH+bgNE8kZiwZ2dB3rhezEPwwbwqnLMj38UrGNvrJwOgxbzavoZ3SqiYb5mX1QnCvRkn
ImRzaoCAwA2ru+sHRN3g4keFlRyzCMBPK/Zk+vhlttfuw7cM8PuhXPKbv8bZRr9Hm+GFM/GnjE/d
E2ew+FUNNvrlRRX4bF9kMd4kSz/4sBtqWzgkG+HQsiNzKvinlPAtp1yiFMvt4CODsmgdSW3sZFcW
36btwl5sKM5ANxL53PT+KsE5zXzRc2HXCMEpmOcpQTbQ+//d7ZV5FlSN1JDY5XhBn+MA3nQJMyPm
PmMrkLqk4X+R9UyA/h4zy2hbwONZEiD03ITj9GQ0OrO65ApIMp56qNT/+S/ZfO+fH9Wgg/cgvjTi
M8PZlunc39//3fz9aqPGPNOYaCFsy5J14L//fSJX0jroN5HIYAcHifJfN8H8499jftFTooeG9ont
CbA57bDehv/lV//HX/49h5YzK/rn2fLKz700qa/YQEH+q0KXQe3KLxkP/d0E5fwaf3c1BvbkZM3/
ZOhJjWANRdOyHsLtP7/e/efb/OcxE8fxfz/F34N/v5OhsFix1Xj//N7f4//8+K97Ieo++3/8S6KG
CgwZtqZ//sFQGl7k7+e8py7DEM90/p7iv7z838eGERrQK49cVsS5GjLXdFaYRFb27JzljOFiVu11
BSFuFaFPcVdiAayHHpN9cSkr5T7ImHmRGYXiRnmREoF6lIxDCTFnQfuXKOpa6BrNQRNtVQuSoBu2
9kVoXKJAeBhJs69VmSy/ZolpxFfbiMBoggmvVrmjC+1tnKRmhcXsqwb+Mwq4tMLlfdqiicQ5io1l
l0kSiHGnel0nrcQKWkHi6yaqYWiyYXJHxzjYi1pbN2MFB098Kf64PkmHn6A63JDFsQrm8bXvp23m
U56JpYu7vxNLKzk23UGltiyTU5y9BQF1CihHT/OGy9VaqAdKxTgDlZszqpHIFGF0DOvMQ0jI2qUE
p+kTjcJGb4lJ1mJC/bLqVkTCp7iYUBAnnh88+k5hFvSkb2bBMeXjVCFehKNCZmeuye6ibfZ6KwGA
ToA6vv4xQBe1B+N5gmoWIBkvNJoj2JF0AExf2UU08z0IIOsVKoBO3nfCPkwPva//jM0gO0khf8Mk
2YuB/hYkUFjldloOyZckbYI+/Xr2BFH3z4kiIKzhr7a/4dN4MEZ+bltR6Za5OCHmjiKvEFZTCTVR
02inYfO7fvO866TPSY20qcpxA5lknWXMWSZ/N0Typa660zjKhP9WsKOemzFhIlSRgy42XtYkdtUv
qMVY7kky4qDLt9ZcdsbLQp1TGnXZbbVpiYBxG4B5NtoHh+lRQ/qTzPQoyfEDaR0SSaQPkxS4smr3
BahHxjFTyMgo4vZRB2gahgmNusgeX0Fy4YiNC33X6FJlCZUWbsMJlW8jqTzMrM4slYVTDOcyKNSv
Cb1E5WuXrCFlt6jAQc0WNFVJ4Rk9f6QAhX3YYkBX5w5Gwfi0lfpyQL9gaS09lTrPqSks41gY12EZ
f+fEe8q66ARZf8OYkUWv0Qrr2aHx65J4N8AHQkBMlK5QFVYmpsUhqsX3CU2KU8qGgIiQfjKTX4dW
ykmfmj6SxcSSIktwZerKgQYgOHAD3+n1mT4FtpTCvIyq2MP04oczyZWk5tXvjU+E5UefqfSkQ9WY
xOGG+GrbpZFbLUqYux0mUJK4H/XgqofPTSYpDYgV8Acm6pfhtcoAdFKzk9cxs8xCbsg9i9Sb0hqD
VWryZ/klKuZvmWTdOsk5XAP65VAftzhh+F6P/bJjjiObV+dvG/wWLaEcJjfUNlIoHCbR92D4En3M
GWbGzQ/mQjLBkPU1LRY32OQVREzYt2MZ7KdO+8TTDTpvTh3NRGzKzNIVyCmz9TH/jsfMHTHxOiZi
btjJdID8fJRKclylajQ9NfB/MfSOd337pkksc6U4bLR0MZv2M90OR8mAjW4+7TT7rXTfbsyeXdww
sEevKTKeFOTdr1pPV9jOyL0C2kLfjwZSsOLtYlHfo5buIpN78sFh9DKxZtiRGmXiFq+plGnLRpsO
hSC8hlybHF3tLVqYBSFoIDKRuDaCkVnlAvV3G3+MvXTHSHJiu22CpSjQMUehhjhhJP0twTDer/u1
Ui/2miFtF5GMV+woIghPqVTJ+Ml/uqr49hvmPBoDyGyj4EHjlGpEMrAe2LrsYzSu166MTz5TAnku
CZm4+GO0MY32I5+YfmrEGlgCa8+qSn0QsyE6hWn5oRX1rXz2B475YarkVUlBO7QxU1NBvAcGoBcG
Dn5fnrIJE+uiOEUqMQDCk42h0idS9LLoVx3IEh6QlCsLxBF5eJJVJYEanILIi4mNERWe8TBMbUHr
YHQtREtTE2J5u/RLyMlH8KfmV10Ab5VpuQ7U5JGweNuNEj6MaorXUIOHre7T8rN+pyXS2iJRISNC
hdObK7Ycv00kjyep4eyfAtjqRJgBQbALQnvIvcwgrSdK29iN6/ItGYreRo50VE6I8yahgMGS/WiZ
LNvfC5VxQRm+p82D4CgudVHuSZolZlLKJhei/kbOzoJfHYKhrA+wq2dWKYC6lJPALPvkm/Up05om
e8V2/YFyuyDDYx51zVidSqJKlqZ2nz8Ftuf+ht9kTXVqHqF9Yl0Aca5g7lmMENhlV0iLjTDo+hLD
FMbAiUB2Ioh50QCCGHB7BzLTlCezL6i4JC76/V0c5hBU1VhXuY9zxiDXcKq1u1iJVOzik7O2bQBC
quRFnOSvfA42r9sNssEhAKwtNKonEheR7CcwCEbMhJQYJL2h+wxBxNw8i+Eb+Wm3fqq5ZPe1rSgb
od0Rxcq4SWTMEPgmXJMhXZH35u8DIEczg/SpK+OXmYJOiTWQUZYB0eLjx0j6kLW574Rda/JumZM8
n8NIpSMBtBfPS4v4z+tUccL+CQjAIMTSxwBGiobBiXyMUyvS7SPIYW7dFl9SsviX2u3/SlKGUoz/
/6cO7L+py/6/qc7+fyUpw2Xu/ygp+/4M8/8uKPv7i38LynCo+g9RxYJJlVTs4XFH/E9BGcLB/5Dx
YEBQb2LQhG/J/yMnM/9DRDImEriDGA0vRbTU/5aToTQzEcssRFnRNBNRqPJ/IyfDemWWmP8XORl2
ypiF874wmcaW6f9lL5ZIJFlqur84SCM5GAk1GwKvYN3KE91eEaXEhKSh3Gz+bgpYsd4iCC8LQYdO
QaInhd189+8mrkGu6rgGFyq1avN3MwlhvSEDrP7Xj/kQg3M8kYswvYpWCuO/zd9NG+Q0P4r87x//
9ZjAXCLwKzxhsDmdAzJxb5xv/u7J9cCDamXACtJh/qLpKTZFTHIY3Th3/VLO7L4j6VnN71MJVB8K
FTyPAPUXuS6rBesyK+Pgmk15GMw+wj0HWx+DqB6b9AeeRp25eNjs9F5jQA2us/m6JPGNjBVPaVrR
aZ8s3YWpr+sxeZjPBXbaTyxRw4XabsY+7DYCdGCvlGuY7jz0p8NSBR1RVFAWlzFQyNbReU8B7nGI
1tZEK4BZi/lakSeJLkaD0q0ZxWZAAcwYfL5bVzV35ZmjqUiDk0TEKP69T5wV8s3fvSjK4aA1XpkS
ZPJ3I01lCBEsOg7d7CNXERc48xiTCgrvEGzKwGeGSp9PQdJ50gIq0WccJdswwaWlYS4ms0UUfl+s
g5lzrerDWg3UK0sX0o4mo+mEANrO7E6pV1RbGHoDEhgt8z83gUaX/M+P49xvO0+MWQZDaslqlfPN
3w2NZ/Gve/oE2/nvsdkMdgV91TJnnubfO/+70ecf/x4TJvbTAWXaTCufTRl5P00cd16QLGXGTFey
6HECB/YgMTyI7fKsMA5wQLXLm6xd9cQeviui3gZgLgYSgOAemy9UUIgaDWi3vwxtwc5wYh8/m2ZV
CkjqIVa0F+6Z7dKcZyCUTxO17sIbxWPTEchco0Xe1vo2kfY0sE9ARIJyLWJh9mHkxhoTVbtO1h2M
xEEmPO+oDFe1+M4xzMe4frbLT3DNGenEHKnZoGrv7XI7sFWLyLwI4cbuq1tPD/EWFkhrbEKzowuI
mt6BMobAOeRCLsQ11b648Kg3BapMQHB1Fzwd1Enq0138xCcTHT8uoFD9VMi7FhTe5/V5VWJv8YpF
ALAsh62cidNoEu2WjUbdpP0yRu4/AayaK3C0NLEbhtjUybpdkTJvPorvzO04fMfuJTovXgXTMgPm
Gs21g6adWswuamtql1hxyQCJ8n5EqKla0TY/F8CcFx4v3gdLdz+TNQOIrXDIIIIwAnpvmU8zDVVt
4C7crWQYVKpNmz3ZkKHVzYxBdssxOhXMWUJr/GkXVl990dbqhKPV1iJZ56U9fYmUzs0Fji5Ht4HH
sbDIsRI/Czh8NAUoYQ5DuKxUe4BfJG+wyWov1FvPk3xT7lllS7OpqhXGFsZB9ZmKOAjs4upvpnVX
uUDajPSTwFtwbV4KYwUySRkP31rM0OG56XWxIw2luT8f6I9eTTc9MvZa9K7ebs3q3cQAhahyG1ck
s6WDXAJAt1DmWJG6Lx2tSnIzltE+HW0ROgIuQ4xpHONF2QlvlEt8GE5b9VP9Yb4BG2XLhGTdrI0J
XrQryE4nO+l3XnsBl4O/jL8yahBQyNjJ9rLCSrFSX5MtmAZ4YHtO8mu3K1+Hk/yBhXb1BiiATIGT
rdsZxYEvtf1lhogCEgaGWbucUFrqQclHFlTqWypzg4jjj2rrRmtx4eYMMvC3nXmOBIRFM8tLcpuz
GjrTr7lhclBbsocCSreTzeLX/ApflG39o34rG+0z+jbPrDsjg9Mr4wVqfhjo081Hd99ZlJOY4hWn
WlkOjS3dfQpi29xoo9tnwBAAtc+Vv8YC7+kWbAeMIiar/pQ/MwZE6crgfMi8InLDb6orcPnC+e72
reJ0+4KYlDsBVZFdZl63h5LAyMypXSWBuGT5b7j/xW6676HUMq7ZNk71Uu6baRsR297Ymrkyfp+T
N76Kk4vXltK81co7a4cPQRJm2+JbzZxUv2jEY2VOtRPjtfxJJiFSKC4ptlyeDjMhAq2rd2menMXf
9EkLyj0Ls5CLRIYacrHP6SX2pEf+Y7KEWoKxGpFK4qPHElXZ8dt403YB81QugyXzmXXvDXz+ztZu
0fsEV9bDXJ0M8o8u9qZ1ccIDT4Js4i/5LtHq+P5BFNfFi7+R/OWzWaUn4YvMcb7fXnD56rn2ni8o
AnhBObJ5nWHXvuJdM1QOKD9VOwo6g8+RM5ViEkPe3FabJXG4J665IH0IXy/I0bsKJoDLqDNBkkAf
S9Yb9klLMV4hnsNn2E3O4CuPkEiDLyx0/Y121FF7T8qPISfePAEgVXt4y7tbXO4TSF5XoXQGweNp
/MKOmXsKO134qEdIYoOX17vqS7o2b/7eBJseiRdHx+sEr1hgZVBrmGQW1YrY9USFnbtspNexsEXx
XA9HXfwNWz6+E9Cdstpmrq9uF6mbpT9ZvBI7h/ZJPg9vaDuNkCwKS79OV7/7kOufmkWWq7ccHRlr
WS6hggxe04qfeLxkJ55DDUwILW7SejMLNpyXjACaHyYX+AyafDNO6n+E3V1FeRRvfMaRv+ma/5hg
eLCn+WCs/+KS2mwTfjGql6wXJgznIH1L1L2M4R3yK3va92vbf6s2iMQitr6tiDBKsAB5huCLoDQc
2zDGezZoab0nhzZbTSTeoeUMT3m1RdgvNfuuX/L2qqddYyCerVHMJ4wkj7xZqV03Dn7jgUX7vMZ5
i/ZIgMN61pOBBmabvGMCtokvi+24Ug/KcTr6N2PDGc0Mayu86UzNWWISGAKws954C9jKVPVRiJyQ
qTSD05p8UkyN/VUXHZ5wqGCDAbA8bf+Ct/dL7mkObtVsD2vp6UWF+4xeo+aQDMQJ7kHzyNNyE++1
gdoJ7fBbCr/U0PPl1SAAb2Ke74CkGXCuo57Bs2hN0XZxoWuOauwc7fLRIAvG1WDWXgqrAbIXWXzx
spRcxqNk7vbxy5Qzw9pLhFqoCMX3GOjx+zLDovRMr4mPTiIwYbWKCwvRbX6q3sqOIbxKqlvLXBc/
eemQMXdSS9BBEECUiDbfks8I5idKzjImj0Bzg/UcAUiAqGAswh5wNbisiyW5QknpQgaIla2ZvOr9
ivadrC+MU6Iv9V7szffMsJ5nHh2rpb8Nt4NwMKg0bONeFg5v6SJvMQAcd1gkPWDiO+IuvYy4zczL
afPL/IQm31wvvArdj9MtZcdcKu7zA0evZXdmhHwS4Aev62O/Vd7L1XnBSOmn+hgOzeQax4LnAA/b
qiviIDHfwtaq3yNofRNXkf+CNEiUbADR1iqf1ihaOuOja5fbuETKlKuodPr100Cc/Kqc4EtUAcC5
+0wcckaqpfgw30VU7feud6tblzjdOWPu4dTXcUutxLsAFcb+Ytkulkgn0026f5LYeFa36Xm89/fq
xvHnxaJ2W5wFRgMHNo5ucG3wyJf+hShEzlg0hYXXgDSlh+dGf5Vu0084uEq0yogJvFUb2oC+cBqu
QdkNvtpT8al6FYwhIj0AiqELyUD5GDSswku7Dq7Ci/7NiVMtpZvIBBry4qukLCWkwKizkMmId2O6
NhQlvJNPiX7mFcJ5xBCjWVXdpQ8xX15qODRsdQWXGTsBf++sXQUFBY4UK7zlPz/ic6NapY82xU1X
rejlrSsmlwiTzW65mH0GvT7DkMZTPlPQdRDET7cuj/k3+7SJsifzlNfKksNl/j25wrI5tM26I+HH
v9FVlcfmJj4yuF9vhhdBZHp6EqXnYNf1niwen+QOqHP1qbtUF+wupcjuLkq+NJN18o5mvIUXui1P
OCC0pldeweyVZam4/ZEXwAU0SCFDbsqTDH1wgOYB89Tu9IMsOkK0aSGkHacagpedL2Ayrp4XtVmn
uv1ElAgOLVmAi7XtH5Ij1qgDXiBMHyFIBMcux2XDiRuPtsn81SjPBeAru1DPSb+soqtePIZs1X6X
jKT7N0RrCUyh9Th5VBPSsV9zzCERqLseKqnzbGYBXmg8ISEpk+rQlhkbrY2NjdIzRitagGTJIDuN
GwBncyMIMa1l9eErKdz60Gw3U9v++97fY383AV5lG0wGqTAMnAPTJq+3RbuwlcaPnaoGfRv+Jp0q
7fLmT0H6d6+XUJb93csEgfcVz+PRVK1jppvddjDFSHT//nnQFGwD/7d/rRZF62gLiPWNttKhTZaJ
8FZWQefKTypFrc4RoOf0mUSgI8AzaI8jhUONj+0yk8bNs0ublTqNTu0/q42JmR5SmvmuUtDnj2nW
2/IJTkneOE1+xxHnJ5K3CZf/nhYNelZiQx1sqqVWLTNGQqhydFI+YBY4AlcyHFNUPT/G+rmtVgzj
OpyMmTU8mI8YOzoeKInCAdOFSGX4rbFT2Jir5LJHSogBbLlJSHi2cngwTA8WS55UXRzafWfB+74u
rsp+lDyAbsHwIC4NosWUPvt53seT4DbUoszCeQ3qzzvsWH+HweS+fZff/9hjfPoDg/UJGmKzQpp8
HkMH6vF7u4c9h9NZ7+JQEU6IjKzMgMOIHIVxOzwpuEcb8SR9LK7NQwAx/GmauSRX3/Ol3nsMSfju
R8ghmiszmf7pvuMTTWqRXrSH4WjngUYLrhJaD6RM1vB4ek/QTksCvtw1OxXtDFfhryDbzVuCCz88
ro+Yuu9dP0Mi4dAZ1niIvymK6fQQqfrv9U/+UeJHDvepAUlfSlsOXonrh4V45B1OgAQz0bTk1+ra
AYuzIeFwxeq6Ux4y+9+5Rh5vNdTD+8ztofM70B4xG8Pm7oQ39HOlnZtNsO8ZrB5GdCmx+9Qt2KXw
gMXvHgueGFk3JXsDV3XLq2E2UMJGzF1omPwRTzVdIOq++R6SqSZ3GuLzYK9CYoaY2HvBjrMScvjz
Mee7QYi4hxzOnkMtuF8DLFhhGe38F92O4PMvyH+wkr2PxAidAt7QqwraPl39snnIfAXfPCvyGfj3
GAdv8W41H08Is9cmdDP+fsUDF+GCqWmyV2H96OzvF/pnZQuOIm0lFpZrfAxUq4NYPjl578YoY95r
AgQuYm9zruhwoL4L+DmVT4dPTYUvoZXIXspGfstVuC9QfbeqG5yfvgNLo1+Wl5DSMPI4jQxsZhg+
M1WeNTMstuZeXDOvGVbtjdjJ3NHv5UbaGsMyPeYf4ZUIGVif47duK2ei5SF2Qm/yOTNtvhfT7R7Q
3eDshvexp7XEukD+hshW0FFBBuYMVslZgkiGHFNewzu7822US9MrjpA7jHdZtZIbNhjZnu4Fikcb
rKIPtfBMGoGENTj3BGUtzQoMCNJujZ2KDmXHSXGx02y4HcyUZ0x/paKOQApRe8NoLdRLC/zExgnf
mO4B/ldr+9c8hBaNYggJgPHL1FoR9lq1Fujdvyj+aE8Xy2I9g2XzxNKC9QAHoy//EIOZuW/TkP0a
2DLv6COxhes/pp2PHZPPCB0SkP2seRPLxewSzrlOz+m1n9ojW+mZzSgZ2hXYCDNc8quf6Yt298TX
YV0cI2Am6OXSCtQ+FJ0eBwAFGyKrAwe7P9+ZDwXTsk0wH3Gm0h0eeBRI2xFPBfCW2q4/5rPow/gB
RVABYDgxMDzmMgQA4gtvz6ACwhvNt/aYx8xvU0PomV1+KJOjPerxnKWHMPZSAIm39oclLnwvSphg
Tp5Sq227E27uMjWV090LeRUzIj7wvgAn1oszCmFQrvjUf+DMDpSxCOYx4KjdkwJkEjdUV/xJK7f+
GAuv5aD1e0iOE9s3qYUozX5r8C/koRAtPoyNGNoqgiVgH6zW+71JM6079cOHosSpvocYl71OTruM
j3AKYuR89+zDvIyENSW4OToz+SE9pwkek7C3yNCB9NZVy6Df18MMs7CELuIDNNRnAzgU7HzBk6/i
HL1hXRiBzY0DoMMcYw2Gupvu3SnfEOx8HR18w/iF6QysZRMJzrdbfSdnLpJAueoaG+d+gpVqeNm4
zIjggxuBBbNT3+DqnnWQtFVZW+MtOxMsUe6L/hXUi53I104h9KneZcupHrqrH0DQoq1y59qFPj3u
i+PiNJ5yE46IZbIq7WqKhdxabBRPgbIFz9Yqz1Fx4Xss+/V4m1eK2A6vfPNccsK93afGmVmYxQpL
3Dh8NsgM4zKOWW4keySSJtnmt2Tfn/SPWddlp4Ej/gzqCmpbm2yFR6s5ieJhpDSGm6zwDJDQyBt0
uBT4VZzw3OIyZO0CR8yFn7/jzRdDcvi5YxEw3h1RtEN4pVauMei2/GVxrDFvkWxGwiw+sAl1ipB8
he6+kl2J5pM8SQgT4rgEwjJ+2GphxsIQFdK3RQzhFJzI5sSK+r0uzTTq5qW/yCQy2t2Vy23B8LB3
gcTB7mKBbHjPx5ard3lBFZYw0gP2Vy4UJrFwqw/5eqL3X6DO4LK2np8hRBEmAW9MrrO38aPfc6Wx
YDMvi1ue1YqkfRrfRG0L6zpdV2v40SNG3JxO+ZoOlWMlKDeqhV53pxVXrUAw/VIVLt280Cv0t7x3
jrd6rfsV18UCSRdKoa3yoQ2u/sQHz0V9XbY2ysJy8Izs2HI2fkcu7bEHQQYyR5K5ZKUtRlevViNO
P1jNtYhyHFaQ6/yZWVkw9OK72+NCAaeHH1baI6VOwapOQk2zDwuc3U9JtBkbTgW6SrZtXLWfluDb
EIzhoaeyGy3s+URRgVO8BqExC0zNttbPxO0Kujh9so8DimceWH6hDS5eO1Ytaih5Cx2Q667/keqr
aXg1Uvr2IN7YFAEFcajovvNzHazzZexBuudLUe7qLTgHN/Vbo/w/QLhAFXIfLCxiaytYmUdmlybE
i6/4FGD7bHf5OkuWXKOQHznxchRjzHkt8ZZzYcKY4ZS49z/UXnAcG4ZDNloK86IGEPelx4gELbCm
x8ChoJw7Ny8QpIzX0Y16Zwoc/1yzkMxwNFRBvtO4cLz+Ut8Wm+wzuYjuAsEdah+P5r76A/Tbfi3d
Na//NatVgCePB+3PU55rYfgq8lW9DFbGJ8uvyml5Y5NE7y5eObB+O1+79Q+1OLGs0AEqtM/FXvhk
S09g5aobY1+8SUhgfxc63bY3GTeYYlasENu9BLEhMhfB5CYBCOMhdQZWRSDLFkwnO9Dzf8Bu5VqR
f2RMeonBaJ3+1rvBa8YVQIHXs/F5GRkrmp3h6WotfkNWYBORED5yFhjpLPPlNy15M+zkX1ZdMSVI
zBaOwZazjNClb9WFXf+snIEzwSp247nRXf8n5AlCe4EHADhQvJkYfvQ/ijNu4lN5CVacrV+8Sb/0
6mYHWFrgoYVN08Zfq5RuSy3ZQzyNPozX8qC6wzZaph60tRoCNaxsH1Cn/WVbNlM7fZFvlF6zzbfL
OGEnHbUJQpXNv2Kj71CcQ/Klq1rJkgdLm/iyQZvLDF/aBsYObmwYedgNifmO1q57mA8uTjit3Z2T
Rf6WG4fjZ9X7/tXfPI9cvfVtuCMd4IJyOHzfH+nLtKuu9Y1FMQY/Ab95iSgTXHmtvk8P8z7Vy/GW
EK3ywb6kqce0PYQolzVI9tT9yodfOuFia3xRnUCNhihZxevwklE+vGjnAkDnCnMdlVvK6baTX3TO
yXu3an+IR6QpO6IsOItvWmXlayxpst1zq0JJ95mdYIqNoGrW6HM1yevCNffBCZVouELcd8yfVOCa
G7/KnuJy7ewipBSm9zyZUIWHS/+GImBXsSTRLB3GZq4cmiOQOIOK0OPbwJZSppByqS4wpZEeUMw7
eOQuYUUQxdOHVNljt6J8DwTaJzBno7RqujFWPqrJwq3KJWc4jpLRTluaS2CC/kXEZ3pwxMYF1FeQ
lkyeAcLb2vmwJetHcBPoj8Y6Tz3jCskMCb5iLSAICnApbR2DItwzj4Qdr1p9Myq3goU1AYsCbcCR
FNs+9GEuBWLh9l9Q8TbNR0/ojKfhWfEGEXImMlMxt7KHtOR5pOujML1A/JU+NHexzm90fFsGAmsa
C/2G2s/cp4ciXKeiDc43G2YkVv0ugrSy6AernCa3cYRPf9W/Db9E2vSorfflm9B4yAJffdky+1V6
LlFCoCLAZuvV2IoPgCsNVdpd2FTSMrwMrz3mJw2caRu2FhUS7wo0f0FDJq4aZbOYvBjOE4o2gCZU
dZFL2kMbYklv1YzxnsSv2/IOpgh6MH340EKbJEB26OtIjvysQb+Wb0iPI0ZQFOP6CH3ELoFJLmry
0fGJkOi+oTnF9wDPj5FTB2x+B5L+taoFMC/UfRGYkIWBAcCbhZ+gIeHYYcMcWqygJwrfOOz/Kq8M
PfAwyYKlxohNWkUnZdojYK05LWxkwaVxg1JZoO7mzKcNxr8hJgCa98MG7QhLddUnGABhD+eMjFaX
xhfKFTt4w0dSxE0NZFqej3+EDSx+AhdpdEgxo1XjKqCHny5EdhwaHLy4YE7GF6YF/DJ9ARJqPXWT
Pat2SrdDv/c9eioXNbPFU3kItjqCM1f2ik3GxUOpzEaCqNWFLP/ZvmqPZhd3Voag9VMESq7m5Tf5
zUcr+23eDdSLgcOsb7GsN/U23DNjDX6VFyJ1XuoNjg80/OOH+jvgzIZKMZpno6HdhivN8LjSoAVe
fOE00fZDg0c/7m8q8TRNB54xbDfDm//cDrLFQBKOLot13C4Ff2Mkm3z209oRTMKQTsEvo0O84THY
jOY96yY9RBxGjRXZ3wwtlWDp606fOYKxnOo3NVnjc4pSgTERnv3t8hks5bmOYCZqzIIvJBPlRaUo
R4PLjO5N6TZMTbPAIzmlJrQZbGZwjE+KY/9AIDapLdq631AQMC+k8XNQowhfz/cMbE1wWC2f5lnT
llH6qq2qq4QfEgooxC5fIRQ7tiwnWWWfSOQCzN9EJ2EanB4ZcPQmoDTTzxWNCxpmrsVD7EEGFfdI
FVjHqO5dGXrfim+PCjg5RwkGbvM7mAwrO8voiixJtsIMjRzk2X14jLV93aGhqtgQcXkAiVmyZB/4
uFTG8RvVclbsnoSqTPmKGs381G/YKjxfE3zzscBlzU1sAlbeQQL0WVKYfAAzZedhF2C4R1Ead7ah
Y46+7F7o4Rkomu9Vz5nBk9/L5MAl3ed8Alf46b+MdzY5WXPmDalboSXKPiZ/3r7Z4bKFw+LaXfuD
+pOdS0qctf6F533pJqE3ymsfRQnNwVJ7w3wPaRA7LFdSgt0eJhtehGoWNtvocdLOazVfPmXvi1Oi
Koc/8slMWMcW/YsNFD3U93hDkPa/6Dqv3caZoE1fUQNMzXCqnGzJli2HE8JhhjmHJnn1+1Af9p/F
YvfEsIJliSK7q+pNAu/jhEOKe6F2U2tSUVmODJCpidqmUgvPxF+TBJ1VQR/GlcZ5LRbha7Rprgn+
IgiDmqNLXssnOQPVpXwlWs8RO8AFEAesflssrvq9Hl9GdfPitV9QO7NQUGzwVjYIpJjzbG3GO2Q1
M7milWgexod8Lxdix+iIc4HKrlz1r8xlx2hVUjBdnQvGcvJsIIZcWDdzg1HIG7Z3pdgVBGq+wpmv
Y+a2p4ihccJYClMParFrcJuuurnozM/I3bS8QWAIoKydy5w8WzsthlXLSBQzUuXY+yDcTBgRQEgJ
P+1He90cEo5UjK4wgmwQv2IXaK2jrwH3A0IYlj6RlRbeVxcAcwAj1W1sZ8XIknLDAvS1ToCn043J
xRoY670DpnzVLzgEnYnXe2ZT90h7OyLc2pq/AEYx/SiWAHsAhwgRdnLVrHN8UPh6wq5dpn/8N+1t
nIn/S7WvPvItpMrVtGaqY34x7G4/mf+XBzTZnb40jvVnvkbXt29foysfx1r5Os6dvHq4jyAYsFxj
hPYQnIeHfIvCEzwlnhE68nA4aajt0pf6hUtzeOEkY8Ezqo28mu8uC/d5gLe591p0Cqe++EAfbd5s
hjHtVg3rId+kA5jskkAk4O7yT24e62TtMhMCK2OL5thT7mDvP+5C+qsWzGWDia1kecHoI9kUCQkf
e6d80AM8gPZduQ0drEG30wCWsYFFlvkbO+HsXyD3Bn8YjK2Li0++9tA9lJQyzrEXj/oDG0s9HoC+
OHrOHY8jLl6Dk+uARy/Mj/pPdM2+h3yZ/wEQfuLlOWPmL+HQIJBTLHXL6K051n9qjVOELX3hnOLX
0lq4z642fzqzvyNLjLaqBRBgH7MoLcQL3w6fER3CRBn2Zhy7lfNgn6EJLbWj+wx2iKG08yvjNdxd
8O6lA1CIBBLe9LH/Gn8SDKhpRP+Cc+yRLg+LlpipeKvULegedXNNFEKYrPOn4J3IZoI1n5wHmK5g
Ixq1LQJjFHHdyuxWlBsZmF1LN7sYv6M3mgo/29bhCiYE0mS8nw6S6xRKz7d7LINl+FS+YiwcbcSe
1UHbmPG2xm692ExqV5FoteYyQERsUgNbl+CP/owLWfPjIptcQot4Tf9gb1EWjCVWxhv/r9/w2ZlZ
PTRv2s58BVIUq+IqPuzn4SOId/regAS+NH4aSpTfbsVOwSDuVQT7dultwRZfHUyhwfWu9SEcFtZb
cGVRsHG7ZH+34OPOTcqj+6B24AwltqLECWIkvoku+lb9JBectA7i0iFNh3X3an5YgDzRNcXu5xVp
B34iDH+O3QvgyVTNx7PGs2cxvvAa7VP9pH1bx+SM/saol6gbqPDgowy36bPemsEMtTYMGpiLXgGZ
kUX4a9hvxruxyq7hJ6ddcNUYNuOuBOQDuTc7fX3RVidMGHbDluy89o+jFu1rxVBoGfKPeI/R1WLB
u8av0xVuQE5VywqO3W6Hjggj9UX17fE33ulvygH1Tuk2mC2ycGoJwUavmb8CVga4hTe1Tv+MV3sT
PjXHuUIe2HghAiygkLwysMRiLDvbjwJ7O9CvkgvrGG3qZxzA9vKC0OIybK1vE8BQLaCFHI2dvLhI
/N+jNy7d8BCt8ieENSvQxXE4atEa3gtjecrOp5W+z7dRvzQ2KGRGZwcPjzELg/lnk8WjnD9E99Z+
9o82nxb49nce2ZJEewKlnFbhUUjSN8DUFyS85a/WLn3Gu+kk/1bhkevL3mFuEVV7vudfZjFIOUWz
7eQCegdEN05fiDdMHQARncP0ZBp7vKIYKBMSdNCOGcsnW0914rwsD+lrEa2cL/ub+zpcjf6wRHCi
6B8xdBoq+7f6AbMUKraIigjpyUW16xikZlzgBNdlS5ZsPqEVbE0622rJ2FmF8ymivdRP8D4FBDs6
6oxp+RfVe2m+9BRJ01o38HbB/nah/VQnXgmyrIvysMORTV1tmC9cCPmMBLtH4tbClfzqXrKX+Mj5
CXiNkkQw2YaIeW0fxCF56fawqOw7yk/X+Izd5LhS+zlnlKWPt8iOSYMY7tw3IOwKUvsDjrh42w1U
VafgliNyX7Kqu8MnomTvXH2F+IgtJuap73BCwG1I58PE5CTY7qHPrUvv7MOIhQ93q98bWnCM4VI8
ENbDO1aiE9OpQ3CD0SFO9hNTgZYB/Cc73UuSHNwniGVP0Fyf2o/qTVth1Jalm/KLFVssICv0JqeP
eWYHYachYYLhewUNjUH4kkJTR2xXLckMwWPmgvkN3mQF5XH9NL4gWLyoY71Nk31kLR0q21u9ZYE5
d9ZGHL2XNNjbjxoEEnZmxh/Tj4i2eDgd/CPqOFY+bLujJWMWql5kJKa7HbfeipXgvXZWww2su77F
N++VprRF2stm8xrQBlF+rYNVd3hP/Yc8XDnUtUyMuRedCNN7APG/qA28d+w3IA3yRRIBSNO0ri71
I27VvFNqAr8hQ51KeZ39tl90qlG/jR+9zzmPjLRQtgUMSUjd2KGho5701TEvH2NtZ//YPwke4Rwq
DuKJoHWZ7IDRo3d6qu7dGoFD1jbAlXZ2KHazZXJRvxri9Ct+Vo8mF2a3dL7EhZ0uM89Z8FHBYTE5
uSz6KbXTxhMeH17+HKVPytz54aYCaqUw/VOB/71RQxBBQJlRMMZaVcxWXoOfIVkbSBHgSdDmcAW5
BA3sVLmu9OVAKGz9hhaeXp2tqWKcpsOWJRWJ4TbTZXBXhldgTfgxQoh6KI7tdpl+8lojZRX3s7T0
a9s+OB+Zvi636jvK9w0mCjv7KO1lOMwNNTJCC2dSIvvEXNEE2Tpjsw7nDTi4jrv2z7A1jhFXUD9j
C/KleUugqAa7sDi5/lIy/bBWeOUWuFXAzAjQccLewT6J4oWmban/jIfwVDLLmOYSlu6GuWWwbKp1
yF5VQZSJGZqr29Cenb0LbNrvTBMaKhKQBbD0JmDBCYj5fA6mlTkcKkgQ9sHo8Mmc33CWvus+lFHM
xgWFaL/vCkwuGJDvfGprYz78lbFOzqXaZ+LYD09t8RwlZyN7yMqdia32sIRkOImbUHvVX/Lx4IJ2
gUEWABOHoX8w0+/RPlguZLHb6DKuIZMK9yGHQzUXCRZfL8MQSnbKboMkSWSJC76OKYard/LE1odU
h1fduPOxuLZX0O4wT3n2LtCTuhZu7LIFsCbyG9sa8CgUXMVXYO0bPEoGOBw3FubI3vev9nd/uQP7
3Qzx/8P57zd1k1XdznTxHxfg/rzQDebpSA0fjj8Y7CDBTKj21VYa4f5+3+jb+I63zqX3Mw+Ri4Zl
FoOxuOFKKAVDOXvy20MUKIyr59+ckmQTNepyX9UnV1j0ive77g8aUw5hs2W0fb9Pn3Ie9ua/uN/2
sKlyq4qgqNnqOovRB2lD9Is6j0nk/b5/HtjV7HQ9YrD8nyX2vwfuz/vvTxBHIrYUUd+ueqJaFvcn
ofxGDnv/9f7UNihoTHA4P/Qyrc8BXqAl3biFM+DY+TuTN6vbkbutEWAiqkVLDAfIiHFtHpQ9rux8
Hb0m3fhQB+MT4YH4L7h8a0VmyrOdR2cUS1+emT2blvgytL7dWKll4Ue56KJk3EciXtdcr51/JoaC
kGpS55j2vvuCVGcnTodNCp8uCfoBA4YmQBhd0OQxQfByoMYUWuxoxtrKETotjevQJnfwRFMzfhRR
8p71hdr3EfUpihO2Ppt90+4igKumG3aZDbIdqS8irI0j4QjwroPd6FprvpV9jEdBLbV+05C8xDnI
aFRdiNbSj4QggW448pf8LQYC5qZ0wCeTZuXW4yeqkAafVQqOrseMyIeSJgIKozQCsozgd0rYFk1f
Beuxg9bYKDbCBHdf8k6HfVqE731sHArYqbOQxAce6Lyy3GmyZTAXd9jb0kfIIkDtJiuIlx5RMTKC
5DVZMWS6vn8IbONPo0FntjEiyBt9M03g5WWotKUxOb9xJr9yj3lGGkkf25UESxyYCeTtvAU145sY
NoXlAO31pq6vdLFmwRNaiS+jUDkd6zkLIdtBCBzzX3fIYxJ4wd6i55L+oYEtVve0AfEYoNSdUNVV
85+HXnqMwltU9/mzXyQQnkLjSdfYOKQpx5MTFvk2RwaI+izNDo38xsRM5uIwCdbAscBQmkO+bgYo
7nqUTuso6959LSz3ZfZXi2E++DWEdWeYIysSefDAAnpED5HOzKFuo/iRrATSFua1Js2/ogq1hf4Y
lxUkhcKFtDC1dOSJ8xk6COUN3/72wulhNFKGUi5enLkmN2MEvTbhEwUWs00jtIfHTOIFkhb+ToYu
RS+X2t4xu3XRD9hkjBNs7tBjHgymaNrFreJMXOtKZw5Z7VFEQY5MWMxiN/1bK1zYSnc8TxMzETca
WaBzrg9f4UYgJwuQJ6V2dT5ZAsu/Vhb8xnbNaA2H/U2iM6IyOGVbZmhGJfrT5I4HZzK5SmKqAWIr
PoTLXlAyQataAKLasolLIHZgURvpl6wyRl11/O5EBoWcD9fZKa9aQkvQox9ddj2oKvLESxCztcWm
d+0s7EfMMkFaylIWl5k845QrDHXxOZFWfs8wwsDTqSoD2Lkp7O/8rxJJd9ITVm7LIOKvq6jIoyza
2h5QNwHbUP+DYetPBalakG4Lw4JnqOWw51NtOy19kjLZVtNiM0r7aHMA+orpYdZxmvUTU/BAhdbO
NaD4T3V86iIKlayh6svL5EkFX1GDmyEJWRARMX+rMVOy8AkaLWCIKFG/GdE4eJMG72EBpFw4yEML
I9mO5uxRWxMTZnRWvmnckcsEpmrQ5wz/68mKaICTt3qablZyGUqgqRYMcUhGyM8dZ3CI81gqGGIV
AJ+RJ1ZZMmpPjpW158KghUmGH83RPoZZWF9Ib8TnM1lDy/5uCnr7gx8afLWjeXYtRo7CuuU21jnh
nQI0ArjE5MoqXO85PPUzbnRYWjFuNEywSodZcBD2m9QSB0URYQw2G07jtoekjz7Tzo3XiOiOZhM6
sCIx6Jb4NTQDVkO+D0skGqsnT0dR3cXpsTCBieOKyqHVTUKwqqLekDNzNnBFNmwnwLYW+2y/Nq9p
l+aQ35kZOkNBWvYQTZtuqpHfOOE51wPjUTMwbiZmp6i5TrqJDIgB8xcDh0oarSZ8zEoaUAloP0lt
YWloyAu6OUeRnmRI1jdD+M/CD2avDJFgkZRWrTyGkvoi9gDJvZPPElm471rCmNLPYgB8FAp6PLa7
ZlD4gaev3jDLFezus3VDf685lMPK/k7tDAcH29vKQfVY0zCDz9ah7WDp4EMtMch6WSF/089dAdUc
Uwvk+xb9UkfWJXll9nYKOmgTTbj2Qu9mkQ3EpJk5BZcZTLlmgCjiTohvg5npt2wC9D0gziqPie0h
nyOAb5hr+G6wG9207nlUza0pnue3ePAd/EeGECc9EyM4PTYl50l6Q29NPF2Ow6gRgdHU+aiAceB4
6B6TEXcOaUqLsd14HcV0DvDR26KDAq0tG33EuTAMfCw95DnxqUYdaRVrr572nR6Wa7tJnzCXGHc5
MI9yGwzRjAknsgliw6SwacxGH6I9vpO2M0pcx/FjB9Zg/cU5J17pWX3OA055J2761TiPqUkcgxDB
d+ppbYYsAe6KKHXkwQyXy6nHjWNk9mX4GiBEK99SjaFB5p6mVkxrq4I9QVAaXvlkWpVlHx+KASWl
DNJ1kVNCehnSvjhgyl8SR7XofRefF7qwBB92EDRaGIgnCspCQEAIFrV1snHqJ1MvsWCTGiDhQGMf
W0w9Gpver2eHXTgAT6HjjSgQZ1czARcb5kg19sjf7abcBjkUPsfGi3FgZkwSxtiDxXbg+5FjLQ2W
/k1YI5TBhrVZkVMSExCnQaYmwx2Z/roOjTfdZbosOL/xNWRzj8eIJlG8emnjrnwXD59WScYfVnY1
8vgmqgD3VxbkoGsUc3iaES03Vl2A6CVvYnRLbCZZ7bw1iTRumfU4mrVkIy93omOASVQNiq22+OWI
07K73pvtSvU+du6Pn2bXwWgnlN59c1TB3hzAAww7UkdpBHOGLk19jwnasvbck5dnX9L3sd/SQPGL
+DKErnMwp+515AzkZKWsoborVbNF2croFaQx9skay6i94HFNaG/AnzLbesePZOsJSGyx49P4Rsyw
TGKnYKPpv2Yib0Vd6auh1NaDGk8RbhCrnv5lJXsMPkvd2uYJ1IWweZ4cZx/hYK1HkBoMvdq6VcCo
MEDzY86OhI2q6L6IiIgGhlgifywlzor1hGAM8KDMjI0ndHHueP+rVgb1YzHWj74IP8aBQDdcEnnT
Y0wumNWSsDQyTcoMb9pWDm7kNfwfrQHZtrR0OwxNvPejCUtjdanSItrm5uznwvQKzw2ww7hChhR1
iBXnFkjU6TqkFmh6tukIlyylj3vnbuQTY3kleswOS0D6NIxXufVgC/xb7AB4VdoIGTH/kqr9cbWW
pwUXaNA4f0yME8ry1c8md1+dvKG1rpNho7vVMU1EkjZRnGynGxEd1gYF+LTzMCiOAHMsn7NWn+RJ
hRIwBbNS3YEr5Bj1PpJM6YfGmD3gLmWQIbgdkZI2cum47Qi3NgvxJnLgXamHwWOXUGA/TWVjLDTC
hlTdzTTNeJ+m2QUiwmDUCC4h1Fc6X3XUDuZaE/U6R+276J3K2Y9OdbQGK3gu42QVEF7X4H3FAMuy
N1bVfjpeqU6Z5x0J5Tz0niy3/fCZywfynXCuK+HlO9ju5GNEH+28hboklWPIlh3vlcMUwybM/IQC
MnkZA/c7kr3cYe/hbZq8fdbJcTllFktZPiYfMhF/kpYDKpmTerLfh7L8qCsoxiJr3jMjAtfQisfI
ryQk4OGguHJXmY35attyFCJcdB2RImkyr1qmrcqoPwclsz19WwWuRggTeTAtlVOVTyclw19HZT4q
x28/YbLjJ6NcU4xt8rYcH01Hx2ZEWBijwlLYWHoJ5bhkqNbR9bL4e9WT5oGotFHRbMuZ2RtXHW7v
lVgGJvwvBJty6hliBNSeDQqRSo43a8gQK85OcEGMvZYnq2OlYVHeuB+FwT6sUrFNdGZHRZ7AFGoY
vo2juNRIC140QDMVNR/ZEDfL0FTwJlXibCXE/ORo9wYttNEfbZP9ow0JbXPyjN9GuHNaYNYrJ4Kf
Js16HUVQNWoiS5f9jzZN8ZLkVz7pU1uhgVZIykIde3FbIg5VfQRNcQywFvRp9SYzufohRpRpB1bL
t0HwmkzWfao1az0DMaKLZp7vJquItmNvCvuiOxXzrmaTaONBwJsYMuAhF5DCpEuFwox7CJsWPgNq
z5XsPTflqU5JgO3miRtcQS4eOE5ltvJCbGAKYxv6NbDyGLZPzBReBcbBpZWJnenzBQq9ZgYydJ9J
R1Qs4bxrqnmBp4l2wvAFMYDMYEEybsRbxpT2k003dNDlk9IAxOLxFgfd7h6G5IR6uskCwQHjYp9N
wdWb1IW1DH0dWq0362WbG+Lu4WiU8K3OVp57R4npYZVaHYxYGW5xfHnqe53Ou6aY8U0yYfvKfTRt
Zq+BwOHHn4tlnZOTuhRCTkMgX5+t3MAD3/Xwd+lwPWrjoy76SxwYmG3XeP82NGxCNWjY++rR0eLP
xEySbSM5Ql3G4lfksASd5NkYYI/3Zgu1ZOT4avP37sMnNXX/aPhe+qbZPmNG0R7jdtYpZj0I5IhH
ToY/ctpidj9o4C6Dx2yar9JqATZkgunrMM/5mlI81uF3N2CpOLbJ0XMbzg7XAtapA1Q+UFpd2gry
6wCtsYtRynT2YfxcpNAYgrD9CTU4FTXDAbJlYSSAq+Nrs9IctP254uiWDGc2QQdhp40AvEVBc2FX
qLbGkShRdgEE0LUJTxc+ol3ZijQ1DN09qeZRBhpvA1IcwYXd2h5w+PcnI993Nfy6jqhwum3MtEzY
5JpfutsOjksN8VEWlo2oqv47svRKLxxPWUd0SzzWWGA3sI+UJ/2V5fvqsZn9CfvpYdIMzJVdeH/D
VB69rm1WZe3DHfSjtYz9p6SGfC0m42jO8I60WJisrLmR4A4Ep61swn2CQMNqT956y4TM1TfOgjdF
4AsL/M4SE6yYAcg9l9nRzDuEUi3c6REzVIXfqSnRNYw3M7WRomoT9kz3cBO2g4CzXk2FRmgcmcd0
wW9QM0qtNn6m6hoaEcZ+rPoOXygC02UTPWKRhzbYjJ4KiB2lAcOwHKtdkxCApgv/qtUoRCZwYT5Y
qqdvJE1v+mm2ZaK+N6MjZSFJD+UE2UJtc834y0L5G05VtXQI5ALnUpj/mNnKbzCErFvM1GPSOWTu
Fms78mhoXe8lH0kbiG1OVAewUNHDnw0WG8RZzs8URXBCIL53jUa3Y6sPFFQtX2Jdn0bJhw1hVFdl
PmxEFYNziDZ8Gu1vN3hG4lAykyKGpPPWjjI+tRYwRc3o0fjuKDqX1G4+DY22rtw0vvXuF2hLkWAd
tBaeR9qFX63GUCjGMwD3q1VkKMqqGJCyqap3LjkGTL6OXkSzPmqzw2jVhHiq2bkBzV37Nm11nWow
jdZ+TOoCKkDjQufTIZCp5Dd0ovwyQdUnqAym9NzHSlo4nRquVMFJIJxwFSOQIdVP/hS5V1kDiCjA
q5HhV2BG+qNT6KtCIqNqcFkjAHTIr5OpfbulHn7T2/xKn0tat19yTzLVNJtf9rePzGb2ItuAKutc
VEQ+MM6UQzBsgir6sDQLXta+U2yokYWYt+kYq7E0nDIYLkTLDm6Lt7WZVVsZUMQ4eDXUptqwdQFN
WKQTKiIGiJX99g0cFA2Y4oVPdTL6NbkFmIuHVqpvBpflLR/1r9T3XvMpRr+S3hcrwCd/eIyG9IM8
VrWd7Kw5VYPlgncJTGAjrYCQU331Cudn2gzsAuW0HvHUO3oeOTUxdUuBk96m1/0HFrr46Boe/ltl
znDD1V9Kr6I3zAYB1RNRnOze2byip2RoxyUGiFfXCby1P2H1jsvSq5vnK3usrNVQVMhSC/Nqtax/
uW7VqzQot47QxBaOqlEif/JJ7mWfY8YzsPblg1bjOtITEFVbh7rI7Z0D88BMnW7rk7JKDiFcJx/f
UAoV9AhUSVpUoJOn1etJkeYo4zJpddFSYJOc5LG3M6ktDkFh/USZmL2xysukIepUhjlg7E63N7ko
XrKcQh53fJukNr/SNv3Ygll6eftofiuIJxkLP5aoOBInFHuZ04A6+G9mnq/dCRfgsQfPCOOvuiyc
C56jPB/5mN07Nw/yXYbUD80LVqSyFH9zq9sq27Xp3MTZ6erfgMHbuqjhSqjSnIhZwQS3ZFhf+ZTd
89S+0LJiEzhmslBh4OyUPz66w2ASbwhGKv2RQq6iOHAEjGJfwEEYDVYMnflVgAUbVNZBLJ2uww5S
3OLCkavUpksOy/zdGKdsRxIgjpKNRgYy8kOzm0mWbbvKRnT8QrGQFjrDZrO51MLFioEM5YUThHLT
fHaiO9bNCJo0KUQdNtGPddM1bFaiWfU6Wh4tx5QM41Cw/YlxxMAOt4zxatzFhuasK4OjSjLxj93J
Z7PJ5Aeegii94vIztocvrRWPRm2f2Gsvim/2VvryMGgmWRB5A2OFICQiEglSy99JSHZ2fo2PjIDN
kJ8ShZA/hvqeKRb/FlkWG8mwoB9hf7arnzQgezfSXejFxey88//+NRzrJ9XOgqrZB3fwZBGf708P
KscdAarnJqJXRKLMr/Hfk+Zn/ruZVTaeCPfb//16//P/5+P//nzqa97Xv9uOC8KotrpQf/mXIRoJ
k3c8/7j/dv9xD0ys53THfzfvv93vuz/678n/133/183783zcZsr+RycOhxgbGy9jgif9pOTT3MMg
//v1fu/99mQOPCQy3D4Mr7jecybvPzi78Bb+d1tM/v++bc06W3Q00buTTXKXTAKHV60xlhajzEOa
tCQTuqLdE725SMvR3fmDiVuOC3qa9ZU8hBoekVNIpLjnUtLcb7YVhvz335L5KY5tgTwIc/fvD+4P
3m8KhkJbW2H4Ob9QJC3rMBguSrZOSyz0y/j23J93f+T+o8hq/jlN53McmQi37RxBV/w/f90aUu4L
42e0DAlh2OtxBLThCkS4iB0pHHDZmt2KnAow30/Zi6sS9NeK22sbA9D09Vgv7Tlc9v7DGFoIEWFR
T/AbJxgiuM44Rfs7zFHwxDkz/Yz16JiwgVs1iFnYNMCFQuC8HBq7aHZximejqPx+gs837/dl5OWC
VDp1vauDdlXoPfKG+yN9kOvT2i/zP6liKv/v79ImZEMdO/vgY462Te6vcH/tMhCz84joj3ycaPvv
//33X+4v+99z7g8NLUiKrnJUof/zppL/eWf3Z98f+D9e+//78L9XKN242Xpds//33P/jfxaRu4uS
+pjqFMB4ZrH8uRlGCtKLV2HgXZUFcdHQ0dk5Y3tKGD1jJ4V7Ru/i7E4+CKPLr8TSq51T+aACRbh3
kjEnVSmuT6JToEoJOH5LpEjYr+M23YsA3kpVYOWFxcrK98RXX2t/bSvMDn0FEF/jokskZYHOLZR0
2TgVCNtmJgZmafh0nl5uDjjA4EHUe83WB/sQNqOApiWZCPdMCjDsyxVLmldpUGc1bR20ib8qg75C
rARY3+c1xE+XXsQaMDVo8PDIsz99EIl1TS5sQi2w6pLx0jGiWyGXh11kFy+tDYBQhTiD6DApeqZk
K4pu8O4WvWKUWsG+GvSr4eRnytuGxEUCZewo3qVswbve1utFm+PBo9OXkToDncpFz1V0l1Qn56OK
/O5x0AGWOhBM3QSm62Y2eBp4h76YnRoTRFuxgEssp3Li0sIUx4GrjO/HCFHSLUVNrijj+/iM8Wm6
zCYPCo3e/krsi9dTXOFR7unHIlQd9FMfMjrRg4GLAERzvLcEWmULDrLCuxkFUQejJyd3fRJfXUfQ
W50335qzSVLSKijmQfST5NJUNNuxLOFQh+h1fdigBuDa0ZKfjjS/jKRDPNswTLNGfSdtuONhATGg
OPcJdEMnrd5QGWQLz8XnpG6DgGxk5qR6QthVrDcThhysD8Iqhn3l0DsEYLBJG9VHR4lHcIK6b18q
jbpYpzNtczxMsJVdAgY/qkQ/KRPr+zHDhbQls0q0ZGQp6Z+FYX3n1Ty35e0ITmGGI4ZYiLjDMhCn
aXw08r9OGh1TXyEcDypcoXNmaGxneApFgmOSGo8BLiOmhqdv3TAOqKDAjGVgLPNEf9da84+diF0e
IK7gTx8YB3DBhNMlE/a1t+vhwuzRCCjWEgkDzJZYcDv40VQMQwjO1UZUU0my1126oNwTGLFeE6uX
T21q/JUGKv4ofQ0oUFDU5/B2rY++0bBLaae3cCcCnTYBu18CEGder93+AAbOjZ8Sa7ei12tJsErN
Ll2XMauamZHl4GfUrGYOpA0FtslxWwbGMtZF4vwEfR3eCsZbvu+Vq1BFm0ph3OYz1934mX/QEkJZ
RfZqVJa/rzhC+I+TmFUW8lUv2lOaYRLsuSyiFs74uLDJXW+G7q4t/YcmjOqDZeEH3RekJg8IzBFh
DU3/UaX1p1byDrISEmzmP5WFfmnCgdaP492LdS8pBc1u/MWFVDzUEToBo2GEJ0IdNg08rCSCBh5L
/z2MIFVPuYanTphRdKIBbkP/oZgzFDSuD9wjxA/tGowKoj88BL5Bd7Rg2CmEPU2NpRLL+QYPZ/pc
kQVwarPqm/DwAMMprVyZNuZ7Fvw2ndEe5Jek2TiTpa5ZW8MyjCHKcGwhMLfYNFPTY+CnQ7od82Pr
RMHF6diTA2Ahy4qCzWDqn27sabBhcviXRvI6WiRWNgltuB468hE745+WEVqnSywxDOhdQ8f7qrr4
ErUl9oGTiXrWJ/xsHPoeWsy48HomUzKANNUrfyOnwViXTqteukIBW6qXqmk0uKXhH8PEdrZiWLBp
JZzfQTeIA3R4UVBiOC7drERUnres0UynTdbidxIbxL+ceYvGymjIlK07Rh/W0FTbHI9KYHyYsMNY
HPNAtVjnwSaFyLGdhJBrFSOqwA0oS2AaYzif7Q0TYyEpwjPOogqO1uyEAHq38WO33bcB4e8TvDDA
qtduwnO77J9U00xLw2X2MZY68kItsA7K7X5inFIXOKL8DjGWhKoOc6o07Sa0quGo12iQJE6ZVTse
NekibCOVpY87RviFyYDHdGYb0ByxRTVccWuHD25FTIsFFtrldGwh16QyyPD5xsqBKr/oo1NSkmxa
Z9mJOelZaHcCekSaXGwTzFM59bZr4f+rYSJ0puaL9qbm0QoizGlKYpFLMXw4CRyQdBjOCXP7gyoB
VjIXGdcQm4iGC2+vDckHrvsrZxg+UhswXbPjh24S8KNHpBa2gYRJq81lIKHCj/146uo4PVSbUWVP
aamzpubeV5k3DPNbJL52fUtcLYIzU15tQK18inARtdmZM+H8YoeuL20DCCfJTrXiAmJmR7U3Dd++
Vj0qbSwxzeHTxyjedQ1JtpshQa7CF91rpA5V16v28HKyCiICLqD/ZWLYmNsBMyODmu+7PzC5eONV
jvVSNG1w9EL8vFOcDeNa6w7d7GCj5h+6ShBTBPlrKMLwEGa1dxit4T0UGFU0uYl/PtUe9BJ+1EIG
a5lBJ4jhQR2T6n+xdybLkSNZlv2VklwXsgDF3NLRCxpsNo7OeQMhnXTM84yv76NgZNCDGRUutS/J
DAhgRtJhMAyq7917bq7tK3f2hKwe+o3YjjKDXbWZF1TMI52m0LaqhHwuC/HH2rL5sYvyF5ooojEH
Fp4d71vBcG6Ue+4M2q2SpEB+7EH1HLzl6CIfsrE9lvmUbxk+QpofpqQ9OMJhlUZ6cVZYue5prgKA
pHa3OUzErH7SA7T/movOcxnSLwvD4VQQcrFshopDBZ0Jm2e0dXdI/OfA6GDALzulN80wr1vSSUJ5
hidgtL02TiA5c7UwuWQSUQnQJYVcLGtfXusdUuI6C4NRLWKKk3LmpCjQsbkiOtSXiXkRdB0Tunwg
3+Rz0cgxahfBzVfpOJPlRrNzp0ky64JIDYiRS7j7bsemhZUgF7FtImVatiMJZZ0rqjEuoWuW0pPK
Pdt9ieIFMmtW3/Sto+0tG2KRIxdzipBXIaxjNaiDJFUBiz10Ja6zujDPQ7vgBmEJQRpLoR+WtVpV
xIGU+oJiBqXYQDJiK12XYzGTKQdbyz4saxZTXc8ykHCFBMialXZoG0c7oGPvQ8vfmxU0E5Eg+g3K
EBN8qhkEFOg3tEWKQ6451TaMST7zm6d5YJzHXI/kLgkfFk6hEnmuYNmxG/1QCk0/NJC+vY5n6Flr
oT6wBbdKiU6GdenaObQAiDepD02BJBKrpFs3kfyx0nvmMvQxr0qg+VstszmdXKa86zZSfgxyHrMs
OrmmEWOxs2adwtC/MLl2HjlenVIQqWsnP+a9hn1J4YEG1askvXGMIxTOLKiv7ot21rYj/dHDLBfL
8V82dUqKaUYxh8MdANCT3wEjt98X7ghDxUErsJpdBQVuyoRIhMTjUb8tOhQvFQNeV4KEP0/AZXOK
8ZQX0+x7XeN80/XhqSzx1PWz1ErGc0yEoTq+6tjjue/b+2Esj/+ZGX0TGq0yXghghLO7p7gDfDPg
yUvNGvgkcUYE261t3GHq8/wWMoGIKROukVfDc1y7t9WrclscaU2piFRRasuxIMzlmAExaQEr+xTe
zU/gxd7GSzoW/l14m6H12NoThNNV9gOIorwoxy1lTzqIJb4kWgEEUBlrmiDQrWPAkXTDH3MJHANB
suGmPn+DJ10PgF43nbqF6hj2O/Vmvmy/F2xOyAbPDMQQII7oAT4JLl/NQ5jTkjONk0V68yNC2W4w
o9EkzHCDI7yxTtErKXeIl0uXX5qRM+A3Vo54p1oI8Jjdxy2OEEGYr/kdMQx42xLQ6K32dA3Aah1d
dbTjzrAZI7S4VaiUKkS+bmMJmnJO0/fgSpxQpwEuWOOPhUiQ0np9K3mcpSvrm/VmXohvyrN+8L9R
j2es12DH0mHvnvnhiTEDtxXxFD9Ml/7biDf8YYCB3W6DkxbtDRl+uhq4aVtMJDdG5ZGvFiAnPwGf
nUsm3WfFI+cBDngZ1UbX6JQe41ccl0SK+mvN2ADkJxeuIjAwwtgL4KGD9R/RwlohjwMURVgs7tSJ
2RUf5oTaYju+BiQC37y77aadkMqfJnzeTsXDcGdUO9f+pqTbn3DtVx+s8//Iu+yqiPK2+e0fwoHn
zrhwCop8//bbPxCeqKbKcMK0HaSpmmlavP/95SZCOvPbP7T/LKuRZCFdw6ipHkoFyco6+aEci13y
2h2CGyinKbqFjepfRbY3ZVvKivbJOZ+/c4YwrkWjl0q2y2R52qb2GTbtlVRyUuNgGzp7P7+C2TmU
MFQ9nYxOV9BjZ9ywFUj+HiGaoAy8n39A99tkm+wJCsc5HtBded9fxzfZbXnfUnFYCa9+jw8Qax/T
FwODy7a/SA88+9FhqpywGOt3+naiI7G1r7mZoTXYIZvBTo18Gt8+8WPBtBXDyiClHV5x56EsnQ3c
Ue29fQ6GeaSafbL6tdtt3uv+zbrNTuB4wx8YEzA02D9wQJEGZx2ZpXkA057iV8SQ6ht1a+Svwzca
C7cVXzpWG1jFvMNVDa9BQdaPlGyPYdY/mdecsi3txxvEZtUDEgvnothcYJTAq0ttOOX4HZBEPdkR
g+xd+opWf6Nc6/dQMDfuOnifXy2M3fo2uk0lp1E8Ovo6IgBS3YVb4wJfqPHclCvsU2us9+01GEAE
z9lDAVkE1wvKpjVyZ8yRXKc2boDXeL2KZFwv1UmusOlSIgBudXX1DpgssteMDrx2FXk7YJbAPulg
hxgIj500XhCTuAKnvtZuaFYSmNnkJ0rk0MUlvYHTFhnfxeQxyvCUageRYc9HDDb6lfaWZftqN74w
BWdXeYBvzUP1NB3dJ+aVW0ZuG8bmO0JxKLoBWrh4Mp9REqIQXR/irbP+xZmv/tWJbwlVMyzbcl1h
/PnEB2TfoOgSw4Vw+gs8SyEJ29LTpt/Z7qOQClPCfL38GdsMyiaMRnc4khpJ/JZa5V/sDEEI/3YV
aoaB4lk1yD74ehWacTtatdsPF5GgVsh/rbon8nTiEIFow2HD88PDZxdDx6APdlkSvkcDF5vlHf6R
6HLZnf/Nu7idyvff/vHylkW5F8mS2/f25/QKnWwu+6dvzntpX/7jPW+jdrp4yfjNh6ngV4O/+J1/
JV6oxj9VlDqOYar8LVvnrBrem/a3fyhLGAYFE0fXSa7T7Z8iL8x/qqQQWS7/Uw0yL8ip+FfkhUrk
hWtTBnR04vscTfxPIi+cvzzLdNfUBOeaq7MLP9/rtVk0Se1Ww4VePYbgLqDEVTxPaa0YV2p29tOR
+YtHiy6fHF+fLJrx+a99ebJUAUkw48C/5p9PP2hxWffAF6Tb4BpPP4gK8wGIV3Cub4tbBDzGY7mO
3oMtT14S3PFTrZxVeBrutdPo2XuVDiPhHPS5CdpcF8e/31WNed7XndUciu601XTDNfny5N3ip8fg
pDVaaqaGdm43KmOVam4OuVy4gz7i31Ps5tAHob0qmWQxv761m3ncK9nU8xCQgR+tNvye+hEH1G5Q
BUK9FAyQKgNvpMCDclwWvTYjLTLUZ9m7PyjBMJJlAYwgi/EaL6/l/gAqw4K7W8WuS72IwqFfVf1m
dqS6SRbcl4Wz1PXzWQrhNQOflxxO0yxmDrPMGpbtZWKzbJZqf5U71fAROGGZVNgKrYxWS9rI52LJ
Ipns2GIcSaG6+1fiCF4lDc0Xk6Y/Xqq1CGvSTEgQOoqRwvNI8ogq0zm6JUKk68pk3Y48K5epjIkW
YZfzoFzmUMYyp/qYWS0vLOkXs0E8UygnU4MDjF3v+01hlNXB6A0ikOLw9zVXri2bTX0qyFnbmw3k
2UwPEd8jNieXUy4qudBGpSR9IGJ2r6j1wWc2eLBp42KH+mO7MFLSCEb/gcypHe1use1JPmKe17YH
JOLnatSiYpYvtbMCO8QRurX2nejJoXRzoH7/w+nhKVlya3lpWXxualX8aMoAR6XCubl8XFNOJCkF
jPPqM/fDqYOT3WBYWD7v8imXNb/XsVctq6oDRS6b42+fn1DQOfn9Y1NAw2+JZPatpItLrCWxmM5Y
cpJ+fthlTTPSdMflsJ7oOx8UZBKHZS2qin7bG/PewQWzwTZBdYr30sgP9k2pn/UC7ZqlQNQZow7l
W57yT7uiDaAfFfcfm7qcojPgkmeCaeIvW9aWs0OYqtgN1B6X15eX+MadFWlsFoKVhEO01AAqPyXX
QwtbBf1XD7MhUOxD6yKBNMwWgVFYRdhduhFky2CzGuQTdLc5pwrqRsSkaTVCSYNAhSKfdwTekKsi
T9te7vPH2txdZyZBMT+drz/l5zRF4aCNqc+/1CY+CxTL1HDZ9BsafVFBD7SXBRXf4VaRFZw5y+ay
GOUbn5tffiQ1cJXTiYcYX/B9qRNnKLIC3M5mTjS05RZbjczww/LuLNe+bOY+ZBfXbSLPiHvTa1J8
Y7pOkOB6+RVLm+11mXaPn39+WWupkCD7ZW4l/9k6RIcyjODiF8feIA1/i+tvWVtem0ppFssRUq4o
zPofLr9ZwyRtVm66/nj7p59s1XelV0gblfesRM79l7XRiMv6cVmdlqblsrosKmJfQx4ZcFJla/Lz
jeW3q88XP//a8jOKk2kglxziPOSRT/44/FRN6DUo4qYLq2Ff8ZylnT1wnwpMmXKkZZW7G5gLDMtH
swPOj+XzLguh98nWDdTjx7uGNXO/Cyd51/t4P0QnGdX6QzGNZMrEOppLG6oaf+TjZ5efWrYLTfz+
l5fN5Y3ltY8/99Pv5EqXbachPWq1sLe6qmzGWF5kf/VnPl8TtJSoOdftmy1B1TrK1AWRTdOKrl1q
vyxbCxtbledrisuCugIFokHirJe1z8XX15awYcvUoy3t0eMHZ3v5mXwOf6BPJDND/qmvf2/5tc93
ioXP/bn99cf/4k8EnRGqLodhEv2qRmVXcDdbow2owdkg6RvLdKfk6qPhgwWLZdVsWeDioJomaw2p
Ika02wyoTdT6OOsKaghzhA1fpSbpDQYFy2XhmOqNHlP5QBZEvNQfC5w7P28ub+RR9d5EZbme5L9D
RwnAaYMDH80qBbehzdR1OwjmowGKr06e/MtCyAf05+ZPr8mnXk0LlftVKk97G5dybiDvzdG9et1U
EZJkzrt4WAQaxt5JwQondfvM4ej3iqaeYlyY28iyx7OcApaaEb+l9t+MSyOBV7D8S72sh9rLFVQZ
VPbGhOKLMwKYjkwOT41nejIrGzNO1EKDwwPpy+djnzUDQza5GmrcmJZFTe8b/igOcGfC9z5M/g65
yXJsTF3Jix2a3HnfiItUHpHlKOFKRt1iN5exO8fboGnMdTaYP1CvVccO+SnFw5eqCQPsVcAzE1g6
bu4RjBocjOAujLl4GznCGmVUmmt3GfnJpX8TFX21WV6Tp4MujHRXLylrjULRbRCnQeMR0lR2A2Yt
ubY0975lrDtNQUKW5rGoNdT9TQaHKgj3lRkIKva69rGYje7SJRRl11OLIejauSjpyIZivq0yv9+Q
R3roh/Imks7IQrNrzyTWovZz+zo20MeKdtQ8VQqKloW82R4Wxc3nayrSM/QeCLdDGUm2LD7OgGU1
srBrOQlGsSgE5SVs5cIOoVyozVx7dQiN30cfagtYLe3c7HtnCC7b0cT6OySMl9FDU2S3LwmVHbel
akLt0DLtRzOivhdyqLYstOUp7YIRWTZzKrkoEB1QNQC6R+0qTyliJziTDstaFWckmoRh7YUFF2HG
J6ArNfPN/LTtqtzsqPXLlxOX+LvlPYdbR2/WKFD+eGn5iY+/gSuIIVljQQVrpE+c3nV5qOQiXWzk
y2pnoJTxpcvcXgzn6uJXX360TBhtLD+0rI3y8bWsfb6x/NzHr8yY3VPpel9es6UT3sESb0mDvCMX
6mKYX7Y52TGmSz89YzbUPfJte7Hbl/Wpl/775aXlzVC685e1Qmr/UIxwq5Uufub963rw4fd35tUo
nf6cKTzSMf+nkgIwLECAj9eABASSFiBkcMDyEn0jxVMlVaCVv/X5xufmcIkzGtmnlq7xWPZADBSP
E0CDG7jVKHAA2Ik3rX7U3LXprIeH/N3RsvPB8ym0iy25G7fpBdOOG4VSJkU6r89usETKAnK8ZkX4
x8o6EPYw1TfNcKqjCzlLir04OEz9fSdeeoh5YbKFloHnKEzujfhSi7dZswLzgPDOjret4JrZ2oDZ
e2x5Ptf3KY8vKpKTxhM2ON/1MhKEgTVRljWvA5wfrhdEe2J5EpDKtQz7OcOyeaDatDIwapSr9jvs
22qd/ajIHGqRta8IO4IyjfRm+NbaexMDgjpdIrHMkgdB5wPepRfeUdKqXjWFJviqF7cQKEMQ3cCg
6KCf6eQFEIwKiJ9iorqxMnBdaxLDE9LRjEukLPFdHV816mt6rm7Ks5N5KF9wBV4QTMAlClx/JugH
icjzdGq8+MdExEgjC1iFp1yZ3IkAMz67W+DQe/GmXWPw3RME45X3BLl64w6XV3ip7/odnKmz6Mpe
Iyyyrph0UlbfO0SVabvyNWJi2V5oAfT/dQJiM0Ivvm9ICDjpvVd2G40RNsow5cz3XqktXsKg28y3
2LIN4qSUi+B9egvvyx/FqTqNzPxX9Tp7pBBIaJt91+YeFfNbAIvee7ubj/vu2d+zV1iQt9GKHWYc
ciiuDvq4s7cl9BWI2cGaZk9seyCp9W0O57l6JMMgCm+onQtyfeqNVe0oYmq4lLNtNoLqtKnN0/0z
IIi9GcV1CF/yKQCUr64t6OCTRy3erVdogUamtfEKuXFMcWCkm4NBaDWDTsE1rNYkrJ3sawq41yi6
Vvk3azw4VHFJXdMGT0HhO+9oCVGd5w6J492+I8Gb9Iqdey28/BxZwzPqreZNnJBZZY2XuLsAl+Xo
Td/I0LEgSI+71l0P/p7uZ2HdAGzKX/TyqM6bJ2A2sSDciIy7i2GjfsfkWc7rdciTVP6HRmx6td+Q
rIMTByFOP8RWjz5DYVTfl9g1kvtqWh3NW3olylHbkCTxYL6FPAcJo8aCisP4JoA28dTnqMhByLjg
WXX5pnE0jF3/PN265UkYO/XE2Os6fdbeic+hMkEiEO36Q/+iclZWJ8A2jH6wMHolcKR9yhhlwcxM
zhn4BMTZ4iHftr0X4MG7h2lynV05j9V+PKc9Uw5EdZy4/JV+78DjQh90hnWsewNJ/Q7oyNDWkJgA
IY6wisGzGFv2kD+f0vUbV9q5ftCv0QqOhIxmOyrF0bt6Prwo39MrBAgrJmm34jF4S25pf6DzojlH
gVxm1zxUD8VRvabjGlDN7o4mmLQLSuI0UR7TvXFxP92Y37A/XcXvOdFiGHzomXjqD0p+NPM2xbqS
mcXb+q7d9tcCQphMgjyr7ynp9i/MjpN9AxDZWCuParGyN4jNzjqvuwXUxb1Qcvj5bdy52EA8ug8J
t2wmENf9c7bHhkXniEI+0HX1FHjcUx8M7UAh+xvhxXz0Yo1iCHIas9/hTMhUv11+7T4lnntPop5H
XMlztsVXTffIuST7AxMZCUZbvCzoPFcDPd6VTx+Jyy3eUKTbBTRbHzgPT1hZUZ2sKUlgt8Ctj1jl
IobhMG7M7Xj93d/RmDr4O1g4XKiozpyrdgclljtPvTFcCZylU6UCwfIww6xJKzuO5CyQMLUCoD6R
WMFngEmsejGX9ZX7WKEnBxaA8k8nyROgksRN4b7aIfl2OA+3PmUvcvXgKGzjp+G8qO+Ye8X4APmL
7sZ8gO5RcO5lK/3keGgPT/4mO1j38FScLXqC3ZisLrHk2seq3AD+4Zmywg1lYxPb5OSXx+v36TI5
uS/GVXIXnNNLekX4Yl6MS4zOH89FZ0nZWR6ROreNrCeCh+LRQTWQtoSk82gOA5tWznB8Gd1jyLlR
hzXrLMKDvY6EA5zfYWy9M2Twjy4jgHQZL9TLX1nWAjkrWdYGU+YHfawuqUIx+UKJDBqK5M+ky+zm
v/9tXSqpKxljZKNj8orOgjZExJFj/4BLgrZnUZQs2pJlsUhNFJmYtKwtrzVN+awUqkUdCUK1O2Cz
COZ5EyaJ2DdUrpwBCuo8G9wpl9URBT8OWiIxkFI3GHhCBpxD5RerwOnHQ1jaIO2yPIy571KDiJdt
3+YtW4eFliTTjq4E4381zyiFOpSKlrU2lJOCz+2aouM2ClU8mTDUyhQg2qdiZZGBfFGxaLQ6tlnd
Xfl0mSONk9+a+IKZnjDTRRpT4oTWEK8Gl4GlSrtYyhjEQjIThzWYvEXaIRdS/VFNirb51Bgsa4uc
4vM1MYQcpV69XDJ1F4XHslaXDrfczxcNCwaAHZGcIuQE0ALnrRqzsVvKwa2s/y1rlqwGR4lQdxnA
Q83SvqWq7m8cl9JUORJ6NJU8JvyurI61SgiyoXM/7u5Hgt73QzRsFHN0t58FJBWt8mpKLHkxRpAB
ogrtfDZTidFbZObCxb4TkkJtdX2ETbjTPzbJNIZCxFDJ7aH5Bo2KAGkcGLPNeH5qp9rQAxjR77Fw
tVHf6kipg1l+47VhPmRTSapcOgJhXiQ1RkJOhO07pYdj+Pdo4SVfeFl8vtb3CAGEf1qENtridTC6
YvImo7pVm+bCZtajE6m962UhbinRyeBvwGY9dz1ZhDOW7OqP4vFnMVmI/tk0bW6sCtpqpRj1Qz61
R+a+IXfWCsRl4nKNdG24KRr9oZcCmGWhot6DktCtm9rS1ktZdfmCl8XnJlCC6EBQZKOojMmXrxdJ
OUXlydaYGFUuINcJwMM0OZR3Kll0/ljIGrJZ1rwYBAgP3ZAhiRTcKLNGhW6psMYirg8f245KLtX/
NuOWltovmnGau4gV/uv//d/v4/8hD+3fmnGnoqP38ZK//NyO+/23fm/HOc4/Hc0SrmvojmFbpkVn
7fd2nEujznAE/3c1VeOdz36crv8Th7NQCaa3hO0Kl57g7/04wR90DYeakxCuypRL+5/04zT1SwI9
PUEdFJGhmbapGbb5tQkdgS3pCsrVtOJ7vDRhIyei0201J5tkciK0jlCU8pAwganGWD9mJKOlqHRg
cqlhNZ+HhGZNeLfPXCs5OZoJY7Y6H9vOvK797E6LU/wIA35Jw1HWLnZDr8WCs/VLsLf5GO4zjWGW
0W7x7nfc7uqn1KDEhLiYmgNPWa+rM3ieD85lE1YJssFGhieSs1A8phbUnTzWcWV03JZ7xV1xawI1
6Nun2UVPNM5YKEo5rK464hGQizh54TKuZyeq7EW6xneWUd/WFePdOuCzFjAmVj1TfoaWAvwRLuaq
dtCHKt17a/fqvguIDMM4v7blPbBU4INnpPbQdXgpM/5AXU4HbrLZZqrcggFMNR41B3EbwWh4jC7r
qdmpWqGuRoTg66gfdvjU3uAQhBpZI66tBJh0LWQbhdA3STFWZ1nEoA7OBCG5aPRcw6o3mUY7Io+I
pKOUNu86y187gd0A2DKep8TUd7/oTP77CWIYljBMzhLOOSz6f+5LxpNT90VfwiDT3Vu1ZVy1LFIH
io8JIuYMUohLNmd3qXbslIH+aY7s3w/m3+/LlxYp56rsGau6YaiWQ0tadpd/apEK6oxjkCTlflDQ
3EQl4V5Qg0kMVrqrQGR3ipu/R1Tg/v5f1aQO46c2svxnbV1o9L4d06VB++UIzB39iya00n2jRCe1
SuCE3mn+DOA5rtdtK+rtpIBui4eZikRNIpbSQEvyUXbzMax9Vcz3f79H4otYY9kjw7VVzeKCdVBP
/flAxKpoAGI1TEZCDkScQ0lo3Bax0AD7uyC6QUHjTIhbKi2pMIHydN4oaUKBD6zsqFuC7Dn3vR+R
NloWYkYXW9byp6RRaNQJqm38+Nvf7/TS2/96GE1DsxwDcYJlO1++vYArIMqzmJ1GDruJKLC2sTOt
215Bgxdb1CptM/L0oXqyNBV2SsB1GPmMNdGrFGj+3yqGaFsaCwo6tgIUBbFxUXWX+vq6GgVIBxQz
IiGIq4pf2wL9YYrY4NDzgCSRenrF4XVRmfJAiAgT3NiScFVACAjFjXCqdt2l7u0vPrE8Mb58YhqU
fFJbV11a4F8+8QjgJMwSFZlTC0hDSeGC0jYkVO0udGZxQqUBuY2kP1UY8UEzZnWlKBoBBjNBISVl
6E2Jk6vu+2xjW4Ci1NrcRHAgo5ExvBjd277C5hT7F52f4KUquQm4ZUegcOq/uCUGebOrkoOZYKvI
ze6lKsZ5VwPjOSvUfF35yDgDY230/q+uFx5OXz426gXHtg0VRa7NU+/PZ2eqNTbWIlA4be3eFm7H
eFPMl7Wfviqd322rHzkk2lyAXBwbWiAUW+s1BIImIO21qQEqWkcAmCQ/Qe65+MVX8lf7pmmmEI7p
OIYhvqgsatqEjGmtGD/OTq0B189p8Vg4NY+ExrotFZuUS0wYy+NA9GQ6WZLCGljUsdKOqQs8+1Ze
5p14buzwlbhVFAaBdc1p2XgdsBGwA+TIaXP9wzQogeTidnang0n8jmNeVYFW7yAIqhggargjoIKa
uDc8JYhWpVZmhyiOniMAned//7H/4hZmqralaa5mgRpE4/PnryQJ4iEKrBKlqEW9xEzjK6OZcedb
LbiIObrOK90zctIGKNC6PhszbgxA0eENPKiMlgzhoL/YpS/PFUQu7IbL0IehjKmhOvrzLhmRMmh9
SGhOCDEA1ex8qYaWsa2znHqHbezD1sFq16tH4TpEfNj1RYS1bdXQZ/3FnsjL8KfLdNkTBEmcDihQ
DVP7cr7GWWsptcJl2kbgi423Bsc7KZZBt4lifJKC+1AyhcFhBtIUlKpXFETBtVk5HuiSynhg+y51
hL8Ou9namMJcF/jP/n4f9S9awY991C3HtXjycTeRR/OnR19npcwuipFbSWNegFNy8XMknuEW94pw
mmcdRXCgZkc7quiEha92D5rAHIRKMEt2wYDyLYmZWTrlW4Jx9dtIyLla4/SMnexKKEQX+pGAFOAa
kkiQ9cdYKHcdHetVMYnmPB0Z7Tk1Ibs2MLu//2SafFZ9OfoakjSDJ4MtLPXrFUn/AkOa2UZ71ZiQ
J4MOCKt+OkaOg7C7ofSlt/QUBVOdVqsYVqTUZnyd3hckMGDnNgqMfGcnsfKLa8b8MtqQh1zYBgcc
uQhjcefLCdoHVl/Mvk2qU+xu7XZCQx4XMc/66dZUB4rCcTKsomS+cXxdkwcQBydL3NSbUXQZg9CA
B5udo4cYKZCbbuQVpW7vDYHhc04JcKLgYEHuuFT7rNrYvQXkM3LIAlSsXZRG3a0+qtpZN8fKSwGN
zNTJU0snHNyJUa4NZA94BrvTgGh0KMzsuquA8U0FZcS2wPZaiXBaucVQn0KnffP7bD4mXXeRi0S7
zHu+xzbZVWbZvjhzfD6KA4d6XbRhunOlrNgFiaQkgGTbAjegL909Pjty/fdfvi1P2y9fvpQpIjBk
huSq1pfbMcNVf5htRdkZDD92oK94emeI7GY+eNqZ1pWe9de+a/krx+/zTVU56WbOKNlZtE8KSJvb
poYu6CajubcN3TPDLL6aHNWb+qIkjTl/x0hdbSwjePBTt6GBPTirwK3JtmSYSYNniPZOC+jBT3x3
U6nlZdnXxlNJPcP3GmZOp8JMMfjO7mMchJYX1wQQ6Lnv76dex6CDFqkIKbenNPUZO8n7w3ik+YnG
e/gxNHbrmQOu48CwyU9VXVpKlcH8qalfELtczukwYbSWce92cRY0brBrE4rJkYI2MvDrcMdEfwf0
YsasqvRAfd1nM1Ao+xcYBhJopBVk3Fkp4oMx03ooTfcXsmDty/OSiwC2M8pPZm6MVa2vX5Dq5pQI
U46SEhFA0OYNHM1c3ZUjsLBJm7axCcUW6i3uZCTg6pjfWpif6TbSVDHJVkltgQcblCt8FBzDTdN+
FCc+ZtxXH+fKz/6B5e7851MIxTKXp20Lh+XXSUGkCE4ipUG1KcfC1dCT3RHQElJ5tsMwPxu4zM6i
aNoMfjFvUriQZ0FVPE8Rw2Qb9O0ZnCti06ETQVQJfnX89H87wR3Vth3B1MF0Hdf5coJPTmM2Bsah
vVMLgzqt6gK2HJ7TGC+iL4C5I1CdjoqB5TLPIp2wlx3aOir3y0MvrALv7684/WNG/+WA6Tq8XVDS
qs6ufRmVpnWpiB52ym7UU+GZepPc0BMjKJRGQ59DthP+pg2j/BREUbjNync3FeWLXjxpMTS8Qtfr
7x1xPYoS0lWZnfBoFO8MZ7qjbw+Inn0LllykX8FmHNdDCJ7f5LZIKARXBdpTfEvpfdChxejDFhP7
GFzVNgahjKuaBBv9PB6btwJFy7kVF+WuaecrX8Cga4LeP9gcyU0Y4PmY3V7fWnX0WsdheBpNiHcJ
EJy1GzMKNokC02P7CgRWfwhd9rOH60an/btKXZiMZeQRBwPF6K7KgyMCNH0bu0WzMQ27gscR3LgW
XElYAKhiA7D1ws+iQxn7tM4KQo3CvvnB102QQNzrGzE5b3pd5usUTDVqFczA2EfP8nDGu4SfQWSO
eSyCCKdSaMS3wnniYIfnej7c+Krhb2xKwx4KTuB5TKB5yDnaySpbqIhpQIymnW66pjH2LpGhcKQD
4TmirI88UJ8Ve5iv9RFJIoZpCo84jjKwlqQjULkIphgfXJE+2ZpCIChQLUCG4COYNuWHuTeestww
GetFdB1tr0wU63wenfGYOaggKp6+O7eDOlh0cG/c0A/x3fjW4yy2iSHIPOqnfZuJH9OcoGxLCQWf
wfJO9qRgHIVdNFryGYKKwxqg8iI9JWdaU9xzLTbpFLf+RTojM2pzJCHxOPBNOv1GuLGAKUgORh1i
mS5tlxC1dqzotSvhVSmyytMNwM3CQAesdYJ+Plf1nHfKfkbQh73HVxGF2PeBhmVtKvOLZhgVwiFo
4Fbq2KxU03pyWuAPcYBGaYrcDhyc8x02VrnJ7SE5UQPKGPQCjs3isb5l2pxtrI7ELtWcwOspSDL9
nnM5zIt2b9XD22D3NKEUEKAOFVpG0HC66fBcUrw4N0yi1iO7OeoInXbuNNwZmAfJm+SatiA8QPbG
Yc9Uf90LCVUqraPhkgwYDY0FB8neCqM+V+M0PE8siCsiTjadRRagppHZHJgW8+IyG3dWZFwjE2yJ
vxgZp3bjRPJeB/RsBACS+llwGLMK4NnCbbJPdlqo12qlHcOeaWMr1h+D7jr3N7HbkYWtZeLMsWz7
LMm1LVMcQYIooEO/1taBMlN5q03GiDam8NrWx63tJ5jujPTB13J73TQ+CcAU3q9AYZhnc8PjS3fu
0UhF1zVQOwDFcMj8Qu3PXW3S7nWfCzIUd0IJxnvRCEqBTYZYnQETEttQnI09+aCF1WwTP/BPnQIR
onSsTapTEk/Gb30+WeeMgco4Q86hmPPWGo1L3JXBuZp971U0vbMBEmVM3ODcljsdNe4lakSU/QWy
zMaGeQC5mlqnTOnrw6ACemmQwjtuKz0MLsT0HeSlN1WVdp70s5RsFBn6VFrGSpybJzUH0VF2Gq6B
ub81MgG2PI5P/YjNUVV4lLsEgOOVJUzNUk809c59i/AjkiLVa2Ukdl1+8KLOwDP1Tr1GXTTeOyXQ
LD+e7xJNnBg/Krswy+tLR7BzSRD5D2E73yszzVRbcbXzWXJSQpWgExGZWyDn+n0Jn36lFGF/7HVm
uTwNozAB1B36m7Ix8xPAv2BlR4nxkIP09qDW5sdJBPqqUBr1CU4N/evEumrcmZa6wJ3dONQnAMvT
prXAjmpY2bTR+V4MCD7ywJCEkJbYVMu+qQPN/WYhTgJRE0NqMePnMgVNzkitZSh5MdkkXDmUlMdq
fjRqbj1VR9831ShN+O9ZT9WAWeObKAg5ruCdwzsEpBDNNYcwc6/7pLE4+0aAcy1teTMPdh2gc6h2
MJHCfGfa2FCHsb5UC/h8RgQ9umj1cpsM57Z/yVeZoswgL94dodipWrkHEY+1Sun/P1fn1Rs5zm3R
XySAytJr5eyc+kVodxCVE6n06+9SzQfMxTyMMXaXy3aVRB6es/de9o02yadJIVO4CuaoTOS1KHOo
gdZ+zpsnV3IPVq1toGwl0zXPO+SgaYcwfRgJz9d7ux1+Ill7V4Mor1laWxtGU82udhoGdWA46Izf
7s86dj6ioCQAcTYO7Rbbjdw55g9nbFmrBrfEfSD21gS2qi9FfZ0762jbBZBFG5Sz5RW4pMNT7nBB
ix5fW0Ae0q6W5zlN26dmCqBy46SeTcwSSvcvbeGluzyGk1WErbebzHTczEhJ6qk1HyTtcF8HuJLR
LZ6GWaGzsVtxNMOKAOh4UUkJwiaHnPLbC1GBePkZ8TEBtDRdYZOQDVk203Vg+J5jqIuY4H3m+ieE
BpQIBWL9NshuoyTCMG15gxM0kwOhzmt6UO2O9QK1Yr6YBUty0Vr3UnpeSi4zvt0kGQDQY1haV5lk
V2MTJAzHfpF/KSPNswFCIBRNi64b93pJgDoRh6Vp+5hUq2jFFXtkXvk5h755kT4ii0wSbKCarVlQ
AhLagRMxrBTHSK1QgWUwKV5DyekhnBA4GJ2JvoLtVgjPxXsYoKPFRLLt6x6feaHbs4Cj7CUtSjVp
gZZj2HowO/DoRAObJFgEb9kY/va1LK+hI09zQZOLxHS91hUEpSyazvPQtZiO0y38CYLcUxfwbUva
kRePD7lTMpsFNlL0f0nRTR8JNnvOHUbCXcEMZcpks8kJCqr9Pju1nWutipFAYT+dj5hIqr3PDAdH
JYk9QVEB/hRDDeOtfQ+S4cdgfIyFh6aJ5FFDY/wNIpf8HBocrONw8WxUOSGVodtGb/Wwbs2NUfr+
oSNOZm3Fjnmxim0QJC8Jzppl4Nqx6eLsnOJiGevMexujrZepn0Q6nUZ24nEqHgz633jIyZB0211l
5ARvBMh2RlhLU+e9x2SmbpsOWYc5R09+E56yAuiXR8w7oZRLbtgY77SqyYYGmtpSO+1asmRTx32h
pN5YiTdcdGms4gT399TPmjYMhKZtVOrvOm5B1NKMmTr7K/aJXR0jTLxO9trSGmHQqz/1gDqlZxs4
kqBJ3qlqEKDhdVl3EzHuRkTZRt5sK+pkU8z+PkswXgvioljeoJONGfxRpgJka1siWfsmECOCh3s0
BfXH0Nfg/+huoEdga8aC9DrMn5ZWxTaLNVYJu4LFlhGoM/qF2g7N9LvGxkT71vttOvU7rn+4MWMX
bSMj3RkB5USk1Y48vW0eiK9E2rsm64ZtjiAhTUAR02GtEXFUa2mNFxES2zgPxqeD4Sfxpp+c7TGg
N8Fedhy38/EYlFaPYpK8WV2iTYzs7k1ygKOs8Lc8DmgC9PdY1t+mZ599MkGhCc6oaqhI+pKWXert
yZMhvamRRLykIYhi79wSh5TMxFino/GQEbY81/7aGNCf+uBrMp8kT6Ezdz0W0eOAZ131gOOJPRs2
2WxKeNcCEUCKBjFeMj4JpyRPhIOTlv4lX5pBYW39THR9RXMBEi+rLq2R/7JKLLzxhURSwGgT4Yem
IHuLyu2mYib/rQNzQUbfWQAB0S9eaq89eH39pug3AIumycHwXUFXv7UZU/ayEAc8F8OWgKBmFeXc
LkOT/spIYC2Gkt6EfpPM8tHTOSgNIpKgYyM8ehnD+R9dVZRPRRAeJEvBBvn0grLjAhS91e/bWr7U
LXAV8sHbKyNAbolmhH82tz8ojtiyeyhFngzfiFxl6zTL/V043y0C/rt6PsBos07Qy6zvn97/4V9t
/f1r/eJySXyap2SwLf87EMercLXcH0d8DfvY/YHhXYl/f8z986kRybIKne+f/fNAbD7hLhzF5Z9P
/9+PWp56yAKiHhoZRQfTgIhRDem+bgreisU68+8zW6q2yCtb5DL/e9qpI5NrMQndv/jvI//5zn8e
9P+eJQ6tF/JqwRRZS9rg/dcQbgJENk7ROC+/y/2J/vP73b/2/57m38f854X770vzz/MsT0vU21vY
0Yya0IC5HNdBIxR4/br+ganwoU9RBwz++DPMkYr2sd6PRgwUIpDzyWhJnSXZFUWuqAi6ZUXbpR15
DLHZD492QIGfFsNnITXyqeRnn5XXJQTx2NUuSRZqB6PK3iD9fh/U6HGp62ArFCpgqE5qa479RyzL
8OoX6AQFClFQayVbm+MBVm0KUFt1tzLt/lHMGUmNESaoNpInkpDLS8Xs3fMJHAiK4tEOj6MXEHdt
cwTjACK3sFgglljibyfD+DkV3+3gcgbOUO+ULRLUKHTGXXCcS+pzY5x/tklOlq/cxvgETIEI3COj
vqHbt7EJVdsA8rrmbjocCfKDcz6Ic9raT+20zCEiMNPBeFFA3OskF4eqn32gCTlHqUDpvecjonO8
V7LT7auYRvzCQNE6p5eQSh61pRsEkuUGywDCnJocwhDFomsYz/G25cSGFhAIY2P4PtMuXjTizJhu
6olKNX/MxUtCq3vTzv6voNeoru1wbXf4HLzh6HGpwIT4nVOzWTavhpIDHIm62aZ+HjNyU1eEEzbW
B/iXY6nbK40J6h6YCVVhwCpswgcDMkUxXOlr/BRmv6+E3hA1OKLz5RwkB6IbffWW2lFwIdue3BJe
PTucvmozfHSZJu3b1KSTS/BHP5AWQanYbiOdJvRos6faRilKarJ/GKPp0clZUJ08Pkur2pGhdxtK
Nz/i4mWOZX9YvYENo6cQafys4relnW6n3aXlRP0QVAMB1CSCRMnFmewlDWRGIV4R2RMBiDjFHT4d
hGB8b3i0WEDha43R2p7EW2aRGRfMRnKYyReWZcMkxyM9LMsJpaT3EJkDJg58KLM3tUdgdVdbMsmc
cNX44IBWhWYPxPLZrwJhpFD0qBc9A+KHgRV6k1sIWt05Tg61mfzOxrLcFcL+HU2pJHpnMA+m8oKb
tMk37PmN0ZmQZIXQj5jR+pE/rbsWTBNK5so3I4UDnPh/uhyBixGhGwQkZAKgdvVBozxELlzWobWJ
DM0rQ76PmYznMuTCCgCovfjjb0d04sg3kaM7QlordLWdKu8HOACiwf3vdH6BjZUfmjmggW+DXQ/W
dQ8Gb44V26k1/3QdKskyGR7yMnrNYowtYuO0/ryW/nTMXAMEluKXhDR06P2AaHUHVWAdBwx0I9de
l3NYb9nsPkddcumjo6Nm9iK6Rs2DnaIRpHO0YtKcXSKz2sqWiYBwfTbiFgzf1LRny6nMbTp/B4LW
WYlPCUDXihS9Evep/2F1wALHnEYSY7rXrsuelvHApAll9n0v2dlJ95p18cV1v4WN65Iuz2M7o2uR
BTGOBIaR2T6VoB7EqLZJ3D+0OU7O3CpK3traJNfI/VFqn0XDiYmyICJuRaRjSAhNobd2rT7NTBI/
Z457bc+/BdRTSuYXqx72yV8dxVBPR+/U67ADw2T+5QIc1sOYU0OkzrvpD7uIOp+YUQf0nUH8UGjj
fFMzgE3b4gJEiiLzHKA6DX6OyXLVTCbtOSsvtvk3Ncao4uRc5c5p9nJjnahwMy7D59hqn8MSDi0L
xnvu2sSMJ++hgMhtIczsRITqNjWvlT/u+9k6WU5IF9Xpj+6UvBqJQRKvQU+V0FcMxIYDJvy3mwxb
r4ImikwJ8mmK9tkobH+ri/41pW1hN+nfwgieAgVzQUXkNCGk3SbPXdE0u7zpuEem/Im07+uEX27L
sABcym9l2xbZrupSxM1HOBU4IUhA3+qB8JpZRPu0SMm7GeiBh5HytkATMLgZ+c6vZuoZjJitQzPB
VFvP5MdkU1c9oliLr4a4JSJ9r+uO6YQ9/IyQTRDbRILmpCdG13P8nmbOH6uZIvJXqG/n2TulJRt/
l1v+s41M0kfxTfzCFlOffem4A2RrfHcp68PgfxptyYGltaprrxT6effdN3E9NT8mIZq1bRF+oorp
GHfGo2gSWEemOM1ZRGtu9ok/9pmdQefQe6MM3mU8JgvT5cuj0GuUsHaW9inhI9plw+i9zgDXzche
qF4BdWaD6sVI11VSARcJsfFg5rsRzj0eRAqTNVc5B/rop8T5CYUGuq7Oq2ui3R+aBu4OjS2jD39P
U/QT1AgJyqH1xxt5rLYBBFUcEpMIV0edNtTf9IWDhCtThsSoBBZ+AQR59QEWk1dy3giSSewG3ZGd
j72cjNj1HElQmGrXBDXtPMChmOxmNPdDFeOmV8+WR0+jcfLXjngeD8MDBt2Uo2qiabG3Rzxl5rmV
yxGv66yTqtRrTfophLtsXOt6oft6vdgnDhU/W9VJdDD50mTiPNjCY05LMnNEnx8gFfyN/PmIUMXf
U4qwLA9MtueuXVKs4K2I3KNHSIdqIF97F1ZsnEJOZyLTsLz0x5oYLQcXDQunR9DZpswQ4rlZ8gag
gKB+awzWVjI+Ws70WpY9TWEbWTLC8qvD8j14/dpokDH7sX0yOvIk+rE6tF6oCDAkZQ7v96ZfblIR
RvmWnzhFabFn3kqOFSkiTkBIRCoLXti0XGvToKaZrGRL+iSeT5cOCM2KljHMqmRMd2niP2UCx35u
faAz8JW29ISeU13CKTFJLvXHl7myy9/0xfNGijUyi/o0M6D9IMLvQzvKo0nQURyZzdkYGaOX9TGa
XWogrIZuFM4PuWLVQbN95ib6DdM0YC6S2aepFMTe29bNGApJwn/D0tBjSTGTXYCsvnAOnHZo1KG5
LzpcLFZV35LQxbLme8c2BQRBNT/sOl/gPsInEaRkx0KN23Bw88hcFP45tNLrJIvwMInpeYz2qOcA
nbbt3ktboKqDZJP4YXFGWBXbpAbFVJi6XmEdfC5U2G9aW9frvHbem3B4nqruvZGMsxvpfeh6BEs/
wwWPbPRL6iokJQnExysSvjPwo0eja3kFBlLGlHzwuP0htXu31O1BRrtNtIEmsnW67iPSHkaPyd84
Ix44VhKxwQ0JZM4CxaxIcXQ7RGu+WfYnM75Uo3plTkB6lUH2Kn3/59l8VC25JI6J4qlRYbxyoPb1
Kb+Orv3DbBDQYWhn2489JVc4L6V4c4tELa9uMTxrs6f3WdGPZPJuGg+jCl8KXKCnEgrtEnNIU7pM
PCKlarop/3xR94zXW8RBll8xWMrHYYUlvWaLre232GJGpWMDr12XWkxkBpjlc4WX2KkILwg5zB88
6W8rghRO9w+YDkbkd5ROqRr++eCBCN1I34ZnpQVuz+VDh5PZn4V96EpjwdfrT5R+sABL3zoBAqFY
VKA51dAl58F7U4lkTmDk8xfq3G1ma/9gZuF4qscWBZpdXe6O6vsHY0kkuf8f25XH0cGBU7h8DRyW
OzYgThZ5uVp06MnyfxH5BRg7BwDJFeZTZ0k+iWlL4WNf/sJ/P7d1QWRbHDBxLSDGnl1N6F9fK8Ak
i2/97sguE84PK3tQJG+QFP5hZeAWaQlNaR0d7z8TthyhKv/++ITuW1dE4SEtvIGM5w76JYxkIgNn
44Xcz+HUfTFoxhC8/Pv9QSM+lO1oGSgL7IgFWnVGsEa+sVg63LVXc/6IfVETXElsR1AC7mkduhFt
P00rQ5J7bYNZKxsCRsuEi7EUvVpPJWUFVwASfrF8yLoiP823YLGZFw5M2tUc0nmpo+QYRpACaAcd
/vnH5fzOG8mgcPyeA7tmBnYP31R2zN9Z8Jcw7H4al/Pn/UPKVrEZaVutrCU0c1oyRIo0xR7j3lKv
QINaK+CiHX1LCA7/s6hnRodkhnE5WaDpvCnUZJ0S4iqh/ATWV+bO6hgk2QEtt3vys/hn4zXG1i65
fpUqdnrJC7l/oJ+9MbVPqTw0/nrKI2x9S7jF/R/v/5cvn7ZBzSRFgZcoNUNPaUxs4ktvDS/PO7w6
RjnEOZtLB8eSNcXlW+XZMDBm9cUe98UK+AvKBwIoRDR97lJ4WsgFcC0avfgbV3x57oenPDhnkXiH
q800M+rp8or3mXMtrlnr0RrtD6KZ390+6dYqAldVeM94tXfTPJJmbukjNfGfKqZu/hG7+rMpGIeS
UUSKWVk++MbwhALzvQP5h1znbfSoQHxsM33IzzYb7I/Nt+84PxFfPo2tx2GzFuMazdKxIDEU3hFr
0kDL3LJswFEKATul2czdwKgPmtqJVYmQWX+6ZHLmULd86d8PHf0ohg5aHvGcrO5fzzGF74kYOt3/
7T8PTfLl4rs/5f2fhVb+th2dj/88rg+X4Nj7F++Pmzs32InGuVZZwVSoLEpAjxBRGDX8bdzhSigP
rfYw+YwY4m1auk1FPRlvPhXAyoc2d+pb0nwJz0yj4NxqA9lpLq5jVHhr5oJPRhc8RC3xgC1E5q6x
1WqIeUOKIVklffTs2MskzDVg9IScYQWrm80/dQGjjT5pGBur2n/hljPFX3jMCkf5OgFvtXWr9mqy
eFw8/+QMSb4JMrmZwj59tosqpaKnuCkrYEzemJ7HrhhvruS2apfeXZyXzDFq9d0g8yT01CfktzjQ
SLAORtW8cuz3qekAK7kOy50SOwuN8oYQtnnrafMFRuR4cHRM0R2xFwfUGARHL6i5m92GJKc33eM4
5/umE+okI+vYutLfgDVq9ykR2qB1kVdLFNcSkfmeTiRnfWX+9f2R9dWZyPNjkpTa6Sf5L7RoHFKL
2fOn4UNgmj8RJPsTErjaWZ73q8uDq+91QAPzR3C/vx23FGchjU0cX2q28rchs/Yi69wjhqr1ICh+
p26v3KAnvV2+FW1gMRtmUGcW02/wh++NZce7ZhkEdJV/4+54S0KJ3sAkqKSwg12g5HfaDZ+s9vyJ
1dGxLc4SUr464fjo41fSzPvnnASpIuM+U0O966tmYOYy6z2Srz/Gb85ZwyUNvFfTi4FdJLG/wTvx
iuNEnVwH3oOhcgnt0/9bV0O07+ZrhBcvZNJ2Yo4JewVdMAwrN5tfHA4rhWuZpPt+2J7zyy9JW3Lp
CxLLlkzbRQutmMaOPr8PNLhFS0W6mGaIpPuo3idt8UirlyqXw7ktt4NhHXSnwafN1c41FuCBAxFe
JI8EcPzwbfk4xP1jihjAzTlQDg6Q8yiKQamHDa1rcPK4xUFVctLcNpl3nmrvYbYZXmUoSSxXc062
xtfYZAhctvK3Yc/4OxvjjGMUYZK+jsX45WSUq9IeHrPKf2o9ehXKfRYDiLm8/yylvPrueEjp2btp
je93Kn4EPvqzua9XNtnGXLHVpSrLn7z7Ge6Q+MnL5S9qrRnOmzxaU3ZhoRfMlX57XXXR3vBnNJ0/
mpE8C/TPkczPtHMHZif6kXiJlqT+Tq2xB1z8YvouuuAvFmwKYhfTTEughzIfoZmhgfnuTe+H9ao0
fnAUxZjbm+rXJDxeffkHFiXNs8gd1vGY3mRhf2Xz0gqwmFl0/fsUWiNnohSxAGCQNgd839j+CoH7
F9dlsk0FpnUK7tsUi3cVeLjv0AnThwcOsDwPepGWoh7H/DRmZztoX0wSc5mq4msNjGLtwqIiXHhY
ZIA+tZ5YhwCEmd3iF8it+WL7NkN6fvGsA1IgnOE1bRT5sHPJqL85S62+gLGXjP4/kiDLtppttTBx
L/t9FJ5bADxZu6TguQ9ytJs9vBLaoA09CjTkZklkBLlEN7v36IItRm6d7fu2uXgjgw0O1w+SiJdx
eoA0sJJO89bS5PVi96JAg6z8Zc2yXMJKI3kUkpwzZlK01pxfg0CGY6XNZgpMAN2xpvYV+jXo0ueB
5AWQAuZYMz7RFRMQg9YvTh5WKy7A1KSA5Q87GG1w4C5ddMKEAHRP2jZ+RmHwzCs8UYmwt/ePU8zS
U9Rwt72Nhr1gaPWgs+hUxe4BUjwHBsgXxfBOg8n2xV/Ez6UOmRCAGKmq6aUHs1EPNeWYSQJAQkB+
zgAE7Ne+d9E/mjSwzOQXwpAst5/sDIuKr8Jv0wUEmPSEZ8jB3nWJQFHjgo8qkw6ucIXKtUNK8jNG
SwezIfoxD5BjTH6PnLtSkmoRNatMzAhqmFdq+5vWxHl28Sk5Uf1LqfHDoa+T1h1c4ulPrZGhtV7E
7Mp394bq3mXivTG1oImm6SAn+fBHVXiAezN4Ekm8181XJKJxzSnrJgrjmprzryAJ38eYUSiTQgRx
20i5M0VD+W607LZVWP+KQRn31H5sPG2z64PI3GGdBrkScjx1uk+GSfAw06A+YFXA5tX36NosQfUw
Ym61+t+R4vyS6fmx9YBmRxKwLrIZmuXlX0FblM21f4rbiJsSNcGUNjuOya9z98tIsB3prOVqUeps
9jCHmNzTPypeitbEONYgasMsTbA0NPK06H9OsZ9ck7D9IAmtAzghwoeYbuqKWfI3sev9AfdTAki4
Ko6StcQxGEQgTCg2Bk63zWzweqaROaMGpQU6W/almumzCp+Q6l6KW7jI6EW9wHTcWzB6zkszvRBr
hlKvQl5hosYjBS9lTuERgyLQ/SztJe17vyKKmnMzk1hSDXhFNCE1s46bg81BbOtniYSZEcO4rJGv
Vx7nSyGEyfi5+5strMcQ2VOSFayvllVD4uXxc4u0iqxqdUpU4MBDrAFmm+ErFMEahlZGC8Xp+j3l
ZkIUs6YBrbLkXLrTU8M87xI6yr94SWPt8JZIhGJudQHBC2/dtK6hlX/HvT+DYyzVcWQmNsAlvujl
Q1CRaDWavL149wh9X3wn05ifq5EWuajn8pzYHBBJyqKzhFry1OY63C02zCkvgAM1ZCilqOfuHwI9
U8wWm6Jxw33m+tMpwY4sudBhAA0upTWbqOlg4x6yjv4YW8nt/sGcUO4ZIUpzZ34MGNwTYT4srkRE
nwtG6hLlcFRzb8RZmIJC7VH9Wk3lXEY2w3Ud6XYFbYg8Dd2JF2rV/sU/1lKQ2e5CNcuFa5096Eyr
SDH96ouhfVXmWOxwRVAlpqm1D1IuuVi5pEpXb7GGdXj/xIvNaWcuM/yK0P3ecQeH2wBJgWOh6M5A
mdzkLNlXPaqZWpBVHSpeHiAczkX25Z/OAR1mL6S/fMZZZbbJwWNCt/YaIChCIv7xI/sW+iQ+oDs1
th6++Rv0Kbl2/MHZzoOl9pbFcU+lMyiSntzUCeYbihPFs/UMhueKKf8k6Lmo8DYG+8GupxeeZWOl
6jCxqT9kKWEdTm9WyPDgT3uDx3PuI7DPl3hii+usDDGjRRBolo1E6hAedTbkTHC7FgfCNY9GiMVI
Uk7kqZmeNWG1Vesd0rB5VjN4zQwGiVx8lpjoGGLMxnVsXb0JJLW7p1HeIY+B5Vtzu/uKBOsxBToS
NPDp4q1q2JmSjm+2RbzzeMn2tUcj3qjpK3adCjZDj/oC8QAmSucUJQgqO7ujVvRPce48Vn16NGn8
UUEZHe6l9wB4/epu6NW1k6xFTHLIzMlvsDX+PDbQrROkWxJhpyP2g2s8Nv5VpmO+n1X7UM/OZe6K
cjf67VfWG79DZ3DQkhJOHy/yloqYla7ghUCvw9E1ys7Ek4UMpiOC6EdWmFl/O9N0m/vypSr7jJnn
SGRJFwcbSQ1nV2ybJaaWxDe2bhsn26CYCOXvnb9ZNLQHRTcPidN489PovPw3u+y+qT+QcBs2HxKR
GGNN2RJ/GETWaz0l0wNJFpw+Wf/tOoDaI7+MvHquOgMeZRwhZCHJLZtIcUgoUxxmZ5C4WaqdyiE2
PqAHM5VEHyntbPog/s7TDkGtPdEagE5zTZNfgLXCI4d9Gqhe17FITfUe8pOF+RFLseEBMSvJHfVb
LNngzsy4zU40Xju0WikJ6REzHjcSzMi8D1wy6SOM2c8GvpEptQa0xYFtHtJLmHbFti8cIBl6sUyH
I4ZjMptMVZHyYsdUM0oe7JGTdVoI7JBFvLNgtpxsD+pCL3L1TFrrIXV+R8SnUYOjuB4ZrZ6jVD5q
tzeOETNpFZtA5JISn5I0z106BpsqIJIly/tiW9AjXK5xsdU2reE5zJrzpIDrlGwYxO8dpa5bcD7G
EdYvw55+fgJ8/Cgb6ANlSK49847kUrrwYLLRf2A/fBNj/cUtRFS5gdYzmNvw6BNPg7jTeLCs6t1i
CrX3tPou0xQeips8oype3CbjZUqdq6fBYyVYqsjFGt5b0MyzRwrPxMxj9GjOesQSyUr1ay9lQjLP
P5q+1bQV3UsnsA84NScqS3N/M0WOsFKmJ64vwnNl/eiCfBkbjfnHr3Gfl9B9Z6Q08VNZ9w7+cfcM
k27tIlpmKuF+5CgiYEsHOEzgHvHwb3M2iaLJAnroTCQIn4J2G6rvuzX+/ooVpeq3WfIgMSZFHbbQ
+a12D0LQtasD/9zx0m7KFoJR5VAi5iZcrozKCoU57k8UIvSBaVIETnrpQvep1ySz3C0Ud7OfGJR7
9rjA15ELg9p3SX90UfTfauf5/qhWtSg0QzytxBQg9i6pQXrZoYCSTcibHiUcphEiWMHeH7xwjw2D
qiANbqbdgRNuHCIuyvTqC+YmjYdwJAtMAOPRdK3CzuZ7iRdQze5uzRSx8R1PxStnfWZmM/lZMjpn
ZkaxiZumyr7lEIuD6dEM7sjmytzku3QQsSJpkf947c3e2Q0DA9yyQMIUcQfUhKysvVmVe7lldZDk
XxMlgAEckyYyPcNx8Sz8sOsBmzey0W01ZWDCGXAGJea52P/KacatOWG+pg5Pmdt1v46b6JjbvOLo
ok4FRqtVhwNWe2hmk/zVaUZ+dIbVmJ7Jwan7R21TceUd3y4jpt9RC4EgjPTq/kh/YRjel9TMbeDQ
ONFXSs5KrCZWOmZIS04Ji+aUb4bQ+EtQdbguGtDG/cyEJsNA3WINQWe1npEYGY31m/V0sbBlj2ZN
L84aSnsFRg9RVgPJUiKFGKxqk6T9JQFP6JusR5lob5WkohY1Nl2LdV4yP0bOyL3gPhgDgUnCcp9B
3EeklmyCzgDWgae8TqcvpTmLeTVTHyPhzXZqsZVTSmFkoDLrus3yyjCMJKQxoLjrRiNZjyg8aHDu
fcSFdpEHpG/K7/t+MkNOh7l7nNLH3nJ/yZqjQx3yLff2XWujCeKhI7XkWPafcua9Mwl7xalZYodG
hJLw9t2s9MExbdid9Vic0zA1Dy0Ggk6rcVdIDrmEanNMzQfjzZNqPA2mc2iEuM2d113bRqtrxcy9
YGZ69KGmHpca2MuH5jG3WTSTyfnS8eA89pSRYrRaDH/wl22rf8zUMuGZN8zays0wjOmh1N5XF7f5
+f7B6PUPKY2YAOza3eZVcjFiLSKYIcirTQ4h53L2P+RgIJ91J+s6jeDJohknOOvoM8P2fj9b4rl2
lbdjLXHPtibHsOiph8ZuU3PEP5DW9CPMTZB9nfkkNZeomozt4LFJLheVWGIdpHY+DZ9hYqqW14/2
2smdcKY50Wl2aILyV15GcGuWCvfLmX8aQcggcBJHFRz8Jg/3NPm9FVoEBnegRfNBtMcpw/F0l92a
urfXpkU6gubdozDoVyFlwrCc1KzWircE6uBcZPTHjRgfK5F8pj1K0MzHzUD9+ORm9c0fYyxlIOBw
93Qw+BYLENcSyMuKSgaJA0VT7mUvjnJLZDh/cNgFG89GgG1yWl/5aIf43eoJhHkDkcx7V3XQcgyi
XIpR95Rd895SGa+bkTXovhDRXqkIV4B/V3dsx1FuQLmzv+dyOY1qn7N/kjyohrvfZy7B7J7itlk1
Y8Lh1i6Phc/Un85av/WLh0IQWQJ/uzkIUiKoFNGLWA6KDkJM+WmsxrrrP0wDwzXUVOrfkP43x0MA
imuVtydcL6htezbV++vkeZ/GgDbNgao3WjiG7r9wPY9wnqi2xBC/zRSCG0pX9noyUEyChxKG6DvJ
JYAwxfwzTXLccE9uyDzCjaURSwRDRNE60sjEVUdHgXs1ES72xDKlZ8CCZZksNRlyH6V6TdXD0EHW
zEz9I/xSf5PU8tT68nsx/6su/y5KriaEtIi9yRAFGY7tPOhfYlO9T1xWeJRIUvnfJShaht4pnm/4
ba/mps9YsQjapl6BsdrcsnBifwyOiSk/cdHD5hswopEKQVnCgyrl76fC5egLX3FNb+2PwMBOtyzY
iJYlP7qRacWa7A1XWtcTGJqKwEyUny7BSmv0AfDPaXuvA6wuZvHMOf5mxBgEfRPB3LJeAcvpEUWg
2Wcl7yYOfBkPd1pKPgwitCot8EvddL231LGR2MQVosfInIoWXDptDMe7+EufkqV93kUAEdZNVjzW
vr4SB0eXuvhWpgZFHfHX1KTkkgHLrH8+FFEnNy7t85WxvI//rIl6OBlmNuzCIf0m2FmuGxuzTG5u
Equ3z3mKgMIdQtCJ3O3B9MCZRN4aplCrgr7tR9/LBrdIFe9yP57gAaEZGogXrmz9J6Ghc2hGVzzC
Z/szji9xWFk/aFSgeC7n+ZI4Xnpw7bklxc23NwYNqkqI/FQ11ZEsZ321CYUueg5/oelY154ap8hn
dNbVFO1hkHCfRCSklMg30fZzOddEHsD0ynlCIGNJ2zXMd8tvt1zSkXPux+UKaU39S4XTm2WVVzIF
bkNFHEjUQjvF9H4UrXOk980hR5uM9egzD8vV44qGRYoqUSwrwRgCP4pYVOzcgOibc8c5cfBj1hM4
NnzOnpN9LOsh9wmqAzLrZfIt/ei1ypqncnY+1SSBLnkHOZSsain0Eroaa0QzpCh7/ktDeW0PdAjt
ZOns55S7znITNSM/qKto7M3uYoUs6gdAeSDCWQWymrID361azRPNN8GKHOZtsvk/9s6kuW0kTcN/
pWPuqMC+HOYw4iaKpEiJkiz5grBsF/Z9x6+fJ5Oupq2ubsfcJ6IqjVwAUFyQmd/3LqlzKyds3OwM
Vd9BmkM7NrDSZUzCo4t3/U6v3fdSdbeJ6cEO1LehFkHPasuvfuPyneXLpXbW0+iSJzcROvSXuZfh
/I3dpj0BAp5zYdHW89U2SaQw+cXvNmTqm2D2bsVvV4+beZ3xckbFfRpbHne1ivmPorT3ncpasRPL
iRHVObOCrewWR7/kx6DmsKUbQt1WYN4X4PBu5Cuve1jasT0dK1c5d72JTe0I/Y1VRDl791gHCnc6
JgLDgb7ZejzkMKQzR+e+Svj6SyEq+XMJYsyVzfyggJ0mtsjnG0BC6Dp0dq2Sx5IPOB7Cxostmvk9
INhbG0uIJTwd4NcuM4Q/Cs1bTJN5j9If7wJCjTzAVP/PyJzzjWhXJ6BWLF3dZdoDFQIyVPsVn6RJ
xnQ6mIPfLeW9xNiGBxzySAhVlmjmiO1O6aj6Qjf4JXXRAUaUiNIz6YR5k9y4BjKaOuGQXCFbYvOw
LTu+FC6cptSu+fAy5rAuS9/1zLirExf6mNDJinFJSB0iin4gAHY2f/bsxROqyDvLRZ8qFHv7TJkP
SWF9tUp2KrgPA+0nBO2EpbdJFdVesfJ56T1/pdRs7vj236S4zSwkNddtfRLouogUIqTvJ6gTN2zF
s5QlguN6SwfxI5I7EDKUwThXuoWYKV9ZZvFahCswVMP4uRLTJl+OAk76vIGigetgBfssgbWRV58L
PrlVnHjPDcQaLVIeogYBpSjzyJqaHVtGlLf82lQ3WhXxhzbN2Ry6l1bsstLa2bW9McGgYJp28U+I
w+EUw+1epnP0Puj86GvT3nTezI4tYVlbweKAgFTfBkD8wVjOQEpmj5Cx+D4OUh+p6E1e7Z/y2Q2X
jkCDBoJ9LNBax7i8KPjIRsM4u1UZ3zuT+T3N3pExG19Jg6qTs4dFBxA/BdMLk3lrJNF0V2l1AvvZ
9JaWE6M0WEfJMSb2sEjjkiCMjYeAl+GiqxXumXTOIh9CHbdqdQ1RGHgQ7DuNX9DWjNPV4I3PSTeF
S69OAOFMDSl+tY0WBA+HJZCelTpo/kERPs26Mz25BpgofvywNXpSK5i63vZNc9J4jTuU/L+Ek1Vv
zWio1vV0bIh4zeCW3Nh/8XKt3pbQcsDh2Js+gDU4l8LRpMZ/MEqgmnr1ujU65tiABRDkBuTgw3xe
j1V7QvYIUsuUpI+aAfKm4PENkaYH1Kd38aFhB78wCOLlipqfRnaLjzMAzg48yUXS5/+twn6jTuhp
BmIC/16ckJCetBf7R/HnP4QqSvYe/aJTeDn/h0yhY/8BlcPGFsy1SeJqOiotP2QKHecPDe0z1MYM
3Mk0pNf+6x9CMDP87/8yXLzB0PBxPfzGhLwhXT9kCulyVZC2dNqWo5Oe/r/IFIrb/6oTgsaZahoI
N5mWYSNfQP9P8jeThnl8yL7nFgPHG9aIWfCnNe+6IFirDZRtRIlVk42L6y597buFrHTTnztgtOr8
TQcsBVyXAApYADxOh+E0YM8oFu2vmlndtNHpp7f5bxQpkJL6m1dr2LZmGLw9qDt+UFgoLBuWMm4D
xGHVOy1k6myy8qQ6Okoq5uuEcHZDAgSE343l3CqZ+ugAmy3n+4lsS6W0PP4hf5o6wHoVVkWyMlP/
EEE+Hwx7O0GtHQAuRQW+iQQ8vaNjfG/KiZAYqQ6f+fS+AvCQ+Owf8/IkLjdht0tWXY5I6oEJu/gq
xvSJe9MioS9uV1jY0EDxVGeFS7vrNuhuSmMPM0I2iSHiklWpbcQrcEtsvLjUYIGFdruVWn4VaM+/
XhShnaV4TeIFyheM61ehWivYVwsxJuJyAXgPjMaWfsnYArF4rwaYzyzKccVxM/gLQN03epasmyBZ
Ra56FGNAdcHu2ABCXIpuIqW4DgvhIIZCZvbB3E3s+N0W65FxixAPUpX8X3f4CpDBiLxbNfM/202V
rsQ1IhIvVViCf2Pa49yKZ2kwbTBCWw6ZdxCX0wnI982tafRrMSKJhoeK0UU7oT7NbYdW/VN3a6Iu
3cIwj1aDIsa64YwEgo7PPeTr4uaV5qz/+lPF/RoFhL0HURfsf97fii7TCOW/462lgpXuFnrVreQf
wHXMEvMJGCfi7RF/u7i5+BtMnDarPFmLY/EW+uKYPh7YN16xjJMnpuHFZOQvJkFNHaMlkNymw/ul
bjIjuOkwbwt0Jk+O++IU60++nS1V1LDAtESef2Oj8iKqYnCjAdcE7jqpeAJALalSnO3jft1hltyR
1hDt/syiCjJMPH+OuIe4bpP0a9Jxi4TLiUvoHHsEEPKOHZQIteoaq9/Lqa7eoq1h3iQDVqCReeNz
LPoqcdlVafKXcTXM52FDae1ZTft1xuniFYjThnRte28aEpuJDaGimta9Bz0h7osvWSyESo0FCzOi
ZdAP0bAn5w2tYfmF/cqi7pLHUfGfYI21pBfLz6D6QAWSKZuEokn6MpR2jDs24qWuhYmMCLM6BxLP
izlAHgdoM4oJhw5rsmXudoJ8sRlacHi66z4l+avepMQ/Ir9aJEgf8jcNX3HZWWYhtsrEmgXyKTyl
yOY0fcD3DHbE0D7gj7IoCSF2cJejxDjyEPshU/P/c+hv5lD4LP9xDv2f9EuT/DJrXs74y2tT9/5A
ExXuO9tc1bSFpOVl1tQc/Q/TVDW0rSwdfSsbcbEfk6aj/WGYKCoh+QQ+wEJX6Z+TpkUXclj0GoTV
VGR5/y+TpuGIWfGq9CNeD3hHIbmpIZGkusYHYTvX6acs61Tz+9y0f9bjFOxFaPQenxtUeWHkf0Fd
Fgx/G3+r8k6/sQkrPyBqQLrPcWCs4YA5hsP4EIT9vOq6DB8FyyrOdd2DHolI9Iq0uSyCrrXwXM6s
TRhM5TmoSvPQWe7JcTRWum3vkQElJI01HWfADp3uOnNkNzwHKRK9yK8YUR8ckKzzG6gW18Ip++Lg
hm04wj1G4LcZKqRI/maMbOt7R9n7BHHEAHlqrvsvtZN1azNQhiUSwtpr6mj3FrPBdy0Zd5PWdW/o
GufLfgScngZJepeoBgBpBOnOptrPRCV0YndzDi5aBYWY6X51MFu/RP/Af742yXZZXNsQK1s1ZOlJ
BXAS+fZmP3QPikEYGZkzhMLwohx3TRKMO1nlm4b6Wp39S7urJxX7ljKteBsZLYtLvRgT+uSFInfY
1imeJWg+0WZdzsqJVOcIaZA/RDuZdFDzEAw88gCukvNIzWxH+JnwXpj02S6ZAvtfD/0oy3ZmqaRb
oitOsqpzdzjYeTYe5NE8EPdjE9vEO9ErO9oK35PcagGbxqCuyaxVb9HsQ7Lr++AO8Qr3tSQdD3ji
zfNLuN4F2vteN96HIzGKYXLKN02LvAWE02bnxh1EL+hSzlBWb6Nuo/eHggmS+wwbIvWB7Zrx6MT2
8NPpVSB2eEYQbgivWQ77EC26c91KRNuo+qif3Nu+AvbGt/uNnauKDnHkaNu6zw+k7PlGVAreqZ57
dLTCO1qi8GyEczrN3F3bUXlAl0oPHmSTLLp59o6QMjEWyIYf14BKOxMlICTW5LFQLKBAXrTfo7ZI
mmDk+/WhQw65tjURwjgg4QuEkWKmHaLxG62pPslaN5tYX8vDj/VQSekiR+ns0hTDtbwDVHEdmdcZ
tiQWEkS7ayNuxHCN8P7oMSZ+lAX5303tKM59lnftY1dq7a7Oo4eKDfy3XmvuJzXMvhhlhGxf6QXP
ZFBJSBaOftTLUKjyaBmJ4qFEoDIYNxaisLtALRXgGm3nQ2zVYc2GjZqDpEMcceyn6HQpSP7v81S7
+6lJdCpuZS2sJPBW146I2O3pmz6O4Y9zxUA8tv1VnKcoRuishogMwPEB8iMT2rIwdT7nzg5hiIgk
tywifyZhrhiHrBvbx9pMu73qKpeT/CgOtg4k/Jup0M09okn5PsEwUVSieI5IjFwPQ1TH9iz43VVQ
Gz96BtEdQ0aAIRX642oyNHQiGzW8dxHSYCloHmLQzwesCsL7VrRbhKNVHrcs0/IpMTeXcR1UsUt/
1qjfjEzDCCtswbSZ6iOBvOkRKpc4vhSDXrJemaBXVwkmW6KDnDU5b7+GEE4TiBvMdpzk9XpSG9ZA
1n69KHsAMRqO1xE1W4OPMcxPbkpGUCXw68/ULk1J16zjARaqrCIKnJ+8Scfe56+x13a42s0aBg3x
P37TOE+g3jAjTHwYYt1bhKOVfXXxr4LM8q62dgVELEsOLlyEw2D9mBV+P0BYnpRW8Dv5UvXjJMu+
2dA1G4k/mwi8/nGSLRpwjS1pt+8I73a3LW/sfjRqpFIsr7fXToq2i0ASKboGSTfDaXXVRnOxKcW7
2LmoP4y6dQw6Pg+tt4qtOrFUrUWnbAvJk9w4Y46MzBBZB40AZmYSGtwCaHhPZwvRCLXelHPwJdH5
hhKxHB/KKV/LmiwGaBJ2lz1dKiUK5uEcnSC0K09WC7Ff9bxuLzvLLBhwAKnrrayqFRtnW0gExW5+
JFyo3OFxg81Uqsaf0EQ6BYhtfiM/+ZoknQafIzLWeZQ4iAy5+yzs7UU5xOopik0YhKkR3flNjyxa
Npcr21fzZy1nIx82Y7KZEDtdxqjH35GVBhfb9+YjxHCTfTFROZ5ayG2Osaj2KTkclD5ETQ5zmxQ5
nJJbT41jPl6GbTstSsD9GdmpcBtzMwKc23ht5Dxbjnq066B/9wOy83y75tNMvHKH3imMtGws3v37
ASLqSssaDMXSkuVPm9i/UaHGqeHDygxdbA/LBdNyLdtwUWX+NZ7hxPqY4XkboCCnasSZ6+SxD7T5
wcDRKNZhPlY9vMy5rU62kAedfALDRjxmTySd272T43g7BPG4MyrQ8woaZzueJ8qOtah342cKpt9F
7++uHfJItslxsvqh7Xruh46/G3xtY4UJeWMkPx/p+aqMTOtQmomy1SzX3yS92Z8yvIJgPyhEPpzu
7MEK+rNGEKZsjOBrB7YCI/bAsBB+ghJpOYhXDbUK6kXWQ5YIsMVF6+VQttqt1Wz0MNpfhosTZbun
Q1ln25Tuh5gMVQWgdlv6ZFu8GDehLDG8VxdWyaQV/vdIyTdaX5XbzCM8onkDmEC9m1dDjMpu08MI
TqFiwWIRh2NaHePSTu7kONk0+XYBGzVmmkucjKnBeh+rxNsTLs2e5gJCZ1P0QINjNXkAjpE8qGWr
0iYCurifPhi9kjy4ZpihKQShWbbJcaZSKbeZ26MaK06TxeBWyl0XT6/XJnPss4MzG1tyTajZ1oN+
y/AY7E9iPINQX2Sjbe9kYRr4Gftw225ysXS4dsgj2dZEXf333V2dAPTSYZl8OK8FD4K1RWN8Icle
720v+I6qkAY+soPLnaJzagTRkzYHwzmc8CWLLeWxBLOyLz2g6RpqRO+2Y976gat/cubMwh4pSLdD
EKpnJpevcgBkwO+lZTVnz4qqrTmZWB4qhvKp7tyNWQ7au+eTQiQKORztxC33zD4zURI6cEbLk00w
69kiNw10xPBrOCRw9g6TrZMQRfZ/OzR6cM/SODxXfnsiLqUeKtMOz0BHIBc6AERlpyx6pT4hmaYe
ZO06ojIiThdn/fMacgT+Pv7lGm0cEJLQMx0RkgqpCjfx3bvLYVxo7p2CbzKshuvheJoHeDXQZMJV
ZXXKi9+jEMo2DpWp0FVeiNOiKuEyG8heux7R5SatFia58oikwsYSo/p8rja/CWz+qtZsEgEW20lC
uiqoaJt97a9PLT9MxkjBLvZ7onv9CTEe5KZiv3kv0W/oE6FslNxrUVajgBX0+7h19Ge3K8y7Nlb2
YYrayiJC0pqIH259cnZzIQLcNVOY3kU9yfg1/FcUPR1A9ORxht8oBRu/umbw8gkdu5ZmARNUHcMS
W/+fg8iKFihOkTrG18BQdnaN0zGqM0l/m2RkMi51LwrDU1ORjhxjgJGXRhcu/mGcsSgg4ufehCHc
oBm8+nLC+GspT2kTzV/UBY4z/BLjY2VmCCPW+oQ+mh0fZZss7NRD6g08PPwdOixROIBfNj3U0Gn4
zeJEWmr8FAAQIXv+TjTMLc1lmvkX9eGUGNdsj/43ZYgPlZcXKLLBiMfP9rUxym6bD8BmCbebr7HK
Hl0ImoC1tqKnCrT/7JfmK9rQ0S1Sye5KVv2u+JYaTX0yXEV5cKzgfDkbEvLaRMZnI6+N+c1Dox7M
qMOM+nM0zg128mWzU3lH8IsRh5d6izyqPALiVmZrq5yaXYt6KWi7vCcLV8T9MfRID1ohJPsO/QEU
z7eJa/U10qCJi64tCFRZIBs8IBwo6vAqkMMvkebrM2Aecr43feiOaNS9wutt0Gcvxq1XlPWZp8Y3
OaDmeUZuT3EfkXJxtn5RE3YeveYttXB7jbzkS9OE6ISOPNQhz+rP0Lfx1WhKY6X29s9Vc8LfNTaU
c+aYAXwRoSQpjmQRlmywXdft1h86EE3L7v7z79UWCvUfPn52+QbmUq7h2J7s/ylrohnBpHpjbH/r
G7e2sQIAr4A+ENQz9dggif2IzhCF42Hoinz92hJV2ZEqgKl08vWyFhCL34YBfBtbuO5p6hZDylZ3
H2Il8R+SOoTx32UvPahPOLSD/zBpZYKjtach9lwIuct8MEBIoAokz5AD5yD4xBRl7eQZsp0wq7iq
bEBW1JVXlTV5hrxqpoX64nqVUMgwxVYF6FbcOMKAvQqatWFU1h12eYm5uByKujySxeCG1h2Ox2zi
5GEHSkqtDeu2S9DE+c+fgiYttH79GAj1mZpnmERwhInSr88dPcpTcKIWclIlmghEf5NjVqePHtZ/
d04ZJEdZCCOEYwyme1GUbrmWbXKsPKpbx1gNuBYuPnSM1dBu+3B6/dA+jXVyXw7nD82JuLsexPu2
mMLd9fpyWKPEBpkBQ7ncXbZdCkHYASipXO5+7WiUfL7VEfy8ubbJo5yUzSFgR3dtv95M0Uq8uDRl
Jztle2S2+I+7KGZkedWz2QkppOPepf7xUA7wbc2DZi/G/nT402khWDxC8x8vJuqtUgIrLBVv2dWj
c7BVyLXyiBSVjorAwYq7MznDsxHU7r4qmurGHTC9t8IWsJ5ehO5e9tgEXveyOhGRAyYRwUaLyed5
Sjg8N7r2ibx38EjMDc5B4aiI9s7qG1q2DcpVibafAzd/KlN9J9sJH2C82sILA5Gqven246T39atN
XG5barWylKP+5qpaXs2/kYrX7V+NUcR8T5JYV8ngIl9k8zz79YsbFwX4sl7PvhHm4RO2fZCFXae7
h2QAF+DXyU7WilgPUd7Ws3RFjLklC8SQn3qGGJmytLo0tZMaIX6lY7KtQf0Au/PX4HEOvMuYpkwy
8Pk+og/4BakDzy096TaRNrb32jy4DyiLs+JznIXn5N6DbMrxJrgzLZCeZu66D7ooyln4pcUKAChR
leOSFr1b1bY7OBa0DcimZaxA0OfPrV2uDeDyxdG1kG12iLoej2gUe0SvowuR8A9jrtWfuq1kmEha
s30HGvLx+v/2dtdLVTgk7WBj/t1Qr22dO7RlILFAmtgXSEXv5VEUNS89smKbD+2jGHZtM2rW/F5B
sjLoiJxfz/8wbjAD9HIGGx3tXy9QFJXg/orGJsihI/Fqcd39Z6O8ok1QEG1u5z7sLHPnJ4OJegCx
4tnboS4HiQDOs0lUlcIdk0gYBUfWZdz1DOKNDz5i4Ztr0/U0ec0QdwX/TDxb3bu8FtS32+Gl1a03
QwT7IceAeM7NL3Yf9wvCJujbEas9jUG6qm3A0e7kzst0qtlTdZWzDxv00hVQiW8eoSkZ6IBaXSIG
oqZnFCASAM9wv/I4xJSj8o+6P99CuihflKYJjmXavoH8rF6Q4ir3HXY2AghavXRR6GyzpNZRiBRj
M0Tsa/xdVonoHeqt4uyzqBBK1h0SkWMMflq1501pKdF5AJnJBi51vqneG9ICeMFUGkkYJcKBBum5
LWY+HZF2Q8zo3fxYmoi4I/Oj3Mo2CzjfaYrcywmyifRGt87DCmFCkFWP8kp+YDx4ZREe5Ahkl/gD
CeqtAr8aFrYXExef6qBeXp54owVRzfGJe01aRfCCJ6UsZO/1yXjtSJhbLJ1I/LVpkBe5PlCvd7q2
ydEQn35cHr3RrZy38R5mHm89+IdyXr/UxeQ+aRZZHFBS16br9A8n/19WA3LcdXHw4XLXc3kL0h93
M7Uh/M1iwfiXLRZ+K3DS+Q9YCZnFD9ARAzR/7cVJ89Wsg61uR+Ue6Ku+7qr4+1h7s7q2qqbcXw4D
71OLY9kdT0r1a0DWGkVu+0ULDXXlj5a3azynObDANZdZXcBFS6pw53Qks3W0QHB7wM/RRogM22T3
NdfyHO1BE4U4J/ReUfj6UvqNfUqLIH0IvOCNsP5vzH9EDvTX5amFq4xnAhQzNRUR4Q9BMM1LXH3U
VXj38Wiipj4i15L4N3MS2idZU1UXBT8iFwv8dYD0ZXbxEGhsxmRvNtj1HfwuMAOeY66hsQCp9Wd/
N04V9CBxVBrDsVdnAlGiRsbThkYqDmVhocttz5N6NwSWT1LC9u8qpa93qKyqmx5Vm2MYwZ1xiEI8
uSEsl87DDK6rgVqHACS5rxUF+8CmIJKq7OSRbJtNPd52DnpbovPDMDm2S/oADIzohpjPtaKovw+m
qHpmEWatHTfK18hMKy/thGp6avqIRogqGKlPiuJZR1lTsVMf5/YFiV7j1FXzA+ux+PY369ePaWT2
zR5fSJYHKmtbXfsYrPSF7Sa2D8p7pFjlpsuVz0ba5w+ygB2WkqCJT7xMj7AOGu+HSM1vu8nOHyIr
zh/qLsiOiQXaQ0GFFWGewD4hYNlHPaIdXffFGhT/KK+liauCBiWVYNb313tYEZ+py4JLXk+2K1H9
HGj5sk30+aEr4ZgnFeoMnW9puyJu8fnxbf0xhca8iIZ++DK02m2WFuaf0Hs2eWq7X3RIaTeB5QXn
KZ7bda/l/k5NYMX1NZBa0y7ur+kgjDt4qYaW/Jwiqu1Hz7OMvUwRoWraHVKt+tuToq5VkRTkBEec
IK+ruGMHPLi4x3FLSxfllPx8B0uBu27B1C+ron1EQrY71BEGeInaPsomfhSojiB/upJVrfeKNWGU
YCyW1eTYe9Ovv+dJWZwGI/IeRsM9D/yqXmsbTHeHZg2/qs5+rcLuAG8MP7gsTI+1gP9D87Zf+2yM
VubkChFZFLDiJI2WRO6KnTkBrQEJfLgWoWr/qNbt+IwRJTH2cygYCMSxfxS6b0JI6Cx8xP0ALxuQ
x0vZJodMbWbswibUNonKzrmOi+6T/rV2euOT2mIvkFVIZ8gqGmvjujYmew3tx/hUM0HC186D+x/n
FEFlPmpBaG9CjIfuXaMyMUxz068N5jZqqX5GxeBmsJV+D42zONsTm301zj9XkzUtrUgx75yhnZ4B
P9xCS8g/4wCiQeFKsi1G0NCRgCHI8VkIkGuOS5MFFqd71o04+S03eIYSyO1+ZyKl6erH2BW/OgcL
R6I5ngs+8+NS3AqGEifkunh3G3Y0EJHtoyaKag5RycvUeC3bBhi0JBNV/bZ2mSeu40IQezsI/vtq
MNqdSyjkpsMpfSPMez/1SPPEPTq1sQdfb1DdYG8W/nRnTPkWu7H6lFs2E1Jub50wak6yqTVxxest
xFGubbLDQshhBpJ18H3OrGoPtHhWaGtL1dkaZQawC9IFww5cpEniGRyJrAYBgplE4aZhdzmUrbbd
6P7ipwHysCzJ+cTxuJW1VlztMlqcjVQN6vM+ijzQDAiUKn55Nscwum0S4JWEgNXHoLYBpc8OpvAx
grFxU4R7WSC6Gu5xDqqghwJhvLbJI1f0/ts2IxmSnW8/XUfJoeTIkElWe28Zlg3ekWXnrBSlQv3N
ROHrBvtmfWuJnQiSpt6DXbbrxteAqIimCbeeowJz0BA12dT0eXpHYgIil+7HJ+wPmfbZlsE6nd4Q
nAxuTcw+1l1pT294mOx0llNPfpqYpP0wAZHD+GBQI0alB6Fo33hE8OBRtoOGGVb15ARbWdXZ4cRz
9mbFLkjC7gbBjmQXo6xw009oQMGFCZ96jQS8154vLWFmILc1lnehXVuo/2flLrTanT52NR8BhWLy
2aThEGNQYtfnJgzUO3SuG6ge9AKEB92gTuVWYeGwnOIgugemUt81Y1ps2jzpHnVhe8OG1X8fKrjv
rel/t+3qEynp+hNCOBYMY06qQgX5h0A6n0RdDuIxYaOEylEO6Y4906VQyMPDAaNuqL6/KWNEU4hh
Y36qW6ZLFsq7Dcw2UTdlAFgWaaFbmdvJezKOFjinjUz8qFk+COLbnQsq5xOLiHQxzl4K7tOdzwQ0
73OxkQ/83FolrTIuzRkvHWucnVNoormhWThDilpVoochj1wMS3A8tu/dNCIr4Y7rRJ18yEniwSuo
gretHr3J566VIy966ZB1CNrLeSr13YfnM4DFx6FD4DmLo5I5KsOs1CuGBwdC9TLA0/AZtRfQkEkW
vpmoRTmJWn4di+mudzHTQybkAS9IKD+4MHG33r+XhVvZ2T727ZXq9CAiZZuiWP59kWuv0WyQzJYd
Sufp92XVb7zcU/f+NFO4mbaXVbdNZ1Ctoo46S3NbOeXpMk40XXplnZ+HejlFjuMrdpKXGpv0GCE0
tNTC2FzMsdqfZaERmgf29WgXZKD8uIInbSf1RvYFRVgcSq1/lrXOz/tzVcfvFnqCC80gBFi6FlBq
UXhVDH0OGMrq2tbZiXLEvWIdoBS6v7Y7iSP2cP137oT+ANQz54ZneYYTvKWtZaMcrOZIatRxfp84
GIkBBElfJ8O7ba2M3Bch1hOEpnfZHEdmskmyFq1fMarni44AVhgd7dx3n7DCRo6N9tZ1MDRLoWxg
RJi+osYPmBac8trVArZ9dqF9LhSI2UXJgyAfJ+9U5nhbEE+sv/gJaXjgO4iHgcHd6wa462nsgYlP
fSS4oe1OFoluQzq/1kdlRmF/wM2sF2My2R1gc7NLbB3podJJt12qK6sqVvKT40EHb2ol+tbOCwdb
t6/keJFPRG3kWMSNTWa1Yw5LUkxjsvFBjox0FRMUz322tGnCv9xP77wQNskv1wrQxSS0XJ4ww9N2
Q6phuiQPzTFBek0ejma0KcsuwFrK1XZ2/7Vz+GQaz+63TmBXz1WmtYLKHd32pHmeEcPHjoUZZM2y
tX4uJpc3UkgbyF4vG5j3fUtdyl7HrZNtY0PUlNUm45Fmami8yGrYq/m+61mnyGrOB+akpv0YzBVa
IXkffvfAciNt1ASoCxC6cF3nc+znUKM0Nz/PDYZwlq/5/Db64k5xw+B20BYovmtpAjluKtGx8wr9
Cc0hyNNOOX3BMmjXwWH+nOjmlghf8GQ3oXuajWlFwC9uFoj7vvl2kx10xCWfoFn3KwsAOPw4M9+S
gp12hcUMM2V7WWjk+y5HstppTrYfRHEdovj2uIJtRCioDZDyySEoAe/cyYI4cLszw5jED2JupHcw
MdootdndGmyfj7IovCza9nn75dokj9Du1dZmVGiQJLJ2GZnG9DnTvSNAnOSpxet4J9sD0R6rylFJ
pvMI4W83ANlZ1lgtLcIpLO4Jrxb38kh16uI+7acfvZOoyjbZ66VAYQa/xpmsCcuFPqnWvWGPsP9J
AC2QVavee0Qf5tLO3qagq9eNnqH4Xlb6uTSCL/rMChi46G3otQgnTHF9L490ol9LNtmYHulsRIQg
2o8e1wbh3wT4n8uB1w558tRYFZonsFxlh2y7XMHSo7PDEm1j6s3eYxoDoRsd46EkZ12h/SirUxMM
l6pP4BpvhXI/1CNibijM7NpyqIiPOMlpLvuBeKzKS2e7jGvO2J2a1omXiYYmQhnFxjNYdyGMl1k3
9a9VpbaR358IcmVffBcRHjwMjCdVL6K33kDAPsOU68FsU1swxkxU9tVm53VTtMHAqHwArmEs5som
HByFxYZfbnrsPfMlj3J1a4iabIryID2mThejdBTXa6zsVZO3he4sTKqVi4jFYqyrg1va4aM29POm
tR3EAnOwvSGavNlsQyaPemdfqmmBH2fVv7VOinxPF42HSLfnc6ubBw/nyzcdP7/1iMoxzqCcDn4H
AVqI75USb2TingCFeyeT9bJw8GC5VGVHITP81zEQd8JlbmE8hgL1WUc9vk/79lPK73OXAbfCwDls
P8UGwpko2WG5JHr5KCGpV4ODlBi9KnqYuZG5T2Zb+Sf81kC6TuqhwIEAKFbhn0hSxkhTkM0VNdkk
izx/m0bbOJoABU+z4pXbJPVOapJHSxRQi61fNc2LnllIWGY1Oj6imurjl3bCrVPWcl9HT6aKH2UN
SmjgjN1ZzWCwx1W1NErb3jfTYO9Fxqq/qcShrMsiGhBmQnsqxePhr4Gy40O1cwoDbBiaH78O+7ux
f3fNtiIjqCLuwjoktY6djmmIUQtuCIGVZJWybl5EZpxhtvZpsjv7W9vzszKNCPXQqjlWUaq8oYBT
L2bDCB4H8W3tB3XaTWlJHBrtubU2qcmtPxL1HbUc0i3i9suapwgywvGxDpTySbZHIfKKsj3X0qPF
OulR77+0WRSeKhzX4a2N9XtrYbcSj8ELOpUs1nP2YM3kTi84cO7kAMXGYSbSzPEYTbG2t2fUUMwo
aN7RUbgZwaZ9zhTbXNWxW8AtS4dHNG9RQxHXduP4W6Bn5XkMGmNr4oGwbviOv2FKsJADjFpBsKqd
S1JzpnNfGoCqc3HmkJqIYqLRQKIPhkoMFlwCwmUh8d8SKi6Prh0fxn2oysEVzpOYB47B8nopefTh
etd7QCXEhFefy2Vkq8naKqbxtqmm9s3FPq7vks+NbQCBhYZPCt1NsFJG88Z3JmKhxgyioapWchiC
aHuPIApcpjS6yw1FvYnaqd6Ng1PvIqQCdtdqL9oSV0H7XnbL+mXgP0+5tpXo9t0USe3jysN51w55
wRBW5m1tRYDKCkS+EoNvARzBJ7RSEa6x8oNgDD7VkxAOGFBVahXfgBPElCVMLTN4SQJzzNtjLS07
8n8KObn/y9d5LTmuK1n0ixhBb17lvatSmX5htKX3nl8/i1Cf1rk9d+YFQSQSpFRFkUDmzr0nlYsA
FgcRQbIdIm9hFbw/IkjPCY9+KHn7anKWRxj1+Un7O6i05+S7YEEK1PH30WST9LD4pWvULAeDc9BM
i23J1Ijus8k8gO+18vNp+ctr1HtjPqLlBsyN6sEyq27RhI0bwBIB56shuJ+6Si3pLC4jZ+F0afpq
lnYK7kr6DFHgmxUa/CBBFitHuC1kaEmc9DMu4HKPXPPH0FtvGjzCb6lnGku9rNR9mFjysQmgm6li
eN4gH5V2qpWA0HYnlRfNlM6m3v5uel230XIzoQRTYu8iBmqpq89yg0Q8XnCCuRb6NlQ2ErTbVVSn
p0jIzTRPjn7CWJz7TvyrDfyfgWyTv5GghwXePh59UlO7cuwQobC7/AY0kUpqXtDf4j7Gg0mskS51
7pgfckWhqgOn5LkxAZJDuLZUgnLlu0618BHY/Va0K4F4Dgrbgr6pCE7mhOpTKMuBMC676lIMKa+e
qt/qUTpD8u/eUSHR14ass36NlPKu2+6tSs38S28Z91FOspsVtelNtmwWCoUWr0VXDEhlBblI256E
SbKQ0iQVfKm1d3bLoACU/IcSVe9w51LsYlX1SnO8foem2Hhma9jPw6BPv+vZ3h6j4kfSQpNQO0p0
jV2p2PLRq7VD+vjVr8MAcjZcUFVca7XSfVLKYS68wnIPo6Pah47X3aJpYYNHH2IjrktAnBuVNSrE
RqW5rNCzOvXm+LvJADvtE6+lnOIfu2P3IcGkEIR/wbZp/nR++gwd6YJsUCYlYuMauHK4DvvCf2Op
Jy/yHqXwR9eeiMp9voTojgo6IqEbjzvRNSJNnrUQpe4JpvlvxqS1h85jiXQ5pwpq94OAtAUHMIpB
bINPeW81l8eJSDt7iRfdxEQFtiS3q5NrA/HV472dADrrIglOn+mlLWxNF5JDLCed439Mwg5IriuI
Jtemt2XDF9Y3vWz8NXDNr0rdAh9FR61AvHn8DnB43DQUSp+zgh9KkWmkIgcF7hH4Un4MpFzVIQPC
UWjVqSGS/CVIkaGVx6K5ue60EZSA2powtuzRNg3XOdRgV6LqMoSrUQgHg+0uTJQa50EB1jp3jPAm
GqeJtzK4oNOjF1TEaU1pa45x9HCwJ8FmLaTE2II2wmvUnWRE/VE0LlSGlENO/cH5aMdwNVae+5a5
lr/vKorK9Gh03gJ1cFZqavkrdeo6nWvNub1gUZi6pRb/yFPdhsGLqUYMwQNKea8EPvKbFiNcMTmZ
dq4eci2CqX/qZp4Zb6DF95ZyjeCOztJk7PTy0GWDo6yG3CqWPU+nSUHNVtgVBtVBDjOq0sRQ5mTK
TPgjG8S/IBlQ5PDihKpmFkJnpbHbXaglV9HLDK8+/6ddVrsBLsLJV41jxCvw1Xy1eriBWf3XOYRd
mPpg6A6Equ4ZlEFiM0QWS122DRllS02Cd8jbH/YEYjI0qLJy60z2//QX9rbMstfSY8thai5lzzCJ
iSM1AV6uxtTqSBHB8n6Qxk1WQCD6uG+nladB6f5h7Iq9MNlQClzELVu6u5oM37bIC6kkvdK9P9eI
/23JB5PVz7xSfNZF/7GefPo2UacQe0aQpzI/CJp0n0TA241rwDFiTV0fqTXioyyE0EM6ehWpHmHX
IriH5HLk3YaG72vLOh/5q9RTtbvkJwFFbjrVJYksfUaq9KV0W+OqOVqE6k7JRmCymzYLObbmOQEt
p0WSpzV3HTJEO249At1/6jYqBQEqZHrrjTeVdrDekC4uVF6iJ2o/8lAuV5DP9gthSyxDXY7QbS2V
ApGmslQviN0aLyHKyggTl8WaP6/xQtBc3hcwmk1F7/qLcPkzAQEdn61yCGARHaTXXq2WI6J4Vxga
qf9AwwFSlPA1lLoR3ldr15rjVMhc9xBjWYlLmVFy6Q1UZsj671IU3PetZ0KhkNfHYQKniUadNl6R
YX24XVtthSmcNmj+1MAJk87BP0YkaEjhSaMLc6rkDc4izRplp7n98dEVsUI9yo9Bbqo70StHlQeq
DekNecI1iyD3RTQAHN+13iwoK3DclzFSxiWLd9Qupm7jsmLRc+mLHtUW7FF5vmJ1NVyEbxY4zjwc
G+lxNhSmiDtbIRTJQSG9wMynvozf+042SzhaMxn2p6Dd9XVnrJzSMWFieUtBq/ySXWpVHKP+gObM
Q7sQMv2g0hdqiHzSPIhqkhi6eZKVsLqWqV5e4V19mNIUki3hUfe1dRKDwm2aBCX4jtqOfMMeD0AZ
5cD2wTIzv1wESvAil3K2YUEzAjWbYA9i+OFZKOO4gJummv9rpnCCxuxH1DXSvCesdisr7Zro+vAx
ymz1CR9RJD91qRf4EvPwulTB+PBSamJqdg3sPGCjODWsabgZxxYY7R9b6iEpQIa0oIyxRvJdhiO8
lUG6In3JixDVIbc3/b3oimbMvJS0EuyxRZazFBZGJUY/YiUOIxAp5lwcipk11e1yvqkrs9jEflvd
vMKn/la32h8AhThQ229yLAMGKLXqXLvwn3kKrydIJADatdIXUhPtDzVUd26kXJNYlneJlzTeumkN
UugB2X4bJYYjsToWVC3c6lqHyq9aInrTUsGQxBCeIamh3VEYOERTT4x1VNyIMXnynMbyMlIeY/97
nhhTJkTwn3m6A0Ns60f+vEKVda71KRm1wW22YK67Na+B/CXTHDg4JnCPCS+ETkwwNCcqqED/1oES
gtQ7US/SWGb7LiqypQKC/UvB2iwftW+NN/3LZWIZsMhHJ0CX6lwMKNB2mwo7prLjR1NWvrYLjJob
tLB4FU7njsPu3HtS8OajorlWOyXbKHUkHYD0oHnk6cYuLBJjV8Xt76PezDau1EEUDP0+MJjJ5Tkq
jp7TYMCTqSdzwxPLdfR/NPPDs9RhncOBve6d2P3oE2Xmp3rylddUvVSVJNqZPJ5f+TNdTB58M893
YZgIx/bVLX2gWlEjr5xBal+lEHIPya/QwptGWxlF3oIog5ZaLuQRNpTUjRbdDMprX6mTJxAs6+P+
eaYK4tlVNk3Ff0Z5WrmHa7o5JI6jzb02lCA8n7qVxT9/alqIc3ihT4cPx+koksI3hTtp/fQTR8Xo
XcGeUWqfl2889qtf5RRzoLLhB0veFrEbJ37NTcsDTtrABtOj96wHkJjlUn+KSqu/tihwXHs4HyXo
d4/CJBr4k+YqhF9n0SOC3V8fo2KCX7JCaOV6/jxH6fD4jot+9zxHoNvD3vHLN2FKeJSclLwDJDSV
AgPXtvbtVC5cT82zm0jeewALFeoMU0WxGADlLtcrfaoeFn3RVJEbUaxUwK/HCf4+67/6YeDdClW3
KUg3ko0CpHahWJL8pqvAMEwoSdeo9ipvLcKUQG96Y1eMSrwdpuC6p4JU8tMgW8Wpn9x9dN3WyAwq
C99M43uYFurW9MtqPiCccUdV2z+YqVai3DN1faqUVCe7i14hgWV1CmTCBR91GWrFXhw9GymwSZGI
fkguy354Vl5T7MMaErwgb5SlKTXoFBsJ1ER1dw+qsNqVKKHMRTc0jXifqqkxK+Skv2f+ACpI16kH
nZwtGPYObQ+pemwa3b0LbOMIpcT3dOqlhDtOYTi8iTGkf7SzE+QXMTHyXA3NDn8vxmI9MK6FJa3E
WJbn1s2Fn1yMOSlvvDr9KYbg+I7uCk8jD+FHZNA2qZXor8IvHRAsL4mIimtDj78gzQ7DXFPB0dCY
6d3tJsHaibo/SbP76BOfhHX0JMbsSSxHDfvoIAb5mSfzxCnDnRiVrCBb6KyoN6KbtZPuLsJsKx1O
FrPM7X3q5sEx/89mGBat3CkHYR6bEkEaUx9/u4UK9VNQOCwaL1Bhup2myqGEz1iP4waG5uvvrpgo
xsXssAnllevrMCbl8DPkZifvWA4Qc+KVDaTHiLWD1tj9HP5PNKZdzeFfNRm7ooSf+eFkB+CK5ZHg
YqeOx2cz9p58VEM93oHw2ypTTwwKezQQ/6ZC3CnX3QhtsDCmClXss6cT8fMAdu5mWtBIv9ocdBsp
X3CrnRItst6MkUGk8T1g0u2jWkm0dlMnjyGYoG/BgMLJv3zEoSSFyQFGcn6vQ3+OLIgc1cDLd4Ue
Vm9Bwdu9dwyPeAzdUi1uYySHF9HTm3gxau3wwuqFrUZ2iCYGp64ssoWrkiAPRkmbnlj61S+iYTUE
ibeAZNmH4M8FqaW1WQZlD/cclJ9k2j2ZvNmjr5TO2U/s8ZDoqn4V57FzXuCpdhmn82VhUJ8MdGbF
kDBRfjTuhqj+JUwP+xjDWeJDOyc+hLC1NirSdus1S79Fm0FxOp1VE8/IaPSqswdfYIR+5XFSSDiX
UyPsEhQUviJrR+Gqo5iCYo312/Z0E7P++Ap7Yg/FQZmojZo8GL64LoQGSiZ/9NCtb/rGqVchtX3C
7rnm+GGXY70x5KJZOXoRzFio+Ae9CLt5XRT6ukna9jZYSXfzlY1v1/pVWFihqBvinNLMGtE/nYcp
HOqSbVRbybPamw6I76Kw+XyMAgiiFCfwnbmY7CfRzxZg7cJEwO+t6Yttj9TAVWviiMJCkzIOHhRK
Eth3/6swVoHdvJStRfKFCWlPuCIzayimmWCy3j870vAuxjzCtUdVRa+lqQP1ZrfGmzeWP1Q3Q9+4
8MyXHHpqqXbqOae7SwhhHvVpzIwra25HWb0Rrq2tjWvISioeFowmo+sc/pxHHSpxnjBivdoFlA5X
inrWpp1RMe2W8lRDsa3TjqLnyTWxoBoBOSljs+QEbnma/MVgNvnLlfG3P/HbbikGXRhuJ/LHs5X4
gJZQR5mNdm/vzBxFyLzL9RsvKf0GXYGB0JOTbevSN26ponrnIUeEZBoUbr7S64vKIxz/nGV0Lxml
W1cxR821Zj1GA1qUfyb1SnlDgiI8ijmulNk7e7qwPnn8dWHR9cLwEJXB3TRb5VwaiH7Ike++QZfy
y4Ei/aeP7JqkxVReU3ms2Or4WQeQVvWjBviI18yqKOHUizKXwJrEJigDIXkNrKGed5ZtvLl5svFS
GIuLPnmppqb0OiowEABapxn6Qo7NQkINjIPoCQ+rqKwZHHn1Vsxy2iQ8lIPzzdIt9HE7K2PLHBUN
SC2r21INnM/UyI9Ord2rMGe3ZxARvTwrRYvQhXdU5E/h8TBRiAir+zSjIMsEMk7eK5NJ2M2RzUka
Fv1Czpr2nGkVW5A4Kj7HSisXhawMu6rS3PeufLUTNf9EVgrNnrZulkYQFcQgY0pEorHiEQrxeuHk
+cQInd90F7o2BGnyrbBpqAHfKB0MG9u7UQ6X3VyCsKA7snYmxoRXDtEDZQrF0eha7axNjZEictUZ
dbgStkqB2gsyCe1s+daVjYu6e5oKrdFPgXJVK9YFMzE9ByrODz5BnSCiwOTHaEbGQTSS7RDqEodZ
W3CYocSySNgdodX2j1PVN7/dyfciZ/Gn63vNticzu0XC9DvPjZ89ZD3EPaF9Vlw/4BectS8U/Fqk
82X3awqvqaJq0i+jdVaSJxewDZrwXteJ8TL4kbMcJcs8hFql7AL4lCZYtXeFcmEXGh44LWOhodz2
6ceJvYJPuV8rU1cieQdLkvFua661DVvFW8LArL5kPpQU8ehqGwMG23fHS+8U3BkXtU/D15HsqjBX
kR8irpP2c9H1EH5fJC1qyv/fJC2P0rkxlqC3CE7nqAmYvqEu8rrW+DUM3tlDbJBO/sG+8lOXQdW0
uoH2QeEehLlUqCQeyhKetiAuPtIIVWOU6k0SzH3wRibmMbtHaWjFM725xHay60nGfBKKgcEDnNAq
zgfvUxv8i9uByUN8LTgTxi+g1MEO242y4IcxBTc9/7OAST408g8fOQoWGigb+lkP52OrK0vwlge0
KtyXlh3jsVVUmHmn7HbZEQIaWi08gpyNXnm97EWauwz8djXatbEWyXGqveYdWR7U93wUWnJ07IWb
Ri0MVWBlekYlS7kOg/EhTlsgJgr3uQeUabpKs7Qbt/hErbLbWmYdLkVmvR3dTzLbHbHPquKJOkKS
P6XYx1wKFgbogG01fDNaOUS4RhtewsjXNjm5yWztq7a/SakAOowGeYSoQX9Arn2dsoa6rU91SwlD
H3Z7gqsKUn0PWxYca9R00W5h6aC37Yr1cLSVzEHalzkE/VWXOK9BMUhnZBoOohdp+vg6cZ5MQ3bb
NfssS+opbEFtDQVrh6wkTx80VPO50KRyd2X+R2I73/PWkH64bjUnWYHKWM1Cx+7K4Ts8I5MqUGe8
wR0TTACjAmhu3yKD2Zcvo9QPUGkVUE5M3ZY63YsjI2uqTHT/ugZaM6VgYelrrnvK1YkyH2gVD/Jb
0Hd0uqRYRBokB2JM8vP+iKAgJYsM+lWER6T8gDE/OkSUFKy4LkmtSKvnecv+YiwS/Zw3qAcIEJja
F79SeUjgDyCphjJBi4wh4DCl7Vcpm/53pazyDTzDYN56zfwsM0KuVfWVX3G/hOcceew4+qW6/kAl
O+p5cDnAu11B2pyGKARISm/tREP5BihMcYgjh9mApmsxNX+P/8v1OV+rG1Q+nn0x/dEta+IFRape
7Ya4UZ9H7VdLBhZiyTCORie7gFsCoLZ/DhzJ/6p6iEIWre68lgX1zyBhZPQZyMY71I/CwFZWeymE
SFaTzXhXJoZ7hXKqXfsOkulqX7tXYeuaVJpzL2urNpUJDMct92EM/06aj8W6AfL8MZTmVxuGpUtJ
CcNLmmhrnwcEu9VmnEejCRKZ5565bHqCRKAYmoOrVp19HHJgDI7fLYyBBGQK9uNWA5LYyL6aoeVo
Sje/4zeUs266a5Fi86upEnJrbvk+5j38mqYRHY2pKzmwoyJBd4fyB4hpa92EuU4R84jyxF+4rBXe
ece7gPK1diNGbcf4RZGqcxKDwiS6ddbtderf733fjRuni+wlRN3KJxGxIzKrxouaKt7R8qvXqLet
WSa34QRy4OKqEq6arHeW6tQFY1dCup1GlGbSpTBB2kkumXAIroK7FuTeSfGJ60vGZ5r577IxGK9V
laorsGLZsuIP8Kq5E5LWQsanrSTj1SY5cdLz8B53lYP6YdevpFI7NAakM+2E8EwhqAHgG0b7YQKJ
wiblbcdYjkAPMCr8Qki2SxaAV9HrBuRuzQTIpV04V0DC+Q6cnXnxyfhz31b9d8Qa2F6kyRdXD33U
R9DZKlVbPjW5oc6FRw6rnJSF3xEukOYVWpsndwTVYZWWuhgdaJuqxpp10ngyi+DgllX6YYUofPoQ
tu4MzU0+OsTYO15D98Yy21OX++QQ+EN8IJLtLlmJqmutHGDF9YiPQPrlzUYFiAv8+cu44DYPVIgp
LF2TTiHIzl2f85rh92+8qh46WVqR51c99sNNoknS0UFn8dHIcXEz4OTYPu01yMtY7+vtkHYoHHCP
fUpjdm7AOP9yk2hRmnL8PQ2I6JklYCdqEKNV27BPlHu525sjF5bVxLzVueqiGeV636xcXYWqMfzS
PHc3EI35gsR9OZcHzzkYRogIU4TaFnpW5VugpeEOap5hLrqlb5prMCtk6aZRNYKfwk9cYwU+rXwj
cZstLDitN8M0aqoEjEy9KPZilMUQVbw1/wmJ4MTbqCrwn+XRVZwpR33DzKruFZjO8Dpo2YR44wKa
mm7cPDPPTd9/BdDV/HLtrS7X1U+SwajeRkp+NymnWVYD6gSJQnDf8BP0BIjzXmXgkvPBN7KvkV1u
qNGrfyWFse0ItHwJfa+cp0E5XiM1oMRZQpwyzf3hqMtIGYxuo961KVVrU7r504QOeJrNI+BHYkby
Wx3HFmACJ+OOo0I8phR13cNjcDEcEMBqaK2Mir8jMP52J6WvgEaVYFtYdbmHraYipjVYISkSPSr3
ohFDz66pBoCqbHjL/jUnjamqUApH2vD6yE7l1FRgThZK2bULmCezE/ElIGxiWKns6F8jAXs6Vuz4
iFGqWu4OO4m632Y27+JHY2Qeq6OuXhVdDF51GugKF2BGWqmfEGa520Z0yzBEhBySe+GCLOrEC+y2
JF+UYE9GvMxm4nDwlOkQAbJ15ranx0jRusEejuLCX4nDf/n79nkgwHJ19GoVEB15H2UtPZJTBFI2
dYPaqzYaNOoLxW29d7lRtQVBk3EjRnlTF+gXN91RjJJUh7lLkl+MoSheplP2tSK9iVMGzVjPRFec
siP7tRBdj+XN45SiC1fC2tALFEHkVN5VNdEqj3IsSMrkYPa0iaPOcsed0ZWwcYv+sxHznl1x9LSx
YNlUTn0kw6NTWn+vEd++9FprXxrPsi82tVyxmY2Hp13ve3WWxGAmhAf7W/sST6jEmkgsGap/pqol
fxrVbLuZ8Ot3ukZSludztO78xj6W05Fih7+PhI2t0u/Rv/z+2yigBPtxviz2ji5srlGkWru6p54Q
JiIqZG1H1/W5ONT1kVWHOHw4CF+Seag+2ugQiq5oSjFfHP5rEukSCyEm9OkG30ooFJDKTdAC1E3i
0ruMiedRs6GwrCyB6RSpQ/Lxz8AQWd6JYvK5cHvanQiOWZ4XwO0JVdszMVzr6hFUcbd/+kmhGuyq
YPjoDcPa1q4jr6xK7ndq5PQ7JJahQhf90Y5RhZUzF6HBP+N6njIuXIXx4f/oq7qnggsEBArr0yyU
z6mdoricmeVSjlN07YOge1GV+kPY0ambGcPQV4japyzzYii0r0mlSBc4r8clN3u9KCtTYtnha9WG
1KMMW10P6exY1OYelOXDW0xhcemco/xVdMj9MaszJISDPNg3p3OKRovBFgPh5akyiUi2djUFT6cq
2VlXpTpBnsjhl5VKu7aLKE31hrurJfU1l9XiGufRm57nwwcMArATrqB7l+/1vXSt9l65rcaxGrXt
XWCdfx+bGsSTiTeeKdNGJ9nM1FWnofHitdAmAVn6WWqNdVCDuH8NShCavszuKQjd/pWlrrdpWIEv
xKhUZfGxGp1vYjAuNIUl0h5cAhLMwViuFKQ3taEF0agXzlE0SUOSG03PAd1syQlnj/5zXBxZRbOR
9VjdNShaN+saVvFFnhJddcK83RstsYqZ60rNXvStySiO/rLZsQr5FZFJFmKI70B9At7H1oJD3Vre
ubG7341hQReMmFix+muAggFYnwpbnj0HiO9552SSd+R+mf9lF+d0/exlgLliK3q9qXZk1QgkT7VB
otpnVLpsa+gZtVr/lP0Iu8EmjVK0ZyERPlsNv6fpcWRTPfQ8nbCJc/7xFaa/zq763l4xC7j++zGS
qGaGusJwm40TJWFOJUIzkKZDQGbb2tF0SF8cpTCloikVHFQf3QChNwyhlX7S1dGDUWdYKK2Un8zB
hXlYCVJlEUphCuh+GtVZP3Qt6iojNwpYZb5dOQTvg8ptlOrIpopu6hoZ6kUg0sANh++aEv5UJ2iT
GIyMG78S646PeyHBeEGMLHgHy+jszBY6Q+GEDG/J4wr1atHlZx3PwUNWe+Hc++6xJB19tU2TfBr3
hDBXiVFCS2sGjw+l6uzlpC8P6EOefhaRGV0EpIE1SnXFQgVPfHkiHcCg/2XJlM8waqMLYOHqgZf4
v8/zuE5lfDzP0SFG6lKuvGvSAUwBgWZ/X8ruYM4B0AMNmxoqG+tFOsY8J9K8oVxRasJDQsHqQRzV
wjiOJptztfbZuU1OYjyo1Pq3/8NLTIgSMuoQfwHN/eskYvgxKbT86NDsMnZE+8hpqnXbOK8EeKW9
r/dGeRSHQZd6VFhhHPhB8tCgqAG0n9WCsaPQkfsgcImGhK60D4iOzLL01Ds/atsNF1MYMZ+JpKPI
RP73pKQYAhBQoCxJI2n+qu7KdKc7PXQhFKgW6oQmLdmfP/jIHv0/w5XcSd3pT7cP4KmeCaYyBTag
ahFH/bwrjGjfK2HtIfj4D69ZrQ2PC4QGWZbTn+7jDPD5IDMoJx1FnWN3VT5Nw9CuoilNtTmGug/c
3ufphYSstA2sMuF/12jXtIr1a1R4VIxIrjx/2hyewYsqski8TqcSA5lVurNBJcP4tMmy+eFEY70X
ZxJ2nquLCvw4ZUTM1JQsvEgWwhLT9YSptPWU9GxzE3NCi4Lbtla3AXssivfz/qDVPK9a10EPpEPC
LYWwo+HCXUgrlwbJrslhcL2FlIf9zpsm5sJJHLoeiUcltKvlczVWTiu7Z/evxdlz4Llg+/9dqqia
dA2hvu9bNj4j+Aav8cqzC5wZtuGpMbuLNxj9ruE1j+bJZCsy640IrL4VPSsqy3OqKcXZcoofvVGA
qv5jEh6DqiH9C6PvZjCgIo7aXDrCshrMXL8d3uORcsq+cetb3yHaEueSe3TqVtnoShXvVAicD5U9
emstq8sLgrvdIkyC5D6OSEvrrWG/xU3f7qUGtbkZCRIbmCaNl/TJIS/2Sho4B9X1GIQq+Peg8FDV
ITzoKuo/bIzl2Agv2ZRYDIPQOtlmuxQ90Ug8BXaxVv9oBy8K51YddOvcKSoqFlxzUZmxvqs8is29
wJfW+jDar61UsmlN1X1tgCkkpX1xghPqyBFkiDQRb+NrDXVvYlv1WfQedoS72QtKBxIQ6J5lafXF
NQNjJzyQU4+vNuTLSLJ3xka3PNmbU6ABJKEq/fXz7HICEWiXkjh/2rIqRmlNi9FrmU4jTtgUzbAm
rc43mj6UMTV9GtXb3PdR2xQfwZE11gam8qpXk/CgCTPF0a/b9fMzN6aWXjLCp//57bp+gEAmATT/
53rwsD++3dP05xs+P0Go26REQs/cPC6Zst0AqMLy4XnN0LLgzEzJwD2v2gaSu6QU7vc3FCcsg/T3
N3z8tQJElh7f7nFu1fBY7/DthLc4v/iGFTRizw/ZTd8wqR//v8efpcspAo/6399OzJYtYyd5Nqio
6Q8hZmdJ+iVUS2P3PL1F2nHWl8jnAsMrXsAdTfWucn7Mzca+kSp7qVTL+aT4Bsa51AVgqbjFe6ak
89yUklOmOvrSGZESqK3szIPJeElVInL+6PKUCSKynrGuHiRF+yoGRVMAxtAMZ3j4ly1F8zUB0JXI
h3ah3xzsPPrx9HcU4oe881lw2jLiwRJrvWKiaU/6flGFtnLzvUy9wSh1sPtaOoZTbyisbueH3Dhi
ULiZLpT1rLZ9WCFxcWsfOgobyuPpHKJR67xfJq2V/8vmRtXKMa3q/LjKEFbE/F11Ji4jZtV6gCqI
mSc70e2VoToBbn70xKy+hs6oMAvIOf98Xl/tQB8o9kWYQggfNpBJZIhV89mEDc7wX5kcVyjS8wHj
OvSPllo9xoQJbnfioH3kk+37Z5L2GXlt8/iTAPbP13KYAOPXvvTOUXPT9FRJCgWsgxecxZERJ5RO
dWW+EV3LiGFyL1QQCIFeh4u/vJ1I7rcl1Y7PEwgP0XAFNx1+X+FpNiMkO50/V3gOxEXz+yoZRSjw
x7Mekls4kmU/WQJlJrTNomOlGhKSXrUXbVnOQ2Y9Ov2erDMK7WVZnBwHqYQe1fWrBrpgQT7HfJV8
25u3Wtp/GFXnz5ReG76FWX0s7db95YzkalK/Z03YklVmaebNYlsFPiX73y1d+VlbnvThJ44NO1eT
3lXqehYJbKNXSpfYmiLzduLjKmvTb629JbX21kntcttL3LlaZgkZFlZeivudH9dwAKqVN4hmTa3C
kr/W2mQrRnrNmSqOUnLJM7VNhsPDaiFa2PMiWIKoSPkX1PyX0zm6ecT7JSVeNQrLk3mRTuls5ZpG
lX4r4B9aB1W+DUolIGbqeGfZAQ8CvliCjrGN55Ga1MexMuVbKFd3Ybe9SEPrqqx3PFoVaiqRHM0t
6RM8q7JyVNckkcz0vjtmagMFbaf7W34aylKY2SHuu6KXX5G4Hn2bMjAzrqFCdaizXLFMJAhJxjfe
d72OYHiV19QoT4ejCmuFbSi7TvEy4ov+IrDbfDkOaXJ3TNJnTY84gm2Z8T2XkFUwM/Adots2lFyF
mfxL9EaptmFId45iJpwvxg2W9DlMwbyLp8ZONyBL6lfR6aJ8DXN7fRVzEc6+614gn0SPbwIvr+uH
B+Ead4AAG0L1W8IH0mvC/nPLTyGXZ3peBcTqabReQTTWSrXlGAS/bWNCPRcM1xVAYYOwn3AMe/Wf
4cnRbEY024YMvPEfe25MgYZWjniQjm8RaivAqov4vZUGFfp/3vyiq+XEPLVQ93YeIK131gBvslGE
F8rVx7fGWAgnJXXis5a33MecwVZD6plMhZXANCW2DdL5kgtKYBodFB6OnTXaRzE6kv8Gh+TdB9BV
V0OrT2UdJ++6Ygf7sQ5KwvFMytoxW5lgLFZikpHLEijfgM0DCit72PvdlRdRhimaUOjyOAE6PPEk
2SOMGlhCoqNQwYxeWb6EhLWGqFGvTaSVcA8H0TLjL7wSg91gu2fyjI+eMJVN583TeOAnNE13SGnv
lXrSRu5zEpDQgt6lxgvZJnAmAsHONqS4AATzL8WovsHsAOwnmMrEdSu/RHphIAo/TjVzPSx9Eq9s
pzGrqbLamUHtnX+tLMqnlCmNrjSIRQFd+m66RT6Lkky+575JqkVXVQLZOkqEMERtHWmc8CT5/7B2
XkuO60i3fiJG0Jtb+ZIpqXxX3zDa0nsDkk//f4R6t3rq7D3/zDnnBkEkEhBLJYlA5sq1ojXMqsVL
k3I040MpvhFfW11XQvTurhS9+SUxqVSwKQx/6lqiXm0aZSdDLcjcJUOwi1THP4eOUaxcLcneIlv5
njmO9SMdHq7rIHr1oCC18t5ZogV81SsPHqwPK3+aUGka0pcJWavnCD2I575BCSpx8kdpihtzWlC1
AbJ6Hqy6rNoUhNPXcpTfxuTYmwKI6Dxawi783B5ua5GPm6NaSXuU446XZevO4UOmvOde1z+Pfbaq
oDN+6yxXA34RIW07d43ScjZ22FUQWbfNGycxpJySgfIJOZr5GxIf/ZPmZ/UjpVVX82Bn4SEvZnT0
7JUWfOcoHxm2IzLRB6GgUmdaijjN/BQrtQkFInnTcJI22QBFGE7p3Exxa6+QdMJlniEgsh3BrjIi
+7oKYeltWNrkKHRwoKdy+6Cig7fsxOTfNyh1n9rCGZAnnNwvhOD2weBPr+WEgEPhN9WWmszoU2BO
aEuk7heFguZVrk9o7fRafMlJ31DWqztf8nh80xCfCMhsoIOZC3CNIrrcGqf1Tw0bnQPFjJW7SFwv
uZsUO0R0Er80cn45BxEcxKaanxKbqqaFTahuUVltw/df9jldbKqMtyey8vHSQGi2nwRQHlkd0I/p
t3qCWUlWDrT0gPSEsDlRVTB60TfV7qJ7WR0wj7Wz5//FPLmKaQ13rlZHZ3WiVEBpSMT7VuI9hoi+
P7oN8BHXfpCWUSXoA01Ou5Jj0ma77Wbw2ukse6mVJLtGwFwWIgKXL22/uUBaO5ziebHC193NBOY7
0i37ERlWClijjIOJ0dqPejG5D6kDzIUxaWlsS1n71LOj0N3A2hgn8dqgAOSkgcp26zpexnFSv2pF
/utK2iiz6p7GoUTcOYo+e+KnYRf1J6e08zuHAre1NPtBdPCcziTZy68V0jFQGWQi+hxP6jdK9vuH
MOmK+9EYnYX0b3IDqojCEfeeoWYPvm7+kHbLK332AZUNbQ3fM8+tjtLObyvi2UPW3cVWFnyKTZLz
8+0oQkm3KRRsW9nl7qzfdyeEO6yL+S5gmDlUnfPr7nq2Ukuh+5sGKpW4EsWPytHORGSLT1NcWCs7
GdST33rVoSogexQiSl6mHogCcZriB9Xgy6QdzHNn6NmqMw0fqssAEZD56tZknTJu7T45enb3p136
mqr5Gphu+NL35kFLbf2TP1TwkOVJeKq0jvJ41S/WeuY7b4Oenv3I1b7HRvEIKi57MwL+LFEXyiE2
JnGCnYLKUTNs3sHK3wVso78jV/0ZaS7zRa2VfOOWBN+NqFXvRTBFM2mm/zlRgrV0hQ4JRSevbJ4L
qr83vdkFe5VS9jPsUcNS10a+xKPZQ8U9+qDaJtO5M2JvxwEDQU3Igt6mHHl0MY3pZ6uMvqKT7n8l
knBfQNDxo9KntcrPPlq4/QnSkyJedDb0N1SMLCj92Jgogf/wQvWCmFr31eijHwhuWzvF9sRGRXnk
yQe8V5RP0EUUT31dcQAdfW0jbf1k1mcKx3Z5IYqrB3SFwdJLTcIYKMyNRfQY5rF3LiMLFPN8RSU+
kvRpEa1bFzqRdQjDGP8B71DrJKV5vHJutKrk8Tra+tQlxW4brRMH8iLS3R3r/DXlauNdvU6R64da
oa3jIWo3qdsri1hJlbPvCv2QjgDlkqCov/TxK/hj52tad4jowhN84h9mn0xoh5f1PNCN3zLqkL/E
NhKrQc05wB6BqJSqgF4tiZ2vk1lSkdGFn0oxC7e6sXqnlJb66MYhklGzx9DbzwY1mC8REqY7+EFd
wHt2/dJl2pN0gJIoW0DqB+SsaeqtrkQ6bwH5IqCYwOuaTw6Y7J2SZuWmRgjG6ZLwFf57/S41PbF2
B9X6bI/dKnLy8c2vB3Pn6uiGSHutfm2HKH3vkHPbdsCPtpoX2Z/TLLM+Gy4RhSFVnW3VifR9TL/K
sYQa5w3HamOHZMv0NhrNSto1i4Nq3GQ6Ma8hfCWgvJMvQXzHWUWI7Rp2qixrK0TqjLPEQV6Vc/dm
kwNmWP8fLsL00J0FDrH6MHcAab+H1R1FSyj+ZFPH4JSrqDT+sOWZKM7cRLwlU4AW0W/ndB6Ard+F
ddr6/sGut5TchkF7+mD3gyI/dSD++8Qelw1Vy0shxFtuNfVDNVcuunD4HH6bqHpvHhCnuZrIstUE
kaiKVTjWhuaorUoU9R6CwjLWrTlAeNJ73qY0zPLkcdLbURU7HNSW/ydpcf8usL3ykBUhMsewfJ4s
H0adNinJYCio+CVwIV/CuIETwK+Dp0zrYYiN2YzGunoPDKA417ahbmyt9xd5bvkcrK/vhTru4Ejg
ZGrb+Vna5JWfetaeyqB72TO8OIDKKAurU0NCKkpFfr7a4jpDQjBT01U4juoTxeDBvp1qAKy+OaLS
q4dLANDiQY5aaVutnAh5UNk1Elccy7H4WtSZ+tSYdXcP2eIxDXzltdXjiIyulexk1zQ1scjL2L+O
RmLaml7iP5I9DZ5bvVtJL3di/1Kb7ONVqhUBfsE1M1oTeULhx8ewNtvXyKyXyWhAx+wQKZzMvlvL
btcm36mNHy9u1icPOWdPq00BiXqmsS7tqoX3kkkZalUFGZOdWqDv6thW81i7RIHNNDp1KuKHSWtF
p56HvxyTTSDaet3pYb22bW1KAUJ3F9Oy1W0AguQuj/zsLBvNrJKVWtkI2hlFfrVF7ZRRrRSEqIDa
wBlnZ2mTV1Rw1ju1I8F5s/lK6K9ge9EWIA/Lad2nA7mRmYMn87psH1PUtE3pX5gHnV3fdfxAeS+e
bvg/o3TPA8P9EVf+T70b1NesViZgSU14bgsEq+FHj+BatM17oVG/Wxpl9arFZUR+o+p/gOW10HP/
adTxc/yc16rJE2q0r02bOTDU9dlDlaCN/sHez4MfbMQ20B/pFqkV/qysoNHvPfDMlGSo09oEWHAq
JkMDGxn/QJJohNVlHA/y6tY4lpZttaSjihp5N29uQvYhVD3Ol7FRP/c6GeKb0Ju06wp1+tJ2df7t
J0dvzkOtVetUNf2dQjXaFrHVEbSRHb3pmqLAHahad3ETRG9hkn2JbK858+CO3sw5C542r4HvDISG
syc5ZaoafU/KUCylU8oJFuQX1R5EYXmmjDw2JkFlkTU4xosdm9oqS8bmnGp6utPUKgO/YNjHKk7T
TVgP2qNDkdhSUE7yLibnkSD7DORn+0XSauFTyR75bENC06iXlDu2j2bDEySrNPWowVW7z10l2E2V
Op3LMB9XI0Kmr0JwSi4/8ZuTHU2rJAUQN2JBgEtNVsBb02Mwl1J5HaWQC9mXDZC8GIRDN6HRmPw1
IteQ7tLnOkf2dQXGVtG/j42ZPYQz9bU2iOI45NVZmuLZBALBOsWi3UqTbISpd2diBQs552aXV/rM
iX214XF1/b0+1GDb64JqRpwuS5qzG+bFUfqrU6RsfGtqAGIZ3tYisHWYqrjat4XwCMF34cltDGMD
vi25oGTlrji4jE/FaLUkjI1qfuaWSBUZwQolc+ABiakdYGyBxCCb2UK0uk020hhruVtdL90Ahmaf
aNp4UEck2XWN83QRdM1TL1KQ4KZPsDpTs63aCYgRh9K8G7O6usvnyGQMI+Nm8ur0UioylK0Hz6Za
ZEtbbapP6AiH8IQSWuwhJqWaM2erPG79+RC1AFi47kUF1ZhfOFsHbXVrBnz0lRLtOYCj9zZ3nbDz
F9RLKMc4zfrX326dA7rQHaiYKULjl5vf2D6iZbh5rCbtcjV7dgPX8qcbuxAbnMCUHpO2rbdK6pLc
T0b9KbLt+iHkF9xuQ6ta+jpFAT2MBPvaS/Unx871XRFYVPLPzi5SL085pT2zq1lmxVID67aTrpra
pvtOAa4tu6bTInjpVfpOOKSEoA1Sn7IQZk3Ls5LXMuDU0026/amN2Qzz79e+JBNUEmGrfVfynj1X
CtE2sYqFS5grXgT1lmMGoqvgadZNklUPitKYy6aj1LyOeziauozQIUmALxSRn4qwI24Ru7ugLtyf
5Ode/CGu3svMKpeOUpmPBii5TQuP6smOE+OuGzNjh2hafy9XhOonh5TLhzW7H8IvdcHulGfXHDu+
rlhloHfmFc3eK5fjTFJoAou6k2ecvzsFfbCREav2YUZoe7J2IUWKcWEOOXozY7bO4B+CpVsxyuwh
asvipeqql0IY+v3o9/kLd1kAbrSIyMyDk1JAdeca9V6OOl0Tw99p9Ts5Stajgt3Jt9HnZC5hWGvT
EOsemu4eDE0F/t1I391IPVqzBontcDwJfO9Tbtoz3WjU3XtxAzCz13yO5y0FYUnVLxrDaX9MGz9Q
yh91mg4ARKDEUkvxTmmHd/SV+lfTds24TovUWHwY+NC164bTFsWR0j5FBdwhHhKC2WR6x7AlDA35
OofW2OKEX0XDd3ZkEDIP4ifMh68IioefvAyeYOqKxDlOB2vXUJdDrYtbnjMSwitotu2tbY7ekscb
b/vcdBQYHGzNhUduMJAXl8YCVVSEpceEzLTl8/yaokVkBuZRNI3/7Adi/qLoLcKMdLPeq9d1ZyF5
MTujEmBvJ8OEbmPuhp0HjzNiyNelnNLr7kOle5FTJ07FjxAeLZ3Z1W47sWTrE21SzhPURQZTsipT
Dp6FoQzGW5fx89OsODcM4QJI8oDyQwTpgLUqk1H8UEvtKSfL+MXv7WahO7b3ip7XuERzN3tSOzVa
Qzx98DIHnsBwhLM1noq7ASQOzCeaUizbut+z1XDBszOqOWa6VSw3XRWJnz9lczOSWSDT8CAtqh8c
PWe6Uxk6haHtnXStsCZ0uymfVm0/WwEREupKjtcjEeGih6+46fxTTFx+WZmDu8hD9TlxqL6yoWTY
jqSfNraf10vJLCSJg+K5ALYtylk6HlirOjUoIqb6q2Py57mJfpY9lRA6yOtnNFWbiwbn8L4u8noV
5I71PvbFdyezsofSa5R76KFJeluC7xE6D3M08oFscvM1C7vvFu/ZOw+XDu1LYAGx0UVLGJsvqM2L
+4IipnXkuiCJPQfJTE00d3VAubUP3+SIdg5yO+p05NvyWZv4gUQHBP23tg82tgfCEr636LvHP8ao
FW2XaLGyIwD4dawhNs9MCMgr+NB/1bLAEJnrpfNmjqa/Reok39pV2T2EdnlK/VFHlMvg6F9n39QW
ZheCzuHFiasHoYTx3TBE9gESbxgh58ZKz0H5pajCNlgEgnrRIup/Cn2jGup2iCrvU1j4Yt0aan1w
OUCcA25xGXdssgwYHDaobpvneuqCpSAWSbVQFcMU7YXJou0Sh7JP9Wxo3fRFmyVWIU/JF75Tlnyi
xk2hum8hXLtfXTeCWUVQcMYDJd7aNcwovmqJN88GrlWbYf8tsMZtHVQk7jrjuc9Njyo95SGw811r
QrYwOpCOjIm+bFtEpkUWutsETvJDMTTDznaVvT8V+VobvcOUNv1CJehBIKYbNn1k2JvC7z6FTt6i
8O5GiyYfo6/wMl1cq3J+lHx5oHJGAxYa9I2ntO0e6te9R33zPQ6zmDkVCvf5CC49AQYyBGH8IBsI
yrSDksBKP5sSRYFWLHOtNbkd7SScUTupovw0uOWlsnOi8UX9TPl4eobYWX0pFA0CL8251+OyOY1W
fRExUJ4yi+ND5P2I1S4/qpBOePEw3gUODCjA+wvzqNz7HZWKoZ29C1AZW7DpUDPNXWW0z3Nk69HW
e3Hf2S2F6wqgNlOJo1WtduFB97qT1nYunPUz4nAGJoYeV2wRvidlCEZqhL5A2mVDMRZ4euki+17Y
fGbTn8OiPb4MaAudqzR+abWiuSfQyjdpEmT4RNO/qm4eLyiyyLZ11H93yYQ8IBNsnIbBobTRDKMl
u43iyNWDHIQ0XjygiwBceUq+EtbHQ2jWeOdFSbm49iPdGRZjo6eA6vJ+XQ5u9VoZcbdGFLLcyq5t
2Dx+PA1+2WCi/s0rx6VoKQMlymbkh+ulw6n14JtU+i1nUMUhCcxHUsHKMhSIEIbePm/GSzXG1tnN
QLWKdm16xnfOddVCjduvwrT6y9RmpJ0KaD7r6H2q+R7Gir4cu7j5Kcwn4Tqw/CShd6xIMy1goepX
Q0LxTBcjRR4pnb9DKI6AE1/nSwaT5yWfr0hDXzI9rSjixCQH+4JCKSH4rZRdVTeze0Wrvyagegp0
v57rRO15BkELJbtOFEyn0SVYxnPuGcyneMy6YkkZhP1cFmq2iIAJkDgf/tRWm+Zumhg8dUP7y99J
q0kPOeDxeLgzRl79t4KbA1P2GKU/K79090MF96PboW9D1U22i0wqrKjPpDK5hpuMI/e4MUqjOk9u
7VBsqXbEcIKL11bFrmCrfshd8nIhX/8dzxCScwVUChAeTmdImYu1H0XqYzclDipDQn0u04e6ZgM6
y/U+9H0c73oTRfg48NrzGM3JFy+t33U/P6kV3/QkHVBbB85ElMtY2o6RXYzOMnedP6k7sNIomRd6
utYsp7rTbFYD3D0/MkRFZpp9KQXJa12t7R9umT1pIzJBTaGqyNYoa2HF5U9Oefchv4XvQc8dijAp
oGiKul09tvcuX6VtortiO1jueFEdN1jBAa2/qSQodTuLf+b2iUwW0HG+zBd7aJ13J4TntOq15pEE
U7ep0rYA61KDjSaMxZ6ruRSN2S3zxkm+VsWwDIs6/aGGNSIIeZS+2EADNz3UJ4dpMmBpscDyhp7Q
yOmPJ7013WfX8zR+sjdEuaovUWhR3umq1d43hQOeUPzQgoQfStcBim81NkD4Lj5ARRyvidyM95ln
l4vesr7GWhk8U4o47jSIU7eQnnovnNGhisyDb9BYACDMs/FxzExB2U+tbuq8797gRd1Lj8huJ6rW
iM/poim23dDsVCdI7+CEsO808g9H/pcJqb/WPkM94a0iiPzX3UDQfdSj8ZgT9l0Mkec/W6ZJOKge
9jP2RBgwBFcDaMGhTU8RQD0qaup2XVvIVAe8lysb/cs7Hi7KaxdP4cLtXdLf82jTuSjOWOazqs5c
pH7BpqjlQVoDqTDMXtx1HdHrydXydy91fgiQppfKi81LYYTfEWvPKYD2FiU46iV1fDAseKp9h4jU
uB36JH8M9DlyXXTNNxvyrCzqtB+ccn5UauS8VFA/rTUteXfHulyR9/Qu2dyAWYZJldzRzrcVXYHz
o9FWUw1mKfRr7yIdPc8Gmh+TxL7ZSmWwif7ywzKvIt1S4koX97r2dbHURlynOw+9INisBOHaLcr8
pAQNAgRTCvFTb6RHUBefHQCTp8iw1kXYPEFBHS31ST9OjXcwM+K4judqpxJR9+U0htrKatth56WN
focOyXgu5yba5SMhF1AG0a4MvGhl2p3+Zo/w6dfD8JNiuCkUnNihtXqpibcvmtYr1gKCJH4u02Da
k0FYhqZiIRRVGjt1BMSWVrZGrCZwdn6i5Es+8nxftfRT6OnQwLiIwBhqOR4nilWXmUE6OraNYSWs
hAi9OjqU1HVdv0ja7gmyoGwnbbeGqrC/XBpXF2vhCGPBbuRkkip4cxtBGMYxo9eZjXLVZ5ZxSbzQ
24QUZ/uZtSUjNR0pMMp3gYXijdArGH+i9iRqI3uCUYF9NSp7YK/M4U7atAzoC+yywEEV98JRwPmh
6YShplmOzH0MDHbJqE18URVl3IdmMe3BY/Pu+GQwIor60XBUBBvB5JPSkHYQFOGuewiYd1k1uA8q
8p6qo/ccelCap+6VWGnEGSeMumUaZNERzHB+F00ELFxgHqvKmfSVEXo+5C7iMSAa7lk2KfwpVuxT
C0LRp17tQSmC4oG99FztjGzEZLNrCkDvvtgIASBHHrLJg4jrBZUvguiJ+cznxwajs4ThPb+43awr
3L04FCNfiHxm16YiL72qYAhbj7OXHIirxr9vy2+yg9CpuiZhmqwcp54uMEx5C0NrB7IsxnS52lTL
3uqpa4J/xUUOcFowzxYQydlSijhZqhYC7q3S1cfBc6pj16W/rlKoFmDohoYR0mtAytLneskvEZ+r
VO03KU/CU22h7quoVrnNNM+nqpKGj4F317UO8ft8Olm1zQMgix/aSkn4+vOzyA7WQekVhm6ETSgh
qS3nQdpatyDQ2EBbGrs6x6TGJ0lHVBfU33ZS83xVVON9Bx3QRYXZYGn4YfAQctdbQnMp2UIBa34w
XVzAREe+dI3QVvAKmjymffPglXq2bWPzvQ/75BT23wmC1/dpN5Ybz/Vhi4lQIGp8SDflFZzK0OTI
y1vTOvdDNYyETpEfGWzVRmjCga9aSd99OE4+W8hbLCxTaV/5vdeWbewHT5Vbo9QW1/7ZVvlQRAmk
PVFysDu0efXO4tEyd2UjIPWgCtIrhmIhh/SBuHUuVopI9YvRPEaSnEm1U+R5eIOv3E0q4bg7qsJI
X0wUlXDq1edQHwJukmBJNlWosS0I7W6jBapxJXCq2w4x0kGHX2imcJJ+Al0r+KLtY1LAI1DGQbrq
HM3ctxH1+h5grmcttJtHjtMLdciKZ5gf18AklYd5o+53jfZmpF51rLPIv3atMsuW8SjiDQQuaKzk
/aCsES9Vtikw3cfGLL5ROgFGLBdiz3ctWggyVQ9WkYCX89Jpa3k+gKtaeQ3RtnoUY7Y0u7p5Dsax
fi4y91JCJnxfBkr97BnCWvbj2PELS9d1NX9LiiJe+a1/bxWlOPXl6N/niK3Dzxm/BVlc30VqWFK4
ESRvdkJskjhktJOjCXXUYORJlclRX0G4Kk+UJ9U11UeeHztpHpw+P6ZhAbKJgyYAySmEvIEMpmU0
6Yp6CPvFShMIvHW4w6mosl+yhtg3QDN15c5da1S1bVnweFcSx3rJqFICEqqlazlX9/pgC8N3t77O
7UAO87Q3YPjFmR1esykmP4AnjaWSfoggbaf+S3Z1RCrXMPOrG+mcCzDpJrSj11E1SHJCN2G5vc4d
Bn8F4Y+6lc4GxRSrOnT962hqN93Kocx+J53VSAB66uc0rHzdKVSWZtsmW3CjO8vx+nMfjM4mi6by
6CaHggjdM2pfvaaK57mS5jmrh1fyc96pgFlgB8MD7PrGIM5dm95R0u4dHEOBjUXaWu1LNVGZdTX1
hkjuTZAKvlrqEdSluXkgO7J3hSvO0j+vo3TF+TlCvhx1EycXbPEi8sRqnCJbR+4i04ZveWn1X8oy
1JEJN6wzdenxLoI3qiUddums5KVTkQqzvVzfE1Pvl7E3BG81oeONAc/BRo5qDbIfbZWiLjKPFiaQ
vqboL0HkGq/dl6bKgp0eFpCWC8J2cWbXq0ap6i1oZp5bbjCNew+ZCmsdW85fl+l8aWpZpS//cPjj
0sy0cpPM1V6B9eiPIni1+fMoWh5XCjRArwaftgc/RYho7imWMM9xMD7KXjzlxX0FOk/2wFhZRwOF
nkU0c6JPNSRP7jDAdz6vikCnsZnZtVaxrRjn0Vd/NaZy5yiUHN7MbPjLfeoDppydbvbUhHMxHCN7
+WGgCGJ1UfnZuL05SxfiEZx1bLjmf7+c33NgtGpNe0GYYEN99/juTra/mlpPHEctV0+qTrir0wEO
xpyRwxGyiWhWFJJNNcsKyavUsGYeDIRhJwdFIWnTfl+lxZxk7pGn/TAgneUorL2Ifswry2lo/gbw
KEBksZ4AUV9XbYgtA3siKdUtQDKvknHK90UT/WqoDcz3RL7zvby6Ddz8bgMf/P4Dl9vywM0gvJfr
3+bJ7s3n9kr/gcuHpW5z//Eu//HVbndwc/mwfBMof93+P77SbZmby4dlbi7/3fvxj8v8+1eS0+T7
ofUj+o5h9ChNt9u4df/xJf7R5Tbw4S3/75e6/Rkflvq7O/3g8nev9sH2//FO/3Gpf3+nbhDW7A6N
AtHeka1dNH8NZfNv+n8MJU3IrJwc4XXWtd+ZSfFn/zrhj2l/+wrSKJe6rvK/+d9e9XbXqkCFZn0b
+XOl/229/+31Ocxw9BZmzO789orXVT++D39a/19f9/qKf/4l8tXbcbpYleg3t7/2dlcfbLfuxxv9
xyly4I9bvy0hR9L5X/7BJgf+A9t/4PLfL+V6NdS5tfFlVKzo0Cn9zJAI2OyQ/m7kSDKO1V43LtIs
LfKqkRNuvrZfxwc5XJNAuvNSZNkMETwWRmcug8aitqq1lIciSiFQa4dnTsEQ2c69tKRysQffMo/L
OVNk2nuy7z/luLT78ERtphpGLGmTTTPAlmGbgMBayPaP0EWfIfVIz5WrpHfC9RB8FtT5unZybWCo
TE9lDgPp7GUkCUpycjRyFOBsgXq82uSwnpg/egBURM46qGXkUmU4UOdc6ur66ujDKrlqrMiFJ9mi
vqSYkNjhZA8OEzHVTZig5erCd2NRPy+qs0nQgLx9THXP3B0jpzpXWlqdNa0ztoFZAV2Xs3ujGXd+
BbLhj9nO4AFMzrt3yAVZUU5s7BJZIqt9uK0llw6F0RDUDA7X9aKs6o5xnkLL+9dLSrd8EMNJZ2Nx
dTMnjmiOvvPUeqCIGb2gYFaov4rVQ49MifofwvWdSv3VNIqtxf/tACg3OIbNrGUvBe+lUU6/DVfg
RDzFM/eZ6EBVuGVF0WkO00fh3JWVE147nhZ5oGFmewkcF4IrglfXGdJ4m6Y4U7Ik6dGu/5hz9WzG
ei3SLD98nDhpY3jXxcrDh7Vk1yrsE5Fu605rLLTqU4TWJlUE91GXBffyCrBXgG5rHWx9ILPktRm9
DUg/4U3JaaKydHa9zbwuZPSPrpukxE0jcy+bidDZHmVkcy+vEEwb7zIlW8jB7Leb7PqmGeQUnDCj
oDgasVll0Xsq8DLUxkKIx7pKv+8VRbuX1h4xuTWYWmMpB66js7u8EpNKyFsPjtL35kHGyd4oJZQe
4DV++d5GEy18QmRIJ2D7L4PGVJg7U3e/3Ow2eEIdPq28IMvjq1s5cnsxDw1DUHUCCpP5rn/f17Wb
U6pHqaG7ljdhOYHOO1JnMGy5/l42VlGgWH9tb1aR2FgLakKIFs6+GcgWhK9HlO+mVCh/LGBWJQGD
VKTKdcHrpD8WrAe4XhUYGlY6zOgHc27iuOwOsiuvbs0HG3V60MZyEFveBv6rBW7Trq+hD96mgNou
5+BTD8eMIyIKyHp2CdUwv8RWzukqRlBCDhBvS9CgRqS2gCMdXlp3TynAlC9kH+zpL6Njhc8ILagb
aQc95u1vM26+tRS2lMvIuTefD90yGKjG8Nq7SU3elS4nk1FaMLmZcfIUAVC7cx2CBiqfsLeqN3bS
gwIujzO3F16cGcaeF1TXlXZaA6lyoPCf4ST9DCfpRkA95VTapB7nS2ls5xF5dfORU5ph4wzIN91c
pfnvupGEqNxWStXp3u/b8WHyrIvZZuK54sC9L029Xo91mn8JTIuUEgArQmcjJG9zCkpN/E+VBXA1
qaBfi9vWXyjteCfBxhKFLJu2cf2lZXnZ+maTsOWcqrp1Bn5rKQeu8GTf8+Ot4fLR/wP0HLR9cgfz
4terY0cVdxPBmIvAlb/3Ks/bc3I184W8lA1c7BYQggZN+6u1pgp6qHRrY9w8ITv1keGcfcgbIRM7
N3K6W7URAEvCAqXdDDCG5hCqq1PQIpsTNfd1Ce+zvJJNOWZU2+YmqA6/+TWQ/L5KA0AOMDmbW+ms
GgZy0EkIJ2rrNOchT19j33MgH06BnCrpiG7IX7aYVNZZDoTz1T/ZsyF/TX+vkfTPhC3LY+uVyQnu
/+TU1c6q8Qh9Qur1yyQHp0pM4EkarbyDhPaoTu4oFtKnESCoyXuiDJ97CfWB81pZ3zbRVl6mnfXD
jfRi+4dNvlT8s4QX/CivFUKmw2BkEN2Z3j6bm8HWYKS89eUVOsHoktjN7qNd6b3939kGK/T3CqJP
aLrPPtdVpVX25RzZ9COlJ0s5UlWjuiOr3Fu2djHNsHxtiTeHKkB2Ow3NF6Ierd2Vr0GQqyioC3D9
avGqISF/toT9JGfEpZue6pJNY2kSrbU7fmhMSq4PYR76B3mVifLzGLj2RvbEWPmHoAGSzMP9L5f4
99XNJoCZIjDioz4xj94GrpPlOnLFDy/XUq2zytts5sT/l3k3519zIxUVCifaqGFUbKvJDB4UtYaF
vvLST0Tv3q3B1H4iru1ZJqlfN4ifUidp370+IaUT9+FjGLv8ZlqxcrBbOz18WKeD9OsQihq+Gz7E
R01tnDuhlMSfoB1YtIjnHCPkJcZTByvgpo+BXoJFsOu3OFG8dQpb18IhUE7CNEvWwii7Yzc3JOv+
bG426aKp2jqpXeXuZpcTbl3pJm15adi7KfHQavuXJa1y+vMVbvONmHREm2UX37IohEoRd3BgJd/K
bqqW2b2XpfcAbJNy2eWoWQQhaluh0cLzNaDApRnRsIBUS5A4/5emQK8XvVcLbu/F/5B2Hltu69Ca
fiKuxRymylmVq+wJl+1jM+fMp+8PkG35+J7bPWgPsIiNDUhWSSTCH2RTPGjoWMvLMshwga3YVvsj
6FeFvTaGGJSb13SbSEs0QTkIn2XRmQhI4HX/KGtBhQDOPWMQaQMZkTP/ymDWBP5Rw95bq/JmxbFj
cK6lSFLVpkzb/WJcyyDSmeF5koJIqUiSwf89597nntMI2SXZEMdGsFPB6qEgVBqvaIUkvla+9g1O
dL8qv1oqpVI2OewoyDDivmcExTpGymEpb4P3u2IxoYwbioZ77HYfFQ3m5LORLm6rsrgPdW+4d7sP
dU8uMGxivzbLua+38zNc/3HhcuJ+mBP8YvTMCThrhVKUOn5XLRu0SsJOfxpFI8IY7rLTQGbL3FGx
rWPUCL/bwugrjlWio1vr0VW2RiV/kTxDxlxWHU7mL2YwCiMh9bme1j38mAYkHZAFYXfuFsbK7+xw
n2N0ccocVLhYE5XJSl4iLD41C7cA2QkNtd60Uz42i8pQf6be2u9d5dUQCQ2GibWKrLLLDptpBISX
KMWTC9v44reG9jJx6Lk0Esfcg5rSXsLacVG7D3wcp0ukwlRzWNri9NXC8nVvGdW3alZdlqsiBqYx
AATW1ftZnMPKwgw0cx+17TdZ68SZrcyNoO78Z64Y895dXslxtUKp96h0pccxGSr468ynND6Hq1kD
mJGxXoOt2Xq+t52rQrmU8HTXU9vjNjcG5XJsMu0wyyJtADgVwk5wIQN/NIn2Aq2PQ5D1P69kyh/Z
RhJ95IVa70Dv1AddRVjyt9ugtByU1SIqjhyLhEcZaqUrYZNxdGaruZDg/+VPKJNrG+acMupAj7Es
/KPHqJVHy3aC420A2XIfZc6Ru179fhtT33BQPgfp0orK7xylls+cQFXPipJ+5qy/P5mipqnWuAMy
iZWVyCgrvXouom6F9Pn8IPO1asaIeIQiJRsVy24e9Zate9FddvL9VANwhNf37QXcNDtnuQW33yjL
5cBWycJOvOIok0ERzHt9gikkXx+HCHU/uRxLIlzt9MZ719TG2VGAx8qqEyCqPLewcmS18pxmoZqJ
c84DRX3/2afvNeOsZOiM+5VnvN/7MImNH3Qdt78QTcvISb9mYHCuhSg4wtSuoZ5Z61G4l95jsiEz
C3wSElx+ZFUWMiU0o+cRdOLhHpJXcEZHm82Z+zicHboHP0fy9/fL3TJ1uOb+6IF1FW9BFqNjoqCe
h9vBV9qjxdqzRG1Ab4/6WO/sIZh2rta2yNMSSnXbgLUi6/JSRm99ZHe74RARKG7VrMMZ/HPXFv/R
oVDhfCaRstM6lhCySPvAB3Ul6o2q6LcgdJefzffEv2Kz6NHZnfezs2w2jVTfauDy/x7aSj03w9vz
X8OWUF92xoR+I7og6SrBceZD67yBJ62JSacdFB+a+4oosvOG0Fl9bmIsA50xzT9yfyrXbgC9nCU2
Qs+1unAKVVt5ApmPFXR+tARyU17J2AwQHVixaJFF8ftKVpFJo9mzUmR5BvHgLYa9ypz5hC5196CF
Wf+ga5a/GgYcb+4xW62Cc1P6WxkaIF2iMiskXY3JHfcyKIsYYYitDaBD6Fx3D/fCfo5bv3gAnemw
VLQgcRZN7QG45wWr2FbPmQWaDYrpKkZec1dyWv3WNXxCTWxhOSycmOH/wq72u/ZoiurQgmCFIeyf
ZKvthl+GyZsusisI2GtW69WDbHPNctuZdvok2yKlXYDASV80T/NeB+yHUXjxbOUlQinvAcBmcyx8
EKmiliFtcLvqvBQTAq1v9rJhtIL6wavdboeSFvMRkXxv6EJlr2pmh+EFaTIXHFuw6QKAKfdcOTom
clUShrfet7awBo6hGNpaCQJ/4w0hOgRpUFxloVpYQ80tBrqyiqHxz4ambJCmUdVgc0/ORSuWE8Mq
TEqk536PkoxacQ1C3VsPXYlB0O8G2cMa2LWLFQcxJlPZ2Cht73kde59ruMYIXUrVSyrMZbkqpazl
vX5vxrgQwUtZn9q22jUm5OUwmbcF5/+oPAX9g2/ofN/ElZGcYzwAr5wp/4zEfjGIXR/+QDJBNPRl
W8NgAEzKbvHaV1J4+rGHTiACtPvBa52HSRSwcnEBrtkdS7XIeQgzy3mwNN/ZtmPiLO4xU1O0Ewyn
owzJrjIXGZtFm+shGEVGk41aEES3l7nH7i/j9TCOe7Rpjl7o9HuI2ZDT03J+t5lyrzKzYz9SVF3U
qKDtm49jrzTPielsA1WfwZr0wTEFYbqMZNV0knXaBc1OtkbV+CX2xVE96JzXim+vzEJbBeF7FoSY
VjB01Wj5BlmOaCurc1yBotRC7yyrWg3iU8nfcyPsLjyp0lsn/FlQHkapYS2zSsNSFnUNnl9WcwfB
Th3DbbPia2uXBU4LyAHtm9LJt9x0jWcOG7iTIyTwT2Qjv40g/lc0Aselg1/39a9cE50AvFjIzVNc
3pk+riDveqtWnY1jLwp5JYsIK6qjU4V+hQY6LQpwq0VvJC2Cm1STunkyvDZ+H5LWi1/KvGvfS7X7
rnXRxnWq6rEcVP0FWjrwyLphphiFxssI2mMVWIO/la2RyXof1xIDAAbJE87fx8QHJpWI5Jo9xAco
4AfZKPvH1bfUZTUkI2EZfwpqBYVrka2UCPvPCMurlqWuUn5qT7KAfKVa4dNg9eUTZM6ZvSQVscvZ
T9Klm7JczU0TYdTf+W1fbI3Qsi66o3/3MwzJxkFLr0PBnZLpJOr4oBGvnShkw5jn9j4Ys9fWrn6F
RIc8d8tzbcfLW35nB4c4nM+dlCgV4vPy6l60/xGbMuv/lXfvFsd8/wulHVdmGiRgpX0UdyYTxrDg
nOpNqKMYRCGv+pJzkoWs/9UMFjTahZF/kvHbCLLLX3n32B85JVodG34P3zW10plk8MJ/vNK9i7z6
+93kJntDI9O6xf+aKEe8jy3zjFCx1hV3FZS68QhYDi6q0nxrk3JjCW1pWUfaJAI8DKDxHhtGAw+j
P+qiYyeDss+9qF0nPpTloDwCHLSe+yb/phTWcJI1tlz1DWsza9XzvXnGOGQXJcV4yjtXwyUHpsZk
xzr+prl+lTFZ9LmFyKWrF2tZLZUZ7G7Vz3v2bPn+d3X4Bho6gqGmdXgFFvnG9KbunCSNB08lCg6K
UH5lUDauAQiFcx2AQQ/Cq7yydJ42hdahjvzvBlzG2D32rXcZt+csRoZCpGjpj2bgIEmOkRVuiDjE
qHObU2wcZOGG3gaWufXEgYH/LcWY5Ji1aXF0xvgxMq1sG/8OyXhl12G5+PtyhNFOlA/61lu2/5H0
ezQZ+9+HLH3v1+htGWwBOblrbfDyc5NGPUILMA1KOCaLyO7D7zkwT0hEP/jLfBhoY73PWtGufM1N
r0WBkiDifvpusivtajNHW9l9Vy6h7nscPrTzKTSBZ2/qECqR0zjj6o+gvJSFEQBQ71vDB64FZhts
tz6f7s0TEvfdovP5mPBN/nJviJCHxYkNz0s1K5542nI7Ro5U1mBKmMemmD/JmiyG0hRfmqFe681U
PMmYGiEEU88uP25CPqbZHNVGa9lmihDyJ/p2VoxueY9lWesuph6w+n2gMfnqa3iX30aFDnaAJhcv
5Bgylntoy/rpGG9kjMlRtKz0qN2hM3ItygmLD2yWnnrPHs/oZp5jUYMmXz1NqPBvEE2bV7IqC/bw
vwOUj9mdJC1tLO/qc+ItO8lQC9t6i7JBv6wRhoYnPE4gyXysGcdSv6ag481yji6tqMm4HtrmkbnD
QdZcdTZBKepTtXWw3FrI4K1oVP3q61iFGR1KczIWDqpxMad40WR1vLY9pbpEpcXpLNK8u9TRjAv/
bxfAs6O99jYHKGpvhv9MpbbMEEOBzN2bh9yMii9hBXHVRZUKsSNFWSdz5ZxMFEoOXqOaW4dNkYce
PuQKCRb13Sqir5xw1T+ceIujRrDhPlNvHdhzD52n28uiCojZXectCubmp671DrLVVhIU79OJrzhe
o/ZOBQu5T7G4WRl6bZ+gzX9HUiGEQKFh6S1C9+Ies9Fo3xVqB9+cDBlXxqns0bL+1Q3u5v/PcP/1
qjIm3iHrLn0dgJSvxfFlK4pOnLzKArLRKgbwe7qHZEagT9qm01X+oCJXxmR/WYUI+gTe3drL2n1c
WDI5WiDbArrUoQNWLmyWs5eqTyGLOp+RsveuDSdsU5NXu0JXo0s+tLB/LcN+ZDcI5ynPR1wJH9IF
thjW59HqnoeEb7AyNktr4IyTVf7xpq/6h9SqvJy8TF/XlQlVRiir6oZFIa9EIVNmoc7aiV3raM5+
zHo5XbmjIXM9hv1XyCqHClrle4C40RZ+eb+rIj/Gxkb9avEd2+Wug/xO4RRvIwSkrefO01pWm7Ht
1xg15VtZ9echXqmWEe9l1dOF+BVGF8eJW+VbgJIVdCOktypVVc74P4NrzpFfq1RXfx21/Ge1Fvut
suolno8UWf+zVVazh9JcT4H6vZ9nD+VXW8V1KDXB+rZ5Ajp6YAVjaziW8J9ZZUqvnmVNFlmYCSEL
/Xs8GHm2Hp29brPRz7aBAR1GNW5XYrIOMaYaOASCaCYbTD03b6381EwoSiI7rS19XeoD2rO/m73K
MsqVHPE2LMzaxZT7yrrFKmbZp31xsJIMn0DsYlcz+POvqoUIg+59VubBWs9aGB262s2fjcT4ioln
ti2DAJxOFxRnWbj+2J4G9yorU1NV3ereaCiBtrRqLJbGrhp2CBq++XkFmdCr9YWnO8qlFYYhnAYE
1zxFbcnSjD/iZZUH5mJwEZ+M2o59A9JkLxRo+/3c43TJ8UX8qdPRqLQt90s7BDzokhKd+B5eRje0
PZoRhfcFmaAvWtnXz6YxJQemStoaiefhS8L0ODW8LyY7dZzUlipYWF17Mmf3u+zHOoDHN7STxxHG
I+cRnclzN7JukmTq+GxqtvYZRinenUBE9nLpKIuMpVDolDymxGpSFlEF7VNtKwzCc8dFabicnXPp
2Su5CHVjYdeWB0vNb9Vrk8TqtWj8T3UUaHtZk4VsjBN/McCNO9/jhq6bp6405gqrSrXx3uzZmM+2
H02LXsVUcEZkbu3po7uV1UyxXnF1XuLGiieGkK0xtTjkU9PDk7xK5jBrFvIyCNykWdybVLdl0VJr
IMPp8kfiz0ts/xZma3uoOc7jKRZFwC5MvqqN4cMp7G4rG3Df8rE+iYp328xhHJZ12PC3HkAPyctQ
yO7EwtRCPHBOt0Io+dzqt6SOIzcNry8EsQRmWqKiG/TcNJafoYPHKLrUClvF+LnO+q4V3j0NcHme
6rGxazNdf1V7/2cr0nfxYRpwhmOe4C7g0gVfZyfZ1rFp/kBhf9/EHZt8iDSwfPT3duMUD3IjP9Wr
eaEGeXiU1UALw3WlIk3mJs5rM874IyXzZ9t3y03ajmw+ek79IeJFpU+focwiy8pXmOOdZQVC6lCo
Y/Rhuglixl7z0k2oQGZR/12G3WwIt6UxLqxsZ7NGO6DcjVKzuDL/XZ2UcRD2hTTfLm/pIXArrMMR
z/3d569xbtka9gL54j5m4DmPDjyIbZ07w0kJigHDe6ysrEG7dniZm5j5EpOtiToOJ1kUdf6ijIGz
TZrY9s8yhjQIGBq9rBeyByCTiO1pMWqVz8lO4/ynxPwVr284SWU6bJLfZC7+gM68kK1WFH8qGrXb
za2mw2oQPaKw5SSotCNYer8TJQsMSR/7ZLVfWMYmCdKWPROakklI3XKIsVXqxN6U6Jmhdq1r6ioI
2h9lyVa+klb4BMJ7gVnxy+yd/yu2793ws0EawN9iQiHjrwY3dyC/3oeR2dIl/mYc/+/x/2uYe+xm
H/+7R26hrMJvl3cTiXcTCXtomX1/r1aoPwVmbiw0palW7DEUDziM5Q+OuAJfAIHJvsqILOYQF7l6
sJ0/Ur20nVgP7W5dfo8wVlPGbczv1rKnHNp01f4ysZclQ2bWhzheWCbbyFEYb+bYCryFxnP1XLrD
WpNV2S8r04LjTNXcqAG0cWh+fXeKQITe35l8dfi+Djf8ud/eG7y2648Nm463t2GqwgRMWeHc7Dxm
bDt1HhululW5j2njmWdwLwfZpopQMTgIdRgTsyNRlQ1t2Q3rWvO8lR4zD1+ygvMXDe3CDdq55fBH
vdqI95zkKNwVukfcbO7tYP/aPaouZ8dNdm7UWZfWKlKerxlHoFqjAtFB2eASz6Z1kVduUBv7oG2f
b3mySzCk/+R+Pu8y/hlsfNPD4SexaxsjWthiVJl3H0rgQienLA63l9TQyohgZa0Gcdo49F0ABa8s
d7KK1zlGwBZUJFl1M6Q+6u4ZwwD3iL+Ecyv+qsoGGeu9ONqUUxijPAj2z4iHdIG/Tf2Ix1z9GMWc
eZmlDuNrmGo+Zgp4Jn/GZDJPwXaVDqh1yKrMk33bmLmHyQbzre9f4zVN2G7LBi62huv50Sz6n4XX
OceBSQMUeJSWIFP9ahCW5RVGCMhxWnFT1Bu0y9GcQGaw0qpgJUf441IOK7Nli4+CCD80rJFmFfMo
zDexxCwzPOHb2DtBmWaTbbBwSy+HTF3d6rBQ3dMta/ICFCzs8OsfLZbsVIj+qJ6z/IYnyDQ8Zb5i
1r5ynGEVMr+isJJSwYaZUz8EfXTtkIxldIrguaI+bxziLN0E7HHuYgda1VxW1oEzW3sXmMOTYgyw
rFFFXhhz325YQE2fE3YR4J9OH3qAJgLfkHZTp/0tntv1fIsPmf5HXObPwElu+WbaKWdcFZFkGZFP
GqrqUgt33TRhedyWU3SYhffu4GAtoGGgt2mE2a7BwmXHLypcydYAadaTbyc8oETfKp/sB1WJdp3I
xfrAPbiB/4aE6fzY2L2xaGpUe9CCw8bBMr4YWoc9RtBHyJmbUFz1Rl+ksZdc+qhMn3FculaoiX8C
ZpVv7KBREFjzyk8eTGb2j0rIfni0c+CPa2J2hqJZn5GuxkCowgRocOtbKLBDBIo4ya/PWq2wl5YB
z5bJMkc2yKosSgceux/gyBOEQvPlniivFCHpXAzf7sPLsBzkHhvC6HPnfErHYt7URhNom2q2IS0q
LNdWGJFWS+6jDdMo0WTFSXUaO4O7eObF6YYNpGzxP3qBpYoPhmesboPI8W5JZtK/a4pR72Ijji73
wi5AUQ/T8h5BHim6oGOJV8IcWS9sSQZ7GbunyKumdOelr2nK6t6gTS7d2DUNtlafwTsUL3YLysui
BtmBetPKSM0/34XhsBXXld0Xt06GQ+BP/cFTnZ+FjMmqbLhX/0iJKyVd/FH/PYwy++bSx1ZrKVvv
nf/XsRzxwkpbhjs8m/dIe8zbaHTCRS0ktFqU/ZECcMtVqXjGMQ89pLek1FaCaNQ54XxnOVkRm71+
Pam4XNJHLfijTLN+lCnID0QoK2HAFASltRtTx2H2WCufhkHbw5xDjVsNRw6/hHa5iFdz9d1IUOqI
4lC/lK15aMJuMyj9IW6s4muYuQ1PSUN5jWKzWo2NMjzYqhVtHbQ1ji7WE8sunUqs7XTE79v2S9Y4
8atRKs5DAZE4R+7t1ec85qUIDrJJFkg/AGlWG3wDyWZe8dg05gLP3W8VXsEviaHz/DSUpaxZmBm9
OCM/MjfpVhNz7ZVjLGwlSp6DsOufkzGLV27mt9s0s/tntSjiM3fAN9koizHwP7vMFk+yhhyHs21M
uJuxyrbQksFcMZjnhD8Hm5u027IRfJ66lgO/uWAOI0R8ehSywZyIKsona6fVt1WKGlAUKQMP4V9O
PNIYR0sbhJ0t8KX3hqopv2Dz4iCxzC6AkoWcMo3Jg0RagTK8Vm2WPEgQlmhrRE22BXF8bdRUXUwt
sw7HakuOCxN1AVa/fHIKs3hiLg1ZIp/zrazKBqOAJxzHzkWGGquvT3rrvNzyRadAEXapAYuedOrj
dDmY7dfYC7qjTOEkw722s728d9DUdqlykzw1mrlIHCbBSRn1FlLBqb/3MuUa14HCYgng5wXLsv6S
DQ3n/2oKacVHynNrOHAW8Ciqt76vGXyIfrOsrJAjMvEwTfUEbeMY2x9Rk4VsLETGPe3/Hpt6XPjG
BnJvoqwL20WdkDW1i9zIeooz9ziOYXXFo6Ra4tKafft/Z2SMMf57jE6r8CQximBXJWn73EzKh897
PBWiVudduJuHUVsqitk8G8XYPifph26myZOMWHiM4GRoDRvZFk2eczFHdJKCpn1MYx1Yc2VeWJvi
zJ31/deBR3ZoKfFH63jGpvGMaF8kqn3puBnYg+sfax5zNXRdLsfZU9ZuCQAS13cXOcwZs6W51V8n
pJduVb239deu950/qvdWmfxffXP2/nZo3maz3p5k4akoH/DQLZBy/BWTV2qH4gVbwT6nILkAeE4Z
troqypKrW7ATaNK4c3aZbcyHuUQdW4qydzgg8UxyXnptVnZT3wHVz/Xok1oZS0Q/w68AJ4GDRe6r
7sRYJJZgcJIeYVcjuliDol8SFGQgN/EzOWVBub412nHr7O1AfQ+hNHDU478VDbcIz567bY+Bzarw
ZuOlCs3myPFHv5BVHXHwh6hJMOmplW5pGO+aXnbPsq1GYCFRqvAia1o5lUv3Mkfcyh/QwHGPU6Ik
SwAA2ItM9nTuq9lYYrcUfnUMZ8NMyXrv2xJVER2FLHtSwrdSGIKJBNkzEcYk9Yiik+zJ1Dr6OlfW
Jp8c630YhnLbJ+swQPp7BjFc/xNV+BxOraa82f3wtbbq5Cprqv7WdK36CqSue+Rw7ZymBc7fnc9J
pp4GS1nV8yHbAgW21+D0PjL48fuqtvMZlL0y70pQ13rK1pAqCisc0Zz6fTVmKGWwGBg2skEWWpna
tzwHwY8jomHLe/+04RAF+6OuQQHCDzdOjovW6HasjOspuXidqnPHTLUnlJqHZVI2Lh/6HCwapzaR
4zLGZekGxdHuqsq9XWZ+WRw112IL2ilRZFS+dQbq3Gy4FVgNjcDAJ55ShTFgi9O1w7PuC8/wzIy/
pb6/ZOux+5HF/YOJGNWneeIHYxpV+dB6SbnrB5s9Qi3TL0ZcqatQ48Aeze4vstPk7ktUiL471pAt
QjWvX/Meo/Xa8ftFHeAAzvlgj6Iov7lmMutdm9jdC3sSwmsMbLtsrYsw4JDH/CYbnSLwnvlgZJMs
sDt/w7/bO8uaYTfu0nAHEGdiaKSL/3Ms2Vgps/vvsSIMT0xD886m6CzHivWXIM3Mldx2660uxd0o
an/u1/1R70fFXWYdikONmFu3OtofM3owO7QirJdUi51N1efJuhVz7T6ukb5VuAP3oqqOxnxh15pz
X2qKVurPY/IoO8rBHKvc4+Ax8MyjHYOgCrZW5h3lWKox/vcrBa9lEPHoMQL/VgR6awEdDZNo0/VN
t5AtXl/9bJbVW46aNdoenMf+3jkuWVkE6ActtMngNlqDcTvqNt5mwFg5C0y5v4qQL2TP1VCbImyZ
uLxlZxHgWkWLDzMSeaqrfbLUEJhx2/mbISimz8aM9tSvcFehtCvDqvOf4X9ly0Fysaf3r2wZDuP4
H69A23hU3X7HysnaJqjRv5hT8K236+kbIiFPCgJEb6YeW5CrLBXmZs3yp5vnhcxAZnEz9B5sTj8s
AbR370asjUuDE/gzs0mUV1WlLc6y3oEbH4QulDd8Y2qNbVdh/siD8oKvjPtp0Gvcjip2tR32U7c1
OjsHp+mUU997+nouhuYFYfMBXblm/FbUhrjxmD/YGNqiOrzocm9+6QG2oE+igvESn5pVA/f4jzge
aufWLNWXwEULdrCsn/kRRlH3/Htc5Pci33fIl+PLD/Tf+ffXDRjnr3z5fv6d/x/jy/dfi/fvTMV6
5ADlxfCs76HRDd86VKDnJMUfxl3ApIsQ/LfyHVsG+jf80/8ZY9M5IHLbM+G0rB3qQfHGd/3pM3pt
SLHVyrujo3lciTjmxdNnFHmW5u94DtHuFhf5s2v2O3ZP2kWG4cqxMZO6XqSZYh+rwXAw8Oj1lWyR
hWy4V+VV3Rh0+au5iLtDF47j7h6ftMFipyxUn7F1RpcpS/RPZd+8upyq/kBvN1Mc9Ma6ediNeNQs
R2RYNmnp1Uj7UeCnVZ9kVV7JQhk4Lg/MtkEJhUeSAkWrnNuzLJLSa8+RKGTVt0ZricRLu7rHarNj
H1vWA2WON4YZzAvZT3aRDVOJqiyczhp5f0f91M8GVm918Fq4VnTqB0e7xacYiZMxtbHTVHEkYW1g
XvoB+ZckzQ6V0+GinoLm2no5xt1otysnNnrhzTlQkWdD6N/l8/MYsbzxCpZbzvSMO8j87OJdAKW0
x3xRxKDdTBi7MuGIbGh+tv4AuW16bkcPCVxgGSgfe3W1DEYXRkGqX2SrHQmeFSixtWaE83OHEJdY
DTOZbJeGangfcTi9a+gS/kiTBwclw2Bh2+AjZsETRFZ/3aXMW/QC2EGvdp91GG7DFue58IIElFhi
GgNWvihxjTvVCUEGaAi7qVV5kLWRrZGrvKquTV+Nt2uFZ+zK0lM+sxEgEBx+WENZAPW8gpl4rvNy
LLZ1PzFlRlBvyeHkeLagbeVoQaH0Y/Rf/aZYjuVkondbKutAzaJDog3zU2PFSM4iLLcbVctbu23Y
bNwRx1hNCca3NhGCj20e7vW4G98mN9YWLABzfBhonauEJwoGeGYWjbiUVDwxfheYQP6ssj6KD4pX
oUePFtAFGlT/2jjdkrkIpyaxxm0jCfDEEVV49oje9fkqHg3+S4Yj1DULsMRswa/tstE/SkV4iDeJ
d+XArT6aoEvwhlJ6+JJhuGHwdlG1sCNy19UfZcHk/mqoGlKGAdpltziyA6ZSPjQgtx+LFGJKpM/I
bv/qYkbVwL5h+HEPzYh07lSDDe37MJyTYmzDk/HWtUGYcpnOXb7SfIyQa8A452TWjXek+KtAbd8L
Sw8uLmKeCxlWEx0HDdP+0FC15Lzf3WDBDm4qYUNxpegCrqzm+zqpPWXVxTVrpCI3N3OvZVc3CfJb
kWF1gjE0Etg2UJRLAbJyqxr4sFlNN12zoLdh32jOZySaN6UZFN+Lof0oam18Mx11WCt63JxweBtO
RVtUq0Hv2pe+yvwVR+TRrtGi+Y39BWA0QQ35YtCmt9DtPitgTaAJUlMDi/lNNjybeWu+qGCn+PPO
bznOPA/h7D3JpEp8ZeA8aAsnQmlZz7utoo7JpjLR74P7Mr4avXdSeO5+sV10MI0RcE4U4ToJJRNd
unFov1QTFLrCSd3HEWWx46CBA5hAan+p2HwzPKd8R3k/3QVOEG2b1mo/iSMjmYBLLxq4U94f6l7X
n/WoeuvYd90G7AXsaiH82nqa9iIQR5ukdqIDpr+QIBGzWmL2pX8dlR+Vrkz/ACjl7gdf/Cn0nGhn
lJGxcxtffWwDtL0RHpv/AT+EgJbyrQ7cFNxNoz8EDrbVTe9gOQvUIS+a+OgJBWlZ+NOsnsD+ZJtJ
QCvusduVi8i02/KFurVYIjHU+IgdwyTo/B6Hz8bGCBV7tarMx0MwO2wt/n0p67LQTXM8qNBI/meS
2ioqx87BMB6suGIUAIwhGCGkElRAZkak9ZegjqzHsh77h9j7EpsGtuppFuanYPKfZJvjtdZjWPbq
rs7BpA5QCuJlYoXmui9sjTMsUQ9QmV1yay6QfSPdM9F4LN1tVqHyN5W6tptrjqQhszvMgzVOfJoZ
/DcGln330DQRsH91uMgagrfdQ2m77DDnib6WMVkIPQW8CrQLRiYMJWOtr39kmtIebhnWh54FB3Yo
ZrREe7hbBVgLvGME/rHSnUdO7+NrqnqYzITuY2ZUzmOeWe0BT+1oIauBM+pX3BTZwuvd+UujDYdR
B+mieMm8axXT3DDpUD8BQET+VNk3o/LIzlP/ODpVcnAt3VsEfvDDLBMx5RMe1tazXTE3aTk3W4wo
KL/qSZyuGr9qeP0UIwBQgmenYcLiOFDW1ax2j12oNpzYFv3VF3YFSMROz10HSnAylewjCLBtdhyE
6mwbdQF43o+l3yRfcfELFn1mYuwxIKmWuI2OGUQMNMPpsxfkYvHC6mLnsWPjbz2NwA+hjWubtmpg
YwA82Nm5bhx7Jr37oOdjdFVxj1DtdmfOQ3KG/s2tyB6TK1aLPBZZBTxOwsykCsr5GXszle0RDNlG
x7XQXhm1D/wTEhiH/KgdhGzb0Kn+MdVpX+ZChN+3YAx3MxYHWTgt7F5zXmcbe9yoq1lUBzUMaT1Z
eU1Qf4BAwhnCKBAfNpz6o0wXrIWCj0m1ixNSIulSZqUOnG8jdbEdEZ2QfFm5aY4sqt70F6vxa37T
do0VaqW8uaEHKdJjd6LQ+2crUJbqdAqtS5+WEZ41Y37QsVD6ZpT5P5ZqxZ9UDfhiFLv4ymo2565p
OgOUtZG6yIL6Iu16dET7HdutSmOhDk1/dQWNTDJpJeMWLGaPHH7/5Ao6rgwNSYA6S9rrB89Ny+cZ
7uIBk+l+UdVJvxvBxG2wR1KvSRtF6FdoF1kDKQswRRQoF7bbBH1inpCBGa8rY9AXSpnZT8ix6Itp
tP3PfVddcYFwgwWPWlsI2vKq5yhPYI5UebTJjYIn5WAkCuCoFE9XPXYgZrTOmW0qY14FEK6YJ3an
W7XqfX3TWggyuRxL82eI442baKp6UJMGny1kRhep7ldnWWTi8Kbmkx//D2Hn1SQ3jrXpvzIx18tY
OtBs7LcX6V1llje6YUitanrv+ev3IVKtkqoneuaCQxwAzFZlkgTOec01GGc71GvMk+xUUxP1EXJk
61Jg5pE4oEIa04/OiZFuLAXp+xEcGLdxbt5GnWvcBnlXniEYour6V6iezxoUJr1htI8f8SFWzKVV
d8VGC2MfnWgMO3fXy/FEBLsziuul5IWxHG1PddX/qdUT2vpDkL+n57p3mnclFu3CdMrxwakml3+p
2R/Y2bqrvsm/sQKwcNGghNypWUAlDIqdbH50XJsUr2K3zm4+xQezVVcRutorOezjkOekMMzsVkZM
Jy2c1TBq7VI33Ww9eAdV97t7eQgc/rSe3ql72USpXEPxFyWeoe7uFX6F98hcZlvfcXCXn2fJGGqa
sNe1yD3IcX0D8SWevM11wjws14NsU0/euJKz+srs7qtKfcaSND/J0ODgNdvV0VlOAruX4zYS7Aoq
FGetJxE3ajhXGlVPMhZZfp6e+pvip/7GtAz/QFpZu9cm5F3liMGuv5HdUh9q1an2laj7jdfgFazm
0b7OC2Fg8qJ757KB79+64oQqCRKueAmshDmLVGFNuEIGttqTt3ReLV4uYWGbz0GoRaceDNqy8Czn
1QhqHoVqFbHLzsWz8LA/SZ1g2eQg5jXNifd1amgn8GnhNoqi/pI3TbFGbVS9J1tvLc26jp7LMtTQ
l0nRpbfGLwqGEH/UXbQvYsPg3eaM29CbPHglHNqAh7ObjTq7G7LxloewfjK+eSJxls3kTscy7uyn
MLHWQTERR39lq03oporMGN4ynax0h6yrRyYCF3KDEsg8fcyBhQXFUFzaYqruvKD/KqcXjm6tUoEs
u071Og7TG5LNxt51gZq3xdCdDdvO1gFuu4+i1AQU1iz8Wlu4R8stT9Xvw663/kTk4ElYcf4W5nm5
VGtNv8+G0d/IK/ZsPa5XtNFtPStpj/nUYOWP5TAIoP1a+FUE3Y0e62yiuGIGquK7RsVr/GP2njH0
wHmzQoPvo7eMk5EG5kPQA8PoE/utN4CyKKgP7E1UpB9UP2EXiUDBVKgZhl7ZFUXnZ2Z75MnRLiWK
DlRruxyzb55ThhhQec6y0ip957s0+y5BLKnvcU0mXwOGujG3oYJFuOwdYnZoAZDspew1SkjtNtRC
vP3EUXF1Z4Vmsf8tCda8/LVvZas1mHal6kmEdXIZFTObqWrD44wwK3J9X9XW+MRevzj4ehSsJbDs
93g4xyUQ7fd4wXrhP8XleGUoKiqSqdipSeRvUlcLsKA3oqegM5RtG6N/YHtR/NTrSnGwdMwvZW+u
JQr7jpE30tzrujpu6kNyM2lzEaepv0m4h6l0yaHvkSn4QH/IGPVOyvE/0R/KYCYHGZMAEdlRC+oC
NeBQ20Do2MWh7caZDMrISqS/lQ5P9lq3sDwp3hocr5+rWUCfJCAKZ/PQ5F3EmzYH1SgzBebYmmd5
ps9nCPpfBmVKDjL0Ec8zq9n2P2fJDgriP6Z6jfhllh5M36upNne6pkWXNo3tVQ7dZyUKVNZlTB58
qA07vXBxtYLEc6mrrmWBC/cPnpe57Ka441/4cwruYFu3bJ3jdZy8ludBmmxm4sovQUX1rJU9gXdo
RR0qq87Mq12F0O0icesAw835E2I+QV5bXuc6e/4Es+jsVepp5J2M1r2zJg2mnTZU313jvcij4Zso
MmPJnyG9UFoWhwCDsI2O3e4l0GKBR1ptr5XUZWepddmzpXawc0q93Q1zMxMV0suxUx1kL2IOHVCm
oD+Napg9izb94ka9dYbTnT2bEVt57qpDE/CzURM+tZ7U4g0MH/JGgRmdI8VNH2AOXWRcOHkOQgPS
8ISj0pvdF6vRtbJnbN/NY9GHP6Z7KRJjISrqZ8NK/uN0H1DLmzXl1+mIsJtH33b1pZ0aoDGM0FvG
Ltme2BjZCzht9FK3ry6iRk9NVSu3fkIhPXWil9YInAMpngZPmyJ+Gdi1blS7Bi3Fd7JwFave6qOH
w5xRBeehwZ19QB96V49YJCn+2K2aoBDPU2j9WSS4U5TJHdRkltgzCQO+xiKy8rNjmMNJOu1KP945
xO8dOw7xl0Xvz1BV4lnYp5EHhLVq91VS3keoU6tbOAHNL028Y9o9VlH3Zavm5yCuYBh6broyTBMF
xPmQpu2XBLmU/diVGAeOTZReNBTHl5FttxvZlOPUuSMddYqIlZFdL1AN1co1ElB4nTE+Dh5ZhMio
X3EgLKmQj2IFGmlOKCC4jSZ3cjPwUnsWTbKIRdy8moalHrzBUZZylu/r7TIV2ETLXvV1RN7vlURL
eEoTnNTgeDes3qN0NdZecahD1VqR1gw2XcIbHI2BzoLHyA7MNq+nOULdNYDcE/ghsiQd1f84qNO9
McvkrFh7O4umr3i/o1G2JPsYPTlNDDILr9T3tAap51nfI2AIpI3t6cHIsKEdBtM/mgI+G1IR4Vqx
4dyLKsevaCLdTDUdfUTxrecpTGnQR9oS24Tt4BX2Hu62da5Dt1y5Y6K/Vrq4yA8yw2AXw4XEGo4X
aaFOQA1yL7rIM6suvytKYFMI/C1eVo2LgT3u4impz92gsOHsVNGdOqvuT/KszaIfZ3YvlKMaAhVn
wEf401Dc0ftrb9vNuipWQWIypmwWt0G6c7GyupbNer6gm1KPXmVnMcNF8nAxJk7yKItftmJ+ZamU
3cgu/AOylY6/xVZ2sgRJrtcqQ1c5pAPl5CDW/VtM7MQKoyagTSFsdhnz5jPy7mtF1SkX41J4jZee
Xu86qrcLOeJjQhIiLeXaQwlK86+LhCn/KU6IyM/8MTIuZ8WdY67cGDty2fHL1flA8xJGanHHVqJ9
qjPnJhw7kCBzy9HSJ0UN3bNs2XX+3UtnTY4x7Z5sHN3xmiymk5ibBXjmRWk6PdAJZqqI1ix13+0O
bT11T3EXjMsUn7y9nEvGG2vJyJx2cu6g8sAe+8DcXv8bNBRGvA7XBDnXoci1aQ012cjePvYE0MfZ
X6/EgrNKLSwUu7549qxoN6m6/cUyFWuVAH6APBQUj/AHb69xVDlWMfv5kzpkzb1j6l9lXF4nHGvU
Od1murUyuNddMzlfhtbUeNo21SUIY/ds6cIiDaGhIdikw6oesJUsnaC/hYXZ3yozPb/iNTmpLpCz
n3Ghi2BF4VKwQmOE7PCFhllFhgLLHPILVXERdh0vGWYlRxlLzTha8MQUq3LfRIC/NVbx69LVx31M
YfOxz6e7purxCWrIBY523T1aNmREHAJO/dy6hgLUTCo0Z2Urgq+Gl3nSH2Vz9KJs7SfBuPFiMIhO
21qbTDJ31MBrF8V8inn8xqy6YF7CEGtndo8GrrdYNVEACGfG4WpTvE3d6ZAVtvLW8EgVKStyttY7
REb5dYGIfGtSd4eJWv7ES6I+ohA7O+wSRyPojxHXG1V7EH2WB6vxNihL7RiyzD4a8GSclgy5zkN7
Ifqhus+UzN0FYzRshygZH1N9+IPUv/VHZPEcQS/hJS/MZOOAvDiQTA9vkcBFTsaKrT+c7N5Sh/Zb
o2Pxa3tWcnY1QAF1DepVsVPziDZCvfBY9/CYoykPXtybxzkxA9x/Dv5y6sqo0Zbphvowmo9zfyO0
eOnOW02W90sMCbwT+WvTWfW2Gq5CRbFXbdrYZxy8W/Y8EXdLUJS7zjBs8DV0+KIGMNqJAZIiD+ud
DFLRcq7dIgggm7hWtxhQ6lq1GnonqmFN93jniu1sLIWF19ikPI2Hd8xdKmwaouned9lwIrJyli05
geqhuhrmraqqFG3KwrZdlkld3cohHu+w/ZRr1sJADfhezAdfR3zDz2J3L5tG5yfnQN3BeL6Fck9a
v3oWqC/4C4jz9yr/yW+BH8fYJYX5gwp3Za2mWAwUqLLsbW8K9uyW/HPihvghkXt5CPxSWXDjN1+6
MvlxRZ0ayF9XrNHN2rpTpq6xCtV3phajaVFV3itCzO+VZVS3AUwC7B7dZxkeDZX0Sjq5W2ceVdjG
Vuih9shue8L0XRd818Q79HFXA1juA85U9WuWruT/h8mpHyyDLS90Ojsv4GInw69N3C2VBUUoa5mO
E0ZLvVmdIgXC6WacT7vZCkgeaq208Q5hTIEASrOQwY8xBsq9W1Gk6jLMSDtKZ2BNH3dZQ6Eq4p5c
CDCaT6Od6NSBJnjAfu6v+6pxnhtr/gXlLxiLuWe/D/+8tgBt7mpWe6vAbPOXsUwbHq1etvc9JVw5
ntdtlBLcte7i1JV2vKm8vtvyk81fM0RP2jlxa0KBWcVFjP0nQrR3wrfjBdZm09cWJClvsDS50+M4
oXzqw1b8KdUoz6Tg4lWV8drDRptVrrf5GNdFfboMrdRYZnjz9W3W347zISkd8uh+8d6maIDIlowb
fgiLtBxZi6K/fB3mJlV5KcSrHPURbkYWOELP091HR1mQwIpsAIzyavLzarXTwLsaWfy16P21yaPh
nNQDPlftGN5nYHmWugUKdawAMPRBXn7RtOYZ08vwPTOohuotT11X22atVrAFNP2D7tSYSini3RgD
49Utx4AMTjo86n08rLKiNG87JGA2eh3VN60Oo0TvzZnQ2XerD7x8Fwzt0ilcKHoUzKiw9EF9I7tr
+KA4w/TvNRvEbUk6GCmePMYmLr+bWgsfHQ0YV6YU5N5jHfM3jCb5tsPm0ILHe4WZJ4dH5Fn2cVcH
y6ru8x1PKWQX68hcBfMDVx6aJiqCazsWVVYtjBom+b//9b//3//9Y/g//nt+SyrFz7N/ZW16m4dZ
U//Pv0313/8qruH9d5q2xmrTQU7ScUxNd2xbp/+Pr/choMP/+bf2v8YC1Q1SgM23BoUWsFv5XTFW
3V2v5E/SfNzIwK5kk7A20so86tRnOYpVa8KmjZWnr2XvxczNkAfRaS3eMfE7ELDqrp8PRRS3h5+j
xLwj/xlSfctE/VVtl4UfDc8J+giTR1patsCgQnoIn4Mmae+zyYE0yhhf8epzJEx237f//Mew7L/9
MWzN0XXXcDRdcwzV+f2PoQOumzq2JN+mqm42mtmmG5M1yJ50WfIU9fnFMSP1a+akJPJbEZI3DaJL
4CbKQnYUjvmEhqv3AK01OnSpO67jocTOrWoeMLnEGnFKgvuuiZL9tRnMKWqZp1ZJ/G1bJcLgJEha
uH4/e2Que0Q3PO6xxPrIbMszXTHsm4+5ctbHRX8ZzHz5uXLER9wbgE0iUQdlDcjAschG/2jDaM6v
7cDALpG/1lb2WvOQj3EIsQXXGa6c8dGdRGlmLTE39//br9X4/AUZhq5qpquphqlByDN//4KGyksb
v7fF18Hz1sYsi63NBzZSLas4zgRaRR5Qg7+CpTMEq4pqxy8xObql2H+Mc8WEPD7Plm15FgyoBKtT
Si5xMlCKatoNyYyEFYEVn6sgSa6Hbsgi5M9lAJasqqKrwCjZ9isXkLjfHeUcGb8OoSL8hDyJj0BC
ramLXGTQEwx8S//5hyzv2t/uasOyDdcRluNquulYn37Ioowwq1Ss4qtiRtnSZpG/zcsCqzjq0m+d
QJAImaLn3HHaI+kB6Khz3IkQvlILMV2SSfFufWF+7wtrxHaQ1xF3bX0Q+qC+RGWxkPHAM8Idm9ti
I5tahuMbBblHNmHGyQyG6nrZUit4vjZqep5EkG4SXevR0U7Cje74zi7LYvulR60injFOn+KpvzSL
Nv/ij7Gz7vF52CfIaL2Ean7Fi0VIz13jmNO2LwnpAYnb+jQ+Iy7xX26oRNByj2Hl5A9zmnlVZKG5
kU1lbPILJKNdzPalQEdTh7AXdPk+avPiAb9TEmZN/T6Oirb+52/L+dtjxyDTTF5T8H0JnazU77/q
qqzR2hZG8LULWow9tfxlsmrvLkpL+9znVb9oRNu/DW1AOQhHb8hnjvaE5MEGh9P+TXRDsnVaPdwK
M23WdUDh0qBceNTmg0Oi9Cib8kzGAqGTesOgOdLj7JbHCgx9ldumxNryFu0n3P+GVCz6Ui1Onjb2
pwLt86dmFJegiqYLGhP5k6uLd9JXzY1sBfOesymC+iibaRv2y8q1+301zyx93rz+ZNhb2RsCA1wb
aVVvfFdPD8GMIADS0p66GR5uzVLA7bKp+/oECAPkjIzIvo9RZa+jCusUr35WIxzSRv13D8jTnK5N
dYt0J1vV+waFyV0c1ayNE5UVaawy1Ii7eWjd+Dvbg2tTu6N9Y6PMM2FymNs3eWWeqxy76nLukL0y
rjWW/V++ePnF/nqb6mw5habahmraQtM+v296lEW73vWNL6PuV6vcKgBICaW/HmJ+8JDL3ee8iqwN
b+7oxiod6y6d0FG00cuSLcoayUV0JugeVjSzR0i3zj0zXGQ1ZdKxR5lGHpD+yM6O7VOGb0yFZz4W
sg4iIqych3PHm2f/zz9q8/OjWheGys/ZUCE2GYahWb//qGNTlI6hRdoXW/NeMFfObxqeMr8chh6x
Jegr2jKGmLNI0Qq9oQjYr8zMc2/LVM83Mas1fDGQlBNZ7h1KJ7QOKhXRXZdM043XDdWmwGnzFjZB
v+iNsTkWoUZqxSzqHRg6ir7JtHa81NubwDEO8qxQo+56lv08+0+9H7GPceRJ4+U//53+dvPrwrV0
RzMdQ7isxT6/0prImXKH5dOXKE3fs+xCtsW7GaLIOodzaVaWW4WexisELMTqIybP4tbRTxp+KdcJ
JZIDC3kaTTMmzCjHjbyAHCw7ECaYF7PecaQGMf5A7nUQRstgDKDOOz3G7jOaT56qQz0rb4wJZkpd
TxkJ/o9OfRaov15fbElLn2M2xsc31yEU8a9NYx7iQ6FfIB04oupXZ7dVnT7qjjAP0jsCY8ns1ldF
sxNoIoKnpykPcmyextexKfBNZyHKoN35yrDpI72GveW02qIdyhuAj86XQE1wG3bAVrDgtVkrilez
8d0vVm83S4CokMW13rmtErT19LkD7Qh293mQXSiU+pdi8tBQmzuyEc+oxhvxdhVBftMO6rzapyOa
ihcTfMs/f/22vA9+ewZYrGlccEq27YApMT4vwFEgSzSkCb9YA0DAsg7ZyyAWvY6U3n4uTa9fwQm2
dsHcVHogearRZDeyl1c3Zoxs8sdCiMcMnpgMjxalcF5u3xB3s59bjXKek5vqUna6Oqr6HrcKh7nX
ye+Cvn/EbKI8i1LYN8IP9WWLUOY3UIsA5I3xdaoLQByI4O+z0C8eK6V6kQM6JasXVjs2d6h3xcfA
n5J14g3K1yZcyAG5nrmrwg3Go1dkLra/Hq/++dLYIz3m7mg9sooxdoOhYC4jeTROarGL83u+X1Qr
tqoW1Xf4Zdd3oLl/xKrMrO7kAeb7rzE5+GOuEnX1ddxHTI8QvmBN8du1Pl+/tCnyZs1CpxjyYNvq
OQDi+5YYuEXEJY7Kea3Yr32EDHBtv3UNlIikUyvENzzrzS5xd4WB8gTsiTIhevFo1hCHLQPStM6s
2y4bkDBNYPq4brnvCvK48L4TbhPDx/0T9mYEG6Ia+yMLjz54dvPmwdEpZep5/eyC97yZzMZ5AJ1g
rHsXrZ4Qc8mH0a86XIuwsYhgIi9ZuAAYHNqLHItpM9WXSvEgITHW18htVvmULGTv9ZA3S9ONprtE
9M5JDJqx1X/y3iV9/ROb/YMzjy/qtMVZ8/YjJCd8mv+p+elyLQSNVSl0ayHnStb8x/VSHGQOaoFD
RW43667PjVtRaA35Kj7WmM+GOSZ71cLVr2f/PC5HAnbjqqRMvRmyaEn0ojz1c+/JaPFfly1SDdrJ
lYBH2Xbm0fKsGHxqjYyLSflNBpjWibUYoDg1upOH3GvgpnphupyLo9dYI8xpb2cz+mse184HtWmB
K8f65WNqZLfKWZ/aZR+N+hqxiifTccc7W53qpdZ39VY25WHItHbRd06675piupMxLQXtpYBhly0Z
L0YXD5BivPkIYdSMHHIb3WaGaG5F9u5pZP7rBIMKsyjGV1xa3kkf+7euopn3gxacm9EeXkVpGRRH
EeNA8P7XUX3MkwamzHlMC2CWEEBwSTbSEjfys4dSzb2rKsND7UfxqiMDvPW7aXjQy9E4zXQSx+2y
kjQAlh6ULQF+MLbLFQdsMS8nLX7QeUcgszzeeTPQDKvmdm1pvb6WzdGNw7tsLJeydR0xltrS9HVs
met5J+8jqI5Oi11tDM80jqHesfrrsx2uX/ZOmFZf72WHPCQ9KJ6NK4xZmqSvFnK07Gls9SZIivJe
c9FCLcGR3cS2o529lvoymKDyW4KeTIpK10ueptk2Qx5rJ9S8eMLJ5U4O+BLqvn0I7FoJERcCpus2
5s3gOMMlj8bhAqMpPYPtXFxHaKxkjkpsnj5GyGF+kWGKYzUAzUzVYbFcOYCmA5xmBzHMf7OkOmp4
+DRBSjOxGm+fZb2xhnxbIpRWQ04cvPSbgR5CGVvDd3wnwInhkHbfTT5qB2lj7bxIHXn2OvZ1SMI9
51r2HxY1AgmWvc2ydNzzPk4hIL+0APfxXBrQc6rzHwd3bn7EitTka5x5MxsAC+4iIDX/ivPSUhJB
08pGRkkFVxOVuX0JVF7LkgA6jcm9nZb6qej5K09Fj4AnIlxfJmdGoGvKcE5V+Mgm2vC6ySYVIN+y
aLTyCzBwismBmwONbts3mFZWkpVfJjCbW6+eiq1sJvqhGDyq/cNY7qbRrDdyMgpfyxzawkuvAN4v
vXhcy3iAoXYTaeKpmNTukPSmWMnLaJV9VpMqfvSyHiZoi4xYIiwT8oc3vJm4Ui5KW/pNTOMdvrxf
ZFzD634FXE/qVA+v8XAM5uE6oOedi//SWo4qVHExa4sMPoC2G8MqFATY+uFtFA2MznIRY5+z7GNH
PFlqay+Gpp5eG7+OMe8Ix68i8qEhVvp3I8p2AAB9MDXKnzlUl2jRR5eSHXuwoGqx6fO0eo/99E4Z
OuNu8sMMApwYbjNQkEvwr94mjvVZqlFpvd2oNzlrvSGo116ULCrksC6uUDJvYWgQPir+pJs48xE9
jt70QHXZYZWVcuP1mnIz2Mi6xHp5lKGPuDxTe6/nH8WC81OHGRjKeuLDthWmzhQQ4ouThKgwmIr3
NGZGAkDNVW7dvPDv2OE4CwNELol1YpbfZ2ehB3dknE+RavRHY9DMi9r44oL8ezyr7KxlSB5S6qao
7g/tgcyyuTdalgyuqgVPfQx+ikpmTFGwDZ8gXtuXuCt5XtFpefHw4BvveRmGT4WqVytcFLCwcIfm
ZpgPhR7B1s2qneplzY3q2BzmM9kph5WmUSwFnIy1jH0aVyYDLmbWIxhs7VTp6nTs3bTED6GOHqeB
qoZPLe09RAa9Mb33TgS4iqMkQvrcn9Y+AIDrJPgY5SZKtIUA+Xa0Z6E/DYJBh/6Y0e0Us7m9NhEJ
Nk9jDdl/Ya9N6BNPTYYedVVwm0QirZ5KeB9rfF6CreNb5VNmoE7GU91G/J+mXpr4wjk5GmZzM7Rt
excgDbqUTaftygMLzOjaRCDLPUIzoZw8D04nS73RC/97oj968aR+Bdn3RwTi5m2oS2/hV8J+TCq9
XuWOFdxB5sg3UT+oN4NSDrtoGtVDMvIlJVYBYx57hqWl6u0thCmQ+/xvb2ljc4ZjIVZ+NWpssrvv
mhb0f3JrKFWS/BmxslvEKF0/lxhkr6sCxNefTqanq9hKuAPUyHJPfanvcM3iBihM6zkrM+NQeON4
O7fKpuAv5QfZE6CuZKFoxoQmnZo+2b4Jws1XqoPsdbUMCS1kikE40qt3Q49okTttZJMiQLTtSeit
pzFLn5AXMRdpq8QnN6+Di65rf/Iw7F7CIM13BbDptYXO2Iufuxppv0KFZE+v2wUnPWjy+ybjCSJ8
dArmsF2a1RFymnygdi8N8oXrYqjVrezlx4JocVIllNu5ZN+vKqrOzyaqSBe7N3/5XDge6VrOMdph
o+O2BV6rvsdAJgdpVuLAElvh2Uc5a+VUaf2C+u0LQHN+n1G/pIDhfnMmj7r7PEkAJd4OgcD5dZ4U
OBTeDVwqX6YguU6ynH7pVIXzze9T+MZ2VN/78yelevDrJ4FpqF+yyn+xFF95T8vul0+CpLWbFGvB
s1QA+plrK7LiIg9V2mz+yyZvznXksvZyLbLotqmbqkXijHry3/M8beYVgaICj7WjwEDHrY2PepXp
z6kevU1+VF/QcdKfAyMGkFRXj0PJ0qcfvZUcxGYcl0qQc9cpQTMeIpMisWzO+JctokIGXxyXcAal
X0E1N3byiih+UTQr4u4ke8cwusQ4Ctxq7MoPZH/Cc5572S5IkM1mtQaPW0zhyXeTfBFEbCnzcIAs
lA4YnSTWoxzhDy9I+HQPsj9ARZ7Pbs6yFWq8itJRTQ6jGzw7tWvBfzfYjavW1qsMZcaFOCeoQqC9
52atZNEujqOI8jFNNykH1NJceyebZmNB9Cka/Rg44wMP4mfdsbJ7O+6y+5gtB8AazSeZy72w9CNu
3jBLj7KXAmB788/foGb8LZ1lm4brqoJcjQXoW3xKZ0U2T5Oydnp2eMO4JUE4GRRJJh6MXorWSYM3
anTTCtU8WlXGj4p/K7wJHLdzaxS3XvZNV53ovqjy+L7Ek3TvxKJZaEMET9BFGk5FZ3Jbq6GyHvOi
e1U7XsxtajQXv3YgzxfTPlH07nXq+mk3CVA5AVo/r6UBkXoiBXa2TAwPgPtdp4P2bfZOza3Tz1cr
WghPrmOVNz1q888jaDs5vS6m/FBQrMJPhWHlpCVo+6fVKQVM9OL8+EzXreOj42bmUo7yBfpMGk/H
o7wGEheeDcRecaJhOZAJvNURDLot0NL2ebydP0Lu7BRqDGjwyJg8eDgrbEzEEq9TUefUTmZpvah4
Ip587LJ2uZEi3zOffcT+09k/j7Mj98f13J9nn64Sh67YgoRrOl+9qzvF20ZBGC7ZoE3zLm2609Ig
2Yi2y1cfMV9rp1XXasZaTpMdnamXSzO1u+1HzBYO+jejXm5EP30H1ofaWa0J7jxf3QuDNNYkeoRH
69C5R843X1pZ0L7pnXgEDhDAh1LWBMCjq055Nsqu/vLPv2/9cxnYMNgjUFazIBWStpX9v5SBM4tN
Tqg3wRu6A2F8sOxdbWSP4PWbd8tpt2KstS+q74hloNvGpUQieV8Fk7WFu5mfcsSMFzk4kAUFc37k
80FBpXllxQB7ZFOvm/M//ycbn6smhu0K2yC5aRmO6ZjiU+LM0lQ/DKhKfZnGYRW5U00lloOZFFh4
2nazY5scL3rV+xFTBxvHVuyJFnpqdm92Vh9haoAe1EDMU0YAC5+m/ZsP/HKRilS96ZGAeVDG9GKl
av9WVHxBOg4BuzRYwYIr/Ey/GZuK1OZgYpeaJ7zkLdfRcMGiR57JgxxoZE2PDUmY/5eKqOF8ejDx
D3dsC01MyzapilJn/D3PDilSTZJsVpO2eGCKpMxP1Gf82ZeVU3s+pLqfn7wCCiEJ7P2nuGzKER9j
ZSwROdJ7iYl103yRT+M+mh9zcxccNiD1CIk/s7830Ko9BsJ9AwdKDqQ2R/S2bV9sHLOmdx4CsWc5
QIS8lSHTK4Y9T9IJqUE65UV6FVeO2gnNHepCw71alD3c6FsR5VxS6fht+lULCX+eIC+ieGWwSAvN
P8qLQBgYzzFOQLJT1G289orelIUSDOejjiVn0x3j+SDPmtrMF6hmtutPHVmK9O5CDrS4VZa6hi5g
1RY26kjxtAyMsHu0E2s88we5b9MOsZb5UA5vAODjh2u/RWqURXJ9kn1IJ+tZ1pzyBAsDq2yQ5vMD
DQluQz0lWvnjTMbkIZ57Pw2WMdlbN6a9Fz5iA/3kF0fVbUk+jMmd0IqCvPhfB9k5OegXb3JzLI6y
/dGtRihUUjQYKNK62Ccqk7Ix5jevNh9Ub9pHWpuenfk9rNYCx/Emu/TX1zCYxw3eey2SxXPvbM6A
olpGJdHNDvIiXZmqd6LdyD45Kkynao+I3shCZX6X/6dP1ToMjT3zx6dG6aAunUFkhzydJgQR8dtK
UFB6q90EUJRWuBd4OM5FNnt9VN70niy+AZ/21A16dkmz5it2kcYZkWDzLM8sz2QHiOi5VRYm28TJ
NxayI2Kfjyp4Xa5l8+MgZ1TI9H2EVIoPi1aLYb03vXJjag3aOnrmbALVUm5k7OMQWH6w9IswOZA9
jo9IsmDoNJ/JQ614Y76Qp1Stkg1Sd5eoDZJT5GcImjhFtnb4GlZVVFTrFNY0JGHkPUlyDfAY2j/9
MocO3XfZQ93MLsejrq6vzbpt71xcIHTD9PKlyCpSL2XRYS/E4MDt23MWTSeSP8mNTw0PFTvhLLzG
NF6G/8/Zmfa2jaXb+q8c1Hf24bxJ4PYBLjVLluQpcZIvhJ3YnOdx89ffh3R1Z2pUXRygoBJFUqEl
itz7fdd61qjbm85qpt2yWJD15JmTTK5V2AQfa0YsmpuaT+kke/xnP+1l97cZmmeGm21MXUBvXvg1
HyUamiffLupdMTD9KYqwBFAW3S8bAO6Rngh9+3aM3P5klQVEyNEtX/L3N3BKxVnnJg40OBH6bSfN
yVt29P3yjkpJ+6H3gxJYAHzAJEeMGDn6cdnAqkCMKhRdeod4vHKVZL7ZPw4uk1Yf5A4z53o7a6qf
xzUcrORZJvgRGDIbez/SzY9mo+2W1bGTIM6zma9kQ21vnNAaj7NWDBk/JCElVE7VAhAa1XUuYKEs
OtugTA5hU2bYrNz2NBbBn/pbfey/0U8o74i0kZe6qmhPoXT63JjTRota5Yp9Vt5L8repayntPsn1
8V4HmnXXmTfLuuWVWhPlLm1De7UsUru4M03TPhKRFR6ayDC2iaoVn2TebJfPwh67fhW2U3PJ0ooW
nrSs948XruY6z4v8s2bwoyZkQT2M4Vg9WOR3LHvmWgLRprSQmDYuKA0zcDfuKMMvSG/fvwjdh5k0
OCDXDNDrVzWt8pVd43NVeghmuQmqrqmwPeBVqtz3J3J5QjDE+5N/r5Lq/2ab3/8J3idvunoeFnz/
J5RAt/7mtqz/flcmaMRQ0ZKZwrDdX+/KlhW0bmZ34weSvJ1rknZXaOzVZ60j7qzHcr9bFnNc2Hat
UzCr6Qyuho4SpBzWfhEofcLHI8pVDt8Iz4cSo3D81zPFFC6jDBnvlmfvayv7b1qTuM5/nrbOIyva
krYg7xAJkfHrnIe5Q1OVmkmSWj3AUQOiqNaGthcmbLXl2ffX3P/w2rKdW1wJgfOkktGVAgGQHiKK
08d+qqg8pq5/7PXyIPMpNnbkL4ut7LjzvC8TNkBGdYrFfUw/912bro2mFsfKhQ9nNQ+xUFJGZXZ+
iMIo4/LMYiz7b4Rpabco0w08HNG3ZSsqANnGcAimWRZr/1EgaXkqewYjfePUNjE1eQU6KCqf9I7x
RxO2xHnNi1FZrAPDrx+DbDLv+P0x5psFOlIQpFG4BKiFzPScxE93IWCO60CX90b443ZZkknnXpdn
deeoQGOIR0oENFGSyNlYsbPPAFH8w/eNl/2pUm3Vedf3bZd904678fJiPxIiGwUGpidD83dBpFaM
VYbyiRKwQAlQpsflL4ld957OpUnxNuo/9G1OhZe/yAY/vcIiOAJQyYX1ucyi5zCesq/RFH8268Jk
2D/6nKBOsjfJ+nqcN4i4T3yIrIpL3eAimZuHS+9PlzGULhO+WU12zco0OIjvA6ta60p/9X0oBXAO
hDZmh93UmdnWiabqwHjceaRNfGcYkfFcWn4CACswLoYRlpegargJzSu6cLqU/LA+uGoeHERU99tq
4ILTxF+X9bSew82UkjBstuqM2vaHjcHw/5KmjCsGzS2fdTd+QrTfQ2nSrSONXGW9vM6nvopJe/w0
o/F2QyeanShd5VMIi2DZICUOZKMPRn0Elxs/5hEFmvkN1cCsV46cnDNmMOPalD0tmXlF59PwBUyi
3Ol+45+mLKvWdma5t/GAYBnM3MemLhpoNGXwwWJuUAaafOqFKG9kbYLDkLl8ckF+btvIyBG+sjYq
4eQpJHlclrU1EnZh5k9AM8ZLDQWbKQlbJdE07WSgwLbooumpjbtkpZJmcFp2Em6w6SDxPCrNoNyK
nGDA5R9GxnwQbtivl53I0ErXre/YBwg1zbmOsdpPckLY0cyzpig2PnxfJPbjz8Wq9OsTpaUfF5e1
UU3JYdm3ncMyoiqgpJvRe3RNGv9W6B+joLf+fMqtr5/jRiv/qOHKUza/rVv2UHxrYyS2iibkkOS+
b32qxqbGgQ0/KA1TSvYJDZpetw9pMZOG/FIlJkTEp1L61kMyOffvr6euTdUtlkBtRv+O0fTr8nrD
kGSVNfg70aCnt1lbtl44S00UCX0/Cx3zak/VcMlJsSrUGEpi3yGsgbW4EXkrju9PiR8Qx2XZpxmz
I0UN5AE3WdgG5jmXUMmaiuSF99eqyj5H6qQcfxDXzK8F2p1sSDbgYsHwFZVbH0cv9RDci9iPXvuh
2hE8WYRemb1k5L3GXtldmRlb5JwnMQblYHptpH+1a2d4IUzh21QX2md9MkcgL/CKRsreHtBfqIm+
EBCiUmYQ+BFc7kOqDx6tdyhyzU+XjZZnjdES/eE42Wp5TakLdlRC3iNb3oMOQrQDx/a2rP6+nzOQ
JBMSgLzp/Wz0XKi1WIeSYKPYlXlhjqtiTtK0Q+7G3RndFtQfK2welJCxskOU6hfAP1c/QK3oKesg
7/vzmOOoiYp6PAfzw7IYBJl2CieUP/PKVkIat42s8Pp6FAjQeKDYhxq7JILIDWIGIniTdN7+FiBO
fwzC5pM2x+0sD+5sDOuC7Ezer3JaXlo2tUMYXz7YuvX3bUVIkJRmhfs0rq21rsvgqmftRBiJLQka
Ss1zG6v9hqjj/JGYEx0rlRG8GCMSmIYxtNcn5TqB0vC1GJMZqKSZH9wIltXyTnWg/flOxZy3Z9iK
vrOV2jpT2iqsKDw780LKMPScDVMKp2eoom0jlBlzzRqRmjG2EuLWVighqZrE7Z4n2c04P4u1KrsJ
yrrdFwRKvT8L//3aL2uLoBk2Ks5M1AHq0aU2ish9fhraqnpULB6WxeXBMpzc3rxvBKjK0uGms6mT
2Nqq0MrotoekljpG+oTkRz86ZtesdRvnGvZnQC8h1QHLMLNbJzWI1ZtXgLcp14PbOccqCN2Pddqt
UtscQd5jPM+HXm6XRXRfB4KBrEeiGmLaxR3/DDDVjng+PmpG30XU+F/I4I1WWTHzZhSj3uZplN9A
WUTLDEVxV01Bf6e5k1yFIWZENaX5YMwVpmCuNbVDZB6cvH76/tLyzKkGcx3N4VQq+Q1akjk3BMw6
TPqBqAIOslb6vLi8tjxMJSMXDwsJiV8OrCUAEHc1BbCVRj8MLmKJM3ZZnublsQlQMS3L3MX/tRxk
9ZOp5iBccvWTin44q9X8jQkiDLbcenFKhAZhYtr3aIXtbeiU0ckWWXDunLnhpLT1h67IMTMDanzt
XtI0Kd5yHQ1pXevOB4XLHsKBtD0HQ60fC5Elu7TqqntmnTi2syp96clPW/bS+vIaSK5WCPf8FZfW
3V9X/nTr52olXULTFbpKWdi1LEPldPq55kWNMuwdtfS/WsXsZp2M4JRR6wvU6k1vguYlS6bNJ4uk
8q8xebmrJDpLnaQjrcElplhaRPDheCDYggSnyjcYkRWXKK6bQ+euDVFGu6wswvswv0+T9loYgXlU
FYu8dRu3ZVmU6SrqOxQwphpsmDWZ60KVQFzGVOXSwdthiALZtu2eNFMx160Ex0Pdrt3hg6WcbNQH
qqohlHLtaM/iG6GSoAYf9JOuwUrJjU/xK8pZ43YqPpAt5KL0AUip098kCMTJb1TN13ZZ3X1Q3Inc
iYAGJtZJa083NVsNDakfIn6g6AGkVR+aqyUJVvF7XG8RUNCTogpa7gDvvJzYvW2GMnU9+MSNOGG6
8i2t2OIoUbeDnxrbyframXp+6Cm1bAT18ZUFl25LBZyo5Lpk7G11B3+K0j3WKrQyE7qhxCLd3L5x
XJ9IHCXikJuCHk9igeTMKm9Uo+lhgAEaK4RxyZB7Pm4tLOJ6IjbomJQNwrtyKw2YSUk40LpP2mqt
wtcB5A0aQBn056SAwNTbebXJAz/3FKUiqzrQy/sYNSCSAv0Mk1Q/ty3XUi3qAGyTQ57F4xHBsXsi
kAqObVP1G3qG4UOCN2mVjjolR2J6ECFW9QGs0hq8Gc38uD1MYInx3paePVIxiKfua6ZWxg3ymZcg
NHYiZMxkV0Wce34vqyPV8KANspvMMD+OsW0cg1YV68SCxsioJVjFmtsSBWY39FgemdVlN3gzs5uK
i7QMYfh1ODLq2C8fQrN8tKw2O1oRrWrfPFG+vkI5sT9x7T2EDlm9xMg6YX4uDDt+qpV0p4lhIKMk
alYF7cg7EzFdX5teGgrUD2VIng+BSGrSx17f9+25s48TMojNDGfbktF47lJnOocFAhVF0BU3+ZpK
n9BAldCOrRhN61hW8cci84ezLynKJligHa32953U7xzmox6XZOcAhQ7Gpz4+aHHdXZYHXQDCGquc
RKWwRnSFoflkyAapnCFuSrqx1wElylraITRmQaogYtvV4E/EaJ+DyrE+4obynDA8EXPvH5VMGQ/S
7T9n2AHPpj6ijTb4GokyhkdskBPJjB5xI/rJdV/jd/UnR9+NjGTXmS5WkWJ8VYdqo0c6txc5jmc1
z27bhr8779DX4nnE7SyNdp3kHbm2WbihYOHu0kAUa5iYa3sMnm3d6P/msqb9XDPgqoYVwLA0CzE4
FgXH+KXFSGXNLRKzzr5l0FKOAJ3sE/qRNSG1MYkPKbANSPC+l2MG8yge+sSqpuSl6g7BXJaz+uuL
rKv9NPlfjobQV/h7rqvR+lyMgz90hEYk53rP6f3NZUyMqbqrSQctXnsnnC00sl1Pppt4dowN3Bmd
N0NJvnZtO950gzsdCtPZVapgBE0Ra89IZTySnYj8qY3EVgsroLUTqKquDz+hSFIvzRReyMfQkBr0
0Tnr9HTXgfm2NstknBysJ6WIfE8v48eoqx64prqboBwy4lJSa1erxlOUkiIVmyBhTDsBSTOXu+PO
7fi4IBx0la1utKA/ZFmjr0JL7Vcy0GqCQASmlnmxtu100wziFGBEAiqdedlI1BQUsDe3jcKdFbWf
9XyC21QW94Vjukc90I5DpDwAHok/JpxDnua4L1kBiciQnXpCJWLu84DLWaGk8c7y9foUB5t6Vtl2
3RtB41fOTjxZdbqRA3C62k+6G11tWxSeLkRotTy1Vdee04ysRzsouhUwxMRLVCeiaqHdQmZW6CZE
xKA1cnr76+9f++0ey5k4n4+o001dCOeXe2wBhk1UVpB/y4U63va1W5Ld4ZvDii7DQxPqDNJLarz6
fHaWVRHeWU78N/4Y7ecC1HIOWgLaJLGTLhkXv2rjQS3lwq3d/BtCPP2pkCgMCccQvYJFrRUKZYiQ
GQf/bunzyZq9Vb4RDCB2IWM8giAS8qGT5JigO+miXmJX5W731x+T/tvPZG6WIurgt2LQg/y1caop
ohlNCgDftCL9SqpNe4PcIYWukwXIOnHKL91cPanPKCN2TFmCQyi1cUMNGL3wUDjbyNJfADN355Gw
QKzxUjmleF1jmavrYej1m2kgFu2vD1v7pbbHRwt5VcVJ6eiaOzcPf7nYaAnzL4RA4hsZ28TbJtaz
2w068d4aJmk/qA65sNGUTO1HK9xQDD8AjzW+FM544F5HhCk5TNy1y+Gi9KVHudI9NkKmXuzAZgbm
vNI4rRg7OtpjVGnqRobFHj6Gum6bgOCGfs0AIbrYTbaGH28fxmBq1pQand3gUBwb2hSfeUZeGuEU
M+Y0ffKVMd+KARplSHP3VKG33FS+jxM9iPobYUsaIPRdt4pCJFtXxI1XxfIlN2kGhlgIV4kiu40M
RrEtLCdk4lb06ybuK+yD0t0GnbENC6u+M4Y2w/uais1IbsnWN82YW7jL8M4KBsphU4tBzKjWtRm0
K79kpOfGzzjpwqZ6UUzTOlcpAzJFIb5QcwhOq9KB9MI4khSP/Ee8Ze5hMKO3joESNp9lsDnKAwjC
cl82JKDTAlV33GK1IwzBCGjiV9Ug1tCPCYjryRUp2vBgz80pk/kp6V8RCVuheWiGYNwMIFxWrm3l
Dy5U2r3bd68WKKmMUQDkWg0H2W3ZMLS7othhQqQiND368sbVy2QfVoNGsrkZTZQX8pVVpStJ9Out
IRRi9SpYXoPqhrlHqV+5i/JPuUnHHxK3lp3IG2MwlWvrYHgDtpo9NIVp782+mVYtNVvV0m4B/M4x
D9jviqlt/uZO9YuD5v1UNrFtC+rVLtihX0zBneq7/C6F/82uo5DhR597iVDcbYJkZ6upUUeXtu8v
tm31FzPQyDeLg1ORQvvl2rIdzf6hnwOXsPo9Znwpf/1L0+cf0nft13J0FNBx+Gg6zXth/mLu1FQ9
rbOqjF9HsrGAmpO6OKjFHedJQWqvHPa6IEempHWyKim3blOt8YwBcfICUi4nuCSxBKtupFtDs5st
GgUqfVGb3RVq7m7UKdS30zw9yZMh4utPjY2ZWaQgFeFTyyXnb/6c3653guaC5SI40GxdaL8OCwx9
mKZkHJLXIequyIa1B81F7l6jMF753CnXsqvT2xa4DTqJfqXpEkea5mir1uKCrRiEtDaNVnwZnQ4F
bSIMRJBx/yCGR7dwXmQgy8eAnv/fiUXc378Fx9DpxBiG45pcSH6eMdpa1GQNBOpXJRjW2gQhayjE
hzaNGSpAo9vaoz56oeIXBzw7tIeQxT4Aj7wVqXvMNds6LJOpXjXOSjOi18sP+kD4SdEx39HAjXsB
6krRDs3Z0MpDTOFwpznBzAXAWAMAxz3Ww6R6ht/sSHr4KlGKfTYSB+FKW5/jzK931IaTx6yvKZtx
MW278emvv7lfFGzLieiYTN4c1dLRurq/6GWmrBuYuSXxq5PpzcZN7IA7uI/tu3HujKhMTvao2Ru8
Uq9SIfejG4+KbKxTNtYb3EvwJIfwbIxqfWNlYQmuVPskyCG+NRzlQABVr7TmR8y+hHth1lijXoy8
qkn7FUUVEANxUF2m3P/SqR3XaJ9JFT7XDz6+nlPdgZb967+V8+e37xv9D4MW3eEktTX7l2tCPWRW
4wR5/ppalrpGSTtccAO75Kb2gThEDDMJQ07W6GTyszsFD2YbvvnVpK8SVbe2qekG5+WhcCntAsjQ
vcZCWYndKu665I4rr38oneYziZrjjUK512mzTaTUF/Ixxw0uJQfQZngxObZbs3J2EefW3jUDIopT
xSTw2TIuSf45Egfu0ynhZGC5oRrkruFZpYPdVTU+VDbZ8fTojcTUTmTMouVve8LrGSUkHbqZHHt8
Kbg1Uvfa+0EcrjoY8F4T5HPzgynWdG9luSdNW4FRn7UUBJPyquRg71sCKhF2uhWJxPBd0dJwYFan
fFRkWq1pUVzRLxYXfXxs2ynaM+UMqNPbmLqzvCQ0sk9XCMH11WR8YEiIxLMZXju7O7lVTTQDNx/Y
rh5NxeSaMoz2JgStmxiAvZfNWGXbqkmerPILY3b35NhFdKKJRYJ4Ylp7LfTHo3Tk2xh1Ol2HXDv6
c0Cfr+evYVdVp4Y6pgcDerwpga77FTFjLaimkSv71mLUhUWOgocKQ2MuhZrWXIHre+GRJHAa+xpG
TJx+tM2aiLI5UFF3qLmhGcIbo52aUDZns3+jQd9eUwZDXsuMFnTPsJtzpD8i9D/6NTXiQr44qRLc
cAUndjsA0lojrfNiCTuC2rh6suYHHNIegXvlTeCXL6BAXmt84HutsC5wOs17s+vGvQCON4AZvOoR
ksrRyr7mXX02bSDDrRPcDsSm3MK+WzVadg8IvHgTAbd2+0JtXzzl2mR7ktbDKVf1y2hp+oPUwp10
yuR2YI4Jwka2ey5L1LeHcCARIsRJi15vb0eU/qHNMbYoiTyPGZmcULzLc9BRqpoct7kNiLP5mxG9
+G1WIWzNMixuhsLV0Bv+ch3uCRrjrDO7V5s0gFUSSkZxGb4sx+24hjICujpOxQnZbHWieUsvDjTn
hpDkdUjO1s6Opq/ZGFm7NIEfHFtwZL9Q9RAeNBr3kMRzhYqZE7fzGwK/MINANuISF5zxZniJnQ/A
/H3b0w1s0sEgnbUWSGjM2SBv1OZLkuZ7A9HnPYiAgjwoIqZhkFjbuNDeTGtwjrhGdqDojYM10gPS
xzb5nDV9usY6xl2kC5mG8G8NWWRt8cToO8wDeEODqDgNsGuSOb4tb+ruoYt1bTX1jxmdr8OYj/FG
zZ0AplL+Ojoojeyxb3eBT0MpmU9hv44ufdzL85wX005l/T6H+e+fIEDNAgX6WkDvQQzW/rL4P49F
xn//Z97n39v8vMf/nKOvdCSLt/Yvt9q9Fpfn7LX5daOf3pl//c+jWz+3zz8tbPI2auVd91rL+9em
S9t/wYzmLf9/V/7X6/Iuj7J8/ecfz9+yKF9HTVtHX9s//lw16/I1VaUE829a0vwP/Ll2/gv++cf/
TZ9fnrPn33d5fW7af/6hOOY/HNdB188kCo0yovA//gvs07LK+QdoJd0Q4IRsjUfO87yo2/CffxjW
P1SqCoJZl2HatnCZ9DaE0M2r1H/o+iwzt2wGo6pBTeZff/2fKKf3r+0/o520n++BlsnboOfkMJif
6qoxH8OPaKcYOqHZGKYCRKJ1t1znYqou7kmJ4E2VwVbLynzfEAHD7w6P0ojtk5PST97Prp9Orh8J
U//xMJi8C0QkEJV+o5tMWlPLfuqVPfivEmCn7tAj7l5Eo35z83YdVIDLo4b8ny4Btt6qSrwOde5o
P3x1f346Px0GX8YP4/Dl00DbbBimTu6KbVpz9e2Hehb4q7hxe8Pfq7VZrv3UpOqiKfpBARfUi8Mw
FJ/Qct3akfsplTW0fQZuJTGA3GpyZdcYzCCGiKLz3xwWYqvfDkwYLldFZuMO83R1/hp/OLAxaaxK
E5RRRS9zL1O7YmfG1VWbnZyZsFwYDea4LsJQOdaTjhpXjtp6jHXIRRVyVoq5drHBZYjJoguOfVm4
N9qY1jdC7BJg4jcNZau95Wa3Q6Fj5vr3Q1qKeh3ih1qX3G43+VBY+P7D8TpheDpGinzyq6w8kThM
/yJSinMwoxHsQn1VKsc+mtDo7ikQdSt3HHbSRl6iTINyAPT15vrcVE2jUVeVH2+attmLKj37RONu
bNUIV32d4HvLmm/96HrWhNufPzs/q/H04BQ1DH/51Wd+TWGt2I7tRgRHvx/anSOgPCQSrFJy0JxN
QWjnquUav62U6iJIxpPJrRkP4SlNUhfnES1eo0rlKdcHMhl7KIRdZ28a96Qq2SrW9fwmVU17q9Fs
Bu63RwNFJzVKYqTtJDn2Dbhg6RCVAnXbTw84m+nrclhJ9iYrNTsoJenwRui+tvMXMreah+gps2y5
G1ukmXQOoSPEgE4nZtNDYxKQQVE5aily9Oh2KgnCLlMCb6TSwk3xTeTTbeEGt5VhrGLT172xr+7i
hzytXgYxy6fwDWIlddcwkNpr0kisH9HAVi4p5pZcWbhlaMz0NwEalgb9IWyGiUBY0l6MWr+dwMmI
PAlQaVoPmmHbO12LD30XxhixgQyVoVxb2fCBitGEV6ECZM/ABl9s9cJYe+uLW20SXwKBHrgEYzG3
+5/cMaKhqY0Fw3wih8b2IpL0VTMxqbUZ7do6myD+G+MAl7EPkUF+1sqHSJtb/7mMrrH6EoAsIYZn
LZDUq2GW8AMY1Z2RDK9jkaysEmZz08x8vwz0IdKmdCscaM1+TvKf1IgFo3Rza2Y5GUd1yFkhw91Y
1wwcMvsrJV5is2OtXRVyeEtt3VwlGp0Loucdj568v266KttpadASIhSINR0k65z7THGA76yjqrG4
BOj13k2NY9EZ1jq0zY7+Ng8mPRJMffNTNR5+fMjaEFYsTkUsgqxQrOpFRnBoMgYMfJrhlSx5a1sH
ZXtcXuqDmm7Fsrw8tF3+QXP19IdNlteTef9lj+/7Lq99X1ye1dY47WLF2pMGlB9zCurTirySp8AP
ke/Or3USnMLyzNQnfJ0SZ13IUHLTKlVOTdssGnho/9pQG/D2FrWw18vq5QF7YUh5Z96cU4Y+AB8p
qcWKlq+WHd9ffH9ctopcFMrTYJjvO9Xznt/fbrI7xwANMv+bPxyJVNVw70uNjFEEH2alxe9H+P3Y
mGI7lBGWQ1helcvBL28vlleXp9VyuFxCcuJ5I0QEoFKsmDa3Yc4pPJyeSqC9DAm1Ct3kxxNYrVzV
QQUcLXDQIPrMM9TdgJeEEmK9hj4+kDrSPzKG/pZ11x5czEfb1m/yzD7mQ94j4p0+mkb31o7DsUwL
ynIQbjxcgO2GnMRsb0wNIkNm0weFC7sHSN+5pHW999XgHmayvkHPQZtOxPex4Xv0Ea9+orp7WbV3
euC4uz6HnZ4iNerwE9pNDTbSTXFrBqVN3cG8hPA8b/L8CwNwysoOmTQxcnKu34Pnu+UrEITUy+16
nxuAumhMjKvIwooRQv91czXaFX15UUY/POK6PJi9nB5Jvd75SvOVKu9mikx9U+M+B41eJFyeq7t8
IlpoBPKwLhFaeJFRomFzY8IFhaROL8tgLaeUFCPt4LcRxcdBbUCVueqmSJl7JmOzqiPpbESUEUMR
Tlfa9K8Vv9/PVXe1Qzp5tO2mbfstEYF9Y0d2uUb5Ga91OJ0bJKPctFwS6W3U0rUTbHEAdtvKK0a1
JW5CCs8tI0lJDCO0rXE7y/V62zPAwyhyasbQuhVTsMcqgOWSCeM26r5RQXg1p+kFsssHS6lzDE2i
2uuKu3cTbnXBEJVXiDtYFANy3dUuhrXxxnjPRSsvvaKtyPoIZbqqkv6ZYlLsibrTVoaIio1tcx9V
a4yNAAGonh3HZnbPWwkGoQCV0kQ2y5TNmYaQYKpeR33VrZv01lGL3NM1UXhlGb5FRX/MADRbdfVN
c8phKwNnU1bXagw/RdhQ1zpm04OoumMmuo0guODJ7p7zPtKpv1uZF2G33CuF8qB1Rr3rzWxnaODy
KXa96Fn1aqP2X5VRVW3Q/eVE36TtuihPmj0iMTKnlVlMl0mBGjBZjWfpAHygQpcrNfYRvXAG6BWR
5cI4gNveS0u/oRiLNKfYq5Nqrjmxr0CK5BbqHPp3G50+tC/A2ieqtyM+9RDYf5sotwWjGfQHrxMF
FS9B+LWN/WkbtMOXqCB01QxS6QXhXRplX/mJH3rLvosSkW1EaSHiwaotZvc1+aJhUT/a1qXoMQlZ
G2ds7zO/g1VR6891X+6NMM82SoneKHJoSUYlbnFn1k1O48Ytr/GUjnwTxcnQuUGBpE1ckqh7RScX
sQ5u1VDw25vue9u4h+T7afANMteJ6juFfrylmCZg2KLz0A6JFTSraSz2Cg1dmrjjfa2hgrUr6HPK
ZLy5TsK5peMLMIhvFEzMewLDnUz9MlYNyHq3/GrmSesNoiLqFW6zV0XcxZLoYXBRBrp9b6y7XS7O
tlFeMZcibYObBSfLpfvZKd54ULP2qGfOrSOq24ayqDcqeENl8nmkrQ+m7mOdcGlyZ7WcAnCN5s40
SCwYdPcD6dz5dbOxtP6xcHqKTxHMiTogcMtR3HvhO1xdsATTkuk2o7C4Cdc0+a1C35eif0L5ZuH0
p0s7J832YcqUvNq2ZIF7lRHd4F47imAd2H20D0d5A7WADpqi3uTA+ceJEkc93etUuzeOTjWKisqX
0kgqDzL8xxjJhTeYxqOYTk7EXD/yw7Oqpo8ytl+dUX2WIw0g/4MS2kc67BeLIW0YFw+Bm9Wej/aT
Ptk3AtGfitJIPSIm3ZPsaBDZmQjXBqL1i0hnI1wux+ySgr/ZgKFhNjWvWV57X41JmrGUDfW1KB/p
UKmAofRPy1YUWepN2Y3tSnL7vygMYnb0LHKv1R2gDb6mbOMky6mRuvJGH01vCjN50Utr0+po19Nq
RnzYbjatJ7qLUV3ya0QjvRYVFUO18hsPdQ/sG/VN7PuiktBgoF2HUX5fm/4hKxtxNlpdnAeNkV4x
aeOWhj5E/VRf0U6q174Ke1BTHkE08BfOR2Kq7bQBQ5lxVRV8fFiTNq5Babye+nXZWRaf01vQTvl1
NAoeRlpKZt8/I9jrVzpycL54iQTHGf1zJ6Rx7vm+J/4PpYm/uiXaqdRfdQJSV4oyflFKY02imscU
yb+J29E5QBy5bYBbgUNDKwunvoKHdHGyJIK0Xr4pio083hiPUxtcB90wuOm1WLoQrAg/Tc8vakwF
Wp+KgwpaBfpUdxwsCmskk16CERNaqqsHkTXZTSmzdegoDfsKKHTzl1hmWbxFpI4xWy+KFe5XuXGI
jVuVVn+QtdgEWVR4CuyMzqzcQ1uVHfoFACMjkpLcTy5NHFZ7TVYvURGgxvdJF4qH5OgCQfK7QV7M
0TGPmoB/kSVvoc0xusnOAK2+cTLOLLIti8uAuQ7n2zwEt54qLETQOtS9plfrohWfHYtvJa3Hkrmf
7C96rR76RN1zX6LR7eTXNNHg/TAWXplW7q+nqQK07irU8qVcZw3FUFdS9Gyd4ZLOD64+vIIYNLcZ
KNvcnj6mLqpOi1TpgMlQy8jFFIlcqfRcyYuJXtz/x955bUeqbWn6idgDb24xYQijkEspdcOQxXvP
0/dHZFYp965zRlfVbfdFkhAWEbBY85+/CadxFwdmejTAfPNMrPaBvHyY5XTRrDcMBTgtSJ1cF8O6
QM0yS851te2lRXKuTylhb3KToqKLar9SKw7IupZEepnZ39vXB9WqwTbruhpdn6eQ//36f/lgq1pu
qiyQkTBSc7qIo623cLSua7GcNP9+8/qSZn3Hde37vde3fW9e174/ylRnxirUsszJ+KLrBzB+a0Jn
7gNBJA2SXBKYMKx9L/7tYyYxYUwa/8X7agb+WC+hL6ow074/Co/QWnS+t/M6b39906/P+v6qWLb+
45VqdMiDQd2jOIOrlvx6/R/PhxBnJe/6oampD7/36Hu3+r5/aUxcypgqdSJiQr6TXAkG6utqNrT7
LJQfs0VkVkDATCQUGRNP+L66BvulDKWbUaAJ0aWw3GVKvH0CEOwUKQnZxAEEbg1K6OFJdImS8Dae
UME3BG5ybHpiffOSXnyZn+beaGy1y9tNTWblCYvuZiNEBKBeN6FJZqdYiHKqVg0LSRTAR6lVfiSi
pmLdRimdwc/x1GzUoMvq/Q69i7Q3TVNBQd3Yi9jcGwhUSYva9UODCjMil6CKmshBS7HpJPR2y9hC
GyPokkDYDlcGbW5IF+Y+GopytJmtndEt5XEe/EcKcYSohPAcr2tmgwm9UKKquW5K67NIhP2WycO+
rePfLwsXaTkq+txsUkkKERFva/z+jov2M851DCHjMqVbQk3QpmJtV0rgkhMgefgbwRTWZX/IgvDY
rQsJ7KJNQnqadS3Z0aiS0XJWBeEkU6n4YVErByJrMm5sHCM+kHKe28tSTkdG0+mohflDLWsG4zKv
aEJhPKbCONpzGqKCyHRwIKPKKdMzEIYp/mHITXVaTDNj7oYfBpKPd0B6eRP0FXSCltCcSD3ki0iH
ceh2QU1luGSoWWi95Vt9il+Deio3XRI/E26BqsAsxSM8bPF4XbsuFDKpj5YmLo6cIaZLaKOD/QgK
PwHpZzIKrvVNOOAVG5CZbCVqaYcak3KiWKVd0ZgGYWbGu0U5fzS0pvGhbXnCutWvZwr1BTilqtPM
/M/HIgNoZWrtdhjvqoJZLwoq9Xg9sa5r5jCGm0STS7unB87EsYMZ1+s7Dbby0Ro7ZYvxydNiqXLl
hs6ELcvRWJ+6Pq+PlYIehRxowo4jyKlgtiP56OWy1yoqyrnsYPJOjW1oAkwVLhJ4Y7lwvK5lBGVS
gMWFZ+XVKc6PRhe3u7jXSM5FBlpA0q6flh4xrD4unlyP5DSkQ3rU5Sw9Qk3+2ZAPp0506NZHQ2Fu
3FU94QilmRwxWPn9yuvLrwvDPCTkNYFHE4c3p52vYH3vqjN34ng97lGudo65HsNuPemvC6mPS2fB
mpR7a0UhqCWHJcJT87ognowGzB+rEGXntWovbOToP65P9OtbyqTv//bC61PXT7s+f90k8AVGXqpI
v77m+4nvb70+9r1pdTUewj1T3u/Hvr+0IskG6fKTsnKd7IZAoj92HUkJJYBKYNL3/n1/4/fu1dc9
zwaQs4BeACpC/viRE85SE/yX1q3v7/7H7v1j8/rif+zG9b3X1+E58Z71NRquIN+GaobTioJ4RqvS
+7Q3juYY9W7edJ2r0kUhcY7+JN2x5zJThXOCNNUJQX48Zukx7EOaUVaUbkajXc5BCTFanN7FRqic
JbW4GugguwWSZJ/wevkI+IiH/KLvmNVHc7fchMlTa4jbDMzCk5v0XWae65m6BYmlo9JVSxPjOK5O
4nMJPRIVca0toxez2MZlBv93aTGBH6fFV2NZ3KLI4gyWpa3amz+DYhZPep89R9Q1W9ANylFlih02
5T070aE+YzqoWcTZC9IlXObwtATFSy7O5tMQvVYdPiXNJN0YsY0fa7MTmuG2GBhnuy4mnJPiyVnM
ofHSIv0ZCdyWl9WhRq0BksZegSffvtOTV/cr0uENCS4P3ZScO3xG2sC85Jqob2D/h1HaHhIJP65B
O2S4Ki/8Rh7jeeAFJXGEBHuWhxqJiUAnn3hlkdAoyD+CkJs0AKbaDchnYN6P/ZlebQjfoHSyVBgB
1poJS1Qpl+CdXKYaCHqUO13YpFtLLDW3QgkwNTxUlN0IGjw5kgpFhbwSpJat+DbW7UsnatJGhdhb
LqqyiavnJdHCe3QVW1yt9A0nyWkkjpSGdnIZsPDaGM2ElDs4kweE9F+qVD/bLZOKWRCJPH2nN7ei
1XlNGldej1XwLsiC8aCtMS4wzDu93RIb7JeWqmNsOS9uSV4vAHRfnbuXhKjb40gK40NnxX4HfLkv
B4RaOGkR/Fj0GiE2UuJIVanfqD3lUpmjJFTbZTMMlXYnkTJaNMTyEO1+GoVROgUifj5VrvgZ5sok
EUbmoY7HTxnW+paF4jHPnndTN/Ye2FlqGxYqyiCXBWxa4YQPhGvvmZCUXkBM2xpV4Im5CLPHEKRN
pA61DUYmEJ0SnXtz7Pckl4Fy9DpMur7CIm5OvlQ4+zeiWlq2yRkF0qYA8o1bXMT6jSUM4ybKoNr1
2fhG1Wcnk754uDnK+zonJ0bSu//f9P1vNX0NGq9/tOj+S9MXP8/i851Bsf9br/jX2343fg3pL8OE
0IcyXtEVJDJQqX43fg3lL4O5D51lg44iPU+IaL8bv6r8l4jbv2Lo9CANg+zK/2z8quJflgkzE429
Rr+W0I7/SePXXBvPf+t1mvhsWbR9aSgSdCD+k5QMh1i3YNUMuwYMAil76PRhfVRjOryQDGBJdN1z
J3zhyHFniuhBKmiZXgFK5KRIU+zCzFQ7FtDKDWbxVJWrS6b5gGItZXZYwfWqv6Y+O5Jk2NqGgFF9
mdHgifeZCAxokEbuzD3qUiu02BwCctNLFScaE705GWF2sTzGFuDbLC1nKeKqsYTYqRQDnDR9NCz5
NpMY+8VwPKlCk9vGRfS0YOxcmbRUMryQrcKDpLWUH8fVylx6TaSCeQTlkDitlLLEkWP11prvhsx6
aEbouEvx0CzRV4TQX9eSt360blo9Oo1NgFdS4acivC1pGXDWyBebHqHoVEPzvETVQxSUdwOuDG3W
bGdx8lq8ml00rqD70aU30q+hYed1rXrOyvgLOhlEpJLDTNzHrV5ph4Z5He6arZ2G7HNoNM9q6YGb
bZRchk+PzTugQWc1Ht3hramp58FKnrMBVT/OxsAArYjM9UPB/rFpzH0Mzmwz6ie2wluSAIhtsAIv
pNeGSRP2pfp8klMB6hUaYRChnamq6KhwYBZr9iFb4wGwXNqJauGGMq3DSAczFs29OukvgdG9Bw3v
iweKyizBF2bMD7jqYfpFtoSNPSNnitDiTr68oIWjW9ZUmzTiFphOKGxrPSaTV72FZbnwcwL68cH0
MZmMrr920AofavWEMLC1q0zpvHoyn5JeZpKVTKYbltktpqS+Vk+DkydOzOQUzVih7bWxdsdhslsV
BDRuxzM+GPRdl8Lr0U67SqXzwy/hY9pC7wuM3nSR1361UB28DLfbEr18bHDq8G/bma1m9wahBl1p
PJHdNhysLHwPMgGmV2M9JAaxoXF4CjH3a8E1jagf7VZMEifKEwIYYYMhUJovwiC9y807FijCndwG
rpRZkR1CM3SVyK0tUtK1wFfJQt80hgGcOPkQ7hRbadnXUTP2Q2DsI3jW14slsKzJEXHpWWpJdRbx
C7RUdKVZuc0HrplGtDCRCp/iJTujZJRTiQMkardD3MiYUIW3NcT6TQpJnjkcrKi64M+sNuiaI2de
HbXk7H1aoauqANEs5DvK08YO78Sx7xzRMs6EtOGoWWd2n1mfQQdqmN9VsuIRrbQF9fzSA32yF3m9
8Op0n5GPhD+adp7m9GuyUlpmMkelkcsnbcTQrrSxUuJKEJ8kvfQ5Ryd7kITCJYtPHTlFjKGk3Z/z
W4VFw+R9DJ+lsjXdrqS+EmEjOk3bPI+JThdkn4drZnrGJSZw0TmmSNGbHwOF0yEG7bXAHAfY6yij
/SV9S+twk6JJl2uOdc9eiFL4pTaS248bdYkf4mXaSKl0QUlGbgDJfDbYP0gwIHBa5vtanaB95MGh
U4wUDwGe183kTZFABRkbTXusg+eiieZdz08IT/pBxrfSQbDs8UyB+R1+1sQkpm6mM54qRYDSOsKp
Whsz9M/ts5HyvboB0MJYu41aPAcYPVPdSJyxuhD6xw/bmtIGuiEhhWn+JjCQ4UtRA+AysKz9AKeM
nExuNWJcatGG9cNEOdI3TSbd0ULNHHi2GNTBnHPQZuCwAvXGseT1mu2r2p5j4zwlDJZl07zKpfUl
T1nqCIiS2wjzzaCmc5WSfF2qwsGkL7rtQuWSRgtIliJ7ODJAMI9+tC3DEZpZ2ZlH5RiPaB9B2FoX
Nkpk42S+wS+i4GaQnhQOBN1Z8xQGBAEzKbZi5R5vAG/qmA2bGEqQHknmaJJ+KYgeHKAhsrcj7Uw+
Kv5HqtY6Raj3aJILtMuz+Sj26KJMKXIwaqxhkKxgNq03W8zR5VlGyfCWj5pt0IAII7HYjjhVUVwP
3iChpiExvHRG1bogTtmoyo2Q81MIQXGUkRLj1ECUnZS68O0/+iK7V0Z+rVR7HrsRB2cjXTZl1VjQ
Nqq3CrkXRkL4pXLzdXQl4tLLTKgWcujAyGqvY0nYyrdzkyZuaHV3Rhbdi03/MWEJ1OgZIa9dx2Ch
hxcj/bie5ZOFWyq94IQ4iE7fjirAeN7OsV0Z5Q3lPBGaI8Mt4RcgdeZkX29YEAghbQnsaCm0gTO0
tB0JNRocIJA3BR32NHevRl98RfT3EK/+xOqrZq6efYgC1yIGo5YTyvk2V2XNiwEBA9yxIWMKmp2J
yC0TC85sG2y1SdvWjPZz0O+FEA+HQNbPy0g/YQRvTERG4GCQnToKvD7Gl8NAFBYs4qeodz9MXMRB
1efbRcmhrBT1z7gn76cKuRkJEh0c/LZhNelcy8tAD1xUszN4IH9XYTK/SPJXcUyfmkr0paWw44n7
JE2yShQ/8aLCeieYXrqA5leqZqGjh6/4XQ3OUB218SeWx5nbNHQoA6nGHmwCnxx1BhvY73sL5otj
dF2xIZlmB6Avug2JBQKETccIyZToKwaf0RAe2oGwGNrKCo1Y+XboG6fup4lkegZIfVoDS1ruxBSs
mZMNh3oK7JqwVwTB/BFjj54jicZwO6uGnUlnxeB3zda+tJHBQl1vh1w8il0y48jW2dfKHJkEaTvE
K+AUCg8LUeZTuqT+VPZolzG8bzT1VhRSN5YIZEa3tdiRctK6cp2/MW2gur8HkWudyDopGKAxumUi
QZJicWwlLywFqhSmLnElnwwSz2y68ud5EZ+vZ46l0PAwLVxtBBoJhMh5xiSsKFZmbVQCfKl+4E43
QnszDsFTnBDwiU2cHZ4tQyF+WKVZrE1Gh6N9cJGXMYJ6QFGNk78NITHySrrjTVx8mqNU+7FGGVuL
wWtHP8kj/tuL+oBWuV3Wxo8c5rSXCkyz9HSDWsrG1DYhDAweV0ccBYe82Mm63h06iDG/FvUKjDXj
QEd6bgqmTB5UWstXpHZrdpW0Ywb+M6qhVqc486+Bw+vkePSbBoB7LLOnTJzcSGjXT7vTIuM1NDRI
Y1UlrxmOi+SHLYtf22ILnaEYEtjEhAf5UZndJAk8vV4R78kyawHplNaXCsDw0tjA5E48MpJIelGb
3teQQfhVnPT+dfO66NcnArr4be/r6tsoAaQZqAt9fCHxg53HxelRLB8wk7hR8RTepHjcQSlrLPRM
Er4GSnuw5AZ8o9tAZJN3yPG9qVXP+NZKWxHuMO4PQeSqao2jIbJ3C8fsYtuqHS3PYt0XNNudP+XZ
o9ZYRHxfnyDdG8pODB9SqsOOXpsUgn15Mb0wfs8w5ErCETIGvjexVTtExRkAUPQKmdwJHdgEZV4H
Tz/qnSYLaibtbXgMuuwolEA4SqTovkl0r2+pige3atrppJA2RQH28alPRXDfLvCC4G2+lxi0HyMD
734yaiL9XNX0IpXM1Hy+5VGPXipc432FvAjAQ/I1Cdn06oYTxmzFye+GQJCc62pqyExx9OzrukUH
NGXGbyy2tCT3kMZG4qqbyb+uATppBZmXWKQhJkaiibeG8RMMs3frNase+OTZII9sU8qS4o9RqvjQ
G4mY+t6WJ0BxzHw/8m6WfZHuBcLi66qKSnk2UuaOAd8jNJXsSwIeP+j1Lay12thlmpMy3pkLgkD5
iJegcGhgqPmhVjjXLZl0N4LnQ2CGiU69OyBJOFwXpA/9XhvG6oeCuc9Gp2noUajEYCXdeOisTkKT
SENNNHS8vMSB2hBva0Tv8XjUg8iwFVnDuK3BbmoF578x8+taoDaGq3aCYl9x9OtLeiybinbxJT1R
vesjiLG0g16AyWMYMcENE0+SAqN9TIbPip3Flrz5mTZB4ZpAZOcxCFAr4k55GOtRP82CcEwWZuGY
u97HXSucu1w7FCNSrVoZs0Nt9BJGVmRMyaUebq+bGqobBYESjBfmZtUoyg9ZnEjHlsAaG/iKZi7E
501mmaGLtdb4Ui3h1piM9DbV5NRp0uln3hv5j6q3NI+kEMLBC43puU6KcM/Rjgz94Q984V8xk/+u
idBUqnWUi+j9dU4WE7Hz3wnAmSXIi1o2PTztttgSLr/WqjHUU1cpzIe+YVajiJQlAxQuNebu9b/5
flVCLKWbovFfHIStWZVnq6v6HUnHj9qCNbXBZJJiT4nTDyb7cttiRq4jFpWW/4uccKWgf4sjf//p
SEKgXkJ0ghL/9z+dyb+A5LTod9lMnbgWjG1vPUzZLBFpPTtYrOxEjJF+KUZ/Swp+H/J/KBz+sfn/
puBBNVfBzb9XPOwz3I1wPfqb5OHXm/5D82D8RfChwgTOEnX5W/BgSX9xgSI4sEQQewlRxJ+4F0/x
OGI3gw9T/xA86H+RFmSYvAVf/fUT/ye4F0YZK4n/b+cTuiKFRp+I7aaG5ICv+pNLH6NqItWkjXy1
J4HNsvZzgBp4bsGEnme1ATtmpuvqMYzA2mhUr2H0htghYpybxh/6VH0tdSfstKipHWGOGy8MmDHG
1gWNVc6tqrW2mFxAjbL8uVLzoym3o53HvUDE1aGC6/aD/oopvYfKaNxPNSQ0YTKdSTOWu7ElMx6Y
WoLCJwYXjWgha5Ij/AEybtg17rkNoW+7bOmGjdISzZI9Y8BZ78dptitcAKjUuK822LyMeBjOlgy1
JpzdLKtS19DUmvZg9gqfje5mFIdbgUjAI7zCH+YcLgdRIXMMdfwEy7GTE6/Q5/B51H2hr2PcNovm
IueFM2uKhWxg2edBN9qI7XF2UrjNwvTwMcSWjx2a+EtXmMG5gne6BAMGwvNQYEE52qmVNE/0JMHi
J5jRBApxg6/U2e41Jd5HVAWLkXgmgr3zddHp8t6sa8hSYsM+cDQyGRJjL+EXlOPJNwgJUVWJImwx
2CLHC6SFDmNy1vi+tqmI2ZPGQ9U0lATzCKtlCTwQ1hLqX0i32kIDOfX9ALoF0Fgs0i5V589mnPei
hedN1gprg7rc6uV0o06wfTMZTqORTpcmQyuYjIIzDShA6kFQnDaBJJByq5sSxfLJQg5ifDxk1fCq
qn3I0Z+BuRUHFUYs1Kwk20R6YSHiJrJ0sW5MySeqA09Ese29vMxiT9X0XVLmRHR1i8kvKICnJDkZ
LiFpRvgJlSGyCzIGxUA6pAgHboURo6QIdgMNjUC56DJpgVAjXgItGjcF9zm5z0g1tpjx1WUuckYy
nVMsCLq6XmUulhLtKQU17CACuEWvuB3+l7bRd/mxmPTs14I/TZuj7H6A2pBWoIUYVLpUaTehXPwE
qnRL0sIcTaaQEsy5sceg2uVEsu5o9yieEuGmU8g9ofRDRwWOtb6rycyy6Q2RFF6fQlG6o8hzZIz5
bsw0tSnC41OaQhMN6c3KvTLZnTA+1MbMjKNGXrG6RmUKqvAUmRBk32Ne6e0d/eIZtnMeerHhKrW8
H+CFf+pmBHFfelNxcUA0KyU2OtfhpsYKVqglBIXFNLswUCI4LpUFpQ3apDidw1FH353HtxKpdN7U
I+gYOundzMPcFZCv4IsRnMop2wmW1biG0M+uYmE8v6jHJaQyxmmplHAqyoZ9lSclxmBL6i1drzhq
AlFj1rWjyUTezrPIdGqtZHqfQrPGqMsa/HGIvWWR3zUCw1B0CKQRIilfGugbcwU2OpgtPydmqJFq
7s0kWqDAL08laLetFnD25qq8iGOysQoMKabVWrZMmaeXKkrKGfVPmFf+JHs1jsJSnG8C+qG6iqDJ
SIWbSF8NN+bxcSgLwV4gVgED8SfqMYWfjNIZjaRrSDSjlPKHnFWwketuh1AJ+o9a9rYO982hIwmX
DtGzkt9OdeZHlci5TQE4pvpo10Ry0IB9a6KfhqpPm089l2VnlD8KAZnH2tC/UHzfZFM1OmlbP88g
915mMg/NlrTcxKoEtYmupz20hbqJ+sTTimi5iEX2VYfjfa0TSQd1BX8VuqALdBd0wzEBRIe0Jii8
V6K3bIJ4EKnpW5PV+7CaBlvuxq+miGIMT8r3LkMvUzWByMg7+T2jposfMk3DmpTfJSaa3cLBqMgT
lLA0MbDIUmFq3udh9gXPlnepM4G8EvX/UjaXgoahMNYXeg6R2SFD1pYnSwVXrrLAnRt5V3O+zW1/
1qv2EfL1SzHFlzYLOickoYjCBxVFtVBIBWb/gkw29qtEs+kAzujT6GcPusGtSsZL1wideCoMR40W
nMUHv8OdMA9hwjbVBxrpEe5OlE2+PItnvQP7QB5+SADhQHD3ESlJDiw1wk002TUzPOPkSmQGLEYi
aKfyJAcZygJQJSOcP6pY3Ffj/HOuFOr0QXkO04o8wTp+mkTpHGGzs5We0danlFqh7JLwALZB1jCs
ZAOFhd4+xWVyCPDCdcZwSexapPxQ2uV+KYYvcgHgrcKiDYJbnIigKsuCE8lf5RKVTjda5q7qkvLG
akPqloyqYqQmKc1nGYLmsTRCDnGp4d8RMT+2ovFGtM6AaqaDnyMW4wiLh6r5WEx1cookabyO77I7
Slc5BR6Kzdc4jk8DQZm2FEyNy9jyKDTtvQyR2sX47VPVmoPZJAKAjbCZrPAm1HyYSItXFYzcSawF
h0hYdiMRUy4IeLDBrP+wCCQpJ1wfoLfDPp3ZyfgrbrVXSAoAzbH6WMsdfZ2yRfE1yPsWwwfHek5E
9W4OybruI4PZxVz6sxDfM/SYLZ/e6jVdA+4bXTYdCmt5nFfsFcMQbJ/0G2s0XzVh+KGLNKcV9dPk
DrSByoMdDLF4IPuxPP+sKYbcKoXKI8jSHlQW2YsivTCNKPd98mTECb8ZwmGvqI3UnQ35J5TA6szu
rbjWDLTKjcPQ4HpC+djH6A0QxjOGj/38qHJhuCNOAmH+waW67IVo5F6s9hudn3jOZaYytbG1GqI2
pxYhRy8cIGJgszMUn6OS7a167m0MmuCn6uJzG2h3ItbUaJnU93q6DWpFh/SMM2WfU4/GzKLQT0WH
3pAg5un4x/ULRPHGkaIbpArE0IdgTZnC0JVIn/2qYKzoJfSWo0gotOOIgac3nKjO32Qru+k05SQ2
xDN12kvY/qBRcpDXCGYDDY7KKdubWBXvkHQ9DtmMfspKaGLCfetShxMdn0fcDdL8RN/IT8bmdZlx
iqini5WpdyAmJ9ksP+Rah8c3+3IHeAS5t9eqJ2k2Farx5iDWAvGbwo6zcVNh5rLFY2TYLszTab2Z
bwUaoqjttyUqTpu2QG6HWfk+Bf6cviv9so2AtFGxG89tEZxQAX7Qs5ZdjNQ/4+xcjYNw6pYhtLE4
AVjQrJ+JCTFQoV0GGMTYV2m7URNCZzaLy4ylFrEIxktcVIdC0XuXCcIprPC8MNPVe7wpiIC05JtI
WdAilg4nrCMPbwtg0aIvt0YToubrHvVE8M11XinWmNJ8qEp40SROaxxYNjiy30wm5JgIemZocCNF
x+pIrbAvGcFLYGdBiDZx/ixgYLAs/TEvAk8wd+Uwu1Ltwf5AsDAuB63N7o1k9V4JxcdOmmk25wwt
Uy4+9DMAOc7V6UggVTc9LXhlrpPTYLWpI67SkHdTJKvssiY5cWdtkX8uG3jogCqpxa9KJUBDXGd+
a4qORGKqE0TSE/HJ1jYYJA/CzTsdhW2nyi9IgU5JKLwZkXmnSUtto55xAtoFpC1qbkbYzlBBH21L
c7ek93RmR1vRtQepoQUzJp0bDO1JbhNp22X8/MMqyFKLfZMy0KkoDDYxUak6hjLIlBJM3sSMxIUW
oIPSxCY1kh9RhMXcY57sY+DUcImsq5qJj6kKkGcn69No5Nbe3vrMdRtNDwFGPeDz9bHvJ2SOveh8
P/j9zPdjBlzWQJrj3fWjvh//4+uvD1537B+vIeoNHiShNGlfAD5dX8cdFkj6usq4j+L2+yNrTdqh
CoyYrAe+Vvb3pYHp5fWDrwsAhcb/3ryu6WX752N9o0Q+PGctCGYPc8rX/Pod11chcvzzpb8ew+mV
eSplsln42P+WPl3E0sc6R7KZMUJPCoDd19Zi6V9fc11oTVf6k94QcURIXrSQx/r3939vDuhPnb6j
BVBnzCPs72ekUsdtmCNUriLISdNyftKJWTL+fu71MWOYcLHPOuSyUxxs2rm9nRDAkDxERoFPxi+K
outqL4SXosMUtd/WY3QUToDA3K0WcDfpkCSPppcQD9LZAbw72zcTZ/o53ir3KH5uSqcmpurAzCW0
28d8W9A2flqemJHKiV2+FzalI6OFu/jxg0SCg5rfY88hbBPdN6iCnNiOP8mAPQPiL0/9aaqM2+zB
vJD6Zr+T84nIq5mPEvNhJ3Np+oBZIlzrP7l+qVXQsmPWm780nRMfSh0a8S5+HRl4cshWW32br6aY
NPi23XuhOemMST46abccXlBkCfRAuLW4ylt7wjOnddqt8sRQYhfjBqJ468AN+FE9pAdY5VLkYh1J
O1LOXOG+tpOeW9opo0ewkR5U1Qcvn6TJVT3dHM6Y7FyyG/OCYiFGg7PFXUaU6HdQzEY3uV/eIR4u
7+iQQMZmqR2LiK72Eu1l+Zl+FY63Np3BSTixlGAxwij7HNDC6v2GTLhwmPbUPbqPUeAWJkUr7CxH
p2Qd6fvaRZP6jKOr9k3YYW9Fae3LPXwL7uqO+hAMLKa7RHwUXi8tHGlkHjt6psohu89fGKCzS2xL
u9LJ7ov7+hahja1tAhBf6BY7w8a+J6bXkr9am2fDupmdqcLDC7mmEPjZJu9dS/dpmGEnYqcyeRY0
ZB1KTLfK3eRVtYtd483P6k3lvVOYhkfr1I3u/FyYjvCCcv5IB0C7fZoc+QbB0hHKweRXHh01VXEp
D+0scC71aDc7072gfORhG0cDlmXiCo56CT7M/WDDC9ipP4MHk2Are6tf4pO+1z+KN/4fOdeaJ+z9
3+JHqd4GH0K/6Z5UNKH0Hi+ht9iLzfSLA6DsrJbzKnLkNVLA1t1P8VI85Y5+4a5Yjra+F7zJLilG
3fgl+PluPaKPu2DUjiQz9+AeBqFv4Twg27J2AUTChNXYRJWb2ZBPaTbboVc+1p/pSyc45Ha4ivtS
nm/Cu2cN6zO3yRzSt2y4pQQ6lbWr7fTJKYHhAxsTPVN2kcI4EEq30t0M+eaR4JHzp3J3Fw97wfns
Kq95q+Cvlm5yE3sC3y45/eMDnqaaKx0wsaek5cK7naJtBnXbRVvPrQw0px0dy1udbGrhkzTkm9mj
E3NT1vaySx/h6695Z9t6uxxi2B389Zk74Q2y2ZePHWDSi4TU7PejABqb0M9Nb+jAUu76kitgUxMQ
1HJ4Q39Z3PqRzyVHeluTtGpzLjvdLtacYnQnp/rRHqlQZOuHugVnAetxlndOtvdTcpw2jTtsZJo2
5/7U3HT3HfZ48XyDahmn0fhHvJv2tRNtPtV9swOLzyz8E1zD+3WmfKbO1nIyalRMMdzm6T3dwtx1
zAcwH+7fRQe1iF3JIZ+7s+qmJ+EcuCoqSJuTJ18vZ35MzrKDgBegvx7M9nMv8fT4SJszsOzipipO
AVkjYBwotQ6ir73jp4gabr/cVjQFdz0p1PpuqvfxObrAMbIMpzxBbXkBJEmc5YkUTDvbpC+xl/o1
6JBPnVPeMmHiyJXbyrSH/HYDRcR4g/OceuJp2WNzvCmhdMhufn4pq4t8238VvcNRaYQNNOR6Ry9C
zzGS5ajR8q1f23N8N0Nc4+p1x+ZF/kDmLUo/mOkCZeF0HW/BJxdXqiSHCxmJ+ETAl+RY6uvwobVu
0Z3qbkPv0rJfFqhUjvkVI2NR7DdQeN2RVVc4a1iaPwbu9FT3LmF8roCaTyv29PFBokjGuMFXqnS4
JvLPckukGHMr5W38hL61yF4/egxhsYce78TJUm45Kl7oE4A6P0bP/e0IYxvdsr0cagenTtVu3kyX
lhy1EQR0xdxklPG0ByI4IEco1eWJkJXH1kmeU1Sy2habDzAv//9wdZ67jatLs74iAszhL6OoYFmW
w9h/CKdhzplXfx7OwsEGPmBvL9sjSyTf1F1dXcUqjB2EmYrtzBqhS7B6Ug59ML5ILkeqap4H2ROe
KH7OcHYTexlQDHXKADOKhaGffzOX8Go/Me7KF4clR2DrLKfCxYnbnuOwpsvJRqki9ngGbUArEge9
v3whOkIevjQu8A8btLOPPVBN/Vke8WA44LEt/iguydKmXxJ/Oqj73GsgGoyvSKhG+7CnhHiZ/ARw
WTx/9JyCn/GtuKNgdn3iEsXf7s4N7zd9YetZIgyPDqy3MMOYLUTRM3a3h+EAbeTf/+M53L5gSp5i
z+9fMB9LDXtzwVkfXAON9xss/5f6JUZvSj1EM24cdgXNgbpY7i16UHyLIw7cv5t61Qh2g8znCvIt
sHCrbb2+dkS0YTCqcDIhgBQ4v5S/nAxsI28jxJK94sb1OA1MZ5vjLTq2tuiJXkzft5P9mH8plmoy
qSZnFEQfu2ettAEHlM9Jyg3irHKTviqfxuXck77kX3qC2c4L69soHRrSI/A5uKbZHUGjTbumxxCC
Y+Uj9Ulv5JGvVMsDF6m7zEE9XDcekAUe0I6IbhSpfzXk/zPaTWrjAd08exJfk2cLTQjmwEP+TOL9
NbyJLyzU38RFl4XGzVP7kbmtw+bJntHSiuNoXwaOidA5bT8+jZ/6sQlZBn/iz+hDOCkhnYy+4AIA
wJ31OWLxGEJZlHzcLh7lz/iE+CfyAz2eud6/jcllc3IRpaWTrHh9HGwThTy6Vm1s0h4YnP7FlAIe
obN6+yCiBcH9Zu7zPk3pcwA1spuTqdhp5rE79v6Cf+0aFp8VIRp7HW1iPtSHzGXlm4/NSWAvJGmA
s14gKvC61R+0xhPw8FUsD2v5qE7FSeX8wi8pR/oc9xd8LhWkog7GeDcQMZvvCdBvmnQ2FuoxQ6tn
oaaestSXnnLHcH4DEyrC4eSKAXyDs3DH24OWtbr0BsuW/I0hV/y4s2kZvCZ+Zj02B8MLIh80y438
wdYdZvmT4qadXXvzbcE87Bq3X4XhlN+t8NxB8Vl+aFKyUXm6UD+u8BxBnSDtXSN+lMbmuLU08r9m
W/2gO8zl8mB+YrCNutUSIIRlfBa0WxPvNe4ALyfantWm8MSQjk2OK2CqxbgDcWqIZ2i2CvskEKpv
+blb0RmyS9JEbMRNHU+o6IKc4/ShuiAJCTOFbQd1IL+6Zu6mHpSv3dz5tBFISxT82dpY/iMjV94q
2DuWT7jSvuQcvwvAWEigysK7svMk9Bgex9/WaV8gzklwNtk4cDeAY0URiM3jqVdd7QmHBfD4Cu4D
DKLJ+95O0DHoCjFVVPldSQsm/IKAkuUXZddlcHJPZ43RfnWDoIbSxn1DbthXf9VfAYdER/+dA8Uk
jHhvrqxz4y33hlCk6yEEMZFNZ+V6Nht0xS6fJI0p7NANDEjcDUegkt36gTgXCDp29ZW9wkG9L2UX
Y8UjrOLo93Hc4x2Z5g9qESBBtZehn8pqlTFlUK9AKltx6VJfeIoyerMdihUfxp8It3j1AX9oHt/0
I0juf8+Dva/gSMk9hBaZkNge1SFPu7gKJB6nPgubO6EL8CP9MK0KdZAHBymPsfRY/iMajscs81nP
qFVTeOLsfVbngxafNcTMHUgHR9GbRq/BWDR/XE61kyFjbflDeyyLU4L4lXrOUq+s3I9UdAQaLAmL
ZC8KktTGy5Dz+U9Gy/xD97i+1LM3y74Ig7z12jwYcxdQRXzp0wMsl5Er0AnSQkWHpHVfsUdf3qH7
1jDZiBkyu6QjxyYifBtAmAnBE1QRHflpuy7wKH3D8ovWI8BYg3jEEum4ncqgZs5rV4BG4zhyCoiE
GJlL6157ifanx1SqX4q7kD9T1DmurW3OofZFeT2ZHwt/rakfMH9seXRJzKQDuhhdeaPuvyCQET0X
mV+xG9ROhdjVHr4o7GZya6OG0tdf3a5DUJwMsi3lcZSuhDOcj/RosdnNv+bvvLg9kGznZqtvGUGr
+vkIJFU/JzGlrV1SCq0wR2w8lUdzpUgbT0FmsLc5c403h1+h445+VXlqY7fM3GX8S54ws8/ewUKw
CAZqRBuNGp2iObMG+O2iDiPihZn7keWtwrnqieS93nCrOLju0+9gXSuqYVZAOSYvXe27SZ4yZM8P
kq9LxyY7rzDVCMI4R7BYQULqFrd+kZyBo2GcNHS9phRDetEu1qcyjyEZ0zPRIhwCa48+493e7DZQ
zHxhALYvosHUFpCfyDmX2xw71GAdXTQwJoFyCSLP2Cp+msZjJ0KIO3JkS8ivQAP72BspvhoBoyry
HU4lWXN+5eig1N46HsRHzdMpfp3VmLOcIHZpjiDf6y+bjTjiDuvPis8xTelYLAI1PazEy8KL5g+l
n1gHHYH1t07yyuQnEmxid6dcUBgL0+WZi2bPKUxbgXAEFsJRRMDEXrcVt0Vwp2eOB84ne7iybsyj
Qgnbv6K8QfyKewqVZqTe7+UB/MpBxOYh/sw/h/NHE9b2R/OD39Xb90Ym9m4JzvDTqOzgNgLi5Psp
G9N6YRDeDGIapugrsADdHo/ksgesIW6Iggpg7CCzpHef2C/E7nKHoG59Ku50XXQv+ybsMhyFY8w4
Pzd+I7iQnNsXM+y+pjf20sptbylzT2ISL13QT6RGVJOoIhOl8hWD4Et+5Ibs4a4ddvAgwP9yP3hB
3b8ywWe7IdPLj9W1ag7z0/KzM0I7gPaJZu8DIjoaYASzuvXK/mNhVja09/mWDO5hestGecFld+WB
gkrw02wPNA6a55x67iPtA/NlP0iWO2uLTyJzD9oXtrH6NgYsODREr23smOxZ5+rO4mVF0lqteOAF
7OkLexAiVkAEByyiKIKH0nmXkhKc9Tf1GrjG4CREH0bklkdMV0lknfav+CLdWO58ChTd6XFwx/wn
r+3yN72VN+NUBwbNFrYOx5Triadr9i1629nyOfZqtDnCpjkU12i8Vtn7Zhx7mrtncm+I4WXpmtlD
DYRAWLwXTMcXhYDKesv+kJPjBYLr1UH+BWASvnDmLr+Nxh1vcM1Z0dyKj3QV41Atj0yt4UqmKr0R
XurO8K6ILvRxxb+KISNuBN0VrCS3IR5vqY9OI8q2Kw8HknPqSN8AR2nfE4sCVlPRLyISF7qCTb9G
qU600w/9vW98Vk3M/ifY+YWgSbOef43Jjz281WefpB0rmRqm2nsdSK4ZGHVImoEqipJfO/2aln8l
23rjw+mwtJjRHMftTgvJBk+c3CT2xGfBr8UdPdi08/AYG/b4hPhG4sth1CU20ayqPNYIVL7rYB/6
I3I6/S8TKIwC7kF2etj3WNTgVBdObv7ZnTEYa561JBC+owamhlNCXJi82LceJ4o4qhOBvLRufNYr
/6391oL5PD8np+ite5k5MEk6ZxuScGzayc1B1/DeGW+16Eq18wkBsrOBE+3Sd7Emnwgh3MopcpfD
vqVb4jP6O90RmqyZXs0BmGtXIMrtVsccx67159RyDZzkpnMz/Zk/Oc/4mI8yQHaqHd7fmr/lQPED
vImcTRX+Nj1FVSf/KO7PqF3H5/5GNDJ+6BzXGKTLqLDRF2pX9QHGBTAjve8O6ED/iyxB4rBmafHa
sCn6VU6B9URsfkKKm/xywO0ODFN+l98zn4EU84f4YZ1DFMhX+ZRT0d3OUEVkn2SC47m6EwuUH/Ia
PBtUw5iprQMCAoAB0sM+jVoOOMgOdvxmXVD4NE1c1jzgt6JMNz5MzRBZya2/iBtYs5ed+xwe8qE0
XprIm9XHGqzmDcy3ofWHjYc41OxP5as50Jn7xKhfRArA4ymfuNWr1REJFF81B0ELBpfFjd3wauMs
rn9A6Cr9KBrnqPK17Yv/gchYUHD2/zwo0alUNHtuXizjtvQnfY9DdVz2bOXQ1IfnHLHl5KcoXRii
fMYI4h9Ef6srs/4bbMRSg+WwK1kYXhe5bGhncvwdH8EX4hD5qc7GGuGCdugRfDqZGuNlRxDj38Hp
COErMA8iXrIlAMvmiLhqyIMeErtFhwv43Bnehjf+syNuB+3NemqrpxrEOdIc/X0UDiReD8z7gWAl
mCSH7O1tYvvZGo8wjF3jSqaBM7c4T+hwOWbFDSC4cmFH5WOAr8naWMwJuzrhb+p3h8zHAC/VXGt+
5c2+SC5zh4nRj9eYfB1AVz5pmVOSbdrLm/DAMVSjpunQb4uoc0QQhe1rfChBbQI5f0AyHtfZ5bA/
kA+uCBtEI6IQhojUnkVzIsIOQ9kgN71/O2B5Ybu9k6s395KsRs8eli+e1vRGrMW2luzbVbLPPjY9
4tLofXxJvkldiIvBctkgMXBsfOMgZycSi9NvgXLte6pCVIbB7aTUhHrqj1/sbsufkpYBXkO7zHai
f6i/NCuJMqAGS+uBqL0I+/iyrqAxB4lT+o3m9uULn0zBURqgmUjy8yAktbeXFK5IsMu0vYkzK+0G
pcKw7OxZpEyZe0J6pRFfeOAhp62TgRUiIEYN5zK/qN56bFubuNpnkSlfwx0uGW1fjH6/Q0LmO9E9
zS98C/pPKkRIIYFZESPojMFrTK4IqwOxGdhBBym7jrCm7NLu/9J8QESV6w6Qu3pEDENDFwbyug0z
IpvQzHPr31l7w1oXplV8zMI/wh1MlC0jyBM0v2wuiwFSg2n+jYFzaMeGjkDvd+3jRU5YNWcBTxRi
Sk6KlB9JkiKsuC/KW3WlF+zKyMwHMXuLiLPIv00Qmr1TyBXEr8U239OPPA7ZGria8mX54p3YVjQS
dtHmhJ/HawF76lknqXXM2jfrs/KlyieZDe4juc8PKUqKII6vUUaS4EWXLL8aiJxXcLDu7FoyT4bc
4q4cpnv5SiUZi7PWmV8TJiGvb5ChZ1J/5bFj3ZcTCxmwGibYg3lhgoM0mRw+dQOi6PFA2LvgPwP2
kKjv6QjcjdmjuS2zKCkFYv6qdW/lGlBqoxhK/po/81qAnZbgIveQQ2fcGY2JhqDZW4CESKvxnzYe
EyK+1uPv5tElQD+gDEkmgbwwf8BbWVgIAY5qb1RnTJQK3mvh7wA7Bj1WEKb0CNZOE2pl+Xp8aNSQ
yLlXTqX2JrD1c81C5Fa04MYHGnEXcd0nT7pnHmzZpNaQX6BIMCsrar8e46A64nDdJtI2LxFoAHY5
2os7gYlKhxZgRX3g6rlW3plvFIn5DJ7O6LYApO3+bLjfQXnhA9nJeB4NW8qC7g06CE6vuZXsgSby
PSlX/SKidiw9Z1rhoKxPYb1meSc/zfLDQx1nfDADPmdPV1we9EB6jhX3icfKHXFfDeHOxIi4gnLg
knCosCmB8c8b9Jq9nmNMj5yFPHGeF3LePKNMdM1tD4OQ0Nm1c6E0APaQFzeMIhDlB7OT99SXG+de
JBxqEVFDvwBsbPNXYP/dVxpmGHn8Ho7srjMoTVzYKTn5SKmlhgN3v01SFHpPRpyAHe6VbDBC7pMF
S1S2IFiITaIrAGhIUMV9nh/vwg0w6gO91LLH3KJF1YpQVHK4RoaIXYGpFGnscDehvxeIFbYfFvKo
fvad0OTzPqEQKfxVge0vZnyQwNAmH5wEqHI0vX3Smp4u/WGu8COQq6zt7/3fJ/MJ1hByCSppNUw3
ZOCoj7ukJw3dW0zU2eNCuVfEAElkedelQf3b5eM5+Kv7ulEf32+Byvg+oOgmtR73nqUuw8jtMOkV
j6tiEfEvvIThmIMloTS83zZ3Ky8Ol1ZgbKjtj4BrTDWb+98apCod7pw/4nqZBPsg0aOJXgrMNnsf
QHJQxKn28o249ufoSLIRF5w9REkALY45uutl/uCDpztVAoGMyedzuR3+t/V33pDeLF17YHjAhXOy
ZlW9427HqtBUGkj9UjkNWjhSFdBEW6UILLrw3xhE3mxfGPR/sBg0vPIo1j0bJ5X8x/QZWBYIn8EL
GXbukNtEnpBuEz1ob7F8ENgbNm8rsTQ68CKMNypa0Igd9qXsSNahRB8mQsfbISqUnvXiBHgi5IAJ
d+Y8Hx7Behagcnqr8ZgNDq1qtfHI/dDuSG6jHIwNLRmX11rbDqAghgotj8fDU9upryDuhDvMVWid
LzOWVwG8UZ4yV8HrGAbJpNGMBmaXiLszLgmMSeWFP0jE82xhiOkyPxhK+s6RyGmlgE+i5o4fap8e
M4GlThHQOs376jNI+7gqLhtVLlAfTvrGGcYTk2x4HJ8okMa7MpkbZ87wXEDxRA+XbqOWsAWWTkCJ
zQTM9lHUU5JP+lO5OtYxDmtEjsvo9zhBWE5TSo5RhU+b5bKdWONtGt4zaGKovdRFWKoXKG2i7Ju6
3e82p16y+WsV1CLanoGleDDGcrr8NF/U0Nx0ucwpembtGf2dH/dWTRhc6CWkB+LySEJ2nm4+l6by
oqfMtT/Y+GRB0ZFxyIQSzuQN/z1+u/RAcCr6vck+2xd1Cf97wuylwnCAU8nzySuXXBglyrnyzNcl
hOvGna1IpoAG04CrOlofsOCw4mQJdo/qKxgeT6PfvDpH2tBlFsIpMGRXFlAsDar+kJQ+Q8eDomqt
JB5cnQLCJw+WHYifO83bE6nKa7juDJq4k1dHnimd9Czl/xYkggON7YPJ/XB/jCvTMqJuR2s1CVBx
sr7aW8Q9kTgxGdMjD5Y0j0vi/ndCEOrBEFl1D7EaJBzqPTeFH5mqx6582bYTH79Pggko05kYz8UB
PdeiQAXlJCuzqVzIlbdYgdEBqdnjhJCc1ToBu6fT9uD9cIGeUv0Pi9E6JbTqg7Lu81VweOcJ9xnd
z6oPsgcmGQkuObBK1lbPz7nlqMtZXCKvFd6w+2HkWHYI1uvT/qTR2mYnA+Urb5yZhBY0CLKXNLvb
SIiHSt/CqPD2B64jHOA0yIK8IgUIgobZzESFEfaUS/t4tJ4mBblMu30GZ4PJYZknGvqhRoEQ3Ywi
ClgG+/pRndaEX+g20O8eaWasxzO/YKgx7elakgpM/yAfO/ND9MoTFeULzK4M5F52WQE1ewiG2T1N
mvQ/HDrza5/Xyo2xBGhFP6mj7NmmNCOCFBKyFT4ra+x9CJcguexAFTApdC565Hlu62oe2YfxlWT3
J8XHHwB+v+xalhNRI58O6P6VOLzGHttzrR6ZhtzFFAck0AKBOgsUgQ2Skg/S3TYLreRhQG1V8GOR
xeMNWUArBSsNRqaZhfX8KXzDWGEbU3/bIyLRi/lU1lgNMBHs2vpjdLemd+Eg7jNpDGGWo5ysEaRc
LMHteTzbSYkfqOyhOT4lp7VytenPNDzvVS+gBPpiU2IEp+iO7FUykNOwHzSsxVx01E9gBIsyTdC0
ByYmQ8GUhfEPJFWlwfrACtTA+giyDJslUsUvHEZ0wjPbKeLN5ol/YmvfY44k7G/CFz+bSchbxcmz
zi00IaPGSU4LvWAehRwfIqdc97vglag57D/qboOFFMTI5JRAtjZs+tn3SJp1L8D9fAcR4eON3mXl
8c5UnDi3C45Tp5aZjRT9130D2c9s/LXlkJ0EgvKWulXlM21G7cayhJwe9a8tG33vN9NR5q0QrU9x
mPhmwlMDiZQbSxcXOj6ICZVkTws3BNmBVSH07oaPqhhIw5HeEprNGTA4MONJ0Q7xfBCQowY6j/GU
vTE6aDY000ndDgA5PG6hukVEXGws/zYjFmvzWLwzZ1hSXBk70Tbtg82LmMxsRuwcDFEsBmIRMmjs
PCWkFd3hfORlbJf9J4QQNijOO0ELefkYzOTNxMsF+h4OAVgtXdnGxvTSmfCMic3dWHQIG/gwPpWz
D7CMH3mGBGesFnEhR32kgqNZwPZ7kYFh5a/KmMYcOOMXC3mDvSUnW2a7Ul8FuGTa1x7v8VaEIHnA
FlJsPf0dEISzHHQYvyzI9uibh6wZ8LRC+XyCE0BJhkiMuze+2eQfwUZJ1slX9+Mb5gnwJ8yiwtF2
msHQw/oLYVoAJnM4dyBMERF5hxOAZPrmgqix09M2jm44m4dmpaBCLdIhSjssPMz9Z/TXqRZNmp7x
9mywbbv1x7FrZVjC+A4u+vywmXjsmtVgHDUVsEnJJrfMYXKuM3L2ja7e0mZRjtJYK0erlaCRZZCo
KrUMaVj7yAbaKP615eYCc0pE5kSck90EhaaWVKeVXOjy+RiJxnSMxyhGbFqWWUmzIjoTmiVMdoCz
TpfmI4oP1ybVBV/aGJF+Vl9mfS6cOEIl3pQXdq6BXucpeW7xKsZTWq45raL6aGzaT1fGn3PEIdMo
nM7JVgaj4WXENdgDVGiHWwh6DFaB9oZ0X0yl9vX9L//9OSKCqx/l5vXfr7pcKQly6ETfX1CWOdJm
IDf/6/Iu997xuU15ZON0/idgm8twRf99kTFjhcC1//xP33aUG9ORWhbu/xHcjZU+0LSao2TGBU3U
xKf/vSDTs29zxcFOqSqKQPuXDo21Au39///zv++mnulXVmW49rAoU0ODxfjv20Ks+Vaomwyh0e0k
tNA1hbxb3UVF+LIyDNZICt/fHSJMHP5drblL5XZtjmfIv2///fK/P9z/GmYn//K/XzZ5FE4dOdjQ
g/V0aFYgRslF/PuS7SOT/7ucf9/++6XWtG+WSCVxUehWinGCJ6/kpPvXyv+/fv7/87t///Dvd/KY
HJQMEVPFmPH2weQWP+AWqkvbeDNmCUYSY9qSt6+dKO9KPsjgD9Q35LifXXHSNGTkYZlb5zEzdU8r
jBqbl+ZlBpnZIItp5g5vZyAD1fK3L8SOzC/6irW8ICLAmh57ToRqNAojG5y2DAgtMyYIBFMVXysB
ooyi0gaPmoFnJT2YZ4Ox8mr0dDahU762Is9uHU2sYebHZuBAnkQMg6qigdO8khIVD92ydxOaau72
k7mhemR+lf290wAEtU6qnhGWFlLSdTEtZz82W0yx5YZCCCCJ2um3VZYeW3GtA0WF+NrOERqKhCcr
nMNA6/TatmjQIiUAn6tXH9EVJBVUjjSkvZ96eJUNqJWZF9GlKccQnW4xlRSKcB2yictI1dAk17K0
6dAXMzhUo3oWzX1eufCk49XvK0QwuxEf284457HUkZG36LUIHNAxYZAO2hY3FNMzIadazyFE76Hh
UFVIXCkjKxSoymwFDrutWfJQJ9OdJ/BRS1T8ZoYRUkq7slWdvtbiEMKnR+GKAm1G/oyhcRpKGxyk
epdMBSDUZ4QBomz8mGoeWtfOKsjrq2KRO1QL0aZo6URSizuVdLQhnj5r2DAZE4x/BSmQ5E+7RgKJ
ZRI7xoj2WlFnXxYIkCbl2mFRBA6vguAxqSjAjIBVekQ9agPbEdNthtOW4fZYY8hUtvJd3rMuWiFC
EwgRqhcdtAbMI+u6WDOrZhKMQEzm93rkigUBuZteMHfFXO1B5OzCoORY4e5MYA/Zs0nyd2MgGhW1
LyuztHM8csCVGo2mTRojGEVmCI8ZjRkkc8dkWlw0S6oTgjY0SoiYBhha7RbSHt5LNbpnc1VcaAeb
63k6992kXCq5uW3zCEOKQi8tKNsJgbw/rawQFk9C0KA6ywIyXRw5CzmObxhd9pjGvqU7hKh51qyY
GJ5WIWrKQziiw5hHTX3ShO5iGKhb5e3wocfIZM5zC1eFxeu0gnEbpZRzL11Tt4jNdJ9E5DmpMYHm
GD/IOs2oXNHblqnqT4vukRBjWTXoxCMCwkaOmaI2hXJXFY6peEoMSQuRHHKzbS1hKs0072XjO0Jj
VIG2IfdR3dCdVf0xYmM+zB2NfbR9PCAVIR+VfDuio0b0v0afmqLTzpHPl36KEZ95LlvDn+jCP3dN
e6afZjjRt3LC4/KvsvY00DQAZ2z51BogJA3aSdOkLBCySWa5ekOJWou4PQ06zbN938m4DT9iJ6qH
5mTsRuDrbrGCg0xX6P2RDqkRoXjtRyxrtIVqnMmkgpOg61/mrvqY9YKWtlFCeLt42Gc6nboYweCQ
I5+NZP0y8yZ15TTxzISWt5kWlRYBl4X4W7UOAoLNaNzT0qzTalNZcD26bU5PGeeINUypu0U0e89k
xTtpERqI0dIB22pGKIzEWwgyi74cG8cSHRm6fCJcYcakdWgaDiVR2MJZqdabmiSHDPU+pkj5VUTy
xawgrw/Yx0gledxIm5uOKl08I0kxJt272i8H1RyE04YjPYZbrHas02NfMfuXVSyWUBGVc8vQADnC
/o6TXSFR+dVm8hs6rmYwAaIiSVofFuq7c5yRCKXadtVU5Q1tGqStti0Nu1QhJqwBojqMrbOKJiy9
yeGbdROu7BJKNDWWcbng0wiruLVCm47Y6veV/tcjvqRzkEYWknByhcA2gYxe1OcxbZTb2GbPkWS1
u+VmHsrZix7X4sMQNWcr3pSTTD1Lz1P5eVgnijpQsfpO2A1pP5bV+lnWMT2Uc/oXwVkUQ5TkBbVt
Wk7D2vwQ0m06W019QVisCDKajukeED+LnSIhRtSzzKY7i02TnnMpea30iTyPSsZaSFhRbGybiGj7
Qm4kHpIdr8xSp2mF5qKXA+n5NBM3W1rhpVidOUOs3VGL9IpN0z1aSn+zBRuJXlag05aFszWEnfWc
DudiVzvPKbugb7O5JsqqpzGanodM7sOYDh0KDztEQu9wjIzZJcWiRDXKv70h0R8goRSIbGIczXPY
o46B9YL8NpTx7CWqtgTz1KCTa0xhq60ctSqqudpMemR0u6tC8SpNChyNfr0JRkxRTJkwBTNL16rr
isZHa8D4QyG2ZWsZ1Un20S4ZkSbDuG/e3pd6uHZlD0aQL8phQwdHTXdBwzSZwKDnuwpqiPS8w8Or
A0Eu0TEecDQzsIMH6lyhuAgKndFyFMoL7r21JBDdaTQk9TqgQjvIxTPtP9cZSXdhyh+ETMddaivp
giCgRzSs5USFOy9lICiZUP1UWY284m6lA404Eul9ZrI/VaoEVG6YYUqEfihjaB16Mp6F1XqSaENG
8c+iZGJWELhdoe6zQzP1L5gjsrULoIqSTrK1xeZ3uhFt1uYIVUYHp+pk9CVFIM28MrRwmL0Vd/eF
5FCaoJoMCUxT1G1gfresGVEaA9WoYZln04WuxyWv/tK4j+yjrn0225+2m0wnThHsqybuX6fjZdus
9LImV3yR4DaM76u6QGZdj7kgn9YtOw1th9K9sIjwhn9iTScwj7vhNRGecOYFRbD61o+y6Sdd1ehu
UVkSEQtCTsBE+S6evuPeiAIhVLTm0DaUbuVhAQbAmaQtCelzqTwlXanetLz/loYp6GTCjdYEBO/M
7U8aQcRo6RJu1pVl/IFil6fG6Atq0kS5WYo4grb8QVouq5ImCNZTQjUzxZ8liwKhQZJDGj7UGglv
nijOUqMgKCXGe5da4SyP7xw4T7qJr1G9K0o0wcw69Zoo0vA2xpha2ga6zXeMSazvi5XWYQYPbi0W
blKmwVcDoFcslfJgr9D/rLde1561VN6Q0kZ2HGECYH1sQywQAjOZek9amqsiDfo5tyi9LjTi5AnW
1nO2RexN+ZdZR9m5i0bYQVkeoI0O5LpoKDzMYn2YDbxBXXIk9IgWofexFHlTcJnexlm/SEX3Sts6
56QJezOjIV3Gf8BbVsC9tbIec52hRCgCVpOMzfaaUOcUZ/wepBuI2VCUPQlFi3GjWF2QbM1AwBEr
m3VMeIq4P2bT1L720Bb9hvo66g5Put4BX6gNQ4aeEJkgVfpWqoCGO7Wiea++D9lIOowFk0tHV4ih
tRyqlvXYt3gMjRl6pgTfIGdGPz2TmjZBTxs2dGB+LE1ML4pc+1gt6G6J2p1mmowBLaWPTm2vZa1Y
MKC2wdkXj56vHskjD1fT1Z2TS0gqlH6lL6uvDh1aiSlhhMDOVIydO9fgIFGmftTEvp5Sir9lV1Gz
F2fEducuOaXtARXlHVLFBmHGszKPKNcW84h521SaDlqN9LuxTVYznRYKGute1D8jf2de2glkt5Zr
ZFf3NgQIn5WkSZiIbg+iOEkHGXGIA/m0Mm97VAB1PY9Ff1E36IwQwkioj1Le5bcxtbIgGSmu53tb
JJ5BKfz5VTmLUR5I5aSDmqURtnpLqM+0H5kGmuwmagj05SEjp+c5mBRuE6q0KYQnAdqYK63fa/xq
ahN807yid6yW/sR/CoMW/Iyg3tWNLT/3CEPRBFdx5sli9LAa+d4vQPkk0ooXUQQX0VVJekQasAap
BvNT43JDZ82kU15BC0I1Yh8aIBZC0VYhL4ee++5ktxrp0drqFOSk/xj1JtyEqgdyKGZ/q3E472Bu
IxFaHTtgtArBxE004+ugMLj9xv4sbiSGmghebYrQyFa4GUIman5d9X8EAUFGRZ4sYpasC7sVOjpZ
BJBTCut/2HbZNpf89UGQp/hiitlVVmfhmXRX4ez83rq+ddT+NOkpiI1JrXEUnurKCKOKRMEYqWqK
Ecd3MVBFr4wHkiG3ypXvOU90eM2paGdqidhevMHfGv6g94zkY6SRPpnsclp/qI2upYHCas7RqMwU
JIowJ7k/Gk3H3tImx55Kv9Ch0J7jlkdPJMNJS3OACR7+WLO2Z6HiRFquQJyMqRmOhM64gjEuCt0n
0lzi4zTgAjpP4QQ8MsVReklWAWq71bYPzE+200xBsFjDdJA4jXBbF35kOgtOppT+WVKOVWSmyn22
sKAJYWkfWiq/k2q/h/ba4zG++3bpdhOrJi/o3mtlVrxh7T7EWesoKqYs0aYB+tv+SKn4kmSUCreJ
srxpzRH0f0r90bpuFKjbjyRtJU9ZYoqUcM37Bvp/0lL9SJKJtKvMH5ZdJdWYp0DEupC6x2abX3MM
/XpNGqgaAiJxg9IVXofz3ba+bhvGSosFADzW5UPV9y9bUh3QsYzvhfbWT9P3klmQaBNSyQaYw+Vy
G1sGu5V78dgvJd0hMEikeoGvYB6R+b4k3VmRxI9uQ5KhVKyTgdqAbWm6Cfd2euqtcrrl4vyrzLSR
mBpdIVNqaXZv5PldS4s/+vza1LX2s6n3Ks1v5dK14VhtlIGyZS86UwnqLeDWXL0sHEgeaNTfqbWm
w2BRy0O3ZuKk36wABSX8jSUYjei3fAoblQVJn71ppffs/7F3Hk1yI2ma/itjfV6UwaFxmEuGjtTM
ZCbJC4wSWjngUL9+HnhWMVjc7p3te19gUIFQgPsnXmGA4duJ/JUBa9irLAKZWDG+N0P6FT3ybw2u
lFR12wcpInVTgaUcmFX9JfgWdqbYeas0SNovL59VIKY7Uxm4pfAjoVtRH1pcolscLovUehByOPp5
SU4z9vuKEXyjxHQzDLF9smKbgD+5Xcp6oJbg07poluOEusZmmmdoBwrhiNQ7ldZac1mJiSOCx+Hc
NxTEVbtNxoVgymru4fjSumh5dpPW+VCF4Xe7NOp9provlcc/bqVRc5gX794uBBXpzN93BlGRT27X
BFBpHCyzlapQ+ZYAxidsEnDKofeVYao0Osm2w2F44+UupYIhsRiwoQoYCEYjNt58S2lT9n35A4n1
GIQ8HFT82wxGmig0PxslcCKBXcZuLugjpzTjDMejSyO/VAIWVBTs566tT1gwMbw6pHLRkLyqrvsw
DctyX7gPYQnTOFdGcUDzowK7iKiSYRAxd9TSQ65hFN1jn8tkn4ydutLqZf8RevtfnO0tWwikz/61
0Nvd9/G/zt8lEMlfpd7+fNlfLgf2HyEhnB86DrI3GLhf1N589w/XZX9gOZbQ9gN/eRyIP2xPoOhm
uaH1d48DO/gDmxDfNDliOsIU3r+j9SYsH7uEv2m9hRSUfTcQYRBwEPnCv2u9WS1Bi61ceeymaSMZ
72+XHjRcHE7IlkkJQDROIYfJVWq+TJ4Nid8z5cfy3NH4o1rVPq/CzBgjmNusz3IIAuRq6QiAL5fo
LkwB3buMytm+mxqBvKn3ycH68zpKzTuJxNlezIt9jlyPugFpM6LvzcH+kI2lvKZTP69Sb7T+SkWS
0g/l3lFhubUt+BxoYM9P7Wc0qr7IoM4eO4ec3+n8u6rEUqaW+YtVt+hUG2gvF92AvWcXkkRmBhW9
0XAOSH090OjAhW+AW98st7M7gFBnPjnFYOsM03zBXsvYJTnywzhp/sDLbEulSrUK9kAzAW40nHPv
AJ1qVdQd4qm8Z/gGI1A5X40x+9TaYQ2cgEigzegXIT976gso64a4WtScn/2cxqNppdnmVuJvVlt2
dpthg7DtTPT4g45WdT7VJYQSTFOIhJ+zRfjoyeblzrXx20TFahvGWXmQ8fh+VrI8VuMhiOhwWSNX
bjwYfsgxV9s5Zciua/M8GPGHuCE+7NDox/THguHyXLdoSFF5uCkTBCLA9xkIOx28RkJdd3xaxSRA
2tgiA//gCijnyDM12Fy4m0xQXifioEq0ehKGIbv5EcF2Um8uYnTy2876hAQHSY6NpfWcHRlIWWkR
lO36Xm2QAsSaB7inP2F11mg+e35d2N7HPkThAgf3euzrd7WZ8ruVAxpycuiJTIhI8RyibsMrRs83
MHGg4xRkEEDDjH3lhJB673ZIY81H0+LnkCGd+W5CAn9wIHrKF9MAVNImp7nnc9roo21JwY+LWl6q
BDlXd6Grmvmke7Mvn/qVrpVGt1i3ezdB3mOZQVDjzLC3ZjeKr2yBW0dOb8vKJ/ze/eowk1JT5H1v
+dO7UErABzPtyzQ/z0FI92ZAGBurO35abjoK7DcDHp1AIo643Adb5Z4RwHixqLfTLCoO3MPTGv1E
G5w0Ebs79yVw+HhpT3aCwgGi+gc8WJf90pKhEQw5vqD0V6Nxij0pNTbbuJ/T/EO13NfIqF4XLUhJ
Csh3tossrNv54ECg8eHGSz1nTLnnh/GLB5QiE8OTMl7RZMnWPxXLKGXwp65KFTILMP3gR8oXuMcd
YjXkImiDz7F3cuw6w6e9PiSZVb+0fr734w66dLpKF9X8BV4L2aEW8inmVrgJcE0FZxjsRZTJRwup
yFKK4UB96hE5V/w9Vp2+iUwSDEi/3BbUna4Sj0YhllmHSILTtDFiSkGi1VGN6Rog2LHh5il3GKkC
I7HEAgOruTFW3dkBBbnCnqgclpKCrKLhXocYicPDCaxPoncfpc1AksriCa3o+IaP4m/ih7k01IZs
pXsKQGr7sww3wh+KXaRmgKj8pVBR1HeP5hCwMbQqRpfTemtEX9rwULzxAW9N43MRA4FPJ8QzoiLp
NjgdMCx2iDUI5Bjx6XycfMozUwUQYShRZBgSAL1z9q2Oc0A5cfucdwhPkEP1G3QQg20maX7wL4Dl
6sAIyGqCVmMj+ijU0fmBXR+5+cj/HITLcZ4EBUuN3QuLm7nv7E3jY0NGXP9UFMCYC7tZoJY5OMjW
wYtBQrhbArE85tVuHI3vuZm/J4QJyICHk10O0Ji6Di1NFPLa+ntQV8cmqij2mgYV5/SLMZF2eEmB
HH9jnbyOZjGWWl9kZ+xSPP1Q7bO3pm9AOOgBTbkND5C08nssv4HSrHr8w4QppauCfZ5CH5fYUXvr
SVNMX2iqkJpfANngtxECVINIghbn1h1RTM6OCJdXnyzbooGdKOQmZwiMBXaLAcEzTK75JrS5Fap6
Z5wqunmMcQ7oS79Vt7lA/axswTGP4JOduon2qiJnrrFn2BR1123HNP6eQfdUah1U029xMiDu1BLr
GdBTDEEUHlC1RJxvBpCdwnpCab8fHIL2GAqWY6AFU9XxXW7aMOIqXNK9FKEA38DprbaQrKpWCo3p
3VCst/ao28A9siOTZKaloVd2FCiQEp29QtxE6ZJsFKp2+9Lq2wdrBnBUFcYxls1j7jvNvT8YKb7P
MR4ZJRBqq+upgMNmUOZwGjl4E+AUUwrqBLJrIL0wq+Bk3h6c2IhAy813oZ21166fgjJMg2+TYZ9j
w4pu5z6ZDq2yfixW5t5EuJjsKwuqpZW2wGW6SuIiwtDU83hWFogEEiVyzkBdd/X00YxJWTDmXW+D
Y0kSs5mwfSwHCAXOOm8p+oth1t0584R5ZMR5c8tY55+pq/Lc195d4uGDY0+kYVHyhdkem4b1clM5
PE3y82Ci7jXkSHMFA6SxBRTCXuFJt/Hr9F1I6wfowa2aY3kgNOMLp8n7riVuLnu6LbFpjBR1eRgX
OoJD01uYGUTgvZMJBGy8a3KQLA4KQmA/gLFM4iP9r/DgFSGAUapEIaWzzvDRpaQTOMf0GSRDDWJI
Bncx0gXphO2OuRyFF33FVAjw/gyixR4pM1QjmbNw/GPI73lV+pl5tIf0XW8EW8+GNT75B6wbLST9
6JIh4fp5sYJnpiGqCD3i7nMwpmQv07QLqDNCQh4gN7UGyQVC3+jFih9MzJRc5rtMzcZeeuquzMSR
agCyMn1vgR6QH22758ZgtKVfh8dBTtkrII0hMf5CFei1dkLrJiIsXKcyvN6xQAdGZzQESO7Y+jBI
VlmVotj6pnVA+gyZmMQBZEifIZoxZkXhdJ9mH7vURIMswxqzVygHON0dOI1kP5LSbRx+3E0eIdG9
1AayvI3z2hhoaI9GDbgpoPo3Bfdy6eVtLaiNJIjBJ8mmY5AjNkE3iIFhl4SW2hXNCYiR54DJTGYT
OagVk+kBqGoar6aS7vGHKtrQptfaFDNCWM4pgAjsp+p72eGgTUkgfDcH/Vf8VZ68JhoeBC4GssuA
pFVP+C9QSbLS7joX6Xg9gv4JlXtTMzeXzI3vqsXmJ8r78CjNwj4gbpSa5JFl6qcPjdMq/JkXRlTS
ftyftpYXjc8yQDY4b+1vWVQtTzkmt1NnPik4ZF08POvF2GTv52nO7rCOHJ6dqfI2TLgQiuK22Hmm
tezjJTIB2a8aqgnoc48r9U5TPeINvnFrkHs1em2MgYDImrayT1GDyuxcm0zabvTMlFjfOVFk7uMB
2mWCA8WzGVv+KXeAIQVZDuR06f2THVnubd8uH73Jxdi2ApnaqVG8I1YG5Fm6z6Y7uwj+5XuzEt3j
2661oE+ls7qe5+bKTXrnOY95OMh7h2OdAIrrxtY6IFY/72xUkrH+7GkUGjy+ooiyvVvyFZLJ+UrF
GXDXyJ9r9aAV2q9dE7ogqi3KzSaljbjx0ruwtM4UbLMB1HPenenH056f0EMcqbeq2EViFtZmZULQ
AuBm8L9dgbJEf04I+syON7wvCvwEahvNArsROBY4jxQx7301riJZxrkZ5YoBFPGxwzh8s4z9M4ra
m7Dtuhfcdn0k8LEvDIcdbfSQgL8BiFClL0U8y6NjQfIrjTY5MsWldMFXDm0tXkcKDw5ORzTVyQAi
VX/w8qgASMlUkgzWsbcOcqFpGktIdwrBj/C6KtvDxKx1EmH1HpmA6ZB7MT9BcnQVUl8ev5AgXMCc
18JavaJPik9iKXwmvRB3LMVkdwWax3SCYZc1ihJaCsYPB47iqh/8Z5r4xX5Mpb9Z+rqFeBjvaXjA
TrIEYhIR4DAHtGFpg6kuPOda8dygaw2mp1qaPYISlPnCVribeVmyD6nKCBBrhQ5Bs2ojpaZxNXno
Ikyq32bjDKJlGr5lnyhplI/EIsB2uZmDXN649rPnht016IFs268RymA08Db956oM2/t2qQ5u4n4h
OMdefQkBVE7qnIfjly6nMctwA3AW2GtujfbGC+C7hCKWN2RTk/CoyNNvPdI464Ffkldi6VJSRAEO
xyOAZuiTmVkHy51PAbHJFU4MJMd28N31eDZMssmym9BsbZtjYOAaUsLzStHLmCwe3ZXgn9goZX6I
XefWjtPuMHheve07eRJUIum5m93WrbInNxEfgoZ/BLSdtxugoNoBhLCISnO1UMeLhuIpgghqyOhT
4JGspFP3NFSR3HZz/y1m3l1GP9j0JZKIg299CFoS1Lzx0O+amtWAN8mP6eB/mpuBLHay1KkfqDS7
TvzgGXjxhcVqXtbnHngasghtDG0RSPDtYsy/rUzd0IWmVW/4pw4loTi237XEJkyDFuDAgFg2Tn80
cQ1NfhkONBXo4RQIXyfffH+EcgPaHOSiNR0zDzQ+VcVui/kdsOg8Qcinr8yrzQTOWjoJ6S1Int0Y
jhBaVPQ+jwMfRzx5mhbXJ4Maw2s5ZRxKqL4ySTwPC6hj0y62QeiLI60VKA9hcx3GzY0nyv5+rJ2P
a6vKSxPrzqEHcszr+B4QnXHquh5PUwUsyZvx4XAAkfehX97TVrlvJ5K+UNSfCQ++YneCiCD5Q+gd
/aleYFM016bfPcd5OgJqCugHOUZzVeS4wQFt4ZF3jBe3ckEG83Ch68Fwge8MM35ZMs1JTIky6tdZ
Lhgku8JCKacDitzAKhJ5qaDnJJAT/d6/XSzrtgMRcePKLx5aotdOom7tFjZGpggbLC+5QzAc9pVT
tqcwZXxQ7RKcsMmetr4Nw9ePCKkDxFFriygPrU3PaG8T5qMTd2TEHYqvq+FD8xfeSYkoWHsBoMEN
CFyxCt8LB11sAqzvVdZ8QYg/PzEAUxflid0mOHcxv6eUczM8bcvQfHbbr4F0Vt8qVSFsDlR4gXpm
NHw4QEiHuvPkYUDKxCORcWjfXMWL+dGqAFeA/gRZMtoWbohM5bEianQix76mi/gQW0psWll8rMGh
zuiwGLIGuQmqL3g3q847OqZPK10GYEYS8MdmAp8NlXcASR06Aw5x9hLL84SUfQt0d+6ui5yhnChM
mJQJYdZbEm8Q/DFbhwRvtShYQgh/VVah+9qJ27wtxONdN08HEtcXZq4fwIOKqzAPH5HWXUVCFc1b
Hu4oVpSoRupUU1AduxouST+CsjRM56mUNFF9h5B8MRNBbfm1oJ1wAOd1EIIKmuyRAzSX745VGTyJ
6aeIALwyUNcgHPk89EiXuDYT+2NWR5/cgZpwUAGjtQuSCbcLGDUW5ysl4yuVKbmzPViLZvLFESV2
CQF6ExSQ4TGixL6zO/hOPaEhqd+uRqh9P6h711dPvayvPfrSR0EohDll1+9K4T4sEyS5LAfynrTZ
S9qRyyhCAygjObKiOXDE2v+0+KsPzX3lAGmMapng4Kf6/WJ8TXrKUh1qeDYXCInzD5WB4O6Iy3No
Lw9+BcxvQLNuGchePcsjOcD6C2VHDOsyylk7OYe7anIhZSR8A7EQNNkA58fJMHZxkX3BvRvsvkkp
ZkYqu/IwZCsVLjjU1yijNdHz7EJUmdPyVWdxWavgWNh3EZPZYYnh57k9bEd+Z51K4KzAVVeWS/u+
l+a0n2o/BFA0nZPlcbQo2xi1gu4FFHsegYhgYgUloAWE5tfy4CBy1Kxxf5PRfFlapJD7FsXInscX
eSl7raGZi7SBMvLI+Ihf1KskbczUv+vaEY3U0htOXe8gkjGQ3o/m2UnIkSurpqVHlw7tGeF+kDMC
30Cpw03VFtTCIGatpcp5QARrMuP4uJTeU9jnxjYfgZ/FRSuOsdM+zwFeTCorH6IZvaYiafGi7krY
3Q1CByROt0MNDyqO4q+YVeBWg0awo+bi2sqyx94bbxTNjxvZxWrTk3jvqJJAVZsouoR5goSLnSJh
Bkt+TTWKrrnusF5ChlQBmapbVEoF9lwROvlJiRaF00xPSFHvRu6RLgurm3iurmQg3Ov/dDCqPu3n
/6WDgUkyDjL/uoFBk7WWn7/Vv7Yv3l7zZ/dCmNgtO9SHQoCOYjVp/sdfHs3CDP8wPdP07cCl9Ybt
zMWrRvxhCtvzeKWJY41lYjDT4b2Q/Pc/bLxqQmGFgee7ru1zkX+nf8HH+Hv7wgxA//hhGNIrsV0n
dFZrpK+f36VV3P33P8T/MfGoMiMCcipETJg+BcXz2BWoN/9ce9vXTDVj9IxRGZoO67o+6/86NkXA
2eQM3euX4+v19KZe4DDfnq0gBns9hg89zm4LpNjiMRl8WpurZHHeJWAmuq6Djw6SdaN3pvNSnfUC
BBKH306SVYbSl96tz9JKxpdTf7nc5ZzLYb02GXQPJPzoASdGCEB/vc1v7zo6gDN+OfzPrvf2yShg
oBYQTun2cg5p3KuZDeHOKPpT48vh0EXUeapllGfT8eBPAUAlkdB79cL3ur9t57Urz/rIQhQkDDc+
6VfrXQWguLN41uuXE/WmXlzOfDt9fdtf3uCfHf5tX1zVwb7L0Y5Ex1B5ZnO6XEmv2aF/65utRwaE
DvSvktDrNm6SiEP/XFhTBAXFUfGfO5VtwoQMIafon+zyL/72p+rNSv//QWwBGPB8LAC8hiaudAJE
p9ZbLXMCRMomXGiyBLDrasMK7aBsECISjfl2ot6nX/L2On1LW66ByGAv7vR9Out9+nApxHVrJ/lB
bxUjSZdKmaV+ea1etdBX8RTiY3rr7eFYP5HefLvougmtaxLGnfZbdFKL4Eev6kVKReqkkE4kOgVn
txopleASeCZYaGtEvQmoD56cYVOnEBg8+nWRyKNe7edVULSNEc0Dxt4HFLPywOahWheqmxRz5ygh
PwGY9QOQOev+9OcZZh4drEqaB2lN9Tmi2HPOwjxDpO7nti1re1d41Udrks1ZL3C0/HPNLszmLNaF
PkDY9bpgI7ML1jOwn9w0YeUcJ3d9mCJjlTEPwI6CRPCPpovaOH2c6hz7fQDi4rJqI6Lhwq8kfGy3
2IhyNMmi8oyPEasBzB1oRNNwcssHLw7dfeuat/qLAd/gLfRq4KpV6rwkUavDiOIDyJvyHgws9tcZ
TkjODPr78vF9kflba6WbeOtt26xfn5yvPutNvQD6+udmXraYZCQBIEN4Yr3fwDCyFge2GFZUDdQn
hzAOpXT9K2SKe0Cv6XcD9AEvilahdnycw5SK1ULQnFRzu5tGH40wR2F9Factq67b0wzFDJBUyfJh
XbU+pIXGAHHR9ZRU148EfghNuCTjDq0tpID1h9L/CdjkDc1W66h36X/o8l9F+wUc4LmIFgb5vChf
mq6KUWtYN4v1M89ZbSBIglZVZ1rU4pAkjte7L/Ldl3DC9XqEn5FRjzosBtaj+phecwQsbqcojvzj
0KfMUJ71Wjg1ZD2aGtVieLoTtvoW9KuDgGZ82flqGSDxg3xjgAGseRLA8vfugP+kMdi4cejVKEuY
sdadQVem3Ezxjaa0YZvQnPM+XmvNPzlqQGZrmC3c0m4YfzCNpMPmhIVeu2wGC+1YZ0l+6F1KxR+p
h3u7BKkihpTVETUoymhvx8utwlvpzSQ1iakxpV59nPLgtXEKxvufXzaoHMCBl20k2acrazKa7eUb
6q+NZxnEN6+b23PTCws+/U2c8wUv31Jv6u9Lz6s906bbT4GMDmkhwLg6eBfpb65pd7SIuA2xZmGp
d9Tt6v49WkdNKFMTwuHKypBTuNyv+u6ocbLfwqnC37RbJ/y3J3h9jENlHMrEFofLLscp71poTXtL
GozANlP8ZRHjI7Lx3XShqQ2drQ6IY1tzeMhcDAzGleuGbTXGJetmpvl2etsVZJL1MmS7UAcEymgZ
wdaFGZTI77XtsC9S5Mi8wQ6RL+nRDVnveW/CTLf0czQzywFuUFNNZ70vquZPq3vv3lJudq0XXpEv
V31tYh2TlEjOLkjLKcHsOMU1lhbrmh/E3KRVLqeTRJZ1nIMrvwrQW1nZn01ZUupj3uvO4boYJpwq
Q3Mq8cH7O83vbRssL/0rEmMYvmILSoBnS//9mrKoF7QI2Ql3ASHQlpJovPhi2Vj+8Cd/sTdMPDVq
Km19nb6xBPXNDbTyT9Kg3uylR2JqjmoHuJCO6yLOehHH4tUdUroSNQ+7uQ6deuGnjKeXfXqzXqoQ
bb71iD5HH75s6n12FicHa/au9ZbDDE2fZr3026re+8t13lYDQdGnZ9zzIHPQFGhvrNWiGCaHPFvd
5CL7+lhbwKGV8h3aLvlasQTkh9MS9ZKqRAGk4T4r1lCyXwOpTuBJSDrEzrdVfZxB5T4qsc8xC+ld
Vet8Mq6TjIwNPqVe1Tv1olkP6zWoAT6TxnqnXV6jN4dHoD7p20X0Ib1XX2j21jkrt5YBrSOvITRZ
t8HgMvX+vFJCPYI2n1uNa4CCRth6pNbxjF5NdPS57szWNb2ZlyN/wmVbn3jZfDtc6rhZn6lfVOgn
5nJNff5l8+3wb+8Gd4m4Wp8Ex7fGYqJ5+wR61y+f8u3Et2v4raRlEAVwoHMm/XpaJ71uZNLT25Hl
UPWMeuiV6z69UD/X9OYSMGXqk/Xa5bV6Uy0gcwt0KNaznNhnYtWrpustELbXSxmIJ//5nm97L9e5
vBUzIqT1AoqfPqrf7/L2eu1y8i9XvFzrt4/420su500pIwV+hBCciITWx1Yv4Dr98017RiuCCd7F
l4NTrHUaa9do47Jw3FLuInf+pneZKmV6D9fQ7HLKb5v6wL/cB/kCcRmVm1SmeSNbxwu/XevtXf7p
cTUgndd6oALePvHPL6o/u97X6UFKr17O0YelDXPjl696OccVsYuN4jGEPgq5rkWvhF9QL/SPNxo9
f7kP0Bo2lvfUNBXa0IXCqFIHeeUw3CZxCSp1jdLcNRDydcinty+Lt52ywpAeXDbqPL+dZK+vfLuk
voje1i9/26m3TagnNO7gyga+cZUEtL0xeaaNN8rw3Bf0X03DBfFHQ/AqkMi/4+NmL7u28ZEYtw2X
4Had9mAcjE9iQnxkbrvj4JggaIVENHoNoJ01llQ6llx0pJ0kfP9AIhc9i9VmTYXOOVxM56zXsBLD
Gm7d59CpOJDqH5OVPN+t8VOoo6oMHO8G52cJP4v20ca4Fhiunksd4k0QZVAxLwi50nX+jteF3glH
1NgMVof6ICwdKwnlvjDjCeJ7EpxNbEspSAfueVoXCtDHKe0jvKeantYrWYteK4fulGXEDNJELL1f
F3TKl3MnUT2La/eLozCjHxxo7JeF3ucRIWxtQRuINgnixQtCUHVnG0wU4DcKAwVPPIA+LBIpiFJP
x8E6E+tFt0DArutXyPJ8Lf1LuGtcpX8YvaYX+kDRxAP6OWhHpiX+628Lq0iOOObuIz029npkXtby
w7iOz5le1XvNKr2bHRS6ZlqNZ7hkoNSKlO8by/n4+8liHa31y/QRvQYsurH5M2rZ978syr9v6qN6
H+j9+soIJ0TgqnY4R+EMlzIDHRjaYNr0vssBvTatP1U4IYWfr9G8/n/12mUxrPeA/s/1Pr3Zi7Xo
c9l+W1vUY7LMap+/ZQvrBfUB/WL9ujRGOhmWyn5Zp1y1zq7EhpA+f24aeopMdLLXrcdbUL7UxX+e
mqQVPTwT6YlfTirs9JCmYCYHUlXILFF3hP05nAMfCDlw4IDgSDRkvR5y/CQYyWb0sa0Z7Ebd6IWC
auf3Kjj6JgiBTSwIOvRCldSh0Cujlm6q5m0Ab7VaxGUMK4UJL21QKZX7YD4X9HZGux7P9pqiiXVx
2VQL3biry7Ze0+fos/VmE5nF8T/F2v+fYq0t6DX9v6q1T2sJ9b82nyXuxtXnX2u2f770L8h58IfL
pXzP80wBd/aCOA/sP2zXDzzHhnkWUM21ftZsbfcPy3SFSx3V9hyLsy4127UGHJguFVtPuJbtOP9O
zRagXfj3oq0T+i6oc8fnovju2eZvmHOVWnkFLRi1i7qPDyIa/Ju0Vc+Yigcbf3qV49C9G7q23Uig
klCChHuTIZ+1lKuCkRcc7n1IJnsniMo7H9Exf5UfXMLlUBvibNcxbNskinbRfDfLBrUwM/yaZaA5
IHhmW2/FAEMjAYeZgt0evQmmNaC/InsKV313ifIpjT0oOig8ID+jsOsBVuDOuX3AAwVIYhwAIZXo
nAHdqa86Af/Y9BEEd6sqO1o14hLNhLNAFbvXIMghuq3yuELsBB8UScqkhnneVKd61UibpmkrzbHd
2BIcGe3fXT47Ib2imKh09O46Z9h3XYNNI7RMUHK2d2zz5ZgaQ70Fmk0PGnCA3Y7BqUxn92Al0/sw
oXxYFZm8MdyDmoL0upngTc3h2H007GkC/Q0gKWOoN4rUuYv6DAcm7pezN1bfZE4DpgLdtB1qSyD/
q/CSFBO0Jg8DSyftPoCQuiHpSV76ojpmGZQbO21X1G2IVZvrXyvm2HMx2iA9U3hbXVsBdTj5qXCf
Acc4uzptUbyDyl2VCYWBCfOnyIrPwgFbH2HsPc2fl6G7Ke33buiG17ZR0yWPxne2mVXHpXDQiVwZ
ksjtxQMuaqFXvotWMbPc6Bx410gRdSF1sjyJUO6OffPaVcZ17s34Kud9ekcNe0IdsHk/eEm/t9VM
bztN3JuigWyQ4JKohghXEMlsjfRwwFy0l5UjH6EXvqJB0d6Y0n+hHdhvbDdHThExo3djTvNwMJD6
b9V88uCRg04g7Z/HFoWDHt+CNHJfIkUf2oogPMn4nTOn9r4tMvryTQKxonowIy+6tj1a9ZOVojuO
tTTapgvwzxWT7Nv5O35QqPreEdz4+NwYIcqKIdh7o8DSuhgy7F0bcu48r0cEK+LVH+ab4OteWb7n
Pzg58LPa/tiUovkMpim7KaIBXNjACO+YCNVJa/Be8Zc/jtnsHqvGrNCPLO59D8ZnjqUd972HkVw7
35aJbzyAP/Nis7lOpvJdgIxrqvon4IELyk2r4kScXDfCuwm7yEb+aXSPrW/7j4gVHBurpLZbxUfl
tPImndDQstFyOiWLOGVFq3Z9gGHo1PXyisi2u+6N5ZGSXH5cwry9Xr5lgLXOfmp23EAljgX9nYVm
yGMdR99K4Ew4o5gm/yvCtrQokappkT3LSg9F6hQZG+DtiJhZ09aAiXY04NdcWxE6fJ/8OXxuU9ne
o79SZq174I9KRrrEM0B3I0T1tMZfFf5KF+Kgkb83SxRI3DC8mYvqHmADpTtb3U/WVNzTPL3zfY+m
55RdT3ZAJz82sfTOLAoyQbgLjY6CcYLFk1tTop4adciHLNmBI5IgT6ZN2LfITlXJs7ReKgkCPAim
bWWK9C6O0crPQmtD/d1/iJCIZwjyH8ZR/Ug6u6GwE8G+rtHM88rZuzEpw+I9bCOkrmhm06g5ZPB9
NkGOVILw2rspTv2bug+jQ7GmAHMKilf1yrh1AvWubNqRxoeHzek440YeK3tnZK29nUF88vsAl/cd
1BHxe0W7Rn3rvHwfUyE7GHGRHzMbFlHvyO/ofBQ7RE7EtqcUiUBTUD4giJgH16M03hdZZO1TkJKb
sqmRqfMo9tQz3Bc0nB6WJJsBMCXDLrGDH04YvUibLl8jwAnD33QO9etsKALXAIforI0iPvd0z0+L
medcvmur72XRq/dSCcoVDmCG0D2aTqZ2DkRtYDabKRjRvMiGkySRAG0MyGd0TQSBhgJ1ayYBPMiB
s87fowYNwK71pyspECTru/Y1QwYIGKH0tibnhFX1QeYwdOmu4xTjTO8rOJBbQMz+VYcRUgKcG/Bh
9XUJ2rOqRb81qvFrKcAIWzkiORLFRH9OMjq2gDNWiEBZiAPtWRDRtoGWH1pxkeghFSCyZEHp2eWJ
+dKAEd3UNnTfFFkCcGlWu+ejH6cwQcE5928cx5geApEYV+NymqRnkpDVTA8LA4ctXbmb4rFkmEce
cXFKrLCNVyeN388djH+3Ce3TjL8EBvdf3AmheM8OpkPodeXJXtqPCJx9CZIiepTyBBEUQuusrubc
fUQLLn2IUyG2SMlgDeChyTXXfInOSR9lkjLEzTyasrSxe4HOWkFgtSOo20OFH4/IEeMjq9oYdh5S
IoMvjTBCt1sKCGemeRsMSLr0PqqgcVOZx6AC/bG48XYUrgHqaod4UrjyrkY0a+Zz3LnVXek4GGuX
eNDEVVbuSqhPZ7+img30zt3NydyfQb3tIt+Zj2G+2tbb8tXGMOho9Smek1Va7bKx+jwn/WbqwwyN
ctgWPcgmpJMn7hJusKJFJLP2u/BUNw8e2k/vpxLJa6S9lyReSMKcb7PvQ3PNEgwY0Uo0RP9jLgPx
jDqrWZcfYEc378ohfqUw+7WyI6B7PfdMiR4S4nDdPRrkhWGjqXQII8MgVpcfA0TOjm0Rj1tqDsM2
crNs43e+dwjRHHkSVn/KIwN3ScZvWkqR9RDxBWwZiMfQw+GlMtIPc37Kpg5XZwvWi0W/fr/KVJxd
L+5f88F5CtLpsatE8mGwxKZy8VRrMuU+B5HxnmEJ3fGkf/VF/C1xMMtCL6C7Q7BCIgfax5hh1CZi
T2Ci8l6BIknHehsUEoiVyZhntujwZJDOPkzejF8EVDxBvrQNsxsvtjBVNGO0v/wxuu49cRe0q6pT
At2FlNz/7CbBh6iJPic0A0+mUzrPlWqotsfF/7B3JsutI9mW/ZWymiMNjaMb1IQ9RZGUKIlqJjDp
SoKjbx3d178FxXtVNyOjIuvNa5BhaRESIQLuDvdz9l7bvZX1JB47t36mHsF8McIOh04VXmzHJygV
kM1uAu8C8BKIVOkOyY2yh4uYyy8AsvKVOWHvgJ6OlFp+VRq8Ldup4weUuGrbeQbwBmXZ57jnftiC
hEm/NuXOwklWJr34LsKYpTG97c3xS3o6JCa33FeDJISGtE8IdeG2lwn5XpERbOvRyG80Y2Lmq5Z8
kUuS1VD+JS0KKsmE6jGIsZTiPIePXjrVJfI48FVgxvYA39doKh+4VcTaNVG5V61FVnwwZbdWWocH
r4rfOcIS1Yfzgodir4raIDZ1iKCRxnfzPqubo9jSwNm6kiRgP0Ps5HkbaBzJ3q0itVK6fVFlc2f2
e9Rc3puHGI/97uQ/TC4UAUkt/AirxWetpnWXIrASUfBl8vJfiraAGZNDC9DmgZPUQPBQXRKK66Jt
tXPrO25mdnQrnF2W63ceWqapeRZgAD4t5b8GZhm96DIABzKWvOBickcnuwdXN0JLLa6DB/E2DwGE
UqeCXJrFBWyQSb4Gd7kVHQO3H75CmGNSyOl1bCxAAER0+Xlxya1uPwp1ZD1iBQFosU1Fdev0XnQ2
GJZAtPp26/Qvdm+QImizKwXxStjhZNRfQctzdJvIOXudOEwy09Zg1q1AyUPl5TDOZ4CP5gwQ/RuH
dqCbiM2oEdwA7qhFOh9Ed45YZWGkXT1F/kLTE6Hslfq5CDS5N/rks/RIF2t6Y9wVwfBcFQ0lN21c
+uPkvyZdDQKKPz92XX1nIwIfInENPDrpGC6++6wd5kM9wa5zKQquUr7hmPBpzR10x1SHvJkpZCVN
WNOMrj/daY4eE5QdJLP2/Ds/v/jTxpcio8Sf8bPs0B/Kfqa+Fqj7OWPF6XQAsHLN9YJaYDd8enZE
TotZoH6taF9hZrk6OkkubDy6GxWG/R//YH3eS72811oTiFQ6xegpkN8z4szYOWG6mWXD9RFtcrgO
SpoeP13jn3/0c1MZcearUVSIxiKD9AEM0swN2s5jve4cKhhJ6JDK1ZnQfEI0/PkILk932//qwAZ9
nK+SEudKVcbPuI6xBbXVSWvAIhr2ADoqCYHrmtSKcNCDo1ZoLaVoOHGSx2PpakT0k46UR6BkWxmQ
F6E7H201aOtMQYzyU2Kgu6B9rDBorLCbcKaDXRaaKQFQowsZZ5T3ANSAWYXK27M9ofV9Abq4duWH
k3TJbfspOx9CUxGfMxt7bRuhaQyM5oBeM9wHmi1uB/gdeaRvk9bx92EpJISvQJLqFu8m24vPnqsT
5CHjdZjFhGSjnDp2U3otZFEthkREl6RPtwZavU7N9HyZxBcjc7elXX35MHMetDjAr4O2YZ3OHOgk
iMcVuu9XrZ/px1Oub1Bjv+QYvSBF9WILrUJBeF02tFRuYoJYWjg3D1MMH1oLvdcYxv9Yd3Kn5+mL
St1XETvbtjRu3V5+SNuHqZWJZ7CAksCtqvU5iFYIHc2Yl1YXTGfVjq9tQkYpbiq9T7F0VVClQ4xF
3ryySSzAPl42DiaHJI/pwp5SGMhBBi0GRbWw9XHbcyquZdftckCLO6WZ22b0Alr+GB6zyWa7yxlw
UScoKBSN5VTCnKU0fBbO4GJLv+2yHqy1qt67eFKoZuyL1vT0LvUS1F6QJYdIXpPee3cG6465e5er
5DmwSoeKNYqmQT8JNNsrNvY/H1RMg7GrymRXBfWNaLBpWCX14wDjh+1Oz2aYmYegYB7L2uNY2NFs
7QvwJ/Y8/BStMk5BlA8kSKnA9+fAK9iXGcEYY2btqHw7N3Xvp9sk0c4d5qbWzsXeH7Nq7WZoPUOT
79RgiVkYqdmtIt9rVvqo6Akn95Gy2ONkbCKzwIxWXc1xZI2lN1j02RkkRX0I42IxnsshNvblXL5W
VRgeajsM9lpLaDiH3tp3FbJbpXEIrE/eMHqbKHGhn2cE1Px8/wxjKqcejGtzrR1huU0NerJvfHya
W5vPK0ssIyKcYTmglxbjvKb5Ci7blL2mTns20S0tVY/0vNDYR7GXeTSqAuu7j2oJcFSLJzD8xW4I
LnIYEmko7a1u2k/9EFgrv9Mu2C9jQ10MzyAppsWH02EshXp80qd2wlJdEnmrN1ewiJKcQXmkY/cJ
RApyQZcDv9a3ms5eGXyV4nyA3s4VCRINNWwF1LqFrgdPbh9JuiDjV5+/NtWQPZjmlzP512yIQjIP
yNnqMJgmChunNXrmNpXnbOxHSDIuOd9agXoK848cjAPy/w8D1W4u2TJNRH62pncXh8abMkiBVPae
/sJrSw0QSQK06nFyF61S8a6AlBk04UrGlqLz8O5TkVjYVQuhd4Tzn3C2qUcyU0Pzi4azfzyp0fff
TCpl+DgqlalNT2Us9MKD01CN9puxo9HWbgp71BcSBuIqxAmjEqs/twP2O6wExPQEHg7vLL412eov
WwTCZCUqVu2GrqpY26D0xIi5YLSNz36gj5kC+MRNFNiMS+cQaHjzohgbUmEZ1bnnp2KbSJiyjdcT
AYs0h4ibGgpiKRMsgqnhu2tNhPLsNkT9ehaI7k4RBBIkEQmiRWGR7EGwmc8JuGJYw9Wl7D2ld0le
7duh+Ko46y4GSVaiC8dOS4dz+USRfttD1slkffU1zKGpTO8aP23WTfRmzp4E3U5xbk0JTij3SbYs
aAWlkMk8Ma9nh/9NNmRfZctwMK3qIAA2Lu26P0qtG5hXyWogUHOiIk+nn/QtsGdV5TxUOsRPmc58
sNmlK8Cn20K9j/mw6yCKYG9vTibvkkXGMQ763po+4gxS5b1QsGdB+l9w/ojEpxeD1aMrKOOHIcRD
klgWD6h+SZzkFXz2V9PuRc2TM+YQIldt7cC+lyFfuO7S9wIbSDeA7cgHQh2DHp6ctnfbYBfq+acH
eWgohnydtvToclwFsYQ+yE55kelYWbpW34sZdcmh6qDH2l1ZwLApm5n++Bh15YMnS6KWSYiL2d+w
ObowR9qwvM+j7ssxM3AQhvMcdsOpQE0oKFHUcXmhwHQTmdpHFFgAwlKxKZMY7Ywid4VlPmwJkdLX
jVHBbu0orVrCuqtbByvSwIrbCdj7xfPk17+mXnzFU/OUCWc9hcM69vprEzg7Px9+wQWsVkY9HrXI
wrNePUzYjro4+ux04+JOAKP9bg/n7LVL4TbGwC8X9hzPgcQR6ZM+U5Y+DQRZgdkyfXgOHFROAm3O
gmMCdhx4y3ZoPFmOvR/LZB/ST/Ux+tZl+1pU9mPPKaAHjpKymKdkdzRz4kQIdQLcf5aB6cPUwpfd
IQgFspxYAOGT0ogxk1ifnoQCWQDia13snKpNr7aDQyAOyJTjFKJ3pA23nlYRxtOsEOV8UAa+k3uR
fRbYELS6Plp1z4tVh4w4QaxcpmI84nH7aE1BktxIHoNNWWXIr4MdFhykfBgR7MtaIlHHIv0axT7X
AkY4HgJSNUi+JvTO8D7roH8VHUkXscH+scjJGioJ28QwpVl3qVjTLrzmfPciae98xlToLbMqWgUA
O6sJGUGYBGSbBRuBQnbRWtRxzU5hb8EO5NAJAwUBRKGqG+JMFXtraWsPueQUBIvvmljkQXs3vk39
o+DX8U0t25ykbjyT36XAt1Qm/lOtYQHKvOlVehnJmYE17a0YZG9CtcXv5XeTW6fWdkemp79Xnlqb
rYqJTcn1I6gDmLNrJ4cgZklrmytP2znqUk2ZQOkGEwH2iQ0qfi36+YkoMF9DivWtC/atL48Bum9O
5eQeTgE8/Cg6Z7RsmWw694QQxEhj6YX1RxYCOJe60y2EsF1N9M/wgWzuLa/KRR3JgysjMs8DiioG
glBvRJZI8fSQ0pqQO0R13bbTaQVXQbiKsybaajVlKQHVstWAb5k6wcKTzxvPazhj1lLB7BoVpaqg
GAFl6GszhUMSYdqKU/ybjUuWmMAfsBiAgodlBvclj98dGfb7AYf9MsN5ojH0F/aAFtxDLDfLhJzb
gZAswnoAoJGPZ2cU+GEGRx57oLkD2dlPIYq/qj/hSn7P019V0FlPHskXeQ3FChRIfGhGg0wEsNH7
uAhznId6ynJdQ9wmVCGITPYYBnVJoqnhcBME1QHtbMzoMsWqoFwuWsJAKH5WUcdJPYRtEki5qGGI
1l2tTjbMy196SchLPxUeb7mRbaM0NqY2FoDHu8fR1P2Fpl2m0qq4DZQkdNcnSITk3CSnE20aPVpT
0qajMhnweVdiB7aFAJM2gTdsw/2wgvw6UoWrw/ARFihJHnH0nLTIvexenDsWLd/A+Bw5/p1eiUdD
olg0IWgcnRrKWBRC6Gs7+1I2gM1GKTi2JN1HLcPH1gk4DDUh605IXbUw67XeAChJW0LCsDGu3FVa
EVxujPt2zGfCHPMqLnlDlBTqN/XE7MT4QfqbIDPTsqR/J6Ap2ga7tRGefss4uK39iSzU1twlbc4e
xfO+85j0lZy1ypkMoqgrZyerGVsWP9d4Bu8EfD+jZhi2OSA09I1rnZhS2aH09vUrG9yavA03QV4N
L5rT0S9VaCY636cwcat94nMIs/3MOuvh9NbYmcO4topTJ+ERpdVTFrjNxrIDEIsjfKMc7qiWBe+l
AuDSG8RMIKVEwAYn2Uz5WKiXYlV1V6r9ZOipr7gZkfZnn33brRpwJItJc16Fk5+nMCTcvdxWnVXg
Gp9e8obUC8fPHwbc775+j7OLlYeqfm337IffTLd/8HJKGL7R6+vSpqCAFXSp5VO14VRRkQublQOR
QKrnVocYi+tRL4GAY67O0x2amZ3hKia+pi1EOxqLMQBuhMe3eIiIt1ig6XZxr7U3WR/ca4H70FgB
IGvm7jD5a8qYuKVjPJvMcb8xe86aZGP5CQUF+hCXsSY9ADdshNI5fZ/BsDj3vrPx0x5rXA6BuTJK
2n5IgS5mtDaAhNqh2EKaOZVZ/Vb3LSM2fbXZ7jrDcBsBwKf+uyw1rMS245JqZXV3yXw2QBPEdubY
Zs9AUslqToA+IiT9mlJYfjLjlEK5y9omOmnEQ/9Md3GdNdaqRvqt+ep74pZ0tvjyhrRe6SWf0ofw
jqtVZL1bQbM2k+wzM1ZD6N8XowPlB4Ou6/e3JrkJog6wJnbOfU1K3IR51g9J1XPCYxU1bzAU13XR
XNnlwfxX3gmd8FFz4lVYc2pd6Eb62Kn2pbSDm/mzajs55oU4sGPdttZL5ddLOhYctoYbg3drJPpt
EOWHMDtXbv7im+NdrzsXXwGZCrbYmF9M073lSfp9ujJxz9kxvDHcyiJi9bHWQJm2JkvkYmBnUheA
cFmk6nY+n2AERCPMUaccj1bJUhllxoM3To9Rk78MFDpaII2D291mTnmAlvuUikfu2opZuo/0eq3o
h+A1PNs99k2el9Io6GbxmUue9AQQuHOPevGtL6lqQXLuFo7irD3guS6IqdAC8s77HfwN6C1pzasl
480oqK2XVl1Rpq/unVQ9V17N7W54A5gX0wHFBTQidqY7J67XNQEqtLNfY9tqUPVW941/nxvOqSIF
qfbG2bC5zdkWL/rKvgJ+3Di2jswrJ1dJQSlLtMchB2Dq9/dxTKVKc32aNbKOt2kaXwdt+KSruAQq
TNhCG95ZKrnosH6ohXe7oa0PIqVv0GhiJZNAwAEW58oMYT7KzyKl4SqrEvN1dKX2TBaRUXcL1yRN
DVbG2TkF4o3C1iGF1bXKB4rWXbzTfeLSEJcXnJIhevYsj0Ldhc6wbhkjmjEeI2Fso1juVSwfzZiN
N6abCQ1Z0pS7gLwIOyFeyaHrUub4T8CBBcYq8HCmprZ6CCgCtxpnWj/fDmLOqfD1W7OI1oDaSG+e
F934vUipevBOK7pTPwIFRaNTW+5LmshDrfkncMbrpvWeaLS/9AkeXXsgbaFluar0Z6P3bKIPv3P4
Abysm/uRKb8wnJCH0/XasjfyA1uP26oTe1MnxBTMy0IEjybVh5L9S5GZsIaiE2bvd9rXr83gkSDb
0hs3s63b/8pFvgKteSvIKKzZuGisqCD7Pyaj+VSZeBpN76mZPVYUIz7z1iH21Flrmrl32upKH/Nt
Yq+ogjfdDu7F1HwnlXzK82ST2Mk9Ped9T4xRAlvFm3Pk8visd1utqB7BnxNNzFT20w8TnsPkWA/w
fQmGVL8ow+xmNK8izFsjPCdtXjNmvZaXtzjiXsyyf+1boDzhzI1IcP9n2d1EC9Yq6H2HJlHcCS+g
jDzVzL+Rbkyue7P3nPDJtIw7rEgry/M++Vtho8mlbOptkT3pdNIc3p+Vkd3FwyP9pa9g9E5VaJ6a
lAhueDChG+9SGcJNGE4eGZOWlh8nSxxqq/yKOpLAku5ga+rFYlI5yAyd0chWET3TRL9Pm+g1B2GS
1ib1PA64isWECfZsazZY8GilU2ws3YqAqPIkXQBmHc0Uve3P1lSeexMo/WSRWGZQfuZ96YU475Jb
7ACPFJceat4pi4mOSGHgWwan2xYMbVZPGz716DE9M/MOAvo+uOR2ry0gGqDMJsC0PTjYRzifkRBA
joV7tseZCAsWhIM24IF5sAQmzuLwzgjqjSxBgUTUr1hnwAi7TZ0ug5yiFb6XIINqMgblpiD/ZRGe
RZfu/DZ/NIjU7KwRWpNNnGRRrVu9PKctecvugxX3e3u0ECdQ4Q/NF3vMrW02UAJyxwfXmasxvaKS
VhNZK47xaN75WvVhDXJGYm1lNt0GdFGbaTplSfMGU/JSZI++lMHCct3n0XtDhLgf7OFXoZV0Ugzz
1DbJJSBbcnjqjeq9V5uubm77pnmRYnx1lbHOEv8qPaYcQr8Ur/yv0YyOswGctsi21CFZaybbKSxn
+wGYVKSFAGfdjNYYnQ10MRFCid6nFpfRjE7IjpXTNkjYI7FirB0iEqe+BCc+OMBQNGmulZFvKrZZ
ZG49GNoYrjrXeKK7dfRzLN5Qsjjj7CKRXkXHtAdgx6cT8kH5oSQNMDdqhh+FJ1vcsef9GvnvgeGt
fZBcg3F2quwRKvM2tO5JBXhGC/zgwPby2UbQHaBcLompk5zryg0wLgrUwH8cA84c101G514HcSwr
eZQGdeHaRKozXzATxoOb2bhJpX87hOriS6IlG0aKjJ7MjOCBrrjCyzGmo21gLAnwklGa7rap7R00
Sf95/qEhq56VG3Lci77MRrYLN3MeAVrcK7lxJQgtoHX5g4ekhLiaVZL5H2YTVOxq7Ys+TbzJ/dXE
AW4RFDGVYcKKoMxcrUltY7vZlMQ2NZG3dARFEa2myM1mp50WJgXmJtGOvYHFNoHX0g/9rna7sx8A
otbFPuib86i5xxGOcShb6AHWXrx0iiL2zCWJVkM07jxPnUX0Gs6lzL74invvg2ordCB6oFhhgVJ9
VP4TLZpdGKRfgfCOAT4LSNkVqWrNOxkOlyCL172Se/LLUBhbwJNp5WhNuiJW4cy+KdlSwluq0X3L
6aatbDrkaVrAgO+5lTiUCXEXcxqqq8Hm4rwdtxnSBWQDdKByBN1UAIbMfJ2XzLAZXpwMlgHdH2ep
NWeAOdbSj3UEssXON1keUU0coTDtWvYTN7n2/2nDX/8v8k/UlwKf/P/drH98b5r3X1I1X23b/K7+
/M/f/E/1p+PPhGDP8DxBMfB39adr/cPWHQcEsWv9IIeReP4Xcdj8h0c7CGmoh5CPStn/UX8K4x/m
DADQXc9yfIOu1n9H/Qk/+Z9ww55nuLrvWihNhWfoPgLU3/36vjU6WsJBYqfX/akQ+iqoiZiWpbXR
iKwA8QYy+7ebdFekY1jk/yNX2V0R5S2m/7+6oqnroAggG5jUKP75iik7FkF5ttxB1wgg3U9e+WQ6
t73oiAEIpFr+/eWgHvzLF+RCxAIK1xTCm4EFvwEJQk7N0EmScmekG8GatNTc8VpOybtTTdf/9qU8
y6MgTNeQb2fOaOffLtWRfOcX9VRC8Uu+kzT5DrTomyqZl4Qff3+lP1EWBE+NK9nAcFzGwL88NZQw
UyPtgQ2u1iNg88AEN5L8qQS5/L+5fwZj/s830MNeAIiW8gh6ivkG//atQnahAvptubMIrGHzq19Z
1Vel5xwGHeoMm9yOTJu9UbcwZwhMdDv3ZIXIbMz8+Pff+s8y5flbIwXyTZ6m4QjvT/fXJaRDa/2+
3Pm+BmU/ODpqvIzhcOXNex3K4dII9yuIwn93B/5iCHmAOxwHqIUD8uJPdwC4SwE5o2AIzYc5vd2b
qF0pPV+I8rzUijSgPLyN8+kaexVwbC16r0W9KUd2dZGAKzN4zmPsJI9/fzd+bvwf02v/+b/+J9N1
vh3CsiEhuMJx/jx1nbpQ2EnA1fxAr8PU3jkuV4M+SS3Caz+VflQ1leU2pjyjO+2yLdL7MYEwV6ru
wbOhLk20lpwQafv/XgX/YoL/5WOyXZPlCW0ny8s/D5gJ1tGI5rHcaaqqd2VHtGGNq2oceya4YEYg
1uXU91oCBP83a4sB/uRfB+tv157/+2+DFfKv6DSVlhABrHOvUxVUYWIhmtDgSQ3XQUelq8fDrnec
jyh6yqlZ/JvR8peD5be/4E/LW59kErcqf8EkUS+Cm74iO32HnpmCXU++//5Wm7rxr3fb9xgKjEuQ
9pQ1/jQ4C3CvXlaU2a7Qy41buRwJku9eJ11l1DtjIyrC3/NVl0ZPqqW3N0rST1Kvv+Af27V+N2Oj
xoPH74zpePADxo6lwf7qUc03CBrDOSy8O4W6uggKWbRGBrt4Hljg/IiCswEsuemG65RyOixuUVMp
h63zVPA588+r2e8NJ9zsYa+P1gPWVOjlJk5L7xYo4QHXH2nPCT9kt5xkLHXKJ0Sbrk0Zt7eXRYBe
cZ5QQ9dfhHD2Hcp5achdOrcypNVBVvLz40/xXRMGGvzxvW+Gu6ia8wjh2BdEyPn8jbnuzOk4d4DN
+4UuoXllGeUORyZ78MK7MaBIHU/XttJ3ovlMVPyeIlVPaP3AUd/Qb28XZd+tTT/+JtfxuzDj73k8
mT5D2Mj5DlF+b9nNL7b+FSj8+F1PenMpTfayPTLgwfxFTBGw8E5+O+DcCRk4wqOhYMf3MgZnRzbI
I9LYtW3PuPYBISmLR+sMRGjRINTqUqP4k70bXJPTHp5fVrzexyrbj+PFgMY+6uq91/hy3kSzLcZ1
3rVyEZD9syBctwWiO9ApdXksc9twzIobhYj/5/YjU/zuE9SGhfZot2y1tSL7rrOG+rz8bt3waFou
he0xI1hb6oegK3/5bPgJE+MvmzvT9qRfcYCfYv9r8BD02PTzUAZePRPdT+uzLpb+TSWNc1koAjjm
GNTAm+4Hy2PATlff6y4+QGxApQeZdPy+3/jr+6ShHuyU4btvcwvyoFrl0WfVDQdBCXW+BESZi+zn
gRYpMgT0azRWbw0hn76WvluTfrDnO8Xm5zSUzslN9KtGOVAT2ndSJO9GnL13Ll0xa7hWuOMXnVx4
RXhvFSb03tq4xDAEhd4ypkK7xbqg7pOMvgLd3wzzBuNTNEGG5u+2Q3lFerw8wAMmgYrtxcRftEQl
sKnKCCwZyr+Y7u2St+PZCbsvL+JypsXDqh14Z1VyKr7IrDfubPq7tMecG+YVeMF5IiR8v8HoLvN7
N67gekbvJiW0qeL4iyQMg8Wt3wKDHQzkc4J+GQC76zyU+/nlbOnOScMBiv4g28UGzybipbIVZLoC
cb9adHU3DXXZfRKPT6g9Oa0N/G0qlYp/0EhJvp0A6mSlBwPjg34TEdSEGjEcKzv8jueJOwEVXNRa
+mKZ4b3b5uYycLn0z1LiRcSYOsPVT5krBdRTXDRNf7Uk7yljdkxUAW0tbRo3Iflo1Pfle9uxjxBJ
weT0k+04PuDKVES4s2x186teUnLvB4YQoUXLYUidBdWwqzE/qGUR6r+CadFF7r0+wVFQrrosVSK/
3aKsFqnOZ7R1uHbL5Mmtk3eN5lAVtW848LuROdBxw40wefc0dCs6seMOyhbOiGyBB5gwVEw1a/vz
A74Cst4zydzuSsRDsvjp4uFLmvs2XMrgKgHvoVUN1K5BJUVH8DCM7W2JOIBKZo1QfzPVw0GvI3hw
fnDUFffGh24CnxKaSrceapcqqBUNmz5l3dbgeW7QGB49mz7aOJhXJ51nF00SPqhaOK2i81sy04cZ
vFUbWGahffhrvLOrogrSVXBElW0TpMmNKT2EHS32kUL0oGiaHCwhnkOrQmHAKtrQF6NUPZCno3NZ
1IOPzK1oGyPGAgjsLc22OVL2aBaezCmelOJBkrMF7rb01ylQ5CHsQMuQQ05yMzcuNfR1rDGvUsm9
cvrxqqc9tPx5QP5sXhwVf8+vA0gU3/hadoh6DjpLXNvm1WJs9U80tg9IHAijM+77wD+Mih59j+kq
4Di8/OMRje0zaSTbIQtvfga/ymZ9M2Ixsoi1iAEFO/LdgKK9NlL4I82YbEYi0SA4ErwxdMW6GNUX
qZk+wFNUIDnFJ6jzkHwtUu+yCTDtiKRogHcDpaV+qhR3JATb6FXZbetr7qqujA9HNfYqmLDCGz42
pKY1q6UTV+ZK7xnzVqht0V9HPEAgpzZxJp4LNZ/gV3NJd4pGqBXeUDTjdUgeNXXgdtXRcAQfOcFu
LSBTj9MunoyB4dmMK/yt7QKmxj7KcWBIxI+rjOILExl8glMc8xLKrtexbffGr8rDmkPJcTHyzgRg
++Xo5JtlFTepS6B0phakUg9lOikU/CsWc9LF8E9E3domIfiPZ1ek8zyc2u9cXJsag83AcGmz2l1Z
vvkOcNBbJXqkQfmsENl5s46Gx+66xju/eDIFne+cgF8B0n4miqcsWcMvn17F2iM5eTWSGuIn1hzk
jLChsCk/2ZLzheytlchaDawpe1n0vfFSfQ06Foie4DL4qIS1ISVunSuywnYpA/Uw5f29Oa/ltnOa
dBsRQMPKEfbWi0vKDLh0HoetUEHFRraWcKqVa1KDKX+VjX0dXO8rHZi2lqcjIHP11YQzYUExVydk
wO+Wac//46mkq9YbbiuOBxtRAgIpeeYwNc1lAo8O8ddtSKYQypqc7jBmQkL51MqJoS8I3ouraQTt
Q6hF45oGM5yNgWIur/JqsG/VnJ6VP5it1z3kKESFWTRHc/J+jSCNDdfrP2IKRzT4bsJwdN7o7eqg
Clqtf4wLQZKXheHYsCJAztGL13T6gVDO/lbz7EMSpQHFdog1qBKqgOJtWA06zr0I2q6Jmgw9B440
WfyCxlnxqiGwMkdZHRlX8m0WzhiB9hzSp4hX6YoGqjsQfDJWcwiYnmIjwLnBgKYpOcwencwj55M+
wMqJKirM5rguyFeupXXUG/Mh7x2yjN9+zuSCYd/nybpV7hbiJxoREtYIB7nNYSAjETDv7AE/gFEU
58RpCU/XvF0JfBWnOpD5FFBxNHpXIxoJ9knKVUVGIIVydacbHT9McT4zm/AAlfdQCVVt1BxT55D+
u84JR8SuhGoSh6fKY4XlD0C8FRHVVmYHVM0VkyK5+GCH7Ozq9SBey3nLUA8sYIkOzaBE+TGHIayz
AHSqwTbPdn+1A68PXfW0mPpEkVdxri1iIlxM9RG43KURr4hDRN40iBehaQThhazkFP7ZaME4WVZW
y9R3mP8jUThdhlaR5IOta3FBv0KJNtHnXkYJr4DOBOPdR16+RPqscGnZPsjyaSSJxh2juc+taLUm
EMbboufMZyN5ImhxJ4d60wOLmP1QgGNCxRtp2KiRdozn1+ekpzFiF+VIqIEg8Slx14070tDqOmID
mGnTBJo47RBPWB6hmB64ZN/Mdy4i+hXumnrX47tsaHxWcwyVH9bRtlf2rtCCYFnzhlm1kqxqp9QF
og56dyE7PyTUH11DCRRfDQvEfHWnRSxpV9HaduS3Vbs3zMF0+/Omy62CQyYiH5RmxjIYQrGfahSB
IXUCljOyXvL8YlbC3E6ZBEwXWjvlW1iENPSRWrgKB1MefUctcPg8pQHitbFrPtJKCzYERshVZiZv
Rdr6oNxeKofqqm52m8Ro2BS1UbgVGipo2mqABqINpzdnE0Td0RmbJ9/DfDBm3dwUkgXKgGGlm+wN
JuXtvAFcK/bkdmFQPc5n19k0bykxiCMUUv7B5viAGMS45ibpc97ICUNjm2xHc7REmb7PL8w/qkuU
xVESJRH7n7hg+DDXBfz45842b8bCDNlC85wSF46QAZaTPBHe7yb7LJJOF52XL/QeZQW+YdC487aV
NN11WAL9M5pn+jy8YTnNxF1b4g/r7wbcZksUN1tMyPylsxOOhlTCHm/5c08my3ss8uKONem58PBx
z1td6tJA9YgHXjRRfAV8jPwhbC8G8HnzC60FE0mv3n1yYtkpFwEmS+L6hFkS6ZXTb6StDrdde7VZ
O1gEg8UQhPl6wrI1/883+dJJHX9PNfjtTsYI2NLgjAvXownGvyp78OxZpchHpyGZs9HI7GRlVCB1
NFqJdX0rvbXgYLopo3oZC3LWOqH4fHYXnuJ8lwXaOsAbHRBkivm6WqeguBfxfNhSc63lxw8ovZqc
qMh9Chr8b4V+teNaW4ZW8m4K7n8/NZw459Qsx49vyExftjHezpQTCXhEbm6R3rnILRFWPWSec/Kp
HJYCBxW5Up33H5Sd13LkSJamX2Vt79ELOAAHMDbbF6EFtUqSNzAmk4QGHFo8/X4eVTbdVTXWPXuR
MDJIZkQgAPdz/vOL+qYK9S3mLi8u+zQGffWmSjGTnvv60dVtyDhlT4xr6wO+JPnO8ttlI9vqbA/l
leE5xS6q/WkLZeJtdm5cQX/pYQ+UhfR6tCsRZLiVrc+sQZ7R6reSqivvPSgpqqT5mmsGL6olmHZh
Q9VtKYbO7zAsDQdGC6OM367QqG8zgr2WM448G1+F0JoLPmv9snsfznAFfWKw6BYGPCqEbd5KLCvI
eaJ9kQlUZhjXj0keHDLFTk0a7oNdBBAjYnyS7fHBHudz0lAc9x4nnsqeBm1XJMm3ESAhT/vhIaup
e4o8OkVFdc1klM60Hc74tb9cPoM+ge9ml8sh7vVr0OtqWeneQvfHZjz/cOT8Adu6WqkGPacfwnzw
bMZ2ly7ZzgnB9IwbE7EUknfAanwMP6xBOxPoFyHaahPo1raUxbUupjhPFOK6WcV3+ty7z14a6ECf
GdtNwoVq7onWne9ro7zyvBn7c9j0wBCztZwMUufXWclv6P9a4x9uNPyEbOLIZq3Q7xJqJW/w9bsL
gPRsIQ9V77+rAZafIsbTWih2ieb9sHWLrsOIzfDHBX67vHhL7znK4XqF6PthpmxSViK+O1mSocxf
GlkBzhv0R5Bn3e/CRm254LMEhgZkoZU1nf3Cup+sRALBTNd2yo5puLcGsiXO/LNeMPpSvWKQlZms
Nt4EezKxGy5STo+hDb7Imbui0KAIptdDeoBlwuMFTa4jVrrGfTeQUiKLor3MnPms92WhtbZL+dUM
3NO6qR8qSvbeYlrhVfAfHOafkoloB2NyVUc+MbJ2sO3ohLmC+YvIhtSBuYU5kdHEXbtodAw7zl+q
63BH122ED0dc/Xaj7fzpVPbtezbRgOiFVv2AGv2rqYcHvZToTzVe+oOs3A+48x+p9ZkSmBQhuV7n
eckyQ8KbLa7NoIJgnvC2NQQxtNw90TQ9uN5T1sefNQLEElSlkSJiV0fIyJKx6HMyhEx8p1f9NgkH
AFNmUVSdvHF9wEzP4LPXwGXfwpOgamUjeRbcHbUEqBgdJ9tOBTvXZTZgd7W3CruJdxHCmETc+FIb
7fek8ocaz45lnDZBzO0/Uaivorg8TjVyAT3ASK05WhG9g4UioNdQvs4yxWM3p+/QgI8bxd+zA6oh
R1513BpHRj17iyLR05f25ZA0GpyCQlX1ZD0ncJuZUspc3uBqWOikGZ4XrZocp7uLr8EFWIifcpdE
mlBo8cPIhYezFItOQI654gK35l0l8GfTlUDfWxaVGVCZ5usWefMb4mEHxUcJmXTIxW4AO5Gu7q25
KsWEttqQ+6QFnJsu8Fm6TwIG8LEfXo+d4o2zqgecnBTmqX6LUzP+BDzc1s2IF0VYrFCSsCZZxWs3
kNOg74cudPgIGzr7hIZq1gFRhfzlLh29UD3zzFmHhGkTuf4Pm6GyDxUEp199+7Xekx1Cdrq02iEi
rsnOT7D/voeKnm2e8nxNwFSo23v2e2Qq3wyn3ZWbL9t+pC2SfnZsxv4hH6f9rAQUJcB/zLx0KoCm
GOiK2gWFvXRakYbK8omVoURT13WFT0gb9xIDl9UFIy3QCDoJoFvpXo0G7VEasxpA+icHI3DWA0zV
dRfzgbg5lyQCGBZSkLsihoyUqAPtqYE8jrw8ttB93Q/0oEEXrFB2PLayxsr/ODLx3zVZbmwsGmTT
ru5jSTVZdoOxChFVYGbokoK0GtLnLqrQnCHthKaV/yqbwbq59J7lIqG2+kQZtJyiziuem26+GtOR
XSrsDWiuBYN11/vwrIKK4SaynRtnKr4vKI1h8KbJP97UpHGyiPv+3sW2zEX0vC6BJi+bHaVitq2h
TicurXHgimCbppSns/fLi33olBqSK0JHWwb7X35Gy9sUmjAY20ROsmIpJJ0I5jl3WQDtNKdGXpXB
XZXiJaeXkov0XgXMkGKr/OFM8rsn3DjwA0JHQRGgsX+n6q6Y2UJS8tHok1/bpbtVBq13WGU0UbnL
gsr2Zkcws2jyzpeeubS5qi97G6xPlj5PftWtgWwUsHrR0JQgoWJV2plHxXgLyrBiWF1gDAsHMsJ9
hkxwfiVlz+qLjwbTV9iCseH315d7uSW3kdiQ5fZSzV3eKKXXvFGuw9pMkwcyWwT6Q7cJrpeOsR8i
kdxHVv3QonUIGDDu8/rams030mXBGxgChFH+7iXKh8pvh0AOJLFqTEA6VNdjfazKKF/rq37KHuos
o/hC8LnhCtm35fxmhNQqyktuluB+9CKLDyDszmitkUZIgbPrNVR1wMCwEYekLLCDTYuTMx1NX9EU
NPOv0PZ+GE6pdrTn8G17Frdg7gliKl5V3Z0iVezw+Bkmn0vLJXepKAcCKD5R/WNK7t6GQ3U0TPW2
ROThzB69LsTOq9aJ1LHMPAyUZTpsYEWfR5GI68kc+sfZLJ4LWB5G4U6HDM60MhBTonZXQWxsPeA7
tFtoePpZuWt42M1LS4joRPpoSLhktdj1lWXn6S2WyecC7KFHnLtDV3KDGS9hU/mgdpkYkIz3vr1V
EZrVus7bXW5RNqT9dItkA3ZjCS94wDSDoABApTAcDlE6PkFjIdM7aTHFoMmO+49ytB2Iks8uFHe3
aKGLKeO9qwKNkUboWxXWKcrMfhR15uzH3s2urHAUe8ct78rRjyz47eaDrAkc+YfN+MV13F1cZAyE
yF30j5dDaKGE7N+qcsAwKrbl7weCh05dOlP+m4EB0FHa3g79+f1FWXk5wIaVJ5c7h8j26thqj0AX
A5g8IWkJV6SLG/kmtlBVw9B31jJmpbHqqAMhZLULs4DYsgrvmjbPP1vTwBGmMN/gs/W7PE2gk8Vo
aCvoRqfLIcnCt0BHn6Amw5/Qj//5cHkMOr+/Jfb+Z1KVqzmv5iNnk1hirVq9fPWnb+0YoWWEE39S
1eXZQV29lQHSLNQc5ukfBzVioWQFKoXfHwLh1FOC/WEJVTlUW7yY+4NtZBV3fz3W0NNYBezkCs+h
x2LERHwM+t2E09TWjIkV7mZxuhz6OLNPTavvKwD/7T9+kIY8UZ6BaFiGbZ0uB+B+8dtXfZbZBUR9
fuKNGps0hcPdmtSw+0yGe8p8aDPLfCDIONrhK4ZoKpTHuCy9q0wkz7Zs6iun6xoax6Q4GDg/ai/5
hwqDimIy1aMpmyt+PN1Ii5ASO8vTY5AjOPKTEmtmH5GyT/r1vWsZ4j5BwL6VaZxAmStxp7cgjzlU
BCw6GKUw/PU7Lij9LUB7fTfyHJfvppGkFBB+QxOK/X3f83KicVYPi12oh9mB8eZX4BSXxzzaMOKP
5Z1j3KKmqe6X+gZQbN55S/LmmFV+C6+M1lAS3UjoBCInJ8OGR5/ntjck8Lf+0i3jX9YUia3Eq4EW
wLJPl68G/Sn802OmbHdD5Lz6I26URCKhkxDem2ESZjFpxyWnJC6mcFeT1uAP+nD5ahriR4CzZdUq
dnCvNadTJPPvlEH7NmNseLo8dDmYGTT6y1eqIfjZy1W+ZdHLj4I5gwCTPLnomoR1nw1c5aLqiAfM
nZv5PujCgWkTB3+eP9mOnJX0lvBxFvsKbqJroPZtKgh2jr0V+i729N3Z4YO/7530qia7jMsv3PpG
2e1A3K/c2eIRQWwR95O57aYbr2+ys2sDh9sNpH+cBZDN1ro+bbYz1iG/mX+2CSnDslOohBLTOuJi
U+h4gyGTWFUVEDxPOa4krJrVPsn6YG87dWqt0bHFGyViZMH0lPt8EjcxNhiMEsUh7HaIYPDltNsz
v0uOo8SpK9P/lTThXKaFf9unXXzOcsyzoRBDA18MkyKi/KxrnnveI/7lJThNf6r0i4lERo1x+dL0
HZh9hBUgCvKndRkmzslb8Fm9fHU5hE7z+7eJq8SuCHx2zv44e2re59qPM4YLebp4gV6+ujzmRs9j
FC5H0OOAfW4CHo+TBf2QQtUoQr/bCkwKkHK277PFaU08tuh5uFNx8opGsF3bU7OJVTMfrKh7FpnH
J4/UfZ7NbcbFDPAwRqTa+ifRk+gstZ6UaEdAOhkdHVoeTO2w/VXmz9B39ql3bslIjavpPajVC8bn
P7KJitGCIIzTLm0ldchpFpTw0Ww/uynWmH3SpKwkMYZdYBitYYB7OO8mhmzrYWh/1RTl6LL6PSZW
avttk0qAbR33LJz6YzwLubU8aGRWtiHdRm2qLGyIC2xfU7f42Ur/J43JytXWTW4f/Zzq8GN20JF4
7QNWgCzri8s8ZNpFBsRq3oApxn2+Vj63xIREZsmo9VK8iFhEFIWR8J66eNwAsqzVEO3QgYGgTqxt
NdHTtncDtXyXNfI9ye03AlHRF+H17086KxW5WxIDNVpu8SMik4+Zhv8kguinjaDcRovS1vdJJidC
kangsDMV66VoXkcju1rs01ILhnGCea8smh2mDzSzcyeuiKp8ZRW6zsy4OeKctsq9Wu1F39+JWqFF
nPoZf75uVaCu3NpDSDJ7wga3VASvGmJYNfcTbPIt1WxztUgQcEZR36lAzH1BeRyyasvKPOu3EetG
IE+1ic/FZoOKOr/M60hrFuu0OhRhc2/h/NB7tE8XRC8Nom8NBU2XhsoEYfGLco3f3onkAHyG3PGl
CTDHcFEcpdAtzC6kgbTXLo2OMOhbnJRA0NZr7jL8eW2ZfaDMeEQghaNeRM/sF9068UpsAMAF3AuE
BJWgBxbKk/xD1L6xOjh1cPrXfBtHU8z+wLkKTLoCaE3kLyE3cP7EL4KrHjk9Gq6DXWHKB98dwMWM
twSgEXVLCaeKn1R6IW1MznZWgE9oqAlX2U0vCq0ERypC1Q1AkZDTqTuDy6mMgBmxic3t8RgJ2llK
Hg0LtzdTKpkyuzSXfUi/rVwYI/O3tLkI+pSa0PQOSeWqFbEeH1UqrV1bvxGc/qEDUdbGqKGDfLew
XFPyp5uiN3DWGbb/+qRYmtD1l5MChxR7OVfzH//My4tENPtAIqS6Wy89dKKL8Zp+SWSNXVveeRkP
UdBsUFv5m3/93OK/eW7LhBToODgMQIqFJ/vPhK/WGVA7jCo/KD3xLkL6L57Iil9cYAZDuDeVmB8k
bBHi1l98TxyDcSQsJPlmLPoQBhFeI8Q+U0cwUu6umzw4Tg6Qz79+lfIvpLDAxP/VxePVDGyboeEf
X2XZTHiqyYzLxudVxp3WCrftuGIZppmcNbxW4l6nZB+sogBeFZSxesy+NZkjSfgUCzTTMDL8XUVH
jGL4w9a9nJ/D/vSq8iNtio8cqJBrYucIirIojd8r/ClldXehIGINSW+t4UAUsTf1a4r32WqKaAov
PA3ahG8GwXLjIeUWA428yHK1T9lwo2U6kwnKk9mxWLcDo7ipya+n1Dng5ZKvsWR6mIv4KynH27dA
5g+6YQPn+ZDN+JA37bB2ph+EU46rBAK9W1Lfxh/VwuixsefHHDHIvz7Xlv0Xciwn27WEjfLRM+Vf
CKtqSirDB/o4JDLDRst0SI1l1iE036TRK5nTalZUoY5gNGRrl3OxSXMpbqyBPMPJrNgOQJR9D/GP
kav2DJt8PLSDsc/1zj1jL7pbitwrTnEEftIEw4ODf81OWdXV0gYkN5rLd7EYKNlhpexkPe8uYHMU
g1jYmHEV8UfUGhDhLPDqhI9ODxTLBJAsHVn7G3oUE47Kyi6ougSAqJ2Kg/JA34AZ0OeAubGFbtPu
bowZTGUWJggkF716Cx0xM+2PQmCEm+CPo2ZWnib03vPOoyrUPyevEZwf1F/1xleejmhHvA3edwr/
ue6zCC5wfYHvDQDENh+TfWyWHwQJYwhpk/6LqMLBi39bRgMCfdvToxF8VMbSfKbQA68C8XGA5tDM
XGHZ4cNh4F27QfdwwdqVQaC1lx1jZXxVgsunJLN5U4XumzVQ7oXOwmAko8Ey4ZURdQuRBZ1v2Y57
oxAS6xCsMhiXpCsjVUf1IewUByhoU+ssd19cfsiE4BRV409njBuKs13oEM6qvKPSJAGZMGposGy1
G+M9KrjP9Uutj1EVfxnj9NBn1XA7S2IkrR43+qGfXuwQr8QJkX82ds2JsMrnf3O5/jc7Ch7O0jJR
AuCg6/9pAYsIsE4do80Otn7Lejcg52ukhgt+Gd259FKaVnRxMHISxDJ6eKcHZpVm0jmaw1B3+b/h
7/6V8R3YAZsE2SfcRaytf3pJ3SxHqRIrOeRuhEFtekf5fNTQdz7OcBHnY6gZZ9U4vGjqFW48H6FZ
/7B999+cm/9mcbeJEuTs2J4DJfLP1PM+wfxXllVy6OIJ492eu4q4sbRFbqXgM8MU/2xo1YbF/ZQN
85cIynmr8Q2p+WPwKdYttvqbIvSfzD55QgGFfSl17DpR079h4gZ/ockHjsmaA0M+sIhN/TMPlwLb
YQw+xocpQ2xsMEWHWbExhxZP4VDoYTZt/ZJLb+vysZ1L3BNFOJ4802m2gj8EoL6aCS/e9olfYI1D
ZLnQaFRCuoVvO8kGnNVemdgw9FUfvOAMAeHBHAuax7IyUNoG7XHMpmdE4xVyRFixomhQb2U4OBpu
8BLQCwnzQTSPRpY32wsmHhkJu0+zHASBOCB9wXYYAdbyH4pUMPyryn6r+iTecVusO5iVzxLllyyC
GxnPy3UwLJhUMLcwUHtFDh5bacNtY9eqXAty2xGHGj8ahSoqgb7LFWy+Ys577Rn2QWOOF6poCabm
B8YTAuNvkz0iFvHdIFmQl7J8RLDOTmYX86awjWNgurh5Rd9uZfZ7aR/CNG8OVesDaFdTuquxZyCV
q76qA6Ue8hkBoMxYrYq5mw5Nknx1I/m5l5v3/3xO/xF9VXe/1Tjt3/+T7z+hGTSo/7o/ffv3JzSJ
VfGf+m/+63f++Bd/v04+4VBW392//K39V3XzUXy1f/6lP/zPPPvvr27z0X384ZvtRdR0338xVPlq
+7y7vAreh/7N/+kP/9f/SBqlxReUMP8lCtDP8Ptf6rfwf//3mf+m/8zmf1ZF/f5Hv6uifOtv1GsW
i4z3R1GUH/zN9aCxWy4bOFM7mxL7d1GUHfzNckTAUmmixhColf5hiS//5oCQ2wEhXmTE47L//yOK
sjVJ/w8VLUR7KXy8PFkJLXFZmP5JRmBL6GGEm0EkZLJ8iTDJamVteszqsZMNrykcTxjEsSF4zlOh
6LIWv8RWb7pPjPyUspccy64ZVkGThjsT1tcqD6ppi1ftAv2xgU3N3r7pFDHUufarzfAzRcTPhJTJ
OVKNTR7CKcZmMTyO9fjVYMls9cu/WecRJv31fXKmXNM3hRQO5sV/WuknBtBuJnyJBnixSMMCY0qy
4hDWLYl6JjkWBDkWgF+RxyJi/h5rEVW+s/YIjCecOEfDilNOSJtKJ7dXDQMFXP2Tc9pgQyrDbRPY
/akPrGdcYgmK7qvH0jB/kmPh3F0OeQEeI4PJ3IYBFkMEiE/YmyYG2LunMAmGs4k/8FBUOxwix7OR
V8cZluwhgXa8nb2pWeGeMZ6DNot47c5HZivU+RkYLa/3yTdi6yT1IcDl6FTM60tSzOXQ6iDnOau8
42Lc/+PhwNOYRAHDJO3sTYszy8FO8FG/HOIEBDGEEbq+hJNcDoPOOLFDJrZJZe1Ct6NstGSR7kg7
f6uo28TXQD7SenYiyPc6fiWa69fKTJgrxRiKxD3nDL+8ECNF0zwpcsn2pQxumMSxk9EyudrvkNw2
xn6fljaF7qr7PMMnd9HgLvvDg8yH8KSqIjw50gYQJtESagPfLp0Z/NPh8pihvE3rzN5BFWW8T+z2
btK/1XL5tdHYY5cTG9TDM9MoolHAwDD09Cx+ecXsKTpmjQcBk1SgOh9+zweal8U6tT8ygwC9jjyS
tXTB06ISg+m8PqgIOz9yuYmxuYTKtNwOG6QKsI8TFK2OvcBG7eoPkaHfNjU2H1uEQM62dW92PLSY
4GF51F8FyJtWIh4U4CIHJbFHsKMqOQ9YzpJz0E47mCMvl4cuhyia+CGV+I5u/p6Ed9Lt8x47xMtB
+d9WVQybvMRHK3LeVZaT7TNeSViGq9qcmMRpK8RYLegAwIvBHYBHm+Wc2EEPDm+fm6q5ysldgr0i
3n35ZsJ/2U7Uyytc0FtyKXkb1FGg9LbxAuWN0eAo0yO4JWbiCTUBG6VLCOWpGc6X4J4IRHldYWoM
WZUdG6LoLtSDAJ1n3hWLPLYagsRJVe7sIHmK0sZeMx6Fr3jXF1ZyapLsOofTuq8DYNOp9g8icKkl
s+iAPzdmv/mETypyQroDaQQ4OOCTYXT5FdR4gjyNGpe+Zh6PZfjeOz3shNCfGYMOyJmjqjlRNZPm
Y9KsWLVAkDxV94ZODaM2ZaSEzy6WPZgOjd6RjwukiS4WLgcjDTLNp0OH82cXu84pDbhFiyG2VmaF
IzgW6X6fOjsnmKBhtOeshh8tVPfSJN2HXHLjNPWHafExetbgKZT7Mx6n+T5O6sdIzZg22Bt8Ruhj
xvK5LhZ/o5QJDt5hGCh12l/hb12ioVcyV2827jc7nVHl1W67D2nJ1rFOvY04RVzFAT6BFiueVZfQ
RmSxm7J8OQ7RJ2433qnWhzx4YOGYj5m7QGikIUB4zkLJhlkfnGLYhrVb75epuG+93tsUZtasGOtE
26J8wglD6zRdDyXePKwzX+GKOU3u2rVILbRVfmu09ox5pMCpLnqO1WSfpqyEbIXaKsrIA2CqiYP4
liHfV1qZO/wE0p0v0qvWGmPiQ4LX2HPAjWBFmFH+YldjdYzRHxErVW+AtSiV3Biz1gSuqUjlR9dC
fegVtsBxbQDk1dnTGCks8+znUuQnkiONfdfDPusBiws//Jq9Rycq38OOxZcIistlTk13ypOm3Uu/
eC9pc7ZgX8spQom3aiB7b7yo5RJu5KshF16lGLap53RcD33BhD8PN31MimcbgbEy+4ha8RJCjz2w
Tjx49kuLlgL5GrYZQQVvgQvigawCjce6ULvmes2L2WI8H287gWTFwLMkaPpDGkN2DULT2yx1795Y
sbl2iF3epIh1GKBDPfI2o5u5h0SRHN27Paw+W0J0YPTQzIJ8jAZ3xp7Lq7Qf8skh8EGaRG3Yb/gV
pSkpMIn6wpT0xvENaxO1xH00U30MrNK9li5EkqLHn6zr1SbzoYAq/sKeO+/GsslcsBPcJcOM9DXR
QE1hALlFKa0gHYHKYDdR78mo+jmlFfZzWXi/RA1tT2SGsBGGW8X8xzazYy1w4k1lvnV1FC2BruWB
3ufQzDuILPMhLfBIsILwNg/zbEPKyw9BUgLaKijc9hxgWkf5Eg/NT6+JMaGPyEMzcFDcFgaUwyQf
lmNmkGIcqUMM827rk6O6KjHWxwh7uYYVE6yzOmuYxm9ae/DWtsKfdjFwfHaXnEk4E4iIQeY6D0jH
CnpnNyykbFaz8ewlELSW0jDuJVmreaDNpgtxEoosOgN9lvwM4QUQCEK6WCucDSaK8wp8Ilp5A+4N
gNzbHlrWNndFi/kU6xYRXeuxLt8Sk8psfJi4mVeygu0Eq+dulKJ+lCq/xmFz2+V5sG58Wq6GMCG9
lO3sriImRBbPZc/TZT8QWiJ8AiVdJcKV26Fp7haEW0wXTvEymAS3Rte40m5GCCbc5/29aTb53ugx
N++Hd7fDVCnHAjRyoFlALgEbdjJo8p3FbEFHIkUNjMme+BIdPqiS1EahI/tdzaDZMQNsl+FeXdVU
bD/gi7vxQ9jhIjNi3lyXbbNpF3xEoSQSKrMDEH3NA9WtndLAeKq1nb2YfRINfe81ZbxAoN9oreJC
WnfkmIu7Ih73ThW+4lTo75Uan+oxxUVxcL5zwKFqTtqrzDd3aUBFRk2jTSWRj2A3OG9ar5THVBXR
pv02ss459/i4pnhtdb5rHXUQSVmiK8bVovogSw+nk47BRyLT4DBVFgOYLKz3UY4pWGFQAvchCZ1R
1F15Qc0W8uSIQhykKq6sqb5GNciELWWssmD7M1oHC6fodWtG4/tsXjujP7/4VXFkvoF1Jc5+jWy5
TnGjHaTyzh5hi2Tl/YJzsi7apXx13AHn00xTUqrrLocvWBot9OHEr06w6eZt4MXyw1s1YDzeEh0q
wSBOtJhZZljy9tgvKi/ENTERuLkT8ly4HAzVFNdAM3XXv1ZN8dNH/sdIAl5m+4sP/bGyh/vMxdgw
yAvGxvEqz4sSG8TUhFjpwL60nttLnQeRIs8xVJtLVLnB/HMZgCatLN6XLnlEdQjS59x7i7hdSs/S
zvx492c6gRyLsSgsD3BCtsBUKQ2DH2Iogncu0etfk9rCcpD3C9LzTV+KawOLECiVza7q8ALs4mAn
wv59yn1qqYy2nPhjD9i5a8d1TPjPYHS7jpe8ySSuMVHR3llVWK7EGLmb3Ad6MhVNeGgcIZDVDDkF
TnsNXqgMfInSbaof3fxrLnsoHqW8mbFv2w8lZoBpXz8L2MfT5L2WKnyEyCdWZJL87KThMU4vmkMA
N7n09t7k+NigEUENwxBFBqPwiiu7ORJcAUnGLtVKYM9ktzjH2Bn+fKPjQq6OLSyoum6HDxLDVgtV
C8FFNzDXDhGf8q7083KXLe0mqoNtHzqKYVt7tnFkr2t14+FZiY0R6gYrWrakXl85JWjtVIrybAFM
xoH/VaGybcUz+80elqHcSLf/VmI41svE9ZqMUtsZNUdqzm+vz0ckLCUucQg14X1fB1V0NrL7hTL7
oaUcq2zCaspkebDwxwTCD6GkRd0mdj+X8k31HfZTIWXQgOa5pzCNXPUAvZ0qzsR3EQIdqY9HU2DD
buKgX5vuqpLgLDLyl2OpKfcz89AYcdauNxexAvuf44jP1lrO7PvqPsxuiACoo4yAD2X/ZI760OBr
sS9ym07OxdNphgHmZvJOdM64HceadbjWYjmd8bwAOtfRcUohnS8Shsno4Sm11LhuYiZKxIELnh1a
OgEFXKcjW0BkdQAnpkalAdMWC3+kY0k0bJm0I2hmYoGYm0Iy8tPnOq+QU4/jsbHuALWaVcN7RrHu
7aE/3ASNgwypcs+GEr+YJMAj012VO/SnCeA7lAkimTbQsv/tNJF5gRmjtVVx++pV0S1YkQhhntYF
RUwT86anwtmZFWthZy45isXg3bGVuG6jNQM6gukrpFo5OVJT/UJYVoTBljGtG1g7K/qbnB3zqzcO
sx1kG1VisNjj6leqztKjh4nOzniIMZTfTfXs742gKXYLlIt10zhPGcLjlcVaKH2gylBhnz8RF1G2
UA+yAlJ1KW/xGSafh5S3Td9i4t7njLB7IlshlX1E5YApvCVucbmkbMusc224z7lEW9X4n2E0QuFX
3hqlqL11cpFvs+wztTx3MyTum6ulK2ZcZBRWM6mVBPeW1LsmMDxD5kNPnFxk44itTHQKjqx29GaI
k5zhhsVxQdmwiiwopEl3k5dkUBmzWhvTN9YPb2OSwXMWyMUaMJC5PfXx+Km6XB1J6A7AMvfB6MLZ
xQMVgnZSncNRFyWW44CyY0DaxldBEXxW2KnaPS1ihZ/rpuqP/TimayzE4GCy/MGgOXs9+szqe4SU
/GSg8UScY22gRtmYUW+LQjb7Jq8wpNNzbjnfGdLEvNV0t1ZrtBgV2zWBgnIvp8VFnzKt5h6rfRUy
lW36xFk1ITzTJE2OtkhS0g2g1KIJYDTtQoeA+DmsLzb+SMOICURy1HXgjcME11oGzb2BYx36Xcyd
iAhos+xBlerLlv2XoBdxikZsyfbx5vdhagnRST1u+vE97/3HpLEwF8ugw6LkaXLYb3YVhOSYvHtU
8Ca0PDzBPXONPOo1b4kycmgccg/5d1M/8h9TNqUsYK2fvZrkpKmshaEwNciPfIo8vOXiXddN5KF1
b0k+lscimk/WbAig8aCk1aWGjq5k5nnbMpw9iqLopqeXWzMr6gkyhDMYY36epmQYmmhGqxrWvcPq
bgw0l8TTMZyJkNWaVNhuoAZkHX66qSYMhpdFPZl4pYIhi21spZAcY8gRebjc6H/FMQ+SYNVPGdza
UmW7jrGQcLlcJ+Rds4IYSUEy98sxNuNXmKLsr0aFx3LtI0RewWMqVljSZ1QM3A6UBf2qyxG+qcLj
9tcnMlPih381qIWT4UkItIjmXUFGm5kRNOC26NGAHpFiindnIXg8zJi6jBX5P6NZ818ETGSzR5Xs
sF37MsACUGqmq9QWIamY7p0L339VDp2/ku4iV6Iwj9T2L2mFoNENnwNbztsp8J8wWISI1oQKySBu
sjUb2RQitKMtWnOH483t/2JGba6Xh2DARyy1TuFcUW6MpcS+BK5GqYU6Ce62EPIJ/OkOpsDRF7bv
xOb4yewG0Te2DSvHq3v6f0Evzz6B9mA6hJLzFo4o7rLKX0OiJdNidmZwt5qOXEHgmBAS7BYohDuH
Cd96RIa7D2EUK7vAYF1C5hW8YSNOHjArTdfR0KLzVukZ2a29n8MY+ESwIaUvSPRf8sHK9lNQX6nR
+BxHEifD7j2JF4hD3qHqhuvGddbZfM0aMvTGo2sFMMOT4mmObpV0UDJApUGTza+NB9GHN80UAtiN
uxDS4Dvm9fawW7J5/Ka0iI36wU17mCzuBLm4Xmz0gGSSZ36waRlSrINzg/vvrK04qfKfJ9KeWmfB
94GNkl3PWcG28EmatpH1sogS2kBYlxY41lgJ+9Vsbcbwm7pquEEcjvtPGB3yLMxOBW52tdGc+qY9
tEF1JRyq+bwapkNgLc92PT2GbXLbwZHYxDL+Uo6zlxVaKQboD5DpX5zYuU+hY7n9S+U6t60pV31R
rCZqCm/KzwxMH7GdddcDVX9ciIeiIZsAJ/qyCIMNoZrnYKJrXdZFmbIx5OFbSHdDEB9Q1XR2MTtJ
4u7Laka6FrNkpS2OzJAOgdHdmvpes4lfaMof/4+981iOHNnS9Ku09R5lEA616MWEVmQEdZIbWFJB
S4d++vkAZhXzpt1rY7PvTRBACEZAOI6fX+U2c4mRXD6zrd8gYmtIo3VQNlzq60YW69at76tMf/C0
O8US/oKshU9ZD1eO70CWVxqx5OzpV0k6oTZV/xbjGWWP9qT5gklaKRj0q/gESuxW9dR4pWCDvoeb
YiP9H6UV7gfkc0yisYGp2/ACQmRF1qfextd2jhi00PyfKHouHjNOPCzPViY+4fPf5dNvVrr6gZwe
CC4M5I6KSsTWdPBjohDsSCTsE7LtM+cKqYPWEyHaivpdgwuesBevC/WK3EV9bwApx5Spy6xyPFJG
XW1DorNPkqm1SYqw2/QVjTP6+8xAcLkNsE/CtXoIaSFGDkGbVJIlpDZTQ6YYYmgdxLWy9xX3LmSu
YJQqd+noEffZcZdQcoDPI4DEYH1JNGSz76uR9DZ478gt1LOfFUuCUCzMUgi4rb1yiZASVbK/tBNK
ZgzFuErTiuebGn73qD3nwyTnLOJyG+Nzm9tpsCPVl266Ko+eBSmQEpsW5kjGITl5i7aJ105uZnQk
mZtbKV4nUBWpXlXmdNedKB/jjYYekom3pm/UUDw6JhWN0uKjg3bomozJDAfV8TUpCFwaOI0WIYEs
qHMS2hhtQZhvKTbuGD9hk47Dh7zFgsJAGBMkCL0ODETWOpEwjKfu067M85e8Th/cKs83wZC/kzhD
NXGTWMGVVhANPGRVSDhZ25+coHqvA99dCmSHWAr1RA+gaLjClYZR0R1/9qnb78EGkX2MnAilM1zS
UYxHFx0cHILoqoBZgQsIyaQD9xBG0LR2zkEQM8XAUXNhG6q9zQsrXCeG3y29keyvapdg6HsdjlBh
Rw2nhca2Vk6t7tROXOlNXGy15BPBfLrCMhXq70Cjsqa05HdDqpeQTBpyeqinaTe7o8DAJL/XVZKM
R5FYG01BoJ220WVQXFKS/f6+C2waDlpoghONaw/8Y80Yhx1+xvuKDrQ1w2d8tNpi1Uduv0od887V
0+AY4leEFf6hwBz+SJXM8DU0Yivt6jVMe6RuYU7Qonmwi+SSZFoEdI5mgMxwc2tbVrf2Ivu1MktE
3oSGZY5xDRfhtaf3cyzzEU8Ay5CbvsNXG+tYFFptw3BvRAunkhE231AV9J5RMJf43SB8avW+WTJx
HE/SST+IsU3WnkFXSneYEQh47EulSG6kookri5QCQft6E0cailjO3rpPituOVOpFbxn7sCWUQCXl
2CMk8eAU/c86KstTlTnUvX5RYCFqpivscxaGoqrnoBv2Qz81K0VDchGJtjq+93qAA0lFFWdELU5Y
g3EOsQ/fZnpEdJlm97vGJk8xDdy16PRmiepnuB1ydI2E4UVq0dyE2RRIre+5TZDcp0JqFybRCJ/k
GGCt4HrvXRnBmspHwAws6kJNOdlqGx5t54cBJkKuJyW+rZTjFS4hD51u5Ge3QMeJAyoT5w3mJSqM
oWXqxy1UYaAmJyCtp28rrtBzSZDAwUuwyQE4PdGanYyEEatKtXwn0/XWH6LbYgiu6tH6oXL3iEXz
A7MXc1t2HFGbOahb90TphR9lnYqbQm8emC4TveV8YuiBMgyRkzkpiwum9D3+VQdfafL1gPUJSd3N
rcj9C62jbstQiD1J7dxlLSJ5c3TuPTcLlnqedzeyCz8IutvVzJEwZuAWjyP2IwlMNLy4JIks+ZnF
hrOd0MJV2PXmOlTdH6Sy3Gt1Vp8J35XQ5bn9GYP/w/eYcaixuBmnvFtmdS0gmC5ImQifClCCjT88
+WN8rH2aqGNhPzeacSujYBW4BvEzCZGM6FKMKyqIxqE29DMiRMKsvIkMtWMOhPmHZrc73RHDvu1O
dk0fM5mIk4XTiUXgyYMdx8G60rFStrXgqu+GnUnc+NopZEms70gsm+1h95COuzw2N0Vd+iuoHNed
PnJNltfmQRG4zEdeWXEKMueE5HIqrmJgiVu8CiEr0wK3ptlkEPerER8dRDM28SuB/BAK3zPAnylv
4ZNYqrgiE1esWmd8S7GBihuHsDIvP2Zu+UN0BjFW5Co3qbXJFbJQS0MSO4JmwcSxHHBJjCtdiyyA
PA1ziZiqPMgmSh/ZfLm5sInXTlXv08vxQrHB7LRGDPTr4mviK9+YXAXbCJKXbbk/+0I3QGdyhD45
AYt+GO3t6gMrnmilhLBJVN3FXEUR9rXpXarUECe1JEczZoIXDwaXZ9SeHbd58fto2cpBXaKXfCrT
lryjLjjFoN0EjoJ2EgaxwQWavLeyAveA9qvUKlF0FeYfTJvXpfQgo1nqyqgTDObqYV+Q3rxoW6q/
TvT3tvkSB+N1mIpkA/zWHPA/JYsHdiOJUxvbHaDiqaa181NgaUPKjdKTnVKPRbZKivwOU0cIct3O
FYNAKl4kq7ZgEEhpz0TN1LcfHcSUMhCb2AOut+B3rp5zWtVPQSt4t2zWlYqTUNik/nWqFt2xxkAj
qrIGLxsc+4uOeNs4P6Vah01HiANXUJbaSg+7247gxH18XyfxuI6IV0QkT24DJ8mmJtWZgQrdyxDh
9DxgUozH9a4PK31VTtbFhKRsdV0FuVHDN8qGcVU7Yb7UbeMmLj25Cmk3Q6GnAilarMwiO72NlY7i
3nRLLAoaokBKHNGqPH73RUa+bK3c1lAH2S+2f7ERma2dFteSBC+cKrkhYsc6jyGhn9lo35opdwM3
HK8FE0IG7QYbBds+4Mr6lmEvB/vXwUxC133CVs5V8+lRm99gEupeS2VcE7Bb87WJtIth2DeETm7s
m9zu74x2KHe1R1uu8w15blTtNR1IsA7J1JNN2yyp+E+4UdDmS+rgagrzszA8VEVXPlbWuNT8RN92
mXbOknhbEQuRYPQWNu5HHPzsYCKmKldTIUiFwOkUMq1A9EMN2Gid2A46EitGWop/xJtbLTDXBL64
qzqPnJUQMjk65Ac0T9FYfCI4pkSuiRaqjGfXzLN3w0oPJhTwoZp8xG2EAEaztUet3MLIX6C7SI4j
YRqF0geIAG0mRR6lNxQ79hQWWwwXKQyapTKq1qrNUSNUGCslXXeLGhBmBO5cvknc9MQeZtLnv9pD
RLhSq+krDAeuYkXShh/ceBMOKG0sP9hEfXpqmhgpFRMH4A3UH4Ov7JOiaY9aPCKDQsTX9D+qTMq9
Sm20rJVwjS2Vepqs7ybLRETFeeOvCuHUxw4HdKakNkdqUF5oGYsDaQE3VodEte3GV6oNZVFVPxEB
Rcsaowtvsrbz1dCf5t3dSu/FNhYRNz+c9m/I3luUVg2fQ1bhuugipO+0y72BG17UGsm590abHkO9
LcVaj60d2NpbVNX52q4I4Io8HD5Jr19p3ugvXYdAaSn2nQAJ5t9jw5glt6EcLyMu2+dGoUkhbA5n
VI6vwJVXGAFGH6Ot7pnjcTNDPEgoMKFljbwdhuCkFnJVmKb9GklIAA2ya0vN/WtTNNz7RnwufFIj
o9jYqLSKrrhrLMDa6rOF7lIZNS7puLyqyPQQOmOFVB1ikWpzkepNftGhvC1sQivWJDyFu9bD1Jf4
KF5KV5vo55Q+j4Sgmz27UXY2yUXAvqUCfIlOSa/Fd7Z6wGAgOc0PihKlJ9P2mFkgKw8KzgUJh4Mi
VoJKxslKkI+2zCZ9UpUzmQ9T4mYa6eTH0faWemK3G7tAw5LbYLfBaFzIjmHUBFeENQASIUv1WPfm
D7/Ojm4StKso8M8ZwtqnNOFY14DvmRW2ZMGZ8EgmpFMDr9JbS3+I64MxnCsgwgPOODSCXSdmZJZY
mbl5dmwsnL/C8p70TzyGChdrFhLCG/egSJpejqlvS9Myll2bo/sgNwP2ib0w7Li/xAiJjb7G/S7v
z5aT5CR/KJvRNbp1SRlIEffRZyO4JX3MrmnateGCHliFj3udZebrQhu9dTBQoEzJB0LrjvBSxq2b
pVtfb6NrX3FuYxVVuTdCAeceSOOOmGT84GvYPTAbN7jmSD3HCaWIh3VjoTHA6v56flDtaB2G5ro1
jXAvCsJcciNQt0XPMEtPjpACN6qeAioqCxerrYqoeFkGiCozx7tuVGlc+qTRT0HfHWKDlqvRku+Y
eXWHWmfcj6bhngx0NbAlq4vfIlrvrUNuUTv1NQjI4BPHnukbDT4B8btHPGce/dI0TzqcbbzrdASL
OFk4pijXaVLEYDv+sPIGVLF6Fz3lAJtDEqvrstVPfc/AhI3iXnmMBNyNQknbDX3nbhdKbu468UCb
YmyDbaL1IG+FdyG2VVv4XQubGqrorUEO1lIbjZPfxPadm45vGPQ0ungs8GlNkByoWYF5gdWkp6h2
Do3F8SFxniCuFN12aF985giV7pRr10hxsigTZWf2xacRh+92qTqYeZDxXNgV4ZbQUumgCC6BkRCp
kbMp183XBH36sUsjupjQz1TFPskKKkrm23sntp4zYlYqKHpXTTr6dxHAY4S5IWUxI2PyUGqyu4b8
pUf5Wjf9M0gIM7rM2TP35y7DwA8Mu65GnxTrYmoW5hhV2Hq/JAt7V+gcdMlsAa8sALWw4i2NT9Jy
b23q0b80AGS07wapoAWDHpiRwMhd7LrqLMwVGnn0R33j0SxEbdsGqyqgh1LUlaCoQzREaCnuBMkG
NRvfVNB9S4c9MCBgNeUBjjPhpspv/dAbN24Yip2aNdpKGTKUQveGBjSkknacE4ez8DK6G/TV3Whv
Gln6kiY6s+2JaV0Pt0z5ycyLQGNQIhPz7OFZ6FXVrY3oMorknm4LGjckDDQqzEOXu7TigSOYIzfU
t+pwHoPEXUTJTS4zZkp9cAig821dYdDh7mQLCsqk14LvR0zJaGlklkXqsNKS+tmKSfVTTeqHJlTO
pYn1pmcy7o4pbTPVsdY5UXr3rdXZS6cYb8iTCNeG4cHCzBFTNKakdBvdIxEj3m5qefdFFG7DWry7
A3P7xM12bZdr20xUB8hqA9HJ2mOsRQmmCBBy3OlhXhJT7i++Psjg8I+ROFEBmJIdtop9KCzzw8zG
gJrQksCu9oDQARyjyoigcZOBWRyYcQD4hCjDi4D5FOww/GmSJd1ocCGemp+fH2Rf+ptacR746kC+
EUf0QD4jrU9NXoJpbd7k044uW8KUo4naFgqIQ4md43U/AlIxZtCIR7BC1bkec5dA20AekFwCypTI
zhGkqczDDGZ8Q9Me6HA3Xw+PSc2Pdib2WaZE93aFjj9C/PO1ycWs7Ms3+3+51PdDASP65zuJUUBP
dRW+1b/ToieFBZqQ/8ylvoYTGvzX6mec1xB8v/jZkwH8rzf+4lO71l/c/3Do1zUs4U1hwY2eEmT/
57+Rfoq/VIEyXtURQvIHddovRrVw/4JMjY+TsFRSK1QbArDMaXP9z38L8y/XIK3W5m2OoauG9v/D
qNZs419zH4Tj2sIgF0HnG07BBTPn+jdONfTtQlq9rZ8M2rFqcZgfkjo0kPwYIy5vtr7V3bA4zJzC
NtbhWXyvzxvriXvYgoquZOvnpFrj5kWg76El02afz1dJUoFnxB1SCYqzfsSfOWGmBlcnO1QxZrqQ
W8+NDCHSTQ8oidV0Fxqtu49pbwGoH/xKwqQK4dAe5nXgoSM+WgEUyNTfly7eY8v0NmvpxY5B+pjk
zgvCjFv4duoua7Gaxr8rJkCM+Chz77XnWMngjkUIRK2yeJD+eJ+qXXPqunSvdPrajUMiZ4a42ESB
o8GVw8LRF85NF0ZHQRoGnBQMuGLYRaU7QBrj6K17T+xqDfoDROJ8yoWZZvPlm5FD49Et+1IY1o/S
iW9l6d8Mav2UmKW90lFH8QtxkHAokO1Uk1sm7DrtB8LHMiQ1deh+WvQSK0YqUC0c6vCKnoDsK5ew
VSftyFEylbUymszXhzOpuzdYz7yYWOmski69yeAVZ7qX7EZsP1Qlh9X50rok1hpCJ0ibjnXaR+N2
+sA6kE800LmrQ1LowUrMNCXLtqPEkD7ZR2mIRYsNiLMoczDQLrvNCdbF/IbRElIJqNQpqLMXmMXI
bm2spJDa01qA2BCE1TPmxvfeUN5pZXVxpP3gBtqjdPD/9LtoB2njytU89nukL+zyRlfwZGOmhHoH
7KM4drQcV4Ffvpe10VOskbUsqHuoDElpWydWtq+7bsKx3hzDgw3EsOjH28l1cJTJwZPmocExGSLd
xlBDvLU8cG4bv9OJCiC1gB59ZnrcrspPcBWqYMKQtkFDuLl/49o6yVrah5lwtJLiPm1BE2jkwuEK
zM8ULxwzso5R7ZP1bdc9jQHAk5EfrUTEXiYA04PdcOJVwUvYQSywbUqQSq+NDSG9YZmA5HXua2Em
2FJ31TnLfnQqXFdYetVS43xYjGZ+pz3FOrvK1VACtsLaIGY+Gb27mc4n8rOooidngoEunSrp+Y3J
JUz2Waec45Hm1BQPaltnvR1oqowwr0SokKdML1jGwzu+xdeJNQXf19G5cVR1S6weU22TdzIDrLgF
QbyOHyvNezLoC9SNhaWBOqx96ggEm8w+J8aHqNULDR2cqsnTjbFjKJxoZxp6vBROkHNCaBunKB7M
znqnFQ1UlpLN1HqIi6rkzlHFCKcFT5GxPxMkh6Cyy/EqNkKE6d2U/03lKMUls0Fny8S7Bp/b0ZB9
Kt2sw0t8VxkSoGvACJyZXuXU9x0Kerhb6VpknMmWjiFnZiXYtfnOAtaspVREYUXdEtXirrqjHOYg
Q/MUvroG/7syR7oVTWwpi870b+reOI4J2jD6GuxUNSNH2Yn1AnB7+OQfPKehuCgBdsxxFb6KFDuj
Nl17kqRSK3plmVlIZ+0cRXEXdNiaeF+QK7UxvOgUEjBHh4GePZMozMqm3yNNJJYG/Xgu0rhf6oLC
2oRPnQ4Bikfi/qTmtCu//IxqBQk3sGd1X1fqresXtBo0rmnifS9NcJVUdrIIE3ljGeFjJ1oKJw/r
r7rZd5j3QfTuLno23BJynnCX4PSKXlrDiRaptD6lM5lcYdm78BWcJRP1zo04mXXoGXT0uw/VvEY4
sOt95yyT8AOvIGYfSXdbG1TKcVbfa7nRLMSgE7E6ZmQBS2vtjNxSgsa7a4P2TRr5rVq0L33BlzTG
jDxwuBu1Atvb6VaOLS6BS9Jh1GVrGrI/lb560DCcbnXxkCflBBE7kF0XpZbRYExUZONYWiPD1/Ts
HlbUVoTRZ+9nx6gfoTcX9ZrMEZQm0ySxzZnbu8iqyb7UmL+hX8XD9FopkXHrZruUTfag8vG6w0RR
9QBKY0MFbbLWlddsYSa7b7iHf+pNcIkceGGDgNIUOHxIGF65lKprM2P8G8fMwR1RXIetOPowd+JI
PHmh+mF7+iHPBTHLI56mgbBPoDYbt++O9qB5S8QRl9BrSPLBkVrAU9bB3SZb7VbH4LDbqKp/q0KC
ACM7Gca+j2Ezph6+qDa+Yk1hritm6GFOIniNoUqS3SRt8uFHQOeWrDZu2/90DEh4Tp9fWnhf4XR1
4Ra9MRRQIy0IPkaTwNqOKBqvhu2DQeaqg5xtKC+WjHB6kO6uxH6rZha5wgAMLAenDSfz3tpszJZS
oy2cja+YVkMpDG99Z0A9gWkpnHUD9TcugdJWfzBddjamQWSF4pAnWEL3t+12r5NN1yvxZQgoJzoP
9gWDPAHqQPTdVjVh5aXNgOK4hfFcLisLyLaOxZWaIdiK6njbRdauwNu5NO2nHiviiQy6d/UCOw/H
M1Y+BkF4Cz/7HYFEvjReU6O6aTtIGGG0xWIsC9SdPfQfML7WSmpfJZ3xUGjmXdZrMJ375jlCJ7Md
nQ71BwFzjYX+ZoJRfcAIhgbCy3eahHXao8Igs+IWHsPRcem84rdv6CVoUmVdNL2ircOLnOzeLd0N
HYqfYFsIZDHiLUZORJWOcGGlR6mQIm+bBeNdT9pAbpdbfHwxuhsxX8xMzpsW45DKq9sl/W8oE0n5
w+zg/DIrC5cFAb5EdAzeiZICdFPl7sYZYgjCC0lXtgqBjY44tBZfuAjHB7dPoWIIrD/c51Brw300
Wu9BrG8tu4RE2ymvrgAHKcyzGQUuulZAnARasiyTl7ozVQDaCI9wY9vGnbNUgcw3nV8mW0Hs4jE0
9VXTTPKaMLu3wHKAncufhojus4Ehp6rKDwOSNb79D0asosIqyKLNkuREw1JHY61wORgPecvlSmLm
ow0CXzgPYQv3yLC9pzi2gknD+6w7CWJxTPmx1ri1Uu+DJoy6xmWAW1BEGuvwBJvkgGUAemMVAhMk
BagX/atRFOjkffUa0uWYawvRJffMqDH2fE6vyR+nFtCgEFYJI2Iq5L0jRETirvqkTIZDRsuZ4Kn+
ppW8Rc2dJziPpNNr9kJtwacZMQ9C9LiGNDBXcitFt9/eaU7xZroXw1VfOtN5lwFBaBhQnGLpwMAV
0RWOsysQvAfPDeA5B+qFiHkV/8HZ9wHZVW11UM/ESol7Qucd/6wHu0Yk+wZuwKKP/efEiF+j0v9Z
xuN1YES39J+uNU+9sgfLXWapejSktqhluqqYhkKFBny2gv5xyMCL0rG8G6HzZAqsNNOEpJEkd01i
nfIpIUL2HmHlyiaNukuX+0/0+YZ1RviuWRqMuzBiGf5WSibuFdosMG0FqsNIwqztf5jR6DF4FUSg
YnVNFDdcAqtCfxZxE6J3mZtYsuIK6uo7M4nfkc7Ui0m8ktrctJzhLbIgsvk2vU0bB0ByoKEzmkcq
cgVZEdKofDNd52Xn3YcSFwI4ATiXBiHGr36zGGEYLu32JjewnosQbEPATW49xeR/1z7/APHXIm69
n74I7i2HRoyCknJJjCq3M5k/xVruYx/xlklxGylA0wlWs4Q9/rCD9h27kg99tFZU2q+hCx2/UNlX
BFXeNgotJmRgB5wptjBdop3mNXCM0+1gdiet8o440HhLzOZfGl8CHJrVJqRrmi8LGUW7KLR/6BGQ
U1l+BrAY8BNNXjrdWZmaAypPQT/q8Y3WYFbowDINwAgWatZdaWp8djW6sjCtX+uEQM4MxcUYTzc8
6BAd3GnVWfpdBSnBgr9vKfp2UEtu/82dyJ1XI8KeS0+cLQNuD+asa0AmsQoptGukDQzTvzHg3BqB
iZb+pgN1ggUDRBWtPeSVa+gr8cqOy5suytylQRDfLsBSxSSMRGSwyXxu/0vCspIlrUefyQbQSjCZ
ACqROFIQbKrGBDc1ifF2RrEkW41+lX3uPPWsF7T/h1LuCdhgEiStJRL9Tas3pzLv7vSqCyDG5Ltm
1Ff4v7wJf7iVBnFsVVNehk57VAvnGUu9kxJZjC8qF5hDSICVAbpLi5OXjlmn6Ps25JqqY+t9kHiv
YU8PF4p6YAxPQcYIVbqPuub5GyTvEQoiVV2qtiBRIFzGNd0qO1hbDmC/B78BIuYOcO/Ye/cRxHhI
mVNVK5rFJD/syxm/D+EgVAEpB3A0jLyHbM8Y5brw36CPdVq9B7nE6TEgWuFewWZlldnEZsjB8Q5W
eoLTjlIptR8MEZCA0+IGYV8X7Fe/aFC3JR+Nrm61sj1l+pNArQa29e6P3Q/XNl+bwHr0BfW26xyY
f19EYX+WEx+dOOoVdqDbnjiO5WT9Gri5udTMt0jP9hrG1lV47kH61j7Gbk7uQszztprR7KAbEo2Q
Qh5vgLvXoQXJzc+Le1kWhzpCRxRnTGrBMqol3OufODjDVA/wSxv74DmoziKW6GvhPcAuDk51GN/q
oyHX7hB8RI7YND65WGDP1vqt6fCC7OlG7zLizYPIwwRmekBxS5thXkQWg/zIQokwr8Iy3+J2om/7
MR3SHT3upe+R4oLaMjtgcEtPzz+jZQR8zlp620XxPr8vwSsQI3IYBXhs/f3Z+fTv4ZjjWmdh7jC/
cN4GLE90LkjisGyb4us7EVnEf2gJRyQ7LMH9Ua9+etO2+aHjSmtA+loQmyhfkANjEaxcYuwx4HK7
VkJ+le+GtBQC1X9pO8BRVwZoWC2BLLWO5V2Lt8aBzuy5a9qeEKK5GQP3e292MKymBk1ikyMA9Z8c
nH9+bTb9LmQX/krF6exQT3tgXio0MhQYE9nokk+PCaHu7QxOWpc8vYNrChfz8HlxesgVH3UKaTqa
gndS0sUQPqffBqlMQJn6XpzfbQ9OiKho6pl+LY4JugOgKprK/L9eSrSncirrnsZepwX+z14KsWPN
TWxn530975W45p4va42uy3To5/0/v2Nemrd9nQ7z+vxgJFjjyCbYlQL0GMfm+cCHds2BnXfN99kw
P1P1qDZLNxlX866Yv6TeVuwffJF1qm3aHYNZvta9XDsyCb72L9qIdlwrwsA/0DM562iBZPXeNwKA
mhwygD7cMsBmBzE9pJFlb0d/3Ph+yWFVmQPt/FE2FmqtDOPj6Rj89o//XLQT2vYa6OXXK7+OHj5a
1NAthKZ+OjmCqYuGqXm+s6Sx6m+TJIa8Ne3cnnYfKqbvq8bRbW+Au/avF9TXziuD6zzcOsoI4ynI
NGgRTvCi4NS6/t7DXCIH3XYy7nF/n0C52l7Sqms383dpvfKcWKO6KVST3rxMudA7HWn49Dvnz5nf
OS/9x21uQ4BXwO1mNZ8JLQgBP9Gj/8P3Bsyxd8KDnvnP6TO9gJxZXjCR/gp/AI3h5O0byMxDZmL2
Xq4zm7aU50xX2n/8v1ae7L0AvZKbGYgwpmvz+9wbIzRzOZJ/I7eq/deZNO39+UyaV7+35bZAF1Fu
TX20155dwie2k4sNxklnaroU54fvq/W3U/RrcX5+pA26c6c+yLSzv96CtHurPNYSgdV8VLPSl1vd
R7H1zxX+fUrN2+ZVfzoL1RY9bR2zm+xwMz+Hl87f++P7/X+egvP6fNTmpa/3zOtfi388P6/+se3r
tC1Ky/o19JBbSus4EXu/wGon0XcaviFLtQWenn8ngvoGbYtc6IO+gQ0ANC2ZDU1HHKWpvbZsaL41
upuYdqVz0hPKQFgtBADdwKfcdVVzNCcYiF7jTZYeMS1ogNOgBSQ50psd7MVVUeJvoQxYj84PuZvX
h0qrLHU5r9uJA25boIdc2bmN84ju4bWctfBXLawiaezw+n+/CKiMsbaj32HuNu4T634QEXn304MX
dtwF5nVPt3Lg7Wlrgz55F1bqtjP6zsdGwfKP8xNEzOPT7TQQExmh0+m2ND/gWPJr6Y9t+A+zi+en
vxbn5535tP+3L/3z+e9PDns734lKj/oTVg3j5vvtv33c16I9fZ3ftn796982zO/9/ujvj/pj2x+r
vWW+ZF7l+FtDmus/nvz+zK9/p08nx/cnz0tjlfmbIqwf5rXfds4fr/vtq35/TE0LbNHpzKXmV8//
HiiQhGv1Ofhyq2noW/22SMpCeQAVdncNHr/qP/ALFAQQx+lh3jYvzbjMvCr7eNN4qrLFPCukfpq8
Hkodndj8AF2fjX4Mv0T2vr+mac5t5BuX/G09TgsLpwufInQe97O5jJke3PkE8Kfh060K5KmGdjMj
M2bacb+vp7JB5Qa3NiWTGvwnGKHGiJ6GBStkfqED5/bQf2E65VxC1HHr70TsrJkvg5tmMgjU9Qzo
+NP9SG1QXoaZhTYB3Xwi4Ipj7QF8O6+rWVZ8AbmDW72kYAeYzALLfmO3VBLbLhgrOpUwmUJ1hIfK
1AbaXIamJsIclgC3UR4whJAHzAV+Lf2xraqwJqDliGJpwmFrrfv10E1OG1/bIiIoIV4t1VEs5he0
whXboKSWnI5nSJvnMC8hrvi1NG8LO72cdAghHOco28tKUv2apgOVeHQnHHo6/vO6VWG2kOfeeobX
ZrQtBBlJoBBwmL/Rt6Go4iWzazrGU11XTg/z0oxA/7HNmOpH5j5v0Xwj+ELgvpbnA90iTt3VDkL8
6XDOh/gbkbPmW9HX+lxfjpReIOS7GYwLcSHgPjeVL0MKIsKYXIO7h+VHGxbFej6CAoPZ34/ovDHK
cnqz1KoN5oUJxf/kV8Eor0RBeRDTgOy1Roawe1qHSY2fWJo8mHIoD0lLZNqxyKN6P1jPs9nH7IX0
/fDvttGB2Smh1LZfZjaTH8wwPdQZbQAoTTFBIX9vGybTm8inu+yqniCMARf7MXw1MFDY04PEFkq2
P0xt5HKbj5M/H6J5sWEI8XS4fZqUnOvfR2I+MN9HJ6g0Jqn2gNBzuta+H+xpcPpena9Mt7byNUkW
H/NhmA/QvztUzXR8ulwvyA9AYzsdlMJyN6JILSztudK+DtF85Tkw7pfZ0AGJoG3gGqajPtjDLoZx
AntEj2arqWxvoiE2qEIBE+LizQNJWHfTfvI1PFYSx2qTxbz+tYgvVTsllxLIO+1CBKp/mwf9s6qJ
lrkjytCvKyPSHbSYztPs3DRfO+7Qu+NyXvy6lnKkSFZO/6xwgKaRxvSYWyC+w1eQiZWi6UsV1jez
Ij3ewcZYg1/SaJ6fnQkcXoYixhqLx/lcKkVRHmCnlIfv1Xlp3mYqCsADBcR8pgXTbiAnuvhyLf5f
asX/g1qhuSbmcf+ZWfF/yPjN5E/5O6vi6z1/m9S5f1nChKWsu8LVuXlgNfuLVOGKvyzNcrGhEzZD
penC4fjbpg4qhupowsEHzMBCbnrXL1KFYfylahqvxqrOxg0Yw7W/Xfr+xW0Q175f6/+VNemF21Et
YXxoOr/nd6M6TePjVIjq8PYhfZgW3+J3+2NSF3TB1F/szQTOMKZyLhFcEhjcfEyEHe4RNPvrzhJv
xriB6G4ZmrVHnPxs96W6bqhod7413DlW+izhc66s0cGtKi+ndGb/wdWMqzzt0D+PmDgBkVqHICTZ
zb8ClMUYT0fOFHkuBPnGfmLQ7LeuEgEywZX1Y+dQ+5PfkD1erbDZ7zdKSg5vog3mRtcZ/kI6nUWs
vXJ5eZEqTyr5WssgVftFbUMvTzWjBf23PwkEt+5k2C071A96EwXnxITEJYk1zhp09IULQz/qUTCl
+jT1EtiPqRZM7iG4iMzV94m6ruL0ZV8VwUNRjNYRufCwasqOfCEQM/JJx0sURtoqlqO6kkQSdTU5
qf+XvfNYklvZsuwXocyhgWlomVpPYGSShFbuABzA19dC8L13qwZtbT3vSVgEM5kZGYCrc/ZeO5uB
8FICq+s8PNTFaUppGqd1lj7MLoZKjQQOoP2IIpeqZ1DvuqzPtuGiE7UQ52DwjsZ13Ne/6Z38jny7
2Ley/sB2ULJbrqqzns9g09w1hXgKefDbVuCHlT7W6K/CyCL3XV0VDTnPyuy9n01vurSeS8OzN1WZ
vIfkT0ATzJ0dqexYY+xO7mb9JyrG+05GD3D5IxwBudg7QwI0f2D7JcvykONqP3uEobitCO/90FEw
VoCH9zSYB8d8J10o3XYVCIAoj3YRQgbpoUuL3GFXtig6nHCg9aJpWpsB7ZN4n1HCGyDtLH5o/KpF
hgpDjqSs5TTWiSPEJQdBH9dO+NK4FeVVKeU+JVYp9uiGz7r6qkX+RJP+SLrMlwzwiLdlON9FBh1y
1QkickOJMzRUd1bcnsKMYA3PS4rNLKqv1jiQNBC/qmzvV/hb4uo7a0lFS8YnKpVVMGWHvirpubrj
VxLUoBY9c61LIgtLYVK0ilnPG/PQecGHAFNG2M9A+Gxo/qI7+xoqgIQNyK6AjWGBXJ4Gyw9nzD6d
YCKGpOfqtm79wx8ITYp1XpGUYyyObMNHLWBdy3rKoZFG0Vlkm7yJ8kWyPq79DrL92Dqfokl/z5Zc
ei6od+yGBBUKTZ1DfGHRbLKFS51NRsbbjX8gNXKPefRgZPAswnL6wG9+sFhkJ46NuiVQoUM18+SX
A8fH3+6cEMAyut9DWqCvr+JDVqlfUZLoTV5MCR+ohUsreEa9bW/fMDIAVOZdI2onfppYbugS3oPM
kVoTUKvCdGP47aKzyM6DowFFZTUqzOQ7NzkeO0BauJIk1Vr2l5O5iItYstc1KagmbDPfzKFPuxEX
tYNmiYoHrNLemwePjNP0LUFWVFFNRG0UHRILyYRwPmtkKonszjF7a9hG6M5xwukrf1Ot86uZBk8Z
I64LgoubWneRpEdAH70C3MV2dxx69iFa7q0bz9Y4DoX/6Bj4+egUTFR9D6ODH36kE2XNMDQSUX5b
g85W7FQeWqpx26kAq2cgbAfDf4XETmG0QkRftpCZTGKy17rSfwwb6alRtJ9uL5L1bG5tQ2angOgK
TirJnSPlMfpsvZGi/Zh4J4d4RLtLYVaOE8aAzv0T9QvBrBijc/xETia71ag1nh08C5b/q6iygF5X
5mxBOzJ0upJceyfZirjNQYoMxzIqThhTOlAC8Qcu+OrEGsBt7gTBqh7AP6Sz/6lRW4yjLZZBqY9N
XMEWj+xrRvYKfw3ZwDY3qD2M19gi/nBqwhQxTx0d/ISOZDlX6crD6cNclo6EUI5fejJyKrbYPg3/
p4PyxZW/clfT2sbsMPvYpmpVlDuZWOaeq8aeisCsPrsHzlPsppwmnRejxSmjzDhgX16ZSoRLgtEp
Yais8DylpCkb6aXDZuox+xCP1aK5+lWPPrmKhMrVcfBgYRSEoSwgu0EtxQPA9g/zyha4TgAUMH6y
utrYqNwYdhnqZAE5ojGuk5jYnnJYXadwJOLGJJimbDoagYoMYZc7ox4vZaSuSUA8D5jIZhMUEhGX
nYG/m6atGToONzQkIjOh2Q3kGV1uW75FbiVYzGhuJYveONL2elwKRcaMqaVO+Q0ojnawrbC+m5SS
RhDoOPkCKulddT+MzWea+sEl1N0dqYvtdlTjB1FM4jj2H0ZXqXWB83ZT49+nrIrMKUkCUIE5dK78
HnyWc2YyYFKuiM1ICS9xEWOvlceMR6CfHPM9yVkQnZG0oxF3gWbFby2cJdT8EsAnsQkEkhBgkUXk
R5Oc7eEpRJ5l2XtdYBzXnsGulshc7J6vJAvPb3MAaiQk5dZG0UBG3mDrQxVnEEPpUO+6is6gNxyC
CZmWM7b31QBMxw1Psa3aDaXpq0ewZNx7KY5T+4Bz1yboNT3oVBOfZIZv9Ndf0zDYxS4eNS/cC8fG
+NEMFzzAvNU+5sqiUMNpAHgnYdr1I1bVAZCMN1gunw4lfTxfbcDy4gGT3TQz39jMhr8mccTErnyq
8ukZh/+91y1SMiaSVQ4L8YBoZoN9SV49dFUAHabHqSRRvY1IDRv1cU7N8AxBcjPWlCSkmNakxwFM
E8XebNA+RZl3SScUMgpBT4dGDgpQutFp+wOOdZlZ5yry0XQ0zp/QxqS+BFgmiXpNWnlawmAEnZ7V
qEMiQog42fTE4VjzUFzNs6piBp872tdoprqT9t4RZQkgCj5QHGwHMUe/w+69zCBoSLdGuaPzQ9It
1IuiPJqER2058j249/3EjZeb7ReZzwSM4/gztYFAkMkMTyIl7a4E2NTn6d7ihiNzSjK3OD8lA3FT
iP5jMMBc4uzfezTlN/OHL7qvqXbKi4iCh5rd27koJ7XToxOTXB1+mcicdq3lswPS+UuGGA19O6t2
j6P3iO4vPGV8gH7E6Q44ZLSxS/VBoJigTN5cfROcGS23Nh+SnSh/o2VZgnjcfT2oY6SLHw41kY1q
WEnBqNC/JXoPpJ7KDr6Yj4ETPloWKFFquLBQnOl9ShcdmUIwiVulWFGVMVaVIA2NEUYsSoedW4JG
iHr0UFESwC9LyCkO2/E4azeFApwEoC6iI4Yb4KzzzJ4pZO5iF9ivhuA42lz1fFrifWwgNENpb0KQ
wJdGzemmc1HpAgKwNnFE7Q3YPWoMzLemnfwoSNWAaibBNwR3rEsj5kN72sS+13FHcoMWVfSO29mb
+5dhBAOD10BcC8r2SUYMXgXm3YmtD3cBIlbewr1YvFTLnis30g1HbT7qTHHXRidFWsIGMpYJK/ZA
vPSlsX3SOD2WQDrwJkJmdhYyoZ9jUs3N8CptMA2Q/tdsjSi5D/UArqabeEuteJqLBj+mfErwHK7d
2Qzwh82blosgFV1j035XPXZcM2vQNFdRsYWow1ZCkzIxoEPWfTgcis7duyE6HY+LSeybF24nOy6O
nkP01PxRsHfZD1nW4RGUwxWIyJdZtj/7KIbtXMU/ibbAVEaikZnR8QGRyupWjCS4wIWYOHKQATb8
MRX1xrhSGAShiQMg9r2t0yLTcmuH7SZbzcgZP0Gq2Hf6j7abHwjBdm1tXwmagF1YIBVKevujDWBh
gTzcOFmHNYIQW2cMdmwRg1Nbh+sOzIjEpa00IRMWVTwOQ73YUCB88lvsiEUpM4zM9Qm40Es+NHDv
G4KN3M6ptnIMbE4dkA6loLDh+Ui2a6Z3iiDPlBJc+pEdSLCOLTjgih+0/O8rNivLahjnPhi8IkRO
57ViXR39X4Efb13RL+yoinGC7jXQ4ugVw7kuf81JSBbW0PgrLwjOnFzFC5xfF/CErKtF/qG+2St9
sdND3gbRr0YtSEbExs2Fv5VTr7bdOGw8i5hNMuWjFRUi8JqGi4rRa7eDN9Q7buuohPwhOLbQxp8u
8SSOmdl71z6in6B19D17Go43a07vVyAjs9JDhLTDF0YgbFTUK3uXJ4O/w4FERYfQKaA83b3jkFwz
AzaUoLVpGRrnnAF4lLZ1Dzqbvn3WvQdJAvBgyL5KQnX8zGiu9rwwfVqPEBa3AtPS63PGwvjYT9nV
SAi3Hv2O2yPQUJt1CoxpPsjG/lPYxfPQMpV65jUgKoXspsEj4SokDxEsiwKF4pOAEqlL5TUcY6Qd
bLXlHYdJkpQWHY1c0Kls7bfYB1fV9rqmzEiaPWsopA0P2Sjim/shZi8RC+tkV6O3jqVICbebSQg2
EPHvRcdWlsa8Q6WqbLY1N/LOiaKNNNQ+T42fmUY7RS2AcIeaFc612ZNw2DG3vZ8kO4s8RcCYHOa7
KTlhhyQArm3JHE24xUDAoiZnI4Z2htQ0hbmzhcfAaTXI1iynf4AE3yXK32VmEu7rvBmJkEGi51jv
poi659A3ngSeqk3WHOBOoWqKXxFGsY6mEbBDjuwV7FyrfXKQHZMjRqPV9yJvA6d5ZYnmh5kjRvRS
wLWeYpeVodvKHMBBNL9eCMS9gP+SZJmj5AoToLmwbFHGO714yZApqnGs+EgliBgzOdOTQJ1IIAhm
3/YNmAeM8YkUmzh1fxrQNRogvThlP0K3RNCfSdY9tlG2uXETswJmmKUbc/HotTnu6sI7gSiQm15h
HIFRvbNzDE5D/dktOT11Koadpb/AWNRQ05xNWpEcDLz9ORhHXF4OBNNyPwi8tKnnEe4sHgSGgw1Y
DdY8nO+kaWzDGL18nX2DlHzPgta9UOe5zgauZ9bL0fwTGvKLOKETErKdI+d2j+MCmBMAN2BJFuIG
AOiuNxG0zhhO4FMgJyYSyoJlNcesKAFLVKweqvxLd1NxsTSWjllnd77Qv/rqD9C5cFNr0Hai79eR
mw+oSLW7HY12PXpOtZkjNLZz5+8qbyT4NM6GlarvfE9HjwSJrxJQ+6fcsmF7mYDE++CKvWHL6c2A
f2gxQoPgqYhkdKBmvBB1oAC1guPpBERh6r1NXXSXznHpnvfUqBQ50NgGXyzd4r205/fSX7gVSPUy
Jpc6Mq952VlYvKlWZQAHBm2wjsYBaUtBcxct+5I44tyEj/xquoYDh3YymU/FWzOEr9JmpHndm9cG
8w771TeqQf4h41522osO2Dn0ClaAR1XLteJr2ZQvC9hIpyFVCyhk67jMnsekRfmaUJZZZ0X8XFDs
5iw2XbuW0hCEZUipQlhP1Zx+5JZQT2YCdCWr9I/Z3WsFS8q37Q8PUuC1C7vndE5eZpuwEksxgaW0
8m8KGdVzrf8+vb3Oyl+QPQgWTpHttXARGgna8vZgesHeWxpAt1dEItKHMatuHzjRgyU6iNPY16Ok
CnFWgbyPenE/3LptZX9Ui0HqJopxb0qY29NFAdRRe6NFkTKT5f3hdpgMpBPuiniEJOSp4THRcENb
/aeyFbFNpie3MRktyrfe0I9BAgiG6mBzvEOyClyQGflbGw9e4vY/NcDHtgiXxrlbnRXPsCLiiC+J
K1/ZaRTgniEFACMvn2csvz1/PHoGCN7MBQoYmO6WT7ramiXaBNPK75fhiiQMj7XxLPzEWQmhH+zI
v+IwYA855T040eYoup4ikJlypBMHW2FcjYwai77aDqLongy3/WYqgjNqe1cnQLqliy9P67s6NvSm
JsJW5vGd5Z9l6rzCVcn3cwqSrE7AMcCzLhvSeRJSIVAdf6V0XPkjBjoYBXyGKbCeCtADm85vPlke
zqboTi3W2FWZYfMJMF5HzZJLY5CYLBtz8QUEd3nnfYaN9dGE5VPbwL9hg/jdQ8wDPHhOcemvHZJw
92hrcUcRac9Nz7QyN2TRs9XjphUPfSiv5gT6BEGASX0W0ExlNqumVXc+jEakrdXzbGzZkj3C5cn3
ddcZlFmHjxL7jW+jV9NlmeOG649FmsXQY8CfoSfwXbptwaJfgQVzppxw59jWZZqMdncTMejQ7lYj
DMeNuPVI//NgL70Se2mrWcu/AZ1Xa8Meie5deq6knAxbKzC+G/zFJ2+O7xW30v72KmrLV1UGP9OB
qkmrCugoBXLY2+DwUuDODrHVTDJqHcCVIGo1t090fpYWdoUtwyg0aeJj+2EvPU79t925fHEoaCQq
B+bj7Z0b46z36czZb/ZxEN3eajdMNHJ8QjX2cLT28ZB/1c78KDO2/MHSPb09lHmM1Oaf1yYXSmRe
cry9xdvDVI18bn/Hs3VwKKcfa05GIPzwUUEIWnqr2a2HNyAZ2slIXvHiZ/8SqHHabI8dLaqlsmP7
VLRQfh2c5W+//Ugicf/905ffjf2dAmkclP255ZcUBtwCds186H5PQ/P2OdxeV0kod741Pbl2/5Og
9nOfUD7Riqvr4j+PEqKmWGshDYyzw3aK85hYad4Eh7EYTXnYHRH3dfubgukmpbvNIreXtaRVFizn
Jrm0hm9vXdrFR8tqxRJDAy8EqNV7g3Og39IhnqzJ11uSIRaRemT1j52KnN0IfIn66K2zexNtGcQ6
g0YPn27am2FyDklTD/u/UiSoi8DpaT3+1fSUo7G3sZ1o4OHiLMiSO5sSvfcwAp8KJTwr4Mp4OCTs
tpJEBLQKS5Py9nsg7HOWgaPHxAGowjd8dXINe43jwjp4Bu7ZNcXFqTksO4zb/Jsv0S1hpe5IS1su
YUPJvw3ZjQLiP0W3LvLy7PbydseJ1Pgzi7HcTn/7hTEF5kCQCHkbKv95sLyJCbPxiZRfWts0Ien6
ZstkH/KfYZ0pfwM1fgkZtqN1pSpvlfU2G7106+T1sZnahBOG+7uMe+tUFu5dQKVgJxZz9+3B9mW9
BQ3EXOEXw4m0nIB73h59MLWSulGkYurdzDbdfEoVW3UOV/W6R2ibj8T6jCxsG7Pj1HMbjLeHZrmf
b8+SJbehg5FkyIoevLu4eeMW1cjtYV5uje/e61llCQKyT3Ez2nAeXmFSdsfbdbipE/9eEao5gWV8
G4PLUdBLf7Y6nC4c9YDJIcFeuYSf7GMxv8IagDOblveApOyrWB5aIst6A0m3Uskb/hT7OgbTv76G
VGKPjTI4+mPtXorIGlazIbZBw4GppCJxQYf/NpMfD4Kcb6j0qM4WGay3r5mlvigv+qOdjjmjNfaO
1NNe5EO3oNFxqsalHPY2A20lm+pm5jgMRQgUlGqoOciaCSpygRS51CDckbw1nS9/FXpSqlfP1Bao
4Eo2SdbypoWkx9UY87Au2Whck5FjqQGwb43C9Wc49SyPdn/pfOc8KBxfc3ntQ6IemPorUIN/6t5M
Lp6lqCFRcEPyMOXHVGaHgJihHSJl8oAX7ivuV8u8MmVa10H2OE8DGgpOXlwSsOqHvjXytTUUu44j
1soPjM+WLCjVg4o06vIcAMCoV70kXqQZ3UcRkrlujuUXHLoCQF7x0bez3rpE66xMHXyTdflQYo7G
RDFk+75ljy0uKcSGbeKlF2ISm3Mf4tOyCLrdeKbCytUmMX1NotnWwoKD9c+DP1q4XoIZYXp0sQbf
2yVB+EjhFrUdyKjiXJq4wfq5Yw8SY1pKWeqCDi/PZCHwVQaJ7Msz+ENbevreQYiiBAUfFH8f/IAi
Z0jw7rr3f4+TD34SllMa1oqkhNg64cI3T7dn7fLy9uyfL4Dts05jRLxnTsd0ffuCSBx2fw2Ywn++
7/ZTbt/smOmbor6+a4XhnQbH8khez0iVvz0NfRPCuJNsCsPVJ0mKwPIN/zxIXft/X1YSmV3tlvna
HGy2aKN/qrpOrIJ5WUmok5/iSASnEfXCTpfiIKNpU6CNnhQ3p24FdHPZ/aS44vAD8E/A+wt1lJyb
iRGDSWnLUsB1YXqMbeMkWDiPDbOqnpg2S8MpKMojJPdjsrpggWLV1uNGlWwmzUgfHYt5rTPyeucy
C6xs1/x2E8HwVu9pV/ymurKuve7DrjE+2kG3w777kuaccSH4vuuchAPQ9Cs+xwPl1v4OKc2vonEI
hye2dm3rhtYbYYoKLv9SwzzZefFl6ms2aeoYVNIGb0GRWsX3KCDIYZc/kU/7Hfr0vINuG472SxZ+
OBOF8dTFctU50ytLNjbxJeUaI8cyOJ/9gMZX4GVUTjrO2aWPg9jZt0n6kogC5geJGGuOR9uxLt8L
lZEoD1i8gvzl9sx4Lu4VpWCydy7ltirDoJ5Av0mWDlvyMpRfaTkEzGv39mTUa+AE97W1SELL6DXq
lsFeb4VTbJkHm6NZ4ZcPWzYLc7I2M7ytmJSau4CyNmpRRn00nJCKduelLItqbW3bzR/faGh++TDS
sgd7ctwNomkaOAVB5L7UhAndF8Z4oo//MNYjHsfko53osYXFS0fjlBuLEeOtpCbNyEfJFKWQrGfY
rStmyn0Yjt6Ko0O7xnB8P/PDFtdnNYJLqbt0r5qaijH0abkVyjn7TIrQtFwLDO3cTHdljuC/eFFd
KjdIyB9mJkBGMBlyHHDXVgvoT8zi2kbRJyljqyxtt3VbHkdcI02Z/mjoBIC93dVVe0cs0zUxHjDj
niL6JF5YPLbRhuwILGhRdeeZWMxS/5iM4a/Br+7aKKOlMKQ/EG5sx37bN/bAirY4UvJ1ruwthKqY
0A77DL8fFW4MJLRe635DNWLTB8OeuNhNnRkrJyR9zbEuFAJrjqriqqNh32u2n7bY0oW4UD53LFzw
fwxrAJzEVXXl99jM16AqNrmOz9DW36RnPpveJfLdX9K+y0sc89T/nhdPAIcbkn/GMDtPBrAGkCDO
ah5s88xoN8+3Z7eH3o6t8xQwl5ZJ9tXMJplkPvvJHJvoDhHCOw6wGtx1UVHpTxI66wlebKYAeg4t
Y7wn6ldlj317CAN2byNiyJOoGPaeDDUGx+W1Uj4U75pdt7ZI/c3HHkY8FcYefDBnOGZejTr0M2Hv
AdNzsjgK0YdbzpnUKriYN0mjXISPCAspSzUTDElLyW0a+3e9kW1ukq1b8hhRNwCGvSqgoLCIzpYH
3/cfVTlLsJuUjlc3mdkU2MQIqfEnQv/FM8kh5ib/G4bmEET+hCciWuQENYkGi+7z9sXxPkMgefqH
vvNX0VVip1yXS4py2WZIT9IKyhFjpUosbMGOyXJYMYZzU44nggW48DToVqgc1piTS5AWebgeEldb
1MFSKPKjqOjoemBVl4eSI89JfNnLfrubjeeg4i8hmYYl7/ZNpIGEhwT34U0UdhPNcVhDF3d7OmZN
BDJ6a+ZFtFVB/G5p2F40aiW7xRuBiNyTZfdIM8jpUWWQD2Bj847Z7Fl9SSl+2aHaCnnj4CzWgX9e
V6Z7FDru9mGn6fb+8+tvIj0ae3S6mVuWzLMyd4K110aQ2whb/BsY+Y8q0rDqS83QZ38Ujie2Kv5h
xKQWFfOn7aD2p5X+5g5memYtMJeEL1KNK58mXQ0mtOp7wguQ7dnD0ixk++v1oj9RCuxPsU++0oT3
cqM8k9VoeYhnBiz4gH1Fbfh0e3ATfxtERnbobn+hmmvQnmx5qARk1rqLDcpYZpbu0sZ+LQymxe1I
PB5E2FpuGkmaCnRJgxuAvTZnL2qNqRdvFX7Z5XPmH/HudSfdhc83Cdr/F+v9X8R6NvkeCOX+z2q9
l9/j/5bq/et//BuAZC+quyDAiuhatnNT3f0HgOT9F+Ahy0eVZ/1V3f0PrZ4TUjULTAFL85Yb+2+t
nuX+V7CQlAJHiH9hk/4ftHqus2gP/7dWz2LqB4NkOaZgXrYgNP1PrZ7oDBpgdS2OTiaHA7W153bA
QNLFJRYz37t6ITe+FTVPZUzvIpynS9WHhFBCD5z4FqtoLnY014SpgzMI5JPtlj+kQtlhCMI80TeT
UPISOqAz7DB5bNzgWXfmRdYuHUiUZtEATaiandfcoB+XC0tdXFv+qPD9G7RYWjLOxpTeOEZyOzVP
ZlbDmWmigwyKnd+r97mCK+wk1SWHt7Ii5vCxtdWdSxNrXVfwE/pwBMTf2g/UZdS2UqjkITy6Y3e2
+i7exCDvpPGdhSGeZhgzKy19FieLzQgCG82hgCCscjv7R4mLDGqG2WyDBUpq9m8lIPeZfjZ/WLUn
5+VFhZjxtb9Yg1m4gBB2K52O1l7EE4KQchdE6qsNQLNK59LDwVmNVnL0fD4Pton+cDLlqR786ZQW
LR4czLcbbcWs8MMi3SoncfYz6APLKyY863p7xp7KRkworgBDzLt54nMmmnzpksQ2f4WDhNE1R0AK
treZRs4l8H0M4JhgsyMbxl/NebGiAn+ZJzvbyqKDDoQO7yFeGBiUb7DcLS97aBMPSBppJIU7G/Q0
1oXUefEHxSnD54zpEp15HeronfwvCDFh3GBQpdviG0F0f3uQwWTcN1b9PECdCEf/ADmVE3uA/e2u
xKtwrkpr3zhU2FdCtrR4ucpZig8aASmV8zknSt3mBBrvMhpG56bysbGbCJ/ZugcXXYFllpNL4ie8
JHcYfRQszJkFP2dDcGDyMEo/vUs11JCpL+CSJHQcpLDGPei9hxA2FLj3qX8mOiHZT3GqNr3vds+V
dJ1HU9zB4kocU75ibOdBfMW08p5vLyyOR46uhwfqkpwnM+91wISfQYT/QJLNwU3Qb8ohh3zMDXjx
Cb7zNlP2x1gTDxTZ3dsQ1QPtM6gVlLicx8GLOMO1FWWoSCzCN9GfJ+5p34iN30hluIHH5o4tLEcH
dIBbaCgYUavefbE8+y70su7OE6hXKmk9j2AWfwVsR2PdkEBSVxESWi/5rDVDvAj3MncQkwaj95To
PPsyI7oo2qyD5ylzaVpRz6aFjG4UIxfOrKyLD0Cxk8c5IiA9zQP3C2rXsRny6OdAJkdkjPeAQ/Sr
8uv5kGBl3kHDUB/5XG+LiA6jG+ErE1ra+9FwyY2cdPyW53iZm7J2tgHKsbcSDjtc0ljsbl8NtcU2
1snXmeMHKHP66d1X5vuUG/WDcnAdjpIGQBC5FMqUGn7ByTGb6CmfFaqnoEUBMkByHgEQxeim98WY
BpcERhJYTNW8JB4HoIxfXSjTWOr6wwuhK2wnB+s1tJyr0xTxj9JIW1C6zvxQm2K6EskAebIcnRXN
nfzcIlo4jcEsmSjC8bkm6+a5sqgFu3hrtarQfC3/rhM8sF1KO+j2Hb6S4UEOBK8OSbke/HJ6JMF4
fKQKqa8QP0///BPXMufoRWqK55HINFbNO0gFQh6D2tjeXk4TZ7kmwX5EifKMtbR4R491j2xWPbpz
n79OdCi8XH8tnaerbpPqRVXFXVqp+P72CgpajL6kiJHikto7jcELM1CK7nmKLyiMxXsp4k0gXfdl
GnX/IN3wzRVg4YRXPNWmVTx2NYEFpOjQFMAYIrKivDpyLK4GDT0wSMTBxhYVACpr6TmySFa0NaXC
gPaaH7nPjeMBtC6i9jft3R62zQVJBioMA5jDXOTVtWqVvOf6Gat4gOXqT2QMwufFr2+oZ6Myy3PP
comML212dLjTQ+PZ9zEZB7+CwLwPyBH+Hnc9IvPCB85vOGRNUJRCeru83NRDgr2lb62jBH//QcDG
qgDS8O4gjOE4iJAGIWbwoUMq7oLbi7Y5FQffi+uPfsuSLz+InYvORdq2a7Pp/gwG48nyzPtGl8Ob
Z5B6I1KzPMohcnfhUoxyYiN6ZEuLtQYKFFmxvr8hj9V5kJOq1oNgCJMLQwkrJOxwoJB18JykgfnC
RSn9joJnWt0hkAvv9dyX6yT24xNvOXsFGE0lopg+rIiyuunE6XMp6v4xGNjAOyJ5bjXkCjfymgNc
evqxWXfJ22B4cPLGYJhn/bt0jV2W1njoiep5HZfKtUP227Fp0/TVki0aecFfdPsq6ho/N9gRlPMx
jkWP6M2X8wNb50fCCvvz339bXlYDgNqmFG9RM3dXamvd9fZMVwtJY3DJyR3z4QyIcQDlzLMc/dk6
n4m3L5OIOLmY1XesmJ6EVOi30xRerWUhSs7pb5Zh2T4Upj74ufpjCmHuQ3gDa6BeVN0Qs6F9L05p
BabCJA5zNfMhcP8Q5RiXISCiwqZg8WmzYz/maXxIEJcdS4IckDqzsGuXXQ5lhcsiiaW1md1ZpyaX
D6XRlY8Gs+wKsJa5M7zf5syGyGFR2JdinsgoV+15yMHqeIRv6ogkEjOLzMNsoz2gvBPukDIcbbv9
jMnYMOPB2o6Qgw6ulj+ZhDlNtAZ5mpOjiBXs31s/z66DM/6gos/xCaKF77I+AGnz1830nA6F3C0V
MjIdOn6tHFe+44C39r9BsL/MWcuMyvGGNEq0QeOj6cLFULL9E6X0F3opNq0nQGl05oPRcQqnv/PL
HqcjqUB0Cn0TCzRNSqpKWXsIMgKdXQd53NKaznqXhbSwdr43tjvCk7AhJdmmCZvvWFFjZbS+GR31
Y0ZNCMB3NcUkc6Xhm91a32ZpXDtfgHxCu947n0GT7KlpPfY1qris0L/Jq4Yy0pI7SC77a9wroCLu
nnq3t2972MvN9DsH4Yk7GipfN767UfM9EDnJ+TY+s9XwbW1uxCQ23Qh5Pkke45kISHcntCAWe4i+
6pDUvepXD9nDzzuEG7JRezQPeLgkqmELN4Ne6FYFvN4hjb+tXGYrUbqPNFdg5H6nmfyYKVkBb9hX
kwRnkpYXmGmn9kZCdM33uhPPETKqGqndDnWR44s/2lsK3W/RZG8bEHFN7B4iyzjFA3Ejs3GSExHR
yGxm9n/z8DAqElRlOXGzGk+DbfzItXoUsTgq2ssZicgT5uOcmXgJDHwJLDRwtUHTNu9rMtCJLkSv
h14bOeVQPGHtf7HSudzMgZls7AwdLJKaVRh43x5iEqptDEmZHVvLpe0L7X7USwio7V1aBOyx074u
Bu8uZK23OYS2923sLGB2gnqnPt8zq/lJBJYbrqJV6XBTOKRJSGw0kQvVSZC5m4T+vQobXBn2uvKr
6Az1zIZJbGFcZYIp4w+3pyBWhMOnX7bneq6+KxhGe2VML4LxuOlIDeNjtA+lNV9000Z4RxiIIUG0
HMR8dPfTgzlpwdvPyQsIIg2bb9jLpH+e8vJciizDioGjZLLpuUfS3HGrJze3AYEn4k3UVLiEvyjG
7XTbutnn3AIIVAV/N4WNdZhmWywLuI3U8KZK+1MtPwc31Gcsizu7j5BvBzkdheQ3bA3QZ0b7PSwJ
NapX5BG9+mX45Qfmzyz4xQrwgESat9qQrLSIO1TwJyinn45Hxa5THQTykjz4tH+ABwOKnGJdakw/
ABW+TabzG7z07yltL07zWylHrMu6JCE2ObqKS+4WyXfipo8Y/Zf6O1Kn2qsvfjKxfE2LKI6spbT5
om5MpawNEAOMB2TAVzbMH6Ye3uPefVKedxc04WNhTQ91/d+MndlS40CbbZ9IEZlSarq15RmbGQpu
FFCA5nnW058lV3dXd8V/cW4IMGAM2MrMb++9NmjOKRvfhNOdC5LEqtJObI10ZtDhVyghNi9PwEzB
1mTaue07Rphzad3WiXXqZpiZYH8Qtsjpe3RH3Pk5RfQDpWZeOkMwMDDyDNpwxwTkLi7Vuymiu4D1
19JgWBbjXIAX626CRu2r3gg3TYT+EuMVzu56Ggp23WzTHIO8TKroNrA6Llnhtq6TEGdQGHjVEGIM
eacqgyTxPH93DmEr+pRPjXXRMiJiMZBeNg0O8CMr2RtDBNlRp5tI9nf4x1dFWr/7ePQKSom3qpfV
OsUnmI/RuatoPG1bKekxwnGrKrGfKnPTaPRO51Z3UDZwyFxo5oXz/lYFZc1+A2IK/aUzSxJ/A7if
4VkxEiNUFN7ZNeSuov5JpgZXYs9gyUi3PrmW38FD/Oh0xiOdmNFTUhivjNOpEGpKzdP84dibTbZl
l9UcTJenVO52437W81tVta8yVOnNUCMt+tFEpRUZ0dqrOMrtXW04N1UsHrT0KUK8QugrFe78UK27
/paTn4Lpy9Uk6GGhV250VBNVzTh//HXVxwA2RgB6nbJeQpq8NqaT39rJFG97t2s84dunhP/aSeM3
xd50mIw+2JSCclBAw15lAuoZnGYfiGxLMXfMpqV2vVJgPESKp8FdG9+t2u4OnBMPdFf7mxk86r42
k7coLvRjnXGKzxvxJdsaX32qMYx1i4y1Bq0EtsA2lW31q6FumIrpzcTB/zFZ0MSzb33oBu2LQcG1
793UdFqOQjUTAefcbPHPx29CTUcR2ffh5G851hLtqB2QenwKh+WLWATYpsb6otUWjm04oGZ+P/lc
4O1UnJtO6zGT+s7J1U4Dy6uTue0RGxMH9JLC+QawjNaTZKrd6Bf023Rbm8N5yMUP4OaUpSzK9xSE
BxtZKQ7WAXS6DudKTb3aMU6XcO/fj683Gq4FJReAyvX2IcPrYjWLd+Sfr7t+GIvoyGmM0pfl/mp4
INRlh4d/vvT6SUHLz1aN4uZ6l9ebhgosfmXPq5nsMw5NKKPChr4bZySS1bBrDPMw1MUlRpNo8+E7
JM64aifxi4HHOTpAdYRUorWHosFI29aY70GXRKTL8s76ZUb9Z1LO38QLvyuDYW83+R69yQdjGL7n
BHmnKMInFrFThm2a9jAaORawgK7Ealb6N2lyzpTUEZTyTMlAse6/5rmwt2nKKtCb8qYqkTuiPEfF
MQThNzdc08suuXJiaoN33h77RTe8vjfTYA64rLLXemd3+24Q3vWT1zdh21KbPJjP1Etrm16PPigS
tI6iTff9ojYkyA7poj+MixKBXRebI4BdTy6SRUUvAsv1omNcPy454x9L3G4tVQSmpJghpgkao/iw
wrjBdQE9JFmUEWPRSGbEknRRTeZFP6kWJSVHUpkXbaVfVBaxKC/XN/r/vIcLlBoGHFteNWbJyen1
5DAh31A195guek5jXDTkHd1iBiceF4Bpuog/Sea1kTyjO/8OEYfsaNzTqm6iGC2aJvrRgI6kaxCc
cIT18Xw2FqHJQnEKtGqjTDpwUKKixSIzVpxnvBSdyue5wSFl7fJg/UXIQpzeZIqjvh3d94vUhZeg
tWyyj9p7JQNWBjSxCG2snJwDItVq2SKY+GZpRPZstLROmieb7FZb3Y9Bdy5R3DT6wQCRrKTQ3lt/
8Jj9scWvNmZBjLcL3yXKnbFIeM0i5pWoemKR92Il7hwqzLzwIV/kP6MbLpSZMtNcgg/pdkYn7LeO
VUD61cobJeJdtsiJeAdY9/VbHZ0xWQTHMQZcVefDrudADSEJWbJZBMq8Sp8KWkEVEV6TU5STPk0Q
bKjX8V+l1tNhH3O+QPHUb9UigGIR/CTKSc4n9k06atM7PT4YWLJXCvWU/r61m2pHZ3KwhbTd0bSY
CDgLF3h0i0vJhX+BY65NLJz6Is+mZV8eGpwDI8xeDQW3QsmlXVJ4QiW3cWXDby9vJ5VD+1Nvk+8/
0mqcr1majkV81y0icbvIxeEiHDPFPs5du8ty8ocJ2vKAxuwvWrM0zHVKqe66Rocu1Q6JB1A+nVYM
qShIXCTrsn6cFwkbRixdsRbZ7AZ9G68z15EeI6dWvYWMHRzgaYsgnqGMKxTyViXVhnj077jIYBYu
Mjptux7pSDwi7+NVZl8E9xzlXaHAU44RYpJElKe++wtbdneJ0OtJvUAJXQR8lPx4kfT9rnuKI/qG
rI4S43z4VaH+x7gABtwAUk27OJl/t0BrV93VMLBYB3Q8BNn8mOoUnrkCn64aqf0R2jPkONdTYXFE
bNRXdWfi/4JHHD3gib1FFqJjY7rvg1I7yPYXxV17rX3t7OhohCUVgdVBpOohzidQK7a8DHLppK4i
XH+9+VNrxlkDGF9U8W0BVZ0d+jn1SZDOBhDwrro0af9dzdFbgKAuq1cM96WXl1nGbtIytoPFFc00
221PvZ3b+8FbVxa/pZUcjEa7GVV36wcvDi9Eo2cX4hjVunT8e+mOBPnZimCCeawa8arM+GSO+WOg
Z16TDqzRyYk007qp7ccsrg+qLT6SilAVvjciGobbACvu3kLlhrtyVp9k1DLsOxNtp2bxRNvpY0Zn
WciFQp+rnxITOPb++1RwzbHlzdj4NiPMTzqlPn0uCnQN/DiuPFO5dZxs+32Ky/dudjlj1l6j8IeV
BbP/XhbZdsAzYlOGvkLy1N9qEtN7d56fGkc+ptVa+dQ/O9pzIYZ7gAXvBKMpvo+g3Q6dK3mACOFU
VLvTc4eHnH5HOumXrSq22Z9Wa3dCJ99i+MZzzRLQBfJWuTMJug7Hw5Rvi9neTkujcDwHZ5a+LdO2
e+qIVpr5W2cJK/1uzTP4zZCXjt2bNeWXYoa7OAb3MQVFlmJTNjMpxq7u0DJMkdmdKoaBX0W7Hdvs
2JgGTgh1jiSUgsiwH6sYU3k9HUwD53DuO0yn5dsg3IcQfDqtyPrGZm8oAn3GWkNplw3/jjb7mb92
EjMPmdhBpxsrYMMzF+P98ifusvLJTYEL4PZmK0+eow1/a5zLvAnnI43sdOm8xVQHYyvLiXhITMGx
+6yP8jxYfLDg8eq55uqZzSZUiOzOiX5jwJ7OKgqpOTXpjI/SN4Neeo5WrufM8PYDtOPheciJ/lpZ
dHt9IbUpT/3yh83HcxZhOwlGwMwtSZXKuassCBF0yzFt13R9bVOCx+xMI0w2vtoWvxRIMhqaZg6L
VscymcxnXXIuspIb5DHuC0OAwTOGFb2ChOzXoNrFp0/wVibhXTTIz9R2uMi71V0gW173pCCmAvd1
qvMHrIlGO8txu5j6FTVs8saicGktE/fCf//Q5znu8YBxiDYKWMqKsdGCNAoccz+xdqwt26o933w2
K+t9NCumO/LZp6Bo3Q8/7HFfuvTR7Ag0kYn1/MEqPJ5btN0aSMfITqwrEXmlbiQEXJvT0a/x0HHo
+zEHqBPV4GyTkTLWxfKWdn23LXH4Y5DQP8ndVcD5iT6a/tnsuuchXYqyRHUBp5fuwdzB7xEnzPvz
ipYEf7UYLRb8DyNX9qUNwyfh4FKRiG7zeo4qcjAp4AZWdOJqunyb5Uc2xC/TUnCYJT5zhuUKWTVv
2th/WDjZacYEEpv18sZJ2YemDsUIPFXo0CjMlutoS1aQtbUfc+buOm41ABV4+ht7Xdkg5my1Rakn
5mdi9+/TTm4YcAdM2pzMK9tQ7qIwuLO10NpEE5WrKlgYIKGzHVKbKvEofK470hBNXW/r1n2dxbQz
hvZ3Vy0FGwp3tkOrlp26943OlLQ1HttqfC0N99IHaBlppf1iYmvSXUWovsj3mcaI0goj1lkWtCia
PqNwws5NSJ5j3s+8dF7XtJLG6HzradShJNgsBAPsVObr7sGPPhnb27yEoP2qdk0L7xt8U5bsNPoa
yWirzOYfFybJZqaMO5D2w8pq2n4b6sVLSDyuaHkAfShsHHNMlWe3I6pQBDeaSUTaXSI5xaJu9mQW
q8ygtbA3t610f7O9eQ5mTrnNrHlBN/fsSaafMWx/ZzUx6shm7+ouIHJJeM33tyI3iotsuxcY4aC5
m1s8xPx7T3bAPGkqhlutCA2v6xGCG0x1aZ0823PCMMpjs9QpIjzVeCKcxJQ2KOQNKRWOD4GPM7bU
sfoPgbtBYaMHpPlQs1Wtg55uDb8/52BuPeXM/OFCnMfAN7k8Tx7dWztUGw5YjQvvYnwSCZndgGue
W3BAS0KMgm75oXTkpDA4kCxmiNV/O6WgyY1zk4z11SCz53FIpm1UUfbZhzF+wPKQJ2Im7TZdpqL5
zrXKXNq3wEm1P7J8oYec3FNkM8yLos8SI3KGuw0ciVbuQjO+JfauszNxYFY5zP/R9XLG1RDguAJk
Cgl62PDQMjgmGRFNikowNsM3L+EO5Lr7ao38xeug/8i7iWAobkAJ0b81OrFGscf2Yd9zoH0K/eFD
Txxo1LAijNxpd60w3uoMZxH2PJruxxoGBPMtwtqkzkaVbGRHTHWStyZCoemLch06XPkMLTlrFHdh
TlcM1eNNgpqy0X2WdLbs5b6xXUSc2mILmjr7cm7Yo5uU8/S0PlvW16AEJxhb4KM2Gs8X0vJiS+Ki
aeKvCskMbw2dXSnHZp1JwLrOCTjjlq35yTqKgNcjc1EF1rybwMpXo8HGWPiUEeF6XUui/phjiLt0
lI8MDulIjFcQc8T4u7O5ycz0O6cL47UzYuEeMo/BGLdCXTG7eUMGkY7b4tRjey5rd175ltOupaRr
NDO0ValrPZ3g88PUENGf5EyECEgtcRArIzMvFlMBm0nzFWbOvRqDdO1HTAkd6Xiunb8VAZDq7qWL
u9wLC1pBIOfIk1HvZG5XW6V37G2f7FJfwndiOmZzeuHysI2Q9a0L1qNyjfJk7GObQhktUAJ7Zm9s
u5FFprTqifVH0l9tpesQLHbomhTnFVyyycxn6SGZpptwaIZ9loI2SJV1GFyWOCgWB/bS90WH2BMP
4VkzUBuiFJJ44qLRAXQIUjp3Zwo8dEuptU16aKQecqcRDjRjI9rmDVsEVY9bp+/oAYzaeh1bHMjn
RvtV1PYxAq24LaEOV8VJYJuHSc9AxagduVFTrJNu6WnESyhI7Qu32U7t9AkQdz6ngtAueRVPZA9R
MM7rSrPP0EdGRFpeGFTQFEWc3MArePS7gY2HwyPDu72qlAmqDdNxFCbbGHWS3ET3wDl22xHfJ0mE
Utvndnrs84KA1LHR8zszR1goOWfTs5E+kBl3X+n0ZYZTlKb2xXRuM7fWLu31tZxYZpTb3Po69TJa
3Ec7ft5H2JMhlj1pH9rK16Mqi63R55+CRu+iiQMPHjvXWM1oNxMTERXEFzPXcdKJh5KKJYycmWe2
JD5GDF+Lt7Fa+xYdLHwXwzb7N/6ffG928DGGMHY2kjXKKhp9U+g+ogMTnwE9MrDlZ64FzakrKRpM
6lNo288OLVpr8obJLUgeGCjbkl9pHxRBeOBYcsL2rNAPGIdgjTgkFY4/S83rWGR3UzffGDbQLMQd
zJsNQOIEqcOAJkMyitWhimgIoOm9Szgx1fYMMD98NJzcWFdBTltOVIp7Bw/rijjKc+UWD33Ydhw7
CEf3vfEc+dQGqplQOqLjoScit8aguZmZ+W9Fk1EYls93qXZR8ER2PO/ORqJdMBXg/BjrC5wJ5hKc
4TDvRNXRnLWPKoyfnV8M9EkSvQxqOhgFx70hMC1KIFl6xLcxQJhvm/QloUF8mQWhOHQfgsOXVeIQ
wt5w3/dFuXIT/pMzoS9vcuizUZa2sDuG1153kN9yYzvNZYW5Zd7HE7k0XPQkk12g3hmoBqOwHOZI
ziV0KRNqBLs9PQ/PWZ3aFy2xT0FsLp0uCaO17g2gVLSbSnzAIqOwySQFEr4xHeQk0pLrsXDh6x1p
w5ZuNVVD0qkSdUmpjh7IJDUOJNAs09cZ4jK9slbfeK3OJJvllmAFjqGy6T+tQpHYUFQ1Gf0vru0l
+qT8ooClWsd2DFHKEM4mc7tztoOG7w11uPe1nILIhP1v0vU7NwXwUrGN7SKOVAzlKyPXPTTLHNQQ
2qibKB87J1dsE+h/3TP4Ni2X9dn3pwtkSps1G6B/Kftt0pH4x2qyV3bzE8iYMVfyowq87eXS6d5b
xsaqomOHJYZ1YEtS8nOKhlvX1I60bmz8CS+tE/XPtFg/xoqxZTjER38enid+G70H7RF9tCZBpxQf
ygbOIY04dg5nJk83xSR4qvfD8m+i48PIrF2G/0fK7s4nYJzzX+O4nz0mSwNJSeEnvaZ2QCNA8qWH
qDzCKp4o/t5jm3gjNxnTC8aFyK2ajzkO9+ykBbCHPYEN9O6i+EGoepn7LZdyfj5T25UfdC+2HM9L
D8HWnxjXDT0JybzISHikH9ZEVJqWhZOriy+fhgVvZO/P/tZ5AjoV9oa1pYrrbpqo54WrgIs03GOs
6TY+Q1yIV3qzc5Lmi/B3wuGTHXAq6IjrKnWKbNPdZG2yrWzNP6ZSf2xbyppz0jHhYjUOqSwrISkw
rOB/Qw2PKnTIXw0YrIzFUzHRAD+UvVuO3W6KZVlywpHrPigU1nECVjH5xx7uPismxJfBKy3iPkXW
fCPFFZw+MF4F1Br0zOnyyU0hYhpHi2K2AoDOiokmYLSeJxx3zZUhbgiYnijTYdKh3EctTE3MF80X
1i4OUZQugm2Y2t1kGA1uHsBfpq7tiojNppQvs9C+6mBUR/z6h1q4yYNz4zzJMcxPTUBdSBFbzDuD
R8v4ttK4AQAz3wcd5LUi8vwxHC/09vES4cTVJDV+O5NiOgusk6jg2GT9uWibeodRW6wjJxArSr9J
P1B3YjpC/LIa86E2zM/CTH4FmfR3Kp7Elqtabz+YDFh3BsHJE9YoOupmNpxF3ppnK+MCuZiRGTPV
nrDp0g1M0CzlK0y/8eAv4GJhVp9F01dHAN/rzu/u2tJouTCwxSw6Bj5lrdWbuqXNJwCdD9+CSEwZ
bKpKrXItvfjwrw6yn6ZbadO8HbT4naMavsYsbhkcMMOm27AuPArFG1j6GOdbJRvOJYPYYKRmUU8g
nQRDwwZ7aG5oK/G/wgyJbQTfElvuTrN8GtLRlzyha5uuGgeP4Qh8Kv+iaQFrlsHTwKGPepqsR1n4
xoNKi4M71Go3BvIxQovaYzEP2Jr6x8K0aLOF7Noj7B+l4541W/c9McpnyYTQVP28TXyhUYwxyKNu
OB9xydhxqhWwrsxEPARDUsieU0s7b4DCtLzeSyqDlmm2K6IXOTchyLv2owEDAbY9XecWEf2pZkLm
h+0uMWiml6nCs5akMDhytzngAxFcSt5TLBXkinJti/Ze0weFDMR7E2sYtUNVlnDqhknTpR+9Wclb
CeBryD59YSYvqZ/eR6nxaabWpi0zjWEsDWu1v0kot+rC4SHlqYCjtq097Xr61Tzftr7aun3VKuJ2
RAi2vh1mSKY6XSmsy6Ksv6wgY2PqwsdUbXk7tDorZQ/ZllxaXwUHrlOcpvLwdYgBiyUG1j76FXbj
cuL8ipyWPrkoeisL1uWMcXWkgaNJm+SY8aTeG446CpxJB4N2d64wY+fVAGnYPlHI/W5wGB5tZNcy
TjaiQMWI2l++Xkf0U7Zv9LyDJGKEt2aH/D3UZUq1OZEGt20bz40Y2lU5G+SO8NXGtreZxvN1HroG
0+3Sz1jzYHW6cIIoIt2Sx8gQ9qnkYmMTa2Y6LF4Fu3vP7vsnEdTtqlrGxKqISq8r2qcscltY/BZV
Sz6NgGZIGZrNxamHLXmcIJ95cRM+57qZrXXSzetSN/p1PWv5VpAZwNIZkiMxpo+6zX7aZCwxStl3
RS3UznJnc5uiO6wxrrwkEVvAYc5fOrCYDNm72aO++NKLihmvTocx0cwn0ffzvvIy6U0pACxsCI2Z
rJGoDqEbjPyiKgSGNv5XYcX1vWttwP/HbYSr/7tp4E+OeKk0uL53/eaSrRAZB+pGT9SBUxCz/JRr
x0BZLaUB14+Z4zsU/l3LXJbP+0nJp64fR7SpMH9Y7vR/vfv3/v98BgJfozuHvw/3evPfr/rzIP/8
RNa7ZgZ/tDzsP7cEZFk8u1JderJqYo7Xu7n+9D8P5Ho/emgV2Z+6k+vnSy1hC3F9FwQKOPPru3/u
/Pru9c3f30kAAOH1wJP04PbvgaW6o0Ni6JBno35oJRFg6RD3vb4H74ew+v+9jZZ0sil/vybGZMVU
7X++8vpesFyp/97W+Ol69GO1v97+5x6un/3zzX9/1t/v++duTG2x9chArqXFHH0TdVKybwhu/z6Q
StdQIK739b/eLRqeqzRLLeHl5UHlC7BfH83n5Aqm7xMxbR0QG7wK8+P1TbyEksLlzT+3/f3w+l7e
2jd2krvbf26/fv/1tuud/P1wZhfK2Ye6qOtn/37i7w/7e9v1S9JrUc9/uq/rbf/czfVDt62qlWzM
cM0EBHLgf/8af37d68fXH5d35QIq+L+/9Z8v+k93e/0eeE10qHfg40h3HpucbZlUWs/piw9tP0JG
W97886EYW5g+/3x6ILo8O9vYXSYuov6vb7p+5/XNP7eJArCuMSpz/fcn/PNj/n7vPz/qP32ddIEk
4er870eLv7A60hl/vfn6Daoc0AD/udP/9fl/fsj1w38/rbkZpIG42/zHP8F/elz/8W6uX/j3sV6/
5npbiINsM9jGdxfBXsLni41QLuVL+dAifcjMqNu7oB2i7Z8r0GC8aGaT+vM51Mvn63WhYIRHBU1R
HJRB9RgrONOHbKMnicZIkSObZWjLIpZseMF9tKQOdqi/9WnChnQyl/eY1tWKI7ZVbsgZm1Rilhc9
YXQmnOxJ+LXYu2EMdKB/qoDc72Cm5ATucmTEBvdfZ1GfQbt2IwsadFk4/I49c5NNd1PZfy20rCTE
T2DELWcPdFhmgNVi15084VQ40nTh7zIpvtx0fJKlm2yp1O0pqC4wF9UmlXd+BHeJXVKQwPKtiKxS
PUB6piRSjwvqHCw6TGGQoZ+ySybxAiBi08Js0T8p2AqjopcAGVr/vqxgjYmJWrxhFvfKsXS4xzwy
i+PqaL+yNeFo0yaQicmbMQYD9hUB86kVGnifcdTnb+oVnFU46d0qXdLMIidt42s0tS3zGEItGP3n
Z4MyxrwsASdl5Tpq1Fs1AJ4vJsADXR9tTNZ2dig3YYAiFYeM3Tixk6DLD1PY3TCV4IwRMwbURNHQ
XSpXwkAF8An9bodqIbC1BiVFYfgUoCHOpT6sNd8B9M3BvHGm26QffxqbP4zTu29o6sijvQsBLomh
1HE/eSyOsizHHdoZaX1Bkt2IObfU4WvV/8Q+G0gh2BGMs+ns4G4SU273rY78rdXgWJTFX1oxTi+b
QW3YG7+wlxy3TSUKEtfNlx3dZQGiPb5AvtdilLwztIm2K41kaDdo7MzJZtt+8t70brhBvs/2pcaA
AH5nvQUiMOxUu/Q7DgxhFb94gK8RHNL9uADJnIYHPc54PgOiAORg+UfT7x2C4EODBFIaOALZgNdS
q3OyD7Wf1s8oAB3PyzNIj632nIbzt8knIXYgD1TqvdVs/1Lo3e8qAyCr8/IDkYgOOk5Y5cLQLtdK
kDr1SdcgUwxeTTZENQ1AQexblDVruzkR+J3bCVEkQ1vE+fJKGhszv0VVCzB13IOSB8zPsnCSeXkL
OQLe0nSsOxMfHX2aoDfvJ0mDUOV8lilgokAEH1OvbQHyaetBsi+Txpl5QngKc6JcbvgFKoGGoZG+
RTnOv9xqorxe7aX2bbs55pPIABYvRbZ2Y3E/t/6CbkjBRfdPE8TwULg3ncPuu9CYvCY9LDEt+Z1U
stvOFRtjBo/lVnNewmUHbcYZyW/YPx4NDsxCtOJm5iW9Huh/9SIpb4OR6USG+tqJD7NSbHsmu990
9WOTVM+Y6Sl6ZFJpueWbbPsLGlq2dowW2mD/UggwqqqJmYz7Am550nPekKNYuUEB23BC7ojtcG8q
6iH7Sj5YsaLNgaEosbU05YzUZJXw8hjGkSODjZDdXhoYLtN0eg3c/gNOZY1qXHzF8y/KMgdsauFv
EVGx2ujPThU+04+en/Koldvh5MqtsHr3ox07B8YZ81fMeAB325Xl6z95ip9aWG/xYF7wZb6CE7lR
Ol+WQTYwBP67dlZwt7G0tGVz4+MPYTQ17ZIwhBNMHfZ++rT6Xe+nT/Qnv8suRxdqpzvAbaA4yQxa
TBIJSXDtVghhFe1kMu8YsNaDR5E0YNmiwx0Xf/T8kaCaYIQhZnGA9hECYkDlbTkjhoI9OyTjsClO
RrmtM9O/x43SbgaqCteLhEx7smfQ30xkjYlDmv4agi71pJsuznjGEU2TvZampPy0hUcxJgDJkmH2
LKqnnIRUrsBlv2m09MWK9ft+XIbTr72F6ltFCVFKDBGR/gVB7iuL9N9NRSkmA9d1J2ASd3ZGYqZj
u5b5yTqSGGmcFFUrnIJfEpcCMKqFX1E8iri6VM20zvLppuwYdDYMrPSBBxzqW7cheidavQZnZC2d
XuUtutUqKizlGXbAuTUYDwWVovxH8sQqt/hFFsynFaxjeahR1e3GJjyUFnAOGGwZ9qGqrI8mAvA4
UkDupJmnwAGF0q5Wgd+2Xjf4+D+c4diirAdWrryKVXfTGTG+9qFPPEtDu8HcB8LFzEfPN7TfToXA
5/fjzogMlIEBj5INJ36sn5Scd3abqV2h9J05D+ckzJ/zEdagTDGih9hDgKa8RSZPM42iAlHEx34d
wL41y+oBD/AT1akv00I0VHXzFNbz72K0XvUCXw2j4QxGqRWM59mhg5WBq2ywskrLOhclNpqiQUkt
EGUs1UCyx6ECX2eINNIlONXeUO3f3SB9ssruZoRkG4sBg2sKbTp9S0CHmHHbbPWOvYHR34QU+qYT
OTdRM9RKSv0O6BBYAV6fS2d8uufUjfswReuLBguLfTGteW2+T+34HjRognaKJRQY9oq257cmS34P
dvRsVKBgq/k7RqTtgX/NdFJ3KntCX0WRE8VDSaq0izTU8UTyxggf1YwhpZijfpNIo/MyAq/KDT4a
pzkEHbEcppub3KHIdmjt70bByAW2R0Npi4Uhp5SVlZbXkhogcArqA5aMUJvfQzTmlIQxYkMoagcY
9/CWNfEyIHMOxYhML2Clr7VJFaswYm3W9FOVdpyXfQztytb3i4+6Kv18VdrJqTV/C8DUiRh+dTyo
gyhfoxIEtJjSF7fWTlz5HiPgVZRF2/zpgwtAa9zr+q6Nh/1Y+FvQRYyQG/4sXCSwSkRErlYDMuF7
OCEMdnZ5iZzFvdA2MD0myxvdm6QoHtOO9mxEIUIqvHoHx/9O0/FYJAMtQGP9iivkRnfbu85J13Y3
3Jdt8G5mmAnA/4BZGNI323XxHxD2XDczQy1DMRueeW4kSlgrLmKvFeQIdjTjxjHEDS/Jneqm+eCS
TC6yC9kA3DaEgcjM8HLpXq2WsdycQi5oguI2jRmQkPLhr6nwcxpZ8FRY8GeW4ErWpgPW6+45YhC/
r0NUFQw9NqkFMgb4zvOgp8paC1d4GN+JwXhccvWtlVX0q/Rno3bP1IMmXuXjpU8jMl9I64aGr4AI
dZbgTnUC6qSN2WTID0B9tPkz2jYJggyXldfptrtqyLAzZ0FZzR7xU9PNkWBmwkO9Mps6emj7Tetb
7RMLHDvJe/dLjF13I6d2DfPBhHPRPmlq4jTndu94fsGi0tAsh+69btxt0DuoGtHEZ7HMpQxpalSR
tCgqD9s8Lx42YRWewCpAPkPrw5CaJfsM/u7BmdNXm019yQre9SU+cPbGYDDJdVIiG0c3ijxWHwy3
4El4ulTRg+Ty4zUdrzXfXziK1U0QFT92EzEeB+i+Toxnv3EuGE4+QaDekO0EoigJCfmRs0XuPXdB
dbLYLAYM2Xo3uLAFWcW1edaj5IW99otjGeXaDCT+aH38zVQKscXpx4vjstRYEwjk7iMoI1Zz614L
YsbjVoV1m2YBanitmtmt2WeoTVaarKhPsNd0gm3jIPrpt65qT2Yh6xW6u7aS4/BsFsNG6ubIxkpj
baXjnR6QO2KoiL1acmcwG0dz/WQklu+Q2W4r2FdsaMN+hy/XAMzvSSd/xkH0yUm5WptJhe1Vovjb
PGm0H93XP6IiOfgW6mAUtqdSXTIqMdZuiJk4zdiIziaMWuqr1i6hnHg2z3XnPmVa9420Y7jqJhr9
DZZ3byIpDcOr3AAMvIt76Pxwwd9GSiq6fH6YjYUkWL5XCsL/6GIao1XtuVRYRsfSf6ZQD+yWCNh3
LqQuFRMAd/ByCBACmFOQV+Z9b02rKDc/4i4DsDdMaxVY+lYZ05MuCC/FvAJD/sKJioLFcvZtYijx
UoDLnBFhiOIEGd/n8Yju85zavEqzbKg2GSTXlRrUJRiz80SUeTkk6WzHaMJJzFcNxoAiRoZdtf+l
NydNbi0xIgOYVGcUatsrjmNcpAqCgQ450OnFWbK7QPDLJOHCphknACpvfWh86pY2bUG/PYrJh7xM
z8UUpNRD1OwIaXqKiXRN7oaNScArJGFDZbBYYOkrEuPHQK5YWWP3jah9vW6uosoED6WL+wh3/Sqs
bC9x0e41l2eJbeofoHG/I/QlooLFwdCHfT/pLsqDfKhMF+uUdDEVAyYWSWEu37CJIhPyua72I/RR
ZerTWmKKtGXvsA+Iy7V0sfBg7vgVy+pQ++1Jw6BYFZj+mrR8jmHihgI6WF15ME86D0YJGrwE0mul
S+Qv9lZFM18YBfwq1df0/9g7j93IubU734rxjc0Dhs1k4EyqipWDcugJodTM5GbaDFfvh/oPDBgw
YHjuidDqbnVLVeTmG9Z6FpIkWczphoUVPrG2v3fL4d1th6+k6PYzS23HNP6g77Q30hqyNRD9VTg2
2PqI71m3XDxSPKrMve9Zhq6mtLgoHEsaO8pVlfrvqY3+BP3TU9g99EJnEUrrviobQDS6G25YKl1y
W5yFweYzizqC00aMGrp7k3QdCrDEJmYr4Ivh2VTas+735TaKpwccbmoD2uAeTA6L8DQ80Gq9ef4D
sfIWIpPCXZXskdddl1JgU2A6Lr6k1KwA49tHZGMrYHe7zo3RD+F6zp9rHKBHPQ2JFGrXREVZwZga
dGIAalb4DcpAMx0mz8eWmHDmZPj8omQO/B7vaemSO6G/aXl+9Jre3IXjtKvGcFsp0nSi2u2RVHVf
cU2GvG0dqC/whFNgDC6AxBZ/TD3c9OxAJW0ftEV5ohIfhYxy+G+cgHpfw/fhv5W1hQbPS78nN36L
uziYJgzJmuotyI0moqvptRJJHoTmLgdDsipVSbYkrhYnZbUn+jeigJjSsO3chCnvmg+JlwfCgNsR
wrHv7vlr6SK+crJnSK/UrhWCVjlQciinA7JNUBRLgBKRkH8U1bcM3WiVxfLakT5oZXaC6XU8ycz8
BASxJ6Ogp2lDj1x3X8kwPWeo2LZa5fsrUlt4iGguvSExKHgz22s5bX3C26dpCRZpu5rNF3hMrQqj
dR0GIocqn2Ky2+Qhs5Ak+a7C/Ky7aJpowWzaeluu5qTdxyOxfR51NlB783uwMHXkzwa76x3Ctz8u
ahZ3Hpmf+MUhs+R3xQ5o61b5N9kBH1TUA5EV8XVeAm1qPqzbZX+vz7cm9vfu3cjTlFvxilP5IzHD
rWmrvyBZrqGPzyvhjDLcJiiU++Ib42lqQDfPNV18ZTU31Qh0ZWz/XLZXmW/utGUUHsvpnNt6F+RJ
2W8TBIwOy+aVlMML9yhqEINgDo5DJ2iiacfXEcvTR5ssjQ9gh5/xoGqbhO3fizDRjgx1eN/F3/74
WnvWK/qZJ7foqTahrtjoLNZtSAwTog4USWgpXboFCl7uTTS7VU02mbO13nXHxP9hvYxFr/GCNg8V
Lx5DQetey7Np0wnrTcH9MKKFFI5Wi3fGj85YCJ6i2dkbi+5NRHFLKbyiAiBOnh4WkyL+rh6gf1fh
elTmnR9H9/KHgzcEyj3U1nmM1X0ulvQYOE+rdKiREOhvBKCZq8msrnY+PI3oFEDBJ3cpkHjLR0fm
sZMVrGHJ0wHpjc17nKxH4wMp9YeLc7nVuTAz+8WNnUfTKTf48y+xP++yDgtKPh3bhrslwjrtjfvW
0t/6Dmq8iySEn+uAqWqLG5dhTMrzn9gPa6Wb6lD316x2Li0HgC+SYt10xnu4NK+eFp3nBq2GUZ0z
05kZ3LVfsh4XrcBL3tdoGWLkWgNAHV2HrrlkDRlUMX1Z+ftZx01ls0GGifZZCnUv436GD2DT0/SP
bi5OiCzaNUsKaiqk9h4bS74xTduIIv2hADBYypgdpMXqKy5iwGvZscFbrGf2d+w1zKmaRm5EbkTb
kXyXSV4zJxvXTZ0fpBrxk0Auqyv7IzPaY0OCXuMvoScZ/tu0sz7jsLxvEjvgW4AXfHOhIbTzcC41
6DeZg3SDKCJyjx7CTsOdEf6dS+3JXDxrOHaetOyPQuNgz+Zai3R41IOJtrOQG6szvty+OxAw+wgR
JzpUZfZNqjEvdpz/mQz1mpVYVUoLp3Fb8TMnw3XKhgvpe49YKD4oIT7IzIPAVqmtLac/vYyGlafz
INcKP1vHcyXWs+kib+5/J5XjbuTI3FgTo1k9MY+o1pkmxH98LEHLTvVc5NEJFfRD4Q1i5era+xwN
Z732j7FfXkyOcKAou66qkBgAdBsQLBJb9JbkjVj/rW35ZVv5ZyhlSAFf3RdavULCxuHiAKEMMX84
9WkmKjTE9uow0cszQ56svHhEDLkqCbgyS9Qv04CFKTbC1zRFFWv3kF/mwT0ls7BYUyOm16po59Ql
0NR1N48EILlJtp0j95RX5Ycj6j9Ix2+qCL0g4TrlDnnF7eAGWr/xy+qS9MRVm026doc+ClxiA610
vmpheSxzNe9q2wrsHtIPjzwtsPO1Z3J3oaJUe1uhMF/01KOHxW75oaTlPwDdBCLMPIVoPGfHVVxe
rPwFggws2+quibu3WKF9XS7BearNVUl5tI0cLhRm+Vfsfjsm4m+h212Z3N7CNtTpEsyB08kI7FSe
clE8drH5TjqMoNGLKWsHufN8YLGi48FYJmQ5EbEW6QxlGB7LPd3YYzcVb7JLv+h+nwav6w4ufhCr
nKE/1vmbLc+NDN8pD/pDHFOihAzqCXsUQYOOao3YPgPFZO4bTTDWSyeLkqGOzsWknStXald6zdeR
0InN3LvbRiakntnOQE+PEAdDDZNxkWf7srmUlcaCgH8AhpX2Rd+7mnr1JIDe78dZu0q68kNUZAwx
veiokoGmUWu21tRqa5kiupfkHU1tYRy1HC1zPdcRmwiXRs2Dl1qExm6a/Ppgax5y/Mn31jjAigdt
atHUQObY/X76X78XFvuU+5L1DbT5JEMLLE2eVZ1NG19Uuzz2NlE5vnkiubD4IdDdxVNV+9OhcoHI
6p77x2GObGCgXoEQXMLbtO1sUKj2ImTSZxRrWhuIyU27U1TozcAzTDUMIJPuUY7VR9+BgEocnj6z
BgHWUP7ODf+67gTsJWc1VDM3ntuakAUcm0hf83etnzosTJT2zmD84AbmpqHCLsLw00oF2ByHETpU
JeFjkScZjZ/J4VjySMQelpIt1hBtens3dL8A9WN+IR904hAO+5Ak0+SsCyZWnW+++tm1R4qAR/hS
L/9dsmxgLMeAvB//GXzvxRMQMcj/Efhv1mpKz7PuPBTyJlMwDChrHssIhztGJsJFBSNN94aHcdW4
3nczEtMhIkhedn6fLqsDXysYG47NSejRgAvC4o7wyynoyQjoFbrHOqrHVTUhWUPoxm1tHUolfnyd
NBJyDCJ04iBimYQ6YQ+kULZcWZa7MieMdyCkbk2q3saipRwaU2yNVvF3SOb20kFsjxhv6zadMonS
PGCJOPFxVQV+rL8lk3vxo7+ooNKT3ixeBBpOmXglx2P6WAwvoYUtRXn0aHGEPLbC+j12FSrhCmWG
n9I7u8jyYMjs0kQ3XjOf0zrrgNRljFigQdk7CI+iZ/riKHGlx35y9OIVwn8eaA0GA2WAoIg0WGGe
uUsWKVyKIpM3MaJp1/eCySFDKnSajD0x/s45uxIszZLA81lzrqOdZTuUQXyVebLYhW11z/mYMSQW
A6PKULFcURFfBfCZRmikh9MsCEtlTgC14xhBOKsng/gZ9l01zmJIPyuLgZUtv7O0vmv8ctjnZGSh
ZcIzYopDV3Q90h0WU+3M8Ml1s4+eIR9Pm4pYsZqJWV7FhyhVSwFtvtsO/lemldGOv93c6QWapcFE
3rasnsI/NRMWjEsatSvxccws1zrc4iiHpkcxch+CeQEyx7Cz1zV/p65KWxA0RS8Dv7QJTQUJjexv
8A59zcQPVimAcTBqW9+KMhgczQbxHPC7JuvvyVVNNq3d8taQK8Fc/hLZcBV65jZwL5kPMdaklpKH
VGGhoZvaxbUAO9An+qVj7Y6jlEOMgEo8NsmlFPrNl8LaCb2vt2qqDnOdYtDIyiA2BUi+iIcDEYXt
aWDennlYGtJsfHFKfKB698zWjPe/nIHNMZENkzY95hVjdfrWAuOrc2ostS11q1kPBIuBPWZ/WjcM
7aU1aqeGqxgGGLDADrknDcQbMQFBaS/1Z9XZYHAPdsZJmifVS+nM1h7PGVxyUU1H0S47oUbXVr1R
4Ntys4a6NrdXVc9YTcRcFtogzBP7xqLjRqPNcuyXIsc25hpluPbEujShRNiDxDfLLdpKb7klb/nI
f5FN3MJWTgSnEAJUtl2f8de+dg6vbWh0DpS9DA0Nt/2mGF/I1u1Xtc1/aWYYzMaIvK2WlYzjqVfC
0Qyk4MXZYyh5iqp7nREKVxSLbt6VIM5aKI8gEQKycAhGmbZWzRFqLFWWy64ncDyU4Gmk9oLGfaVr
hRaYvSh3LIut2C63PjLMmJjTtq8/dEd0D4UZBiqdXsExnKVyFdSEtEJPibWinFgRzQAExmTmL2l/
RaHxCtjRp7ScfuN6IFnZoTI49E2/AWDB2NyR32aX8xJN6Z1anLpe6L0QOevt8SmpICLoZNWhQd2Y
dU1K76kpuZLtENcUNxJkFnkRU8dxM5bmwTVxdlJW2FxzQhrfY2R/6OZfNc4EG9X3vkwD267v5tbR
j22CsbwNP9Du8dXCdDB0P4WQpQhF4MjMqXgcbVDXgR2zg38qjVXQxtq73wgPqQJkdc47JAWCnExy
+b7iTLDTYe21RhlLrTFTi0xUrPS1O7PirCzIdN3w2D6kVjgdHaw4q4TWR5Q9xWxUEXsttV0uk8dO
y/VtQ4ap0CgM9elFjQCqWp2p8Ng8d4qNiDPguyOxDgyQD15nzGe+++gSt9177rAis/6aKrnz6PZp
gnkqKjW+CpN2oMevtiLhjZp931R2fIsqXAmVxdqAWmVo0fNW6h14BJru8ELQoyLo45uEwJ5qgxG8
irSnjqFAZeb+KjJLh+GH9axC2sM074oALcgHURyQh9wJclgiDuTT3mtCAqGxodu4M+GClc/8mpCD
bgU1juG/LH90a/jslE7F4gx7g7Nnl5XkS1b5J47ykK/FXKJ5dMam2zzwE6VcVfiKGknmQ2yB8Zzr
TQbBt9BhCzWhdVe3fnqs0CWTvgAfCS8gybUnrqNybZC+EcQdQT4Sa5ZoELKMoLPi/mOaqhtP2JQq
mKQzWSUwUUt0IHI7pVV7xlnG1N9P5Z0+y++0RQvSxemjqfvhOq4ZvcaVDaGvZnCCga6/lc46KbQv
Zu3DHy3as31Fxq6Jq2pZs81j+eW68EFdQWvUtNd6ceakhj7vIqh2t2T5YDN9KzTfPf7+Fj6VL2Uz
eZAkkfEo8J4AF4z7AoH4KkMCwYAo23qaD1mwUdNG1pzDoTSe0j4BkZ3or60k29kwTXcdWXvPwTMm
Zv81SmKgMg0z7aothqAJaWSKYaYWItS0qoGIt0/KlfPOxIAUKGBKYyZIJy3ZzsECqXfcPLiIPSxK
nYf312ATRwnHGeugsqfzyqrAatr+qiTJXyUvaDnjV5VGcyXvSpIIB5KSr0cAr3WsN+ohvRE2wJCf
MSOOws+hN2CSuqzl0954sZzaRd3xR9ZluItHDNYV6LLGvZG3A/9+JqqcojUIpbZVrFiNXGvJFBt+
UkxboaOwhhM70/Tjtihq4GHhFSjZJXLoVWjL0MFKeLFaxjwGWDTODnLjk/GHIxcYm+vdGVZzX/cZ
YxgHEsfE/lPwXIryjk4Ab2ao7tIQ13hiW2rTlUW01XLwb7Xh/XVthfewexk7lGaCaJ81iUtrt8WK
b1nztxi9fWNBZ03/ug4X6FzkX/UISUN3O2o/DdV/OUWnwZLPTYaYouPiMtunMWtPfoPCB59mgM78
2cjgGhDY/iVUg0/eMkDL+SZJr6Z7NiO5IjSaNzFyDj6Sn6NMx2djxsIXSY1tO/m+mSu+4QbseoIH
cYrk2zH00s2Q5k8QItibujj5kZGjwZtuymJ7YIvwPb5DgcKpsg6HOegJG9dUcwE8lu+QZRwmFd5k
y4LYZRaRGSNSHZd/ExvUa1HaP808XgR4A6rUTUyABIbkktwER0MQ1G4zgU8rW6oz9ig3J42xdGct
hk1l7Wu7OxgQk/pifNSm2biAMd+b0uYxkOzhUtgU79YPEd/gjGFFaFU3M+fKeBjwupk1uHZET40X
nzp2aczcPkzRdWf0n5z23rTVus4nSbha+yLmaknu8wouX8RZXzW7lpw0Z8l0zwAkB7kh/+QOQc7h
iF3J1H4iu//IRPbZQVTm6jd3Q837IpKBoGw92zpzC66WIWSaFoGmpWzQLPx8ZgUSROBiY8LAxtbm
ZVZolhE+ccIe0y595v1/cD8b/JLk2tn8fx5D/9Yn3HagrbKjn7EdH1rT/ZE5YZdT+8gWAgppqkW8
6ORR+rjL6pB2QBiLeoc9qobn2hHgjfTY91Z9Mde0/EDNkR1ZJ1kbn+RxgFkq0Ykt26yyW0I9cw9Y
GMkSxFKdVHOcrGnncgeVqPcKDu7Q0d6sPvnbmDixYVmPuwpQ80CIQdz8lG776suIaXRZ3WryskOe
nJzpcP79fSHUZQQogXd2YHkS9F6CpE4XchtRqNbSJSl6sblw+Hy75g8LTS+IZ/8yIknblIb4yovo
HrNwfIQhdBxJnV0M5RcJIIzCvTg7gAKzsi523WQTtFAwK+sY/PSlQ9LxGJ3bTtbbqK0f8IEFJAJx
+2fi2NCURl2tYZQHPVD4NUHZEUay9CeGuIZpoTtYpcbPDU5ROExxKG9pwsDAa9OABSL2T0w21mNb
Ls/BBIC8Wz7FsrmzemszAnXg2yAIGh/thvABsrGY+TkAc1c16/J1MsHQc63snDr1PTlReHVHycZq
ZIkxklmJcmpXdxqAEnnrZt2A2qy2uCbAq2UUZbLdVyWoj56ZcFJC3unGMvDi+ZLArybIuC4DXXbH
yEsPYaQjVEdxZABgDODXvCY0izn5AYBxKQG6CA4cRT8AiO+IhV6dAlbwI1KEtcn8cLr6JvRuX/j5
FHQG9W7e4Q6hrtbWRH/C2h7uusj6lOIUWZyaYzIQXmX+9dE4VMKGWKn8H3fqPhh+idp7YYOyG8uI
XUl2smhK44gyYozMm5uOt3hAUj30qD0MQusJlDcYDziFczeamOEYTzU7WetHuDKgzRrztR3h3dQM
TO0CzEqn0rVfOtdyth5DK30QnClbz+13WTPvfGkcQ57kgqjTvmJB5oBMSomzsrDApVgkzHq0Nsgo
+cyLKHYkupgWnrHeFYekAlWtjK3bdVQlDBt9Mt5WUsvPYmy+w1R9Zy27CpIhjfohr/uem2bCClO9
obv/Tkb7p1dVEEI6t3RytHVtZF82ATKs6dqd+JORLAt7DGQMz7SbVc1Pse2+pO64103rgCmz3mid
eU7IwQQvi0an54Fot3htz3/RUge1LnlgkOuqfLG1a56w+vCJZP0uzz6FtQAOsgND3XssYSbvX/U6
h/6mAX2A1cl49qsGNZL/Hve4ztl0njUwCSuEdj3C2fFsF94jXisG3IX3rDfqTKDv7Rfl//9TD/4v
qQemYRvm70v1Nf6P6KfafHQf/+2n7JJuun4UP//+55K0bdU3yT//+d3D97//+c8X/Sf4wPP/pfts
pV3TsR2TCIX/pB749r9cl44LRyG/WSIYjP/9j9D/BQfAcHTTha6nW8t/zr+//JHl/EvXham7/AXd
s3xP/PP/kHdgmqb+z/+Wd6D7rmsaAom451muZesef/718ZCUUfvvf4z/3hg0WH0dxUdAWTTObH0M
4kqziDCPPAYgMWW5vbOzkBkkn/1+cGJSXHU93esTFnplfJNQTXT28sGrppZd1vJLnRDYNdzCa5YU
m1DE2A27nObaq/50Ol5uPyqbszHbG3qIH4eJR5QwktU50hPlDxjciIdvdFKlkiI9hyPZBCNWXNgm
t7DAj40Oqj7rcDDLZpAATvs0QA+OZ7afHxUkcoBK86nvobM4GfqscHms1qT1boxqU7cxkBfHIHPB
z4sV9WB2QwTvDO6xBobwqo/HskYzAxQbfQVfXIafrXRISK7C84z0x0oYwbYs+5y5JimMeMu16U3l
hmQLAA79OBxNaIJMyqVCiQiPqIt8ax8fKAuXJWDC1q0etqaWMMfSkTu2IZJXP0NDFI07wwxvYxR/
GPS4q75BVjZKdI7mk98a0zadymUrgpkMRyjHoc2abab+5xSvI1rnYj9L9czoGjAGsUXE800kdJ2k
JbNdGqV/ndR9wPyOGyjjkaRgX3SWe5cDhfFID0NlgT/bIRAwqyseBO3JMPFFwxtrvZmONSc8OdDd
ytwUU3Vi6iM3zjSEJCix/YqBBAW4rO7cpa4h0AxcSdbeGiTcaIElttiM79ideT2yMHuay7RfJeip
j0mUHovqgRjy+aM1t2M9/Ixg6g5kw8KMcpaA4iaHqKXbQV7ljzYQXelhr67KFr3lAhPwFx42Y80x
mN2QfSZcuG3RNex8Uf4cYo3goPF+8hDa5hRnKwrtJ79oaDs67SCUh2Ud6hgvzcmtK+MU2daPmung
+rAzkFfz9mq2dkfa6bGwl5AmYzfyvFk1ea72btM6W59JIHHvKt2H0ME3kdTbBb06HQaQi0HWGPfz
bNDkpWb85DG1KCcGCCbzbBbtOvFPXUdIBPhuh4Drg62r97G3J55CjscyATCa4ZCGzRxmaNXGEzCj
GcYi46JJOZIu+Z3k98iyqaMxPN3mgfE7qe/PUCb47k0bxcRQsOMGWq/G7qCZBswUq3lwopRFErV4
3HGfec3AK27b04NESdB74jsnOvRP3B7aeqEbkSk28SQzVIYOZKbP8Vgol+/okI1NmCSEfibhvG2r
B2LEk20Fvs23gLfULAoOS5NqUqemcVJsmSdY+NE3Plu8TU0+BY9BFW/8GFU3pczWiPsTvSHaJRb3
VcHNUzfxIjAi6gF6ZQPXNrqzRoflvrPF4YYoTzHM7Ba5JtoAfdcV6V66dC01yeEx1KmgpCZcDw1u
lJx4gR7sg2n5cLfiDORVcqOkqwKBDdgarsX03LXavLMl00TN25uFFj1a/PVL6qVXQmjeXVR27dDX
G0ND9l+IO+rAHnGUr06SobHus/GfK3xUSBPW50RS7iT8muJT9w9R8pzgIQF21cTbqGjvQ6PfLJ03
ebEDiJ+KGRaiEEa+GkZjpIirwr6b1LIybNs3TRFLLhAStIxJAxYyWL/Rf1T8G9KuPhtC3wxCCLZo
KAMTfFEQAfRA46R/ROgwsaKGBTsCEQ5kJHXFX+IsAf/L7zCbwqtJ6i8+fewbdoZsvBldB5j4HG9M
XfNW4QSjoyZMj1XvSjHRY3hK+FcnvYbYgOHSacnenlN3yw77BC/4RnS03FUOvJysbz8ZRlZbdCU/
SS2Im4SFZ5Y0F4kpb8aEDjweGSLFJD5Dm2rQhol0g0LP2kyJc0Ckom2nafogB5OIEznvQ+W2e72A
tIZc/2JF1gmOicWTaMSyDVyG7SsFYFYczUbt2zwx7xozaCzyU1y92lFJy1U7YRSU0XSt2aDPL+4I
XCpsdSPwZu97YO1VocRqjRAvzlDf1W5EWBoilFolX2nppaffnJ5KI88iJoKjy7ygmeirbW/kFx1D
Bnv+aBLo50YD0qs18I5LTVeInqBvkP817JH7/p3GqoInIS5D68NZ6lDop2AyiSbTAhS49YFHy70u
Hgkksr/d4cVJ8rfOzbJHQtAhTS57AjHgncz14afzC3VfpuohtBlRez5S2NLyT+1swhcziMFuCFXP
LmkZHvUKV1OHJXtk8NgTr2IggO8kWQl5GJF3bViYLCSvUqfUV2G/RkUUPepxua/allOluE5MNXYw
/Q0IOfqL1d73DKMCJ0FFm/jsPUb8Ryv/04CdjG6OkZc3qN2UWI9YIbKryUwbPV627+Tobl2DAMox
Wlz47JSjqv6DJ4i+PTedtU+q5VZXMlvnYWWRPzqizJzfCGYHvZckG2NgCML18aeC8R5UevfeOR6Y
PgfRSmcgg2S6vcV9tkUZXHLzszCwgRmtjZgpxpQAE/eN5M1yTbiNjvZte10WZLbeBk1qzRvhYfq2
/bq+JkQfrIYoTC6DTxM8qINXdBYBKANRMiVvKwX70sciHsP0unFAtzpZq462mNPAVQjKM2kD4aDY
yGvmulGLs41n7c2uCQWWTGNRr8dH3cwP2mKRGyNfnqXbsO20233dROU663MHHZT+0uvqzULWU+JO
CXSSo1m94SJB9fgVT4CEGvuqtZI4FjOj/zRYxTmc58QDHdxee2BtcTdwGdGWsEqEcyCSVvvC/2GJ
QXvy9fQWWSq6sEi4QprLu5n8ZFRPQcyQgJtmfsskN68wlb+PIobRsmzfeOrYW1D/CAU9HmaurQ+M
DWbCyyFM9haDW47N6AYVinlzvwrdtjxq7F5RtBrknubwXKGwbJUjD83Y/iE9C3wgYa7Hxobz1FFn
hHOJ8q1Od7YbbWsLB8fUevrBjoo5sIvKobJDdMNE17hjiIuq086fR6NA0+Di2XPxEV4JwyRxxmfq
4gJeO2dkWG+IC+7W8ZtmWG98l8ssZ+asNrTopbUbmPD+TkQu+FBFEck0eo0tPw6ywiZczwdWnOgD
CYLVDJiUpZPN0xpvY8EJ5llnQfgKQmP0btxIJDEkbEBR1mT3FZmzNhMKX3f8bVYYKBKMiDrUcXbo
VfrWsPcthGIG8cY1hTB30scw3wy2+G48v8JFg8vYpmLp7SeuT7hIA4PtydEzpKHFETPiIn6hL+fh
zZVhdZsahUjg+SyL03pvYeo7+RbJh0VfU8Bo5g/pjy2qXgcVuiBcrGkZimTDAacMkgMcBekgpq0k
DZZnDsMxLbIDi2jZIOH1hAG36qPl6MyZ4oGxvllg6keTayURzYk4jHRTZPaf0ssXHFSrnjodG5LZ
83j8/RQnk7GAUDBI1TpPEN+/S3uKU5z1h46bY7MwxNZpju8HryXrzYR8A9haaGjRU0gh1TL7Ym43
VA+1tcyTshzPmqpf8M0dR0faAT5Wdib4yE464pe0o2Bnf9GuSVKr63tNH+QmLwl2srPZQtE90xjU
6ckp3TuDHoMQJzgPFm95ARCXyXlCELtbvai6cC5zmNysYn6Vmmh5CGviZODHguLuwZTwBnMgVsDW
1m6a7dqwpxquQtQJZvY5pos/Jmam6xAmscl98yTYPJ4pRG5+DGAG8bCzcZAcWz2Gx6SvL05izrcW
bf7o1AFpp4wTBf2Hq7b0HOS+5UiNsiI/TX6y8GCqx2q0YBXFFhENQ3nqjMo5D9mMP4u5lMDk40N8
AfL0MJr9e5uwNo/d9wmUONTTGPZKZVtsmvBFDRyjowGgwk+trZLxZraYPZjjBfVkdtWNhRY8F+j7
cZJ5bQti6w+iSQyMcKNDOhgah7fGE+muNXmsmp3acTR+JU0hoL4Wp4alDjtxNNfdiFpPls5R2HIf
HWMWLLs4Ul+263kXgwc787IUYYQIH4GRfYNWrbejnXSbhAwQ0Bgvse0U4C2/W5Ci275uxvM8pxCy
zJM5HWfB7AbYrm8X6kYro89+cnHrYV0pbcClw2a+aRTD1vlN8a59TKm1qknw/btIjNSF9xyNNR7C
nV/PNwmlct3HXr0ylWlu83FONjNskyHgUrIPrg7vO2/M6NA4hC95KLl4wx0Ysx5sOSb+GIIEyD1O
xlq1z5Fs0z0pHhHOgyAuGS+b0LyiGUMLrt+SEd9qAdbs2YEcKmFMO+G1D5rO5hcAsfgoUjuoiBNK
Uq38NlNAgIpNdiPJHLbzcs2bw51MD0xgbHYlzeocRcmt6cz8qXOQjfQ2P780NERwo8rXmhkecs2y
g6bEIUodXiIZzCFn6jg05txgO8gMT5/am3SGxz6JeUQmMtrpujqHbJ/2bcFjdapYRA9kiMriboQH
fFYCF3RidtSzrcDJUi6FFQPqUJTcjuBwYR2Oq7id7k0MN+tSz18ge4qtQ3M/Lhvixp66oHTVYVTS
QXtqj7u+iIbAcczXjnUw6XDDcNBytGm+8dV6Xs59WvxNs3obNymyKaVuJs02VSbu9z4124MKSWLM
DHQM8HM2MTtMDkx3Q9Zddy5N0PZA4HPymENKyyq6sJr+kY7mBFXcIb1zH8EnAcO2tDzISK4E/csE
wC9lfalxKIxD89K4ESJqzoHtKKBMG7oyLl6zajr0JApM3LortfWYuyLwkZcmbfLaOGSozxo+UU03
HwEcUTsq9zhp7rCZXZdaZxktuphvogXyLw310ybGcztG4oDS22qikx6KhGKOFoZckRX6yU2uOEyk
39uLTf1BTIA2cR5h+mrxk2r42J2QhSG7IbCFWXt0px5HVqbTnFcLIDhjbys7QiDs8tmskp8ZH+Gm
sCbaY4ubf8w/qXw/TNMmjDvsztHAtV1W3G16AS1aNDhkmAobHEd7ZwINiv8dVC0qSt3lRygj8P1M
i18BaalYRhT3E26hurlp3lMyZHZAZkSPnb6/Kx2TeGKdUHjOKXwwv5/PfWUdf3/1+wEdYdiXUE9I
7lxN2n3dVKyUCXk6/n6oYRXBXeLD76cc3oiuTNyDZZETY7V8iPNB8Dhq4qvjOOkOnYxN1ebfOSEg
m9//rV2+hd8P0iLzRZGy8r++Cb0jnN3OzZY1QzjzZ3z4/dX/6dN2aEBjae0BHq9xJEMJaYT7Ueml
cfj95Pe3R3Mcg0w1P3pjlBtKEFpv9m3H3+/491eWSm45Zf62H1GU/defaiSJc9lHh3x50YqoN//r
RbJS3MIGnOe16FPv6HS9ohaxXExH8V3XgRkmhFJsJo1dQt+UkLWgmpL03v5P9s5kuW1my7qvUi+A
GwAyE82UYk9RvWRbE4Rb9D2QaJ6+Fuj/L9uyw46a1+DykvJnQ0Sb55y91z5e3vn0576/Y8qNlpP/
AqKqtDdAkGJY3BLzf0NiBD0TorbasF/BohnWBuBbzNvJ0B/F8vfGsaUA5TDJwCfdXocMtGp9nIkF
/P4ydksqzY8fap4onCUWAgZOBKNJB4KMiQi9vPOXjz9+VrBa3xf4g5yRCJjOYZZ8eckYjG5TL34a
naXd5loPYQ0zhu5fedRLtnUFgmFtj011/PGCiB//+PJCtMaw9swQxkHpxAfLx9TUMazeTzyej1mf
1UeXNTondEUeWYP0DbQXIQEehurLRyMlI9DvIbjIpUOYLAHTKVfiwXI+9GE4HE0rLHZk1F+PApyp
Xl4uP/cIL83pg2pjVXpkxJYdDPArnCX6CKNQH+vM7zmf024D3eODlZwHCXMlHVUG3DUmBHkZ+aLA
GgjdDpk2/XjJ7JFgD2cat2h47i8/Z/vJ0fcRes4wlZCAtUj4+vZYFTj86NYJDCBWhVfDPQrFqB4k
GdnbLYyYHy/FstFWdlBYLj+8E8u/YNVhd4yXf7Befot+yjDRXj4zvu+ZUoEZC5ryqVScVYkkJsrA
ZRQSvtBhv6RRSplUFBhLvXCEqt29+Iu8KwZfgkFPImKvGemmA32R2fls13Rn3UQchtQ4B7o9eA0q
URyeI8mpGFqUkc6L1p8MMxV88NzyPoyanTZxFveJ9VgL/92UL2LwfGvESbTDKH4XT3qklK67c9Qt
yVIgfhNcbb5db8Y88tG/EkGlwmv0r9m2Z7W+8qMByfGE333MdjDzsZ7QpUvs7CYzpMLDuDL3Q4FL
vKBo2CcyAAzhoXsnfalEph16TONlRxeVGVvX+z31BeIr2WSPZeWRPZZ331jS9YdesSo10pc4BQLi
JNwvzR3majQmilMQziSRKzZxMGWAZZJR2y0hn3RJDa+kS1mekesVDOTBKSZN4ayyAWI7LJOxF186
dJZZ51NPOEydEtv4IEmKuyonx+WqQp0ejMFaYxBZOb7zEet/m5M3rxqHeW1GwWV72O8c1Mjl4B7Q
Bamjl6CNSLPGORNOckgT/eIX+qwbFBH1ZQTPN4PMVvd3bU8SzQJUJeit7Fks54PxDr3Uk9GX887r
liqz0DvLCEgOgcI9q2JTftB+jnwO0lp2zIvmXayy/kjvnt6GgUrNsj70gqeq66C5L4vRPoTDS9IN
zROdrJVjD7vUJ0zez5Bf1nDskLFhji3gfLo832psQxvX6t9r5bHcq2lAdZgcTJl9cnT/oXChU1hu
9KmbXVSQs+EjQ+NgGGFPvMFQfGKHv7Mz2OaZuyXhA02WKBH+2l90jsV7QCcAKC8Mg7s5cKf12NP3
9C2163BLYEJCqgsBe0f2Iit9OIqS8QYrmdKH4ODcooENzNFZKx2YO1G66Q4/HjKtsIl2hEd+FSnG
bMGCnNnC0l3T93NtzHvLBtFG9st6NAHbWRjcMZPWa9H6z1QI2GhHSsyONULcvtIreB1G5CahGksU
siHFkuBREsXl3cS4jC5HiwraYxoygc9oANiCm6FRRX8Vo1Z0yq275mG2+eJIDM4swT/MwmNkX00W
BSmqHeQfzljCzBApekEbSXFz5tLi7FKS+CTE2aFSH2Qe5/uifyhzbDyjGF9MK5eYprvXwABYYSgz
o7bnNAMeQueCSK6+NLZRVHwIOTDU4XA2kWpvk86kbUPF2DJ/bwrU58WECtmqlyFUHjzNE79pQEzM
Fpwk2lQVnbm4VssoI8MZs5HehCwvdwmthImSxViq8HMx0b6rcqiFECcwLLO76cWIo1l7HyHTmNdB
qQvKc3Vb2QjyVEKyYk+rb3KM8FQnr5P0DORQuOXw/DYIxK7iKLPurQDsZpK+0thGXhqirhqqQ+VZ
4Yl766Youx2LuE3UYLow0FuvIoes0Ghh0fPs3aluYRnazVPEYIXS5Ith8P9BJCaCBKBs8/Ratybg
VS8zPisJD8HV5rdmaK+GebReyngAQmL76Zq10ZMzYOhwUhC8Y5D2G5fs9m0ejObVtNghEWhwz6KX
7NPohv2PEh9rdlYgeIqc5wGx3J25b+tNW3LmBVWtDmXZ4jI3nI+kO0G7yNYpA/x1WqMthIyD0kgW
V8Sa63U8FXs0RD4p6yHYhhAJYcjjNB64g/eR3nrddG0LdcMNy0YsQHFjY4ZAhbxxKC5vouxF6Vhh
Ka9f7DkJjgb65doPiS2z4vll0F4J/cGms0YoR2M7N+UkaNHa20o0MMwtvPOkdKZV3BChCKBjAUrR
D8mxecRnnYYLeQVidlaBV58+hQasiSQY01WmnScWnu/MSBi0scad6/P8L6Nmo7uOkI08PAN/bDem
/66HlotCIrO4ZsBrBBXdZPdoEii1zirf2iGxfhwkouPJ3EkbhV/CPIaCT8HXD0nXy/S7msnByopg
kboaq/qAWayxHtoRZ1BnG6u8DoDdlhinUPzetnn2lWagxGtxgcBBqAHQFNDHbcsgPvwgyl3+9MKO
yzOvOCZh9kJfM9li4hqOlxd88hULoGPu5aAH1FSE+9iRNwM5aKbfPBBoMOxCdCb1cMw0tt4L5Ozy
8gMHNwVdYF5FFozbNrDWFdwIooXiihTcqjf0aQpkuPMYTHjWfEDzHm5iepKM6WSwZvyJ55mRX4gR
5OjKdtzjRD3nGQ8e369uo5HHuJ9YnnVVDM14rDJ5SE3yLWwZj8fRH9C30LhdZ0viGQ/JlhUKi1jH
JSglAaF4+Xk9Z/YuHxqKeu++pn2/maGuDnH6MAQdMmaR+0fh+CysoWR1Kj5W9hJrls9UpYyyDsiw
W2Lo6pCHqho26JaA15iY+yYzy09i9rLTbPX5SYYDHRHKqxDsCrEvDkiKOiwVzHJmM47dJhsZsux0
lpfLu8sLUkFKqsvbog/LIwGRkZnCMKIxNKbCYj5sfa2W3LzJ49rOoA9QWcU9EaPtl9BMCAszYOUp
UDDHy0dKvWrlGCgsCX29uhytH4Q6V88QuZLmuh7deu3ZeKDnJknXHr4hGvbYmHyKP+RlbEqOBb1z
0i9mdkcSDvdmHhs7IZ3F+IRzETby8ceLKFgqtoSyZrjCeHv5kwl6TWBTL6RplJ+iLpwZlMQ3RVR9
SJdzklybmqybuDkbxeBuf/pZ57Rnbc0JFyqVnzN3uCxteLULP9Fa/urlHfPo7tAXL0PiiCN3TnHM
dciVkK6MRc8gfcCZlxdkj9VxnonWWkVBt/ZFTm9mqSL8hUF5eXd5UcloY9koSQQY2viENX6XFPSp
ScgVK0E/72i0uyJowyP8Mnp5YiREp6ox3XPS6aPsghDNZ8M5tiz1Ly9u3PtbO3RJmqOs62LvaznR
JeWxfsCvHfciYhnOEq6IOXfAFxMSEhKfAoaNtsGi6WBgh6t5RBd97CvCuixncoC2E4744wVqW7a3
8HaPxZKryH7FxBHjKNCcOEYS1d9f/P95J1B1XwmXcxSvsoeDFQ+uIFXgu1qkrzcZrKU95LAZ59CA
7GXfOSANlxoxX6pFX+GaxyIVXl0OBFxjxCfzRZ/euEjEGV/T+egGhvgsySvIZkyrC3XCbH9C/9TQ
oMxHWGsKfmuY4EDnet9HbsfkLSSPaddPct8v3Ne8Ch4goAO8WQ79QD4815ZabnltG0hiJob7zsNf
5bo9a/UA7bSSEO4wRe09GxL9pRAylLsBEvG+JUr7KC5Sl1jRgvZd0gQ84geXB/yxXv708lEWTQcQ
uzt0S5Gn+S/wdZvmCpk3N0qx1IJ+VMc8OXoqkHZmMhQxeMKFfQK0+8mxp4dkTmArLVWoq7zqmKWk
RfAQ5PMYanqeTcy+0GV/cklEO1S0FS4SnBH5GyDM5Vcsl/OzacWCJ8FQsvxyUf1+cjI0ZcsHVNoU
RMLuzi5q4a1ObbivxuV8ztYMZ2HSsJHSnMQhcvaXfxJIPqfS5e3lxUzj79tmVFUfLy92O/KL/vhM
GEILVmm+J1PjFasaZorI27V6ieW0l7OLM8SacQYb+2Bcbi7LzxpJJJPLFGJ9+cbS7fHhXPZDYhC5
LQkdSUZyG5bdEV0XiHGObtY7x65tr8ohFd+vzcuvqKe6XznTAnlYyvIm9z4FU/mcLe2Rtp5CMnNo
pSyfgin+ooGObdw5AHbL+PBKRsEib9dcKsuvdbleLh8vL/PyB0Mf9Wvt03O//ObjZNRbIexrv1U3
ocxQl3B0E1ctR4UM7Ups05giUA/9Qed5enQEl3wO55wO+nueYMaKRLhsR7w65v5tVlePovfE3k/7
G5INKB/QAxfUNOuRXgsS3uas4XCwgqAZyZ3LznDXNZpI1piUS0AttK9rGDGcyEcbyM7KrvTnir4m
tpD8wavs90nnfHAIdKjhnaypKCWCTJCDrlLXuHLmXZUkPM7N7qiq8tS61QfViyW1lqxc8s9XuYsq
BwKAuWrz19AnQaXXdr7BWXNVwC+lUwKqT8BLqWP53E8nUQfnMqOctNWwju3+BqjUa9lm3GfluR9y
YKJp+Zl2fPug6VVqLHDNGE0PWWDuO9ZjXohVnFXhwa2NDo+TGaybzDnTpr/z8AKs3HsLl8amkin5
2058O2asjOOqQ4M7yY2wKYxZpLJQ6YZD1ZSfuSKJwjFYlNmYgHkyt6CoEru58lrkD0wLitNUK4AI
AiJnUfefSvMOy5f8HAXNxGhiGfGQetXrPFx7g/kSSuPWp3GxSQhWO+Ac+oarATkpLIWxbsVVWxrk
2C7XH03nfp8kCcM3aHoDuXKXu4jf2ACMLm9T1LeHejogQ+C+NnXWrZXNxhYUl38cSVA8/J/W86LY
/IfWE1ml+KvWc5uVTfzl489Sz//3d/6/1NP8D5JNzzGFsn7RenrufxxhOwwxabCaNFV/KD6FhaxT
MIV1bNPBLOz4/6P4tOV/lL2sGT3ToSvBXO5/pfiUv+o9qcV4ZglpKUUAsjAXaenPes9wAJaC7bDf
K+gRa3K2YuJyyuTUVvVtN2prDX4o2uGdSq9jfHJXvY0QsKzTNdYrSVbIye77G6NLYQZUPHixpBTX
imy3OqPOBfzToiHU51bVWGrgWe0YZ3rrn7S1d2U2hWXxX6BW7sq46FChsi+q7z9ddLVKmbb0bM9C
GYtolnXOG8lqXTMa0/OIm4hDddWSa54ahOQZAZkshW0DZEA+3fvuF7c0sn9s23qjl/2+cR+tlulK
ySF5s/FGJNqyctXtmhrluS53dYbTtKH2zmw0Vn0QMhirjFVaM9xCJ3r19+/+x+1z2HzhuJxjUji/
Hj8AqGk1SUm+rNfeIdpIEcFYWNVZ9OUuSoMGSFE8rE2aERtvydL9x/bfnD+X749M2JSc3tTS3pvv
P+qOhgkpazu1MKOSRj+EDSpcMSlrZUqMRkIA5II9+JlpKtE25PiuAFoS1Vfkol2JqjH+sUv+/BsJ
6S4Xl+WrN3ukG6MgEFXX7YxS0n9IxmiDGaW+/scX5+J8c9Ypm8uFYbN0bEGR+euOb0NPtLoO+t04
IyGevDLZNKOTvFQBCDWnC49mWAQ3M5Isz9YW0djGcOc2zYg8rravKyGXNpzjnJJYeru//27LPv/1
glC2xf3BRinOKSmXPfSThlvV2haRRbJFW39xA0KDgY5+loLu4xQ8xZJpoxMk1T/OhN93u7Jt27eV
9Cz0Y85yofy0UbI4E4QuZb9LEJdfFYGfXVWmX27+/tX+tNdtafsU3CZeFLH8+U9bMb3WXp6dfLVw
9Nazx9doSmRcmWA0+fdN/Wkv/rypNwfYAflQh3SLd96ELrvP9Drsky9kfgBco51AfA8DkGg6/32r
wv3DwfNcz1HCc3xO4Dc35ClKwccOXNC2y8g1IgJs7+fmiYhJwtQrZqnav4VRQoA3ERudC0Z4qjUO
UtQflYHYTGcwYQg92RmDY+/TDF4bC1jUVNx3vV6DAxjT61rRmda9r0GSYw0LxbwzAvvMOERfFU34
DYHivJ/SuwYB/1WYKpqdk836agW86d7qjVdZq3j/j2++7NA3p60wJbmzDEbwRbw9bYGoOzbNlm4H
DTXdWiPxyh3m3yjkWxkskRZVcj1oAwWd/0SEDY0DOd0xL3HX46j0xikeMzhkGOeZM/dIziuPWaOY
EtjosYCtxslia81itCHMN1PljefO+4rqsQYMjYZZXCtbJucROUrOJB6VorkPKIrahJZPf23Yybu/
f2XL+v3ZhQ6MZ9dys1L8782lmvgZ3jKVwaSt3XzT9/NpqJOvY4mtrh2e5wTkxNx74CeUGveoxMXK
UN8mv0WNF2+rOTGuw/JLgXrt2jQ/2DG5t01lfYiC2drEAt0cRIKt0yus17SjyKZ2n/weXJ75KTG8
6DnHAEtfkOekgSUSYQd0Pc10RQbUo2aXn3K/7Va9wZ/JJL8fNeDSsnqGSG8R0CULeKW4SM52Z1qH
An7CeCLE2b8Csk6JMdTUP/o+rIZnT5/SkTD7klpmXcpH01TPnsoem0Spve8YqDfBV3cae3xZUM4S
l0PMgItcrxLr0h54jsr4BRWgR5HjdeN29sJnkcR3yOxvm2WWgxZ/BQj+80QT/Qo64LSxwjpn39GZ
T4+2d+euJyc39rrqn6QJHm8wuttwiE9pK/PtWD3XMemEk8xQOWnqDQh4BFJ3LKxVg/dKGw9WiaSt
9D9Hjfpcus2dkk9O2SIBq9WrbTlPcpbv3RwCiuGPB/RzDsJGgewUDemKrL1nJyQyJ1FNvAOmRb/H
WsYLTXebIRj++1n1+43LY1EkUFhIlnf4eX69R44thlfFjGbXy25b5SMAt9S4suLxCQQk4CAKvgDv
9z/u/3/cquKpq0zlLg+CX7eKmVWDeQJcY5gvLY2Tvsy+9Q2wl9l4bmQKZMZ5//fv+Ye1j6dcngSW
b/mEM168TD89DFqo7aR89ay9JH79IkXDOyaPjQHWuPmoaEdufPNkwnBYVWq++/vGf79wPeXZy/Lc
900hnDcXbtgrWL+aMYvhlu+rxsaIY+MdmRltIo45IpdwjS8GtKZ/7GZL/HaXZMMShqrtCSHY1b/u
59wMjLxjbLKTvXvjc4VtRJ5rYoKn8ZAW8Uc6gc6V0iiriC+4abl50jMlZE+/JKq3/vXb/P7U57fx
LMuzlWu5tnrz26SxMVtO5QOvGlkFmcttgxTtjR+2EPM8KBPZ0Fo3rYsmmj78LRjxNQGRySaPBujN
drFToPL/fmTsPx0a1sOW8iwahZjZft1DdU1SVowlYGcLG79MZmwqRxJ2HusXFP7fdDvA5ahxl1iO
HfLcy97lonyY3MCE5mMBL7fCFRjz7hh5xkS3yqLh4TDj47iukfM8WYl97mLTvWEponeQsplS5Od6
jr5Fku4C3crgH7v5sqz59dHoKZx5S0UomPC+XdPSNyDbNxLtzoUSsSNCPqTj48L/LzQZmZmVYoQh
3fVKC7RKkDFTICWM/mlvcOHnVGut6Xy0Z5YuS97gVdquh6oCw+i3PnQDsXaHLNuaSz5YGiJv66X3
ZNqluwmR169HOXEL868ht3Z7VfKFUZeFgsfqmGX7kH1UxlH+j9WXtP5wnlMZWwIbouR2tvz5Txc3
XEE/X6YSO41Jt4siGri0+SJj2s/w8nVHJJ+K5CEawFD1RQF6IvqWQKdXEQt+PD0Gumly7YyAGTgF
IHR5QYDarCfgQ0n5Ph9p/cGJQ00SOdsuYxY/PDdR5h2zwmo3/bCsfxyxziua87ZayFA2GYSOTo9e
iF+mCtoZmej0cW5z4JypxPcStAJ3TPuIIOjL38/py6rvtxPgp73x5joDizXIEDPlLuwZsE/Z1FzZ
M3pRdG+kTqZevuG+QBgmjkfHWgzVdmujbFfPOum+u36/W1nvvm/053Jb/elOzwKchzR3Ict9e+vz
Ji2HSfUt6T+u3g1MvU/QTJlVAmmqrek6VkjgqrgHqkZYMY1Y65aMnvTW9Ukhk9ke61vD1Bt7u6p8
+OfFdHL9XKyaGUJRvqxxlsw2Yrg/KZt/JK7Lj53V64MfSsbvNW4WdsYT/+xT4xHYjcNv4e8yObM8
SFa5F3/Lim66Clz7tstUsFW58z6vcIZ4PtJvYtNHgjaYYwjzEIHWZAnjoQE3UXCMPqrs2HwnZPDR
cstnp094tlf+xu3qdz32f7HIseKaHJIm/OJZSXb8+3H+vbyhT2RaEnKyQj28dJ5+PumVTaBTkHA7
9WT6kUCJcm3MhKGXM2v6v2/pDzdJBisK3B4eZIqp5SD/dHm1jGCKprTaXRUW35IKAIdb7bl13nkD
U4iowkibQ3eShXz6+4b/sOTlO9oAj3wpHdd8WzjXpMFW0H+5PRdq0yP2X/VAfw5p1362BWkbswf0
0CYRxSGSY6UQAjMOpJIn+RIAd1YyVva+SNXHu7lawMDIeTdlvEU+Hf3jtvuHE93BXO24QrC4oLD9
dR91YVzbQWIylCPjGJ/uiUDrj9rM7pBIXOVx/K11y381sy6LljdXOh0/2/fQ6QsFI/HXjfqExY9x
zNVl6f7GZNDPvX8NNHQ9O+51SE4ABp6WxB0MxHQZHuzAO0D2IPXHxwcoSuyHounWUdTpLRkR0H/i
6Qmd3qkz/rUE+r1e40AqHp0ux0Wab5dfcd9pFRGKsxu8slsjF0IqRqwYQDrCMkBCffv7ifPHM5YS
yfMt2m10+n7dMY6fIHvsx3YnGB13NpwatmoDjuDmjEKM85doBdQixr9O2N8rcs+x6JJyunJAJBb7
Xy6VpLUgUcuq3eVz926YJEMEqsMgAgEbjc0t5cqVFVJ/piOcHifE7Zeodh1pgzo8CAkwQvR4JUy9
Nb2UObFT/eNRaf3prmG5FI8mF7On3t41hqlXc9RCELUN+ZG7Ckpn2SVb1Fdn6savUczqWEtv6+Bh
9NzpsZLgxOWMLqUhwZ672DcxsQv/frjkn44XK2SOFNWtB/H+193WhTqwRWE2u6kPk62ZT9HBKNQh
a8HWL3FJN2236ErjEMCsxovMwvFQ2TQRESKTwU7+j63iRzGOX/skwlpghfdM3NqbsDj5hphPtQf3
mzvNde3X/doJCHCIWWjeFDwX0HWcOw9rduxH/nmueEwUmiVcbE4OtkFfv2vrc1FRIaDE7HeHtus+
ZqN6T35tecCg775AkP0y13i1tRXthiIaz5nFY000c3W9TPBr1gB/32F/2F8eti7ID6bLWtp6c35H
YGHJwnBq0jiYns9xssGYjCqhQPZY9uopjvp7x2i+MRNb/33L1h/WWj5PHdc3Xcv0vLdN7DixaPc3
br0DXwdT3uzlPjaCYGcHgmDs0rEOQ9Mctc7R6gT0N4WoFamZ4n9fU1FLQQR0lmnEb0+Gqqhm9Aiy
BkM73TYy13B7TOI/QdxcuZH1cfQKCxZ1cZ1Iu/3H6fqnYpKN082liHHp5b+5yu05CBMALfUObiUC
uDDa2V75KalCSMJhTb6D4RdX4TyD2sQ3HtXRP67iP9xlfJOWn3Qsx5LKf3P4WSkVYJJUvct67FOV
f0CxkWCgWsVJbhOu8M9vTCn0h1qSNaXpQ/93PcF9/NdL1Etl2YezxTZ17n8i6wlZeNXB7aFpg/24
ecwKDURurP0nQ3nMZfvgi3Cj6OSOQb0LxwB7nvGRmMBo0+dTuBpi5InpIMI7wGPXrVWTTlfCkSSy
ISZsTBjPHjPzakIDyjo5vTbS0X1paTHhf60e7Sh71056AsTWJB8XOjNo5ey+zSAvCFEqnoAmZW8x
xs9FVw2buMrDPUF84l0q5SftRGoz2GPBld5755DY7yscoMHH1EVnA2YTXdUD3RzjSRKdFLiDekEr
nhxofwXnIIZ8WpbSuAO20NzPWJxWPQh9Bhv1c/dNlJAO4lE77zzx0s9W8lXT128WLV0fP7lUEPfl
oIzz0CDerHLg4CsvCvyHxPUn9LvTKerjuxl/9EtbWPjcJ6IhgjYhccbFrIrBQt4WfvbCSqY/NEk4
34y2eVJVbx3Bnr1SBKXnyhoTMHzYe3lCFi/jlDyZTUiC1YDRjLCM6UPEui0nMOujLFXGvcOGATjj
FSNxcFjcAeVjEruf7aiaP5updY8H80OH6GpbIHg7T24fn/ux+1JN7XAVwUkBZ5+XKMGqeKbeQ38U
lwUVWJfNzRpIIuNtC8j3JkYD72aotUAcsKrvs3edkfQ7a/l0+ZEbzTiwA0mUnOnGNzzZ4xuY7JBk
aJNcfmR5lTp2kISzIh6ugYcN10A69fd3l59hJEOj0gS7eCRGNhXqmtajc3159+NlQAy/qQZ6cp6q
8u0Uuzz2cCidgwFBZihHep3hRMA1NsQTtEIDQb6x2Ind5hX0PdXLjEgpDnGlXN5Buc02WYZQPoVG
fGuUzXwLWMUug5roTH7C5G+6jTOijr053ZeNc90Ru33346VGVBKzVrlxc5LXVZuOcFkpzoFIjaxx
K/mMCi/ag52H8QoPqxtQLq5SSqqjj2eVwEuMDa4Lx8VSwaNchMdTYb0zCAE9tRG1jMEy2awq46HD
sfcAIfJeZ24Hcr8w7qyG3rFPCmsAcmatQhU8hVFaY6REXnv5mLPEP6NwXvfteGg0vNnV6KbDHcuE
ZpgyDNtJjOw+XbtmcrKJJ77HWqLwkI3ZQRPnfWVhmNkmppPcy1In9zSY4NtMMaT1yaH97ujoJMxY
n4IZZ0YnXB9MY4J+hcz0TVfYwYuTQPwtZJeztkL444zzyyRxKwLBnc+FEcwvNtgGQ1r+fW42zUv+
Sk7J/CLbKDuMPTgRUbm7mvLlOQz86XFJ+Wlcq36uJ3J02jTE5A9eZuOUPSM6SuJbp43F7eUdS9eB
WgNuSRtvraFbiJ+TaK7R5AAhqNNXkXnq6Hqdc8yjzOH8luiYA0LbxjxEk9o1O2VF65zv8rz0KFdg
8jDkqVBvk0JYj2ZeoBTUd3ibwbfNfG1fB/6zjgpnbY6eS9oUG9YxAvXRGqozqJP5NFbtFia21ZAX
x/ScdBCt+9dwlO91P5wsMnNvncEWN2XLeVLapNEaTd6dW/yl0qmiLyQCTitbhooehFlvy1DlG0Ah
7NCiyx/nvAd6Mzof8mRhhetqPBgjmik1vijMkS8iRgRTEZDXw42ANlJ7H/roWNuT88r8d9ySJd7t
WyNM3ytyaPDvOq+OYJWbVR3ay5HbqiA18NmRxnRlN/a074nsqZo5eSmm+JUbSfZaYELOqvQxscvm
zrNS5yVKtiKM85exH/p74ZH4Mb1UsraePIjRt14+Pod9EzyrGHdx0hmfL58yGYOzbomfQZUHI7ww
OBr0Xu95yKCCcoJHf3mZOgkIKZrlKWMEuq6Q7uwJtMQyT3NpX9nW9OwHZEHGcSWYt5XTM5Em6SZz
zU/jgP24LpP2sYf8eSY75KFpdfvYLS/WoqMbgUyAaSGPrtSKtnPhD8ehINS1Xj4mfZc8xgUIn8F8
hS2kd7U3uvvB8d+Pokip1xyuRWKCodC6qCvT+FP7lQNN0JQxwIMZPHkXOC71OFSqDL0YYzksjmNK
HkvdMaYYGsK3Qu1ckydQbRD0Y9mIw+kWifwE9Jl3OmIhU6awHWYj2U7EA93BU0jvxryKbh2yBOsw
3OZakcUkQsACYAYg1tCxcWs8Ozhb7aNj8ez1a3/e+1PungT9tbSKbpCdl6fQSquTrHJz07aJvxtQ
qvcplGpGtO29HWOtJcPbPdVYfk65IzlLXXzWl4ddCXdzHSUDhX5gzjeXF8XcwEp9c2e2TXgt/Xrj
hZZ9IBX64xx3JycCaZzUX0tDf3YCIA4ZfTa+wMnHzNVnBAJTUfvr0h03sezCk2WG4VoVFrHRcBDs
ad43lBErJeONof0dDMMvMBge0hRZWJ9N23COvxpTs2uwSOCAlhtYUvwWrPs05sTS9fazDYdX49hv
o/ZdRx51YDdfEn0teY5TwKDvlh907DyYBum5tL/uWc6vixFJipsCBJ60AgLJGtLI5bXXd+/sqbub
CeWhHXKbucQLRD2TpUCiJCFkyk3feXawl7P6bNvRTrbxbkSGqKGgpsa3Qsc3k+19mTuUjoQ0YSnC
9NS73nDVZFBYzK66YhRK0mgIFcftZ3i+U42u1E+OVjm/9JNzVzt6XltZdUib+QC38h7npyR9CMzS
cMDVU6yS0dqSwrFrY2MzaRsKHHaijJGjO32l4ryvsCSuCZ0FqF1JOpDIstltLFkhoqyrgrUyYnPd
6eHaqZ7TFNa5k6iHRJroAFsczpYOWBUo+rVBbq7b2PvsWRn+jRic5Zx194UfPDgTJCBjBLHVJqxM
DDNfmozu1UA3Dn8YqZDAQecZCHdBQlQHSiQXDp64wriNx/FjPDtbkBzktDWAGxNhvRaVeUOrBEGt
tytMe+3O1J5+O3+JyDZl+AcJTXN+8UwiU9FAcd40jbdFuXm2UzMB2YwBsa7EndmQWdYqcOmaBJvM
fg+l9GZqEf6Q0JSDBcH3YadJu6mj+mYguWVrjlazZVSFNc3A4xeW9o0yqCMKMklQ/dn+CUn70Zbu
VxSH1br0xDejEOaVp0qxSmf/JtXzvdn6VMiWIhXMcTbSNsqrFA7sPg3wW9H4x6MZYSfQsbHkATO0
cOazG+n+OEYRVnIR7uqhvIZy9dzNcwcuVWH4LL4VtJLDJXusz796SfJNtKQrDDOM1J6VBe4frLI5
x1jq9sXR4rW2KgQG5EqoB3kbGwyjQx/YzDCMGMd8cpShDHleBeAcUhq88u7kw6VK22ptDn12Jg9o
O9sk6YYjOtVapdvGIUuq7jWPXctZWwlp6/XUXbyT68Qc3yvLMHbuMNw2lRbrmMknusnhBBN03IK+
P+R23OwClMAiNOcDdsHPBQ/ABPbYfTc1tzrJohV0Andd1NV4whY6ni7v2tgkv9lHcNvy6BmJ5gIU
X50qPLen2KXMpc+orIpkG08aSEHApRSkFdYmwWF+TAJIadIz9pJijcizOcF2aFAZtCHEqP+m7Ex3
40a2Nfsq/QI8zXkAGv0j51lKDZbtP4QlywzOZDBIBvn0vTJdB65b9+KiL1AgcpBklTKTjNh7f2t5
lODvD/aZ0x7BTJ0cPSIkIqNxhK9ARbEx25UZ5e3RZn/TkGds7G1v9ufg9g+27tQcAz/g7Glpj09p
CFlfUhivyfrdf3dRQjEiq/1BayA9ZolOjz57d6b9O8aO5WBzuoLDXZDiP3otOb22vI19SI3OIA0v
dZ7v7EQa6y4u34ekqdYE1NpFOcAHhKnWHPOM5kJ0194SpDsCN512NY4bQbO91Pa4L0NsXJpr5sJg
E3gIUbowVdyhCI763dQwNjKOBHgAKnV4PjjQF9wEnR3tpOGtNZzWvVSey4haCZkCqw3qCsymx9Qz
3qQRj5vudu/+EFvwU1oF2XqW5TGt2+o4l6I6hnr+HnoslhyG+pnL8Zt17zPJXMczQKvs9lduYXWu
0LLhK/Craj8Tqg1U6eyzkAu/MIujQjx7zG+3rFGQGhBqh3X7azjE9YZ78eF+qOdAbdzK+lIVScnp
BFXM/fGsiDhV3m8SHVhTpgt27Q0PPpFLAYnIrUjMOwPI4xyPLtgca9xBgdsGssUHPMj2TTSd3vy+
a4ioYKy+JyPueAzgC3Z5BFIKQseQSzhMhpcivXor6qT8/XCo3HBR+ZlcjTNC+I1ynY69BnyRsu+N
g2zzd4uN6ZpmRnhwgBdxHh8uTh7pgwi6c5tuQ8yO9NBMklsh1zUr4O1TKMJpFq/4guxivrPYwa3t
0YVtUMCzC83wXFCxOhe6IQYcmc2mNRqbDzng8JqQJ77Hzzm04iNFPkneQ+ItrPZAk82NF3tsrp0Q
ikVE5jpHm+vSezBa9qpFbn6MvTEurZuHYjKjn5OtNjoUIA8AKI2jQikQWYLkutFWB/idpJDvN+fU
rbsjH+Lq4N8fBYXMXPRwC3bcH+1v3+C1VrbG+cCUxkRqzjTF7v64IyqYI/evM31G6hk4uX35/XD/
8fdb5O7cZRbloLlvz/7+d34f799aGxa56d6Qy98P3r+KmB6/7v3m7/u3CItNMutvv5u+//L3p3//
Jt5UvHn2TLDk9j/0538CJru/1tp9q5FKsOa+PZsbIKI8zWU6IUZf3SL891v3MP+fu/db98f+8XWM
chBP76vX++P3w5hI5Ed/vpfQkLcBLvlwfwgP4ryWZf1+Rzb4IcCOMgrc1f3un8Md71DPuFIW95uc
0wE8RNpbhYVzQG0qd6KFC0/SjjH9uiWAaLhnZiiBk8wetHmVlVtdWjG5vwBfy60XqMH9LBmO+4Xk
Ty1h33toHfwPLkTNwuTkDDNa7J2ymldB0juParK6TRFX+owSYUlyroAdT3FGdmQn3Qar4MiAlZ2P
n4Wpze0sStqnQOrw+Bk93d7UfA/ZujwISh3ss5/L4BsrNrGSnMgXWDqCZVdCLzVhqBCALT47rS7S
s68MrDD2qcn8xiJ+A53ENLLPcL45B9+j4NGzTAAL7TsU24JkSUtm1saGDC3lFd4f/7QcF9ngp9uy
TvdI2/0tLOHnSjFchMh1x9bqcZ6cTRoNE2bsGH4QxRPHUqdCFmoZ9iZqWqb9HD8eUG8jtxlpAqc1
7OihAjYdlCQ+i/Y9fR6H9ppCGVg0jsP6KXl0av1oZ/Uv5ZLBg3SJ0iz9HAYL8pJi4xHCDxs695DN
gHC8jC6CZsKCjR3FImosVMQkKySUA9IY1hbivVPpNLBLH3qzeorzdtzKJAxXFCOjx2Co3wcMesBy
2p9N0r8YqkWuAH9rmVbYczIByWhjlBJYfHgbS+zdlY0daV22/Taoq+iYSGYTUtZGVjUau97+9CHR
78TwKhjfekosljPgudCMYxuxJtQHNdNIeMejSEGhjID1pH2drsy2rFZklywuz5cMw6ibQMViC7yx
vARbqlcXyzm1/AU0iGAbJZJcS27io0zqpdURmulkTlnLyi+GIZNdF8+fzDjmlwBrycGV4bEcsGlO
3jBeHQbP0rJ5M4qmOwZgP+h19Kx23LY+F2mz8wbX3E95uqP09MXgVzh6lD4WTTzQBoxhSWKqczd1
gPG2s5sf7G6HFT0cmAGBPTykIHR6lnwVTsxt06tkWelArgbamwykt3QUy4ANYc3enRJYuZZUB3gi
fWFDg6uUNtGC7GUHy/LKHFPEyoS1AaMGR1/6r4ONGITYzGQUjLiYKyTSxn5moH6Z6gq1jF81ZK3g
zFdlwzoYdx6cJOztVBKZihLfggw6RAErbOVkUp4U9aEO2eHCLSGGNh7pwnAMv2qrwcf7ngPXfmiJ
RsWYD2fPvvQJFQbyT+kuN2sgY0x/DB42y04IvQR8X27IBEUwLrwIcJP7fSxMHPSuL2ARsN5HPZ+w
rVjOVvrmwJLZIG/1VlnNxknULFIBKhZLorIbwyg6qh9gjIN6BLE0VViBm/7Rswu5vunNIupc+x5D
omt2I+8awKpTBZa5CO1LYdMWzk2kRwk+F1I6nJgL88dtBqwxJIsR/jrs66joF/OvilayUaffjLr5
1Y/aPfS4P25GB7CQPuNaiAk3iYcui7lDYkRa2WvDEh+AyTa68to1S+4ay3IUnMUoBPPPBPrbinFO
T9KTpu53Ys4pBPNke1w6sf65Uk94hiBlZCrNV0gbf6ZpPV05AzIIM/T9Qra6P6QY1DbTSIpcImTb
G+zmLCa+j+UN9+y39RFZEMlk0/7iGiVQZXItexg8HksgI9qhFzm2fQatjDTos9LOz9g7182ly+jj
GIPn3CrB2eNcW9FZ1M6ynD3WZrDfVvdP0ei0kAa19RAkkk1cNJT0KIOt70yMZbJQPre3AzZz4VKa
q1RwwBbibo1Wnrqoyc+/DzbnRuVEv+JWsMCiCUGSfqT1RwqeHxa04oSDYTp5KVZN2oEBLUCKg+jl
vTHvjx2D8xBr2cjYIf2LMoFBwwQdecySM9VtNWlvPZnsoQzB0kxL5hGMKoToTXw7CEBaVcZGpu0e
ERkWvOqHa2UWyb4mpU0u7NWXbqj8TcEQFqUtjHEihPtbS4hHNmdrY8Lv4kfjzjVRIFWz2ONg52eB
Ho6jGwbQAkcwi3XYpM266eHxhV2ULs1AFcf0BvOoRLrx06T7GMvhwzYxteQsdiqTZKbUsBUrf/qs
kRNMvrOd8smnFhoutDSaE1POuCC97NHCGZCxl1n0jG4u7B4dCdegr6mdQMhIq7dZZWcR09RIxpII
tfQM3m4EPcq+3iVUvTZMXsnpBYY54iqhPOJ2yTeKjd6SxS2zO/AqDD3bdHMieazAkmBkqZTNOarn
kwkicutwenxo+fNN4oFl6rhpeihapKGyZZlbwabLXil5Ez6CuVI5D9EcRkzWBgUldeAFQTNexgQS
pcmQxXosb3usEHswCo1lYPT6UXRHNUWEDFX4kLMCTApDXqXTfKBr5k3nDvlZ593XvM3S7UTxZVP3
CGupmq1ZJwNJBza2llMTbtrcOguXXQgo0+VItvQY0ExfF5y0V2j05s0oB1BS2l5PVOqXHtPPD13E
xcUZnsDOMj+XtfgobpGYocFEMn0j0lESbayCVZYD5goqcD01JS/42QywgUY5aWbE90OS/xytBDek
5bvgFHIaPIXzjl7P3rqj5BxLrWtnScxvsJIQvnZyT11m2ns9/o5OBstBNfHeKOeZqSj9bniRc2xV
Fp10FCWbgplKprFsmm0aalHA3N+FUoB5ygucin2cPbYue9h4sh8sGOvhAgBP9niF2DdjVvfsXeJl
g+Bsa6L48LW9I7mFXyV+GqRTPjcFTq4ssR+ZUaiemY1HlAUcfmX132QfNy9elvVnLdJvfNzaFxX2
LOs9AZUsxqSWlV/TfmiPZmPopXm7y2RcuVK+nYMSq2G7F9QY4DNvRj1av4y0OCLjW8tIr4bWC76W
E8FYhgCpkgTsVadaP4CKlcQbENcZlJK8OMt2tt2OYI/H+cHhzwyTxS33RcUScuIHbSOyt6Tsv3t6
2BdZOFwbXyQXeqYXpZvyJS36HSUo9Kth8Ut5agDaCWrcLc1fuXrIGOI/teM7BYnunGfEtFTBaOUt
tZmVPe6z3rHXWar3ptX1fLqIsCbg0o4ZzayRCRg8ssSEYSdDeW0BZkXDSJOEzQvgvHTnNLD1wWFv
Pd64B9P+SMN+7U0DLuwisdaobNngxuq77dQX3y7xdFuUC+NS6T1+s/2YVaT1CSvl07wx4LM8DsBy
wGz7e5q2u0GNT57rqcuUSZMriDVsmnqyYQ9ydY29gAysI7Zk2aNT0bKGHauv0haaFVJKb8+KdmVj
vwfKdPawQ8/aoYzgaAfPAkF388Y0KOg3YUgUbOJD91RCKSJaR0E0CMZ1ns0+OM1xCxrZ3yuRVhtU
X7i/e79fBonLBTeeCuoJ2t1hrUeoCMNQ4i8DYb6yUsu7pqkHYzguA7CtmbtB3+yuDFpgDJpMwKpd
Z2mOpG5nWcR7Rnn2syjAf4QFY1WcKUaJbZ1S1cqrTcDEuTct4CR+Ea3lHR0SC4uSOPpK6DLaVKEs
EAylzbNVlOvOp6RcM92ybXzo9TSqEBgx7/gQUR7HX9NNq4DGm2V2e85ImtEPf6DwMYinEIy9yVh1
50WflhsP+wFZlNc5cG2nlEXfiAfHZpcN+DZltRByGTVLvDK225/xk04boL6Qu9l/Hmc2rIy7xjQJ
vPS7TYl174bR92SMh7P01pbIxGOiCYsUWJ4AZpsliwt0eE7D7o4drdyZDGs7uq1O43RgcJoeKdY9
BnI9uXXSFD0wHoXC1/s4l6Q/u2BCe3QDBOWPGQ6Ii2wJTFumfsWEEGfSeLM0XZlAXrH8xhvD0R8T
a8VThc3wVlw7kdeeQcVjNeCFiXfSfYtrL14baWx898efcVD5bxbG6KmM15Gnp5MbwuGX1UwfDu0E
km1xFhUJGMutXstKd+dY5dbTML40uU0AgrGEs8jC/FIqziSU8rc5AyfXUuB9Qrnsn4fi4oXs5ZKQ
qekQIAor205dY1Ywv6ZCBhcjnahgewyv+lAW09Dg/dtQXgAgBzWxnEkT3Q6dm6iNDOZgwbIxukTm
lbYXcmpzl8g638l5fmmEyk60KKYniYrAQJG7GPqM9pPnfm27GbLM7UDZDh2r/dmAPFt3ZhEwhBqA
BugmwkDJ9DLHmT5zPRie3ME8CBsbMmViqtYDHRrBVFpgRN157uOSfYEhV0wD8Wd1qmvtAMU2gn6k
NNzTY58LZ1kXzD6HDZJaVgzwOWUsH23g8N4mYnZx7VbOtA58s9r0Ah2LI7o1zPv5CJBVrlPbdBba
pOZpGgPtHGAYXuuJrTXF4zVnbmSkSdlmOjyRHdUHKDCaEP6IC2AENKZnd902lYY6QzsnTbvVIFpi
tWVirXqUIhsrpKxoHfMiaZ4r1FAt01KElk4TNPXJqcRGek1MYB+EwByD4VNGnJzSsHqEY5zuBA0G
KqDAa5zmK813ziJulW408rcV0rgJjdOE7mLyMwAbcb+u+kzCQqIZZHnvzKIae080Ia7uFF4IBd/7
wZBjtGw0fxhEleUVF8raZ/DmBTRtecgG/A55bw6HKQ2/VXHyaRDefCwch1FJvG0MU9WLCdYIS0Zc
n/hjS6TpTr+qJdjQqPWTfakS5Ddlm2yDuW93XgP/MAbjB8AGbLohbj3+lN6zt1FZ3G3VyOqwTcOv
czefC+B4i9kZ5REHaENTpPpKMFbxlojStTCs98kFjzZNxXhQ7Im3EJFw7vnl1Z57eSmHVD/EcX2E
8mivptKB7M5ZaFuNubkaYLQyPSTecHHgn1RFt3YMBviwFLIUykbckFQkHrzkR2T/aoPBeYvqkbk+
v/gG6IBTpKuzb9TVG7hfy3Z0/T0ba5+zN4G/UTgtIwOO3IhyfCmtTOK+ZS9YptveVzfoYxzticBQ
Hdjmakh3ZOxfKoESLr4pFkc09dBnQtDAueqxaMFBUtBKL/3RLIPPEPItdtDYW9ne9AJ1yN33KKJD
s2NYwWYIGVQnr6hS7DtC5gR6Bt4YtVGo4Qw/oV07//RdpnBrmuPsHuG22d3Ubmu0i/QnGHwnDKIS
FI5xVoBYaQNG1tkV5Qo4pWIIj7oWyhTqFS2M3r5a5an1o43XnWWz0jdo+6kmQkBr4wwC8t64U82g
gcD6xpzptojn3VA1zQqM3s0ksBrDhO4nhhG3dn+NcPBBUuRU+r04dZDEWcMhbo1dbQImLihc2Zr6
D0LysyyNb7rUH4lNLaTsE6CbM0BMvJ3WvjYwxwxBdG6MHC9TrcIV01QlDU2aqK1lbSrHTtdc728f
XXQEupQbR3/NaptlCt4kVXK+ByAv/bblUg+M2I2yZuewnEqnEYZgpXfKISHvxzYjl5RkWEswX9cg
aQCFtinrLFzkmfgKv4xKLTV+NqnM8zRwhpkCuhRyhiBn5ts8ngIMPRvLAs4xG121CiqKX7YXqR1Q
O3uh6srZxhL+CY5lBe1X/aQebm5DYL0LgtLjeqTJVuT1D9pk/nZKHMpaBtEaVkHrxBZQ4H3zWN4g
/drp46eW4tKk6df2pBeOxoBvV1fqCc87lIE8YRyiN9xnVf0IbLc4MAY7LFQ5WahtGm+H05HZbQpr
g0qd3US8d2mkpBY8SuFkbjPK6C0rxzJ4EwZE+65sQMCaQq/aBnkCVL1gw9nwyIulyTXgjGHMw3mA
mn8gflcs6KqOrGUZEpd2eDP5ze5SiA7/AFM5+3IsH6NA1aeqyqj8dFJegoA1JzS8Eydh2IlxHj0U
KXWQlNpamrXeDQ31wgoKFmblMCyD/scJ7WzlkuWn+ZlgGZbRdkaRTpB2EbZ1sDLKVl76YH6x6JTd
KlLBwbKLcuX2NciekD/c2Exs/2/gcxVbL22OVIIzHD4hPyd0M/7oR9taZlltLDuH8p5YgwUWa7tl
+ZbU1rsAY0OXo/rZsWnf6gbZglF/VnknTozYhZvAy36O8DkZkEmKXUbk3gvHemWTIty4Yfxu29VD
nN3rthSyJ5Dt1JEI//a8qyPD9PdWJTxMJvRfyrrololqjGMHvWthEy28eZxczrPlJ31eNlkA9Dbx
DJXFGCgWhUZGYaHRZ0d9p4axzFiIvAXjflIyOOSWspaWl/HqhC1dUVG2awL8h2h2fsggMzepKfKD
xrfEIL+1ttOh37c3K5aWnEpYR16r+JcFAexqut7ENEQo1xUInq2f8MmEIrig5hixoWZANSI2kuCT
Ykgy2ufF+E0VAJsSNV1RfywT2TangmTBMvNrOoQz++EQBdB2BPOf1KwH0oJi0JS7H7FFicbNFa/y
6O3qABis72koTnCNDl5ovBcEifG48Pll83/bW4VH7fC/h0X3ptTGz1nGLoZxWo4P0SR2TsBIFxXa
ZOViP90GNFsQlhySMqwX42TV+9Dwi21G2W8zuN/MyQiPrVYRAdYx3QfupabIgsUy14ZxTSwPpoSN
9NmwOz7IhXxzgng8EOxD7DOb/rKm/aRdn4a+0zZMkeCOEa6KjvdDMXo/G2pr1P5SVKO9Svf0ix7j
sHFPQjrvrCnNj0K6Vy82xUVMbYiNKj0Hw5hxfR2sNSUhlPcx+x8SZ7zAHRZ33B076i3pWxbVl3kE
9Qrc85w1t/aYSl4U46wsmIoMYlS5b3PoRomZyH2lvasDMXYLhcgGStzS3ltyyRAJSEjmPD4Uy7Ve
hm8xXvuVGJ18q7HaLssIgiRqzdcsqHZl3/2w6y5/aSgJbWmXMeExOO2l7OULi6ppr00AdnNVfKlY
I01CgbJHWbwgCL6Og5xtWoMKw0hHcGzgu5ZTSMC+xb0lcFofpMlVFKg4e8MW033a5WwFUFStLIRt
LUCDEyNzm9sgO7aiJLx2oh6Whm5MdE3R94DBtaWJZAwGKtkDols94H8Fjqt2jnpK4MKyF1MZ5bcc
LAKFhtHaSIc9zVyb52i2uA4GzbZEbrmYbnB+SmPBGQzxtquhKvfky3mN46dLEaPGyaLeXrstn/Ku
sanQiCo+l6bemdqNDgVr6f1QkDL3IdQuAgDMYiiMnU42/B7sy43saaoD0G3DJC4RkUGRkZ+wE6vY
lvQpaUHpbj83Lltl45zVoJs8E0eVY83NXlVq3IREvMDsIXNW7Nta7X8t+Kw8ltYkWSqIfcUE1UPZ
GPjF5LCHiNwBxU9AHzSiOI98LoWjrQMuG4ZNdAwIgVk4kV+EwuXWFV56ymMgWtOg7K2sCs5WlZkt
7yf+cGA3GRhQImuFOYVrB7oilopm2zzWSfbg2BR9Z3dYFVgzjryYAW8hxYm8acxdk/dnqvItWE7p
P8c+zQkh7Wf0DEDqRoaPhpzO0JBa71XWVI9p0K2HunW/hRRalkSB+JXId6yR+jpfzGGnhk/VKPel
dUwFgUu9VB3zU+yH7WXuJOBXC/FZ+/7wWdfU97wpWsySeVgPBD6wx+k0GL6z72ydn0Pb3c5wg79x
GayYQbSzde6jSOodSXW8n4KLyJkpuYFwl3rocWe0uJNopcep/YLO5EmUM28ik935VOOvJSA9MbJY
OhcluX7EmfIehmYelgIQQU0p76G9HSazLEjLSv3o6tGmPmC6rzNT4wsxfiEnF932uGA1xuJxahy9
63Tzq2zydhlmQYuDyWSgyJ304xhZyUWaCDRE/VTF7Hwp3QRHjzonNEMg+YUjsqWNvnINGxoZS9Z5
+7aTKSEAsm1zw7pfMkubsahlDq6GoaDY1NmjQY43yb9bnoWDxDa2xDbFxpYMuXG6/w47DzkPqu19
Wo/JSqUyX6Ob8UlQiW7nknV6zsv5V8P7Ow2H6sWNeuh47KMXOZ/l2RzMBzzMdIUCJPfmDLYTsUaN
HPE22OKGPa3VOT7iSqTLMqcnAo3IvKxTImlu18opGSCJrqpI6ofRr+UhH3jXkRjqjqEfm+fBrbqL
3RV7s62fHQ+r+kAyBzC7ZEGjvKUdsOKyosR51VP0RLFfHYZQrFwiAoupTuJnZoS/uGM4Iqdo82Pr
g+e2Oz7wtROlq8BJqZBRzTtHGXqzwSagq4VdnujRssdqhh02imnTZ8q+1voeCvZWLcD+k/aT7tKb
5tninLHq+hql+O0qYhSUbv0kZfKO2aaRBpZX4KnBqq6eEqM2r0iuO39L2Kr4yClP4Rswu8dueKxV
UZwKwgVsPHPrK4OJBLgtqciCzeMb+8VhPMeNG35zMoWz2+eiaFH+YXUY0F1C50bNsv9RaWTx9DLd
Q2mB3p5q82hLrglR6qxN4uDBiIFTMU/Oq8LJKS8G8Thq56UOWeu5lqBCcjuENKhAbvTXjOv3IzGI
q+WkCx9GyMHNoJJmmZUehykKlqolb9R5I37vZORdyyEBYUt9Yhx3Rd9vhyG39qA+s6eYwTgfr2LA
eXFZOsN89Clg7CY/GSnJlIfRIBbYRE7yRaaUXZOyi0+86hUJxpYCtJtX34uYhQiwjvRaVr297eiO
Ip2+jeldqez5bv6AedFZlOrQhEHzpQRturih6TH6GcSGzm5ivsY0NH/VTsslMPAe/Z5K39CZ/NQ4
dC50ha75yGIoVPG0nqBEreq+vNTzkLJ+Yote5415Nqn1o83snxUDyvxdq/RNtJR32pC8GNrRDb4d
hx2ttYTKvBnKoTk3wOtXJVOZ9KEQp1mZFz/K0v8RJn69Ff7wbBvJgxQM3PZ5pbfxzf2Yx/wz0i2u
3hSGR/r0NZ1g6OxeW8S7qgD8M7jTcB1Jl4zkDr76ksJnnqdXi7QhjRLbh4Tok/KI96T/Nn5n+z9h
KeZ+vM5ralP3Q+ZZwcVNXPMMjWmVrAz6QV8Lt5VHv+ANb+WV+VVJmOpDKcKjA8p73Xci2CLGKM+I
Ipjd9rz+VfDmptibf2GYKttSPmRLNSfBvukSsNRj1LxPtIim1DJPIgN90ISRd7AdqPmq9pnv7GjV
O6XzETIq9ArD32Y14LXLIACwbzajfpomvz4aKv7UlIOeUnzcm6ZiUCG616sqZkyrBgXVvXzly648
hdOvIDC0XjkOk51AZawlhDtYluqWOkgz59VDHbJMUQcdunjAGGCZf931G6530OKmjSyGfmfWNx9O
pcs9PGPCAmXyfeqd9LVonqImQutlx8nT6IzMXGTZNRqF8QD4YNuI+IWqznTqnOhGsY+Ca17F4ot1
70X0ujkMeJIicp8vophPKvICyin59JIj6jAImR1lwRAG2xznOAZEopJItl+B/JMFKBOwwjPzYVJS
c4iYZgMsAOU379lCewxhI2HLnmdP6m1XjiH5kqK6eBM5yMqhkzsxar4eAAtu6O4yUel19cWuy1+U
GsJta5tMMNijs2dFzkeCxcZClzT448ngNMNKd2kqPW/6iL0sa+vp7LPgXzb1iFXEM6xdZLnqYZjZ
8jYoob9M9B5UH/ZP/GK/JompamY8ZN3nYsS4Qvtfqjw+Mfat1nQ1abDG0n/ImSgO86Ua+vg4JCx4
y67/xctJgTAB0QoU1NlUZX67FFvOIztd95FtJeKryTuWhqfXStf52n2bvDJ/aRNDvrB+w5xhFAJL
K+sjzH7NZpxRTXuaQpmagrfeMftXRmzZ4gbldKW1Y10Aua76PMjORDg8OpDTd+kr63w/GINFs4cM
JPULHqNNtpNthPg4nY+8VsWBaT0Ls+Yh7fv82nSxc4xxrputxbbGD5yX2XpWkWG/WR9F119CHSVf
hGEnDxBF3rQfNasCgxj5NjE+9LIbH8pwPpGAjaMDyJvMXcCkZmMxsUSdCb7SJq7MTdfK7k40QMsE
lDhzEGt5TWo/9m7xI4uYvdRZ47wxJ4W9Ln5WAzuSzLeSTe0M8iy66iFwB+OBDQNDQGKgxjNn8mgl
xqFreOWBprz5s9Xv3CEAoRgM39hZWHuCY86Rkl2y09oqN5EmMyOLuVpHzIFSOMldX7NVFcEa3XO7
qsnOkTaTXwRV8SXN7h+Fa4vXuX/0lSjXBP/H9dz1n0OjnqYGVq928TtAqjgMteMBj0tek6g1j32p
XKC4xrziOhFuR9sdfgcu/0f2+u1nfTO2d//n9l0fNU2sNBHqblD/c+8Mm7DuGHr6b7/qpS75759f
8h9+bvd/70//ZYz/D3fWdxbptf+U09Nn1xe/f4e/vvL/98m/bPO/iaYfdV+p209LCOb9nU5q36Kt
//vflvj/5K5/rVL1+fN/Pasf6rP7T9/3F9PU9/8VBaZDbpQIhHV31f8W2FuB/S9gvAHcKfoAeOxJ
OdM/vanqA+tfZHthXhFQtGwy7N1vhb0V/isCfgbCidl5TpV28D8BmjrWLaj7B6AAGYmfbka+5diB
H1GM+ge1oaBUXFmIwj5bpz57lcn6saWR1wjIOdbg26+j2+IrJwK0vT9rhgZqgduztqyc388WRf7X
s//V9/754v/qe63oR5qgxkyGpj3eD2EBqnnx5z4u3pYILYd/PEb0s/n3Fxrdya+U3jFHIE9/Dmgf
/n43dUvjSBuJjI7zlqCzPoGOTZasRJy3dqrMNW6OYGv7rftmB+onUYHxIaHSZwlBqEUCCZjH6bsH
/6NSVvSGb37jRZmiW2QGs7u6L/Ch5MfH+y0m6eIjK0FfsqZi6X+/n8eWQzYc3eSEgMENqBYosKg3
4vFsHXVhBe3mPkJ0vy/8niRlbL43oK53EzGTUzaL+lTcDoL6JvJiJAH/eOJ+937wU1mf8iY3cInc
bja7CI/h6f5cobWxThA7rMncDhvtzOElo5O6SZo4vIjbrVkTmJERJa3G2rJv777QFDAeVVFTSSZX
udDNQMTvdoiNnEMAQ8hrqnGh1EhSh3k11jRNmxAhUupiMZd2SRrqvQgpO4jU7EGllt6zIEF9TpoO
WVEZr5CcegNZowwHqVgGzKo99Wahnvj/GHZVSqHl/tj9cPus4ErJkv39rj/bydN/9033H1R4w85h
uGvPir9ugbD303EM878f7o819Db+9sT9MeDlr3+95iyTp2zYMaFePEi0ns9xbHhb5ugseHy+eNbd
hJ517PQqs0e1bXPlHC2LXnBDWXAXgrTjkpv56yqc6ydbI/6BGS7egFBWi1FHWDuYImHSSRd4RLvs
y/0WhLC/bnWjkf5+7M8t5untHeENf21RwIS3XnkwhGOYCPf70B+9bVJGyW6wJkIPs2gXRjeK5wBX
J638od0l2gyfGuLDCxKu2U+hx7VqRfmdbQBGHNdIz/CK41Pi5O4qVlPMuA+BBtQALG+ZZfDYuBAE
aAq7pgIomD6kAHsh9VRfWkLkC7iGDdJvnpDhJCw+NzxDS44Uctt8BL0+4436bhOlAPAetcbhdreq
BgZk6mA2mMivv/PxvEEe/n1XVq68Mo5hOXN5nD3loIjLXeuYVZD+Vyqv1doZmdy5P/j7eSAl735T
il1QeilGSsMHtW5k4dYzPgxV6nMexM6l1JR5s6CYvwzFWCzMNk1CRPQJg9CW1xBV9/LpMZo9/ftQ
uSu+I/37I1BXF3Ur520MQ/1RF/pm45y25NfSa00Uc2FPsvxAXbXTWa/fvI4WA9Tn/Ha2uB8468VE
2zmP/D/KzqurcaUL079IaymHW0ecMNjQ0NxoHehu5Zz16+dRuT8M9JnTMzdaqqotEWyVqvZ+g2gm
YjK5tvkAj7g7BzPsmsJ93SrJwS8ne1rLGJ89FNrEVod0wxlmXPCU2E63lNnl7zN4IYcApYNLKJbp
qEQk2V+kFb9KJiDELTuqjqgwyoqUcFX5i0yEpSRB45u+/TPCNXszKQhgVTBZgQhzhPrqk/C1/TX0
Q/uP06/XYmoTzSWQLUtdG+XHpvBOhTH0RzSIwsesA8BTJUAaBri108csDlSTdOawJNqnmC2LrkTN
qGaJUzRpSJRJ0EJE3PWy9yuu/RAR0BAWV/z9ZxRpeSjSLj0PdjmZlWbdfaAC+HVNXMYMs87/8aJ2
6/XkAliIBqBQsNTzSjv/p0Xj1ov+qZKsWgFutW/MOKq+SVKywWoZLlp97j2S85JZGydgGgcPzYLn
wTD8m9E09aVi1c1z2uJiTX7KPyYGOv6lZ1FwKSGUOyhyv7RuNcwTWe73bWoP5yQq7qypv7KhIMrJ
6CKVbQBwbOS56G+c0FoNdajChY78F6U+Qhuznl0gnjdtU+rQFun2Wn1Th3nAutWudzXQaVKlXvCi
USb7sBD7F+U1IeRzXdogQOWg3qNbALbRCZH/EKTCpaSnMGdQJXNLOQT3ANWTJ2adW1m0SVmnnbqR
51qbnsGuie7aWC+/XSNcSR+XfUNVGe96PH9UtaaW2segoP3xFaCAtx+0zD8bcoJ26zQqmuLg1d3r
YPbeHnC9f75en3boHc4jRXmVu91//7lC/Pbzn6ujyIIUsK2rlvWH0FziqgnaQdTb6wahhg1p225g
3lw2MfBhFfMgskfVkVR1dYyAUx5FfwvPMzUQ8yEbQonYa9phm1ENgRiognltpcZfap70qX0d19y4
OoJI/++/BDnML4vSSbyRV5WO2R1LU+YQxj/IrY2hZlembAY/UK/WkMdizRGyi3vR5dHkr1JZ7OWu
dmpGmzVYNrzIsWNC6q2r/VgN2okczNPATItQAf61A0ZW+xLz4j3qhL/PRJ+EcBLba1RRPveL2L4x
e1Srp2uvwzCy7koN2sK/3U70yeCCc7+5tww948sDRkuuE2MPHREVz2z0nmszPMLpM39A7IJUrMtP
IlT19d+h7Ui2/j00s2LrRyZpd2GeKE9kHrKlkiOkUOLgBN5N0qWRyoLddBvm0lUX6hiiTGcy7lTe
zGv832efR7/GYRW66iOMUsW119HMrpStWlL0tlNH3kvD+PHg5Mom1Mxy86X/GkvZRd6Lpmlke1zk
3BsQ1gPQkX+5negzsvSIo3APQ5dLxY1F/9fLEgfTlEjtFmQ3KCjHwwOrHtKJtkL6b4DcG9R29wrF
6zBGHkyEMOLhheWLzmqQz2oDTzUlIKkkYcuM6H14VH1ZfXxvjVMiPQiKR7VNQmC7tKYx0VJZYlwj
/5+uG6ef8H6X689DMu/y09/Hrj9vGru23n8zA6fXDS56sBDQxjnYuafPe0MF8WLp3kH0ibPrIRID
XgxyQel/x/1bsN+77s1/P8lCZe46J6FOrmnT/lZVjQk+Dmn184OcN9QF+fbaPyQPURZpZihoQ4mN
Y6Yg3aRKD6IBtbYzcukhR5L7jEoorpA7FH+8g2mWLATfm7krsxBECeEy6gQgIh1vWMi8YowRzqum
k3mpctJ7xnSmTX3iTPRdR7PcldbXOHHWBd1JSanMdBakcUtX+5WYMcVkKQ5iIGucnn0gE6g4iBC8
sybVMQZyMZeKSRZh2t+3uQY6EVW7//4fW5+lsMT/WNORwtJMRQeU8fV/DPZbUim/Sz+CUD7XY2nf
2/htHqqJtS9mTdbLbyD/7Xv2BcGheO+HsPFWvfe3Y9BhVaIO0/r6DfSb8yFe9Gue9Ra7/wSlc3IQ
NmpmTKDK3n1/lC9nU588YlEZBqDtHb8iPS+eYzEsDuKJFmcikKUjhED0ZpuZ6LzcHDpsOkcmWF5I
GTvGIgZYmrYOBOdpx5hkmrz2ZQhSoimjz3RfK+GlBfHbOGMGlfO+TiCmGy9jHc9tl5RoXNTVsVOh
zUHrSd4AWs5D1+xfEvaQy2uEaUDF2VatbW5YXkSzWjH54l3bJA7/+1M0//wUrckKwkbnE6VskjGf
nxSQaoEk9772w4DVNK8mgp1g2YmDCe8elZOps8Y8mbeft9TqoIJu/7+uIuXxQthdw2zO0IHbRvot
aAnynn510IdGp6TDQfQHWCwvnUEhi/l5QIz2eIfXJXC1yzoiGwMrvpVhcuExlTwXIN43Bmz9Y9U3
FfhPzqZ+3EOgu4vYKKT+pDeIWeit+jiqGfRFK9iVXa49atFg301jhWx/GKumlq6jcp3FwzJTpWJT
4U+9E2chYimXs/j97Dp6PfM6K9xFUKPW//3Z2NP/np+Dkc5kmcMTZqimbhsGNhMY5sA//fzZ1GYg
hwMli7doSBcKGr+AvMeCzabMjtNU7AQBAJqF4VLlLLHQy0a832Zi+EtgaMOqml/CRRCGQr9vdA0X
txRNcUs7N44xVJdVENbDLQDvnJqSGze3+U70jJ023Eai28pDd+V1MigaHkFsBaYrxDgJyGZmWXG0
htY33F6Gf99FISGCcEdiLDOkmpEJBjkIrXavhFmRLMSpOFRSTAHbW4qG3Onl/kPwNWyYRnwUgndS
jOwcQCeMnOm6nLpNwMRqaeDAqjg7VGk6rHJWMTOLNNJB9ImDwSYZQOcUY3fWPpeHcoOsDQSJa4w4
89EpvtxBNJ3ccP6iM6xof3wDWFjbpo7VhozsIbuJz98A3/LdOBzk8gfu52iFL63cWZX+IB1iu7jL
JagtonXpshQXT6O0GRYeEuU42Ij2FC3GQ/Qat51Vwv+wpYOW+IBUByf7cBsxIGIDU9UXddbVMzeH
3Blmo/TdUNMTenFAQ0ltDjVYURxJ7no1LV46N/fmcZ3KZ9kfe3yNJfdQ5HIIPiQtNrbpa4B1InWp
dGF5hviNaEDley/THf3IgjVW7nXXi0625pdrXco1NNaK5A0PnHXRd8Nz0MIfGCWr2yqx6d6JCLzI
u9sY87VZLSataX7q9UbeW2LS6go0ow3gK6vmfeQamKkIemlei0Vxp1X3Tp/NYpjzZ71w/LPawS4I
HBtS+tT3HlH3SLQrPdjSKfODtE66Ul03wGicpugLYuxfCofFvyVyRd57OyXHci8CRZ/kYBqHQmF1
Lwau90pEyinFQEappHqrF/6yqO0Uam1PJms6syZCUI4izI4q1vJLv4gQg9OVIvR6kTFdWU5Xvt9W
RIh+EaYG/eW2ouvL5Z9vW4F4/u/pTtE/C11O850j62y/SNzwBdXsL992D/01w8lr6TWqomVN0gkf
FTCYCyVr4NtPb5bru8Runf7WfhEdCHgRKt4pYN+LRTSOv+NFn7hyDMb+tn3jizTd9Xqvz/e//NAg
tH5ZTGDApav7ZDq01smX9eLusvKbln/kTq49kHqiuzzc61iw9Ew59xGS5mdHar1FBdp7TcUQZYDR
DHdmgWyfGO2RizlPF+guXwPRRaqcC0APxVWVXuocEq6RC94QGbVtyh4etHoMNZXsRp6aPk7el1FR
MrmOipKJGEWA/Y9rlUhOHzNwxoDj+l8QBJM7X/bTy0Hy2h9jDmZEdInBxo7bTaiWv8C0pHexDMWk
B77PX5KAOVuFmrdop1UNHApU79XBOBaDjK1pZSB5VrneS2VhcYYzwvM4QpTzIIq4Peb1zC3+uS00
/6xEPW4UtXQUXX3Qg8mQc38B05UpDqTx0qmbFNBi0M4NJXOOhe7YR2s6g5XuzUiDxZvrQB/hRIks
1FyEXfvFTZo6RTNqul4MkOQdZ5ossdgIkFveIfVCWipiTR7m2Z0smW+UpvtndAnSlUWxfW3m2Hy6
TXZEgqQ7RXge/OU5EJrLH9/7+EmhMeyAxJqkxf/wRrMSKS3atM1fcpd6KmRIE9m3APEnLVA4Xs6R
UjZ2rZXLc9XHl9cQQ5cAMXQ5wLJZh93EK658NIuTNL5sg/Kpadd+vBRfFTczc3gRVbwUXyQTuOBl
NGyT7N5hgyES5tfMelM1jyVqpJtr/zX3Dj/vMijiRRL+GubI3WM4VqcMhvGYRsFjFPZLq03GZxUe
3sbHxJCZuRyenW7sZw5r09vI6S5hEn6tB0yD1blYsFOSkFeuoQSXfb3oE4dLYuDzLuEaLLYP163B
l+b1zvZ05y83Vft2X2shGGlEREQ+JQkAZ0lR96SXEP71MK73jhQ5e8lDZEyS4L5WWnkbVGwvG5Eg
wxrbO0EkimZKXhdHQBn9uVPlLSJPw7NWGQnCoyW71akpwlRqZ/tcQfgtQ4aE5XifwPgkicTaML3z
huSxzXvw6Q36dwg75f2NlvBsihBxqKdg38weG/Qmt9f+a6y4Z9C73EAyssv9wmwI5tXoo5MzxtGJ
FTSOtZAcl/kEJhMHNQlexkQfdqLldop950bPoiGu8S1X3Wi1U1Gd4Zp/u0+fRvJfJLqNqUz9aeGs
Ur12eJtQ1cKfjTLA52VTBDE8cdGMeKnBEm5ZPfuHWHc8PMOGZB7lDi65lZFWC9H5b8NioM6N71Wl
57vGTdtz7Rwb02tPohGVZbVA1N9fi6bUN8pBdvtTZkD8nUeR/BMwjLdvS9u4GRTgeG7fw3QD7uwt
QLhni64czJsibJ6CNOkBj/pUjMbRORp6p8BBHLUnO9XDregzp2kuHCT2t+g5i9Y46HhmuSPFtK7N
K2DQaI0CAXT0e9sfAZzxCycqM6Ycmf5yDOX2DJfSvyfFhh+8151FBNA20gcpYuqiWVimve2mF5Ro
Klqsz4oogMurj+k+1/tFrdnDrQkV/nYsanYDuBJ3S6+BHuPbDYqpYqiSkNJEIPxmcDB79zzPv8kG
rA88kCkntKzaxchL6eRFQ4sKHWfh1Je5tnqQUJWAqRkpzha5Y1KAsX9n+CrbvekgkDWinzzDnWiN
gYx6QeiAVY2su1Fqv4upo8q8cdXmUgJEs/N2MB7MDTBRUK4wTEWNtFbTaOM7pUsCoPHP4oBSxn0U
WdVBtK4RosYqrnq/h4gIvB5xX5742XVeFJOdqlT+oXZ/fOkWTatV/QOvWNG4TplifhRjbvPjOlmK
s0I/tBWqbXAqbHB7YbRHo9dHe7ii+hIaHc7JGdUZO+5ZpyDh3ctG+K3x9RYcJq4sRVLfObHu/jJr
pHwGk+ytki8zStY/qhqlRSBf373IRIeGdfo2V1mZqhJ+cYMaWgcI7dYhAJ5G4SK6x7lFGxd4tP8e
SO2z6SfBsZUl255RdwjnaYtb03VJ0afxKnPaA9+Ce9vz9bf3k9gLLz3h/06moVqxjrgIRkjkxfZB
8iv0lruSJVFjSOVKdDoKkIFFUbv5Ku1AogbY08Exm6iVTS1DeNKR8JTkyFmJ0jyzz0RfPsYSyDqq
pvvr/Gfx31iBYE9Qx5mmvrY61bhJLdGH8DZdEMUPxD8rrt68NoEJMw0BWKj1TrW15FxbFiVbHzSj
ZyIia5RgUZdldEDQzbo1XQiTUWGpG8nOeOkCt9yhOW7uyukgmtdDWeAercX+5toF2aBbUyIKxm9K
icYA29KlTlHnViWLcteTHbqDxYRzaj9a69bSoWmBIW7hnZmInE7D+hQY9H6I6aBHAqYIAcbFzkxr
NWcdwszbKvAn93FUK6tGKfny6LoOXcy1ngrLeOtHI/2ZYzhhOdSNZ6M3IP5W9q+RRA5YbSp3MbCY
n9ltVp7BZ84cVTXv48ouzlnYBEu5iVCMmAa1oLaOLpbZYlB0ofqEbDULqY1oSmif79C6JkneRWii
Uh1DYkuLDyNsmEVuAABZFRWaokFC0gJucLKTdZNMhzgVneIATB7VwekQYaqTzfKUFMk1RjSZbk18
e3ppG7m+as16vQy2fhA+91nvHN0icY4IVLDAVANpLkf5sBQDXZT1N27pSbD+wKYic8e0YvfDs6qy
4eutpxwQ6s7r82qeDhWqY3o4fhtTYM2NoYYncfCkx8Yt3DuJxfKpNpDPgmfych3XSh0lFGgXELi5
Bu39f+ysD1kogBrv1/GAPlXnISiFVdLCwYVzH3T4myFvjtfDVEz8l4jck5VVl+vPGlj0k+f4K20q
OIhWaHgfWtMYKw1SZVNkpiBQ8N6axgbTjH4mvN92cdaEdw1F2svzVsRsVnpc5z5AZtKJoatTIXbz
5HaoFembYVfzshzbB1eq2pOspJs4zqRvemr0+wI10Vk3RYV5Z62RW0GTZhqNQx+LlioHzgIZcSZA
NGoWx3eo/3wA47RY/K1Ll1KreOJDT0vQ74T/UUW2tkfF5tQk1hjzyQTxsjXJUCidXZ3EgW3+LQxd
Y1m71dEQyeCyIo/lB2g5OVOO+dIZD0a2blUyADhQ8AozpWgZqFF6l2ttCvZC6o6hvxE91+5rqK8Y
yZ0YiNEJnUJlkNLrNgeMdxNksrokB1vNgDOgT0dRTMncn1ZiB+xs6vrRiB0wYkoz7vtcUXaTEMWk
cqJKi0uCPA62jjm2j7JnYQDi2R/69V4LD9mYvcLI0k68fOZyrDkPwi0iQ8nTCbr8JFqhaz2j9ese
REtVem/eNkW2Fc3Wq50F6bJ4LZqBZtZrjArUhbibOZTD1lIldC+wjli1CjbLmE+S4nBLYy/r7AhL
rFRmnVv7rzx7960SeY9Aj+2bXE20lYxU6GGYduZZna6rUgp+4FaAXEMUN2d39KR14w/DDZn99hSP
uDyIkBBdNWpr8kvcSXwirU/RTU3av2Rh9X9ZTAqvF5uaPn6/Xx1f0KFMPcXJ45cgQHewLZo7RZOq
U1QjZpNXSLFSCahPoi+3KoVJH68a0RQDI2ogX67qwWgPmVNLZwP9rHREhNBB0xBQ9PsJKcHkXpM9
ddm2EpksS6vRopsObmIgGW/I/4ySVO1SoNko2VqotsrTQYSIpg5W+vfI9eIP14j79EP5/S+7V5GT
zD5krVVsWWTgpgBvAOL88f+qSrnyu0TrvqttmqwQhEA/ZlpPKNNBnAFo57UeyPUJokm4EX3YQFiH
rjAYsBus1SwJjpDobKLAPiSYW+2j1mILlHlsRk3l+OWsVWP10te/n/3/x3VquaoNb1yL/IoBAmXm
6+RtxLZYND0d2QSRjBFNlBtxXZiSMdfRa/D12jqbCFufg69NDwld3maSO0d+GlmVLENUf4hukikB
KQ5ejp9d4mja2phylPHoYDJgYXGnysVrGQ3SDFBMfQ8wUL3JIzaRPoQd9gWoCoZYovzAdqzi0/5h
Ro00S+I+3ALrruYwK9FN6eP02RuY8iW/V9aiiSjhgwS58j5Vx4Lkl3arORqyTnFW3fgYWiwvzRBR
SbNzh0MXtsM3Lf0ZJmP6DNkh3Wm6PX2zuTXQNgyFbblCPInRQZfmSCmVj0Eg92wn+A3EzeQk8Fbi
N7g0dQdaVJveNzDUT1Vr3CYe5jGGEQabhrLuouwtuAZx7t4F4VTbj4rglYfje2Bn2lmTQ21jBoq/
ghNevtjWq4S/zeuXC91G+UtBDeusL5tPzTJNFeMzJLRkVbdFTv8jiERj1pQcM/lm9qxFvumKjZyw
H5qo1+PhMfEp4Eu6O78t7n30x9aiJfrrpLFKNEgZFW3gmzaKG7l200H7QQ0OykGKWl4yt9RGgVk7
wvNvjf5UFCa0URSW0EgeTqIrzfp21UppvRBNMaCrztksG8rV00UWaFBU8sdH0RKH3lXgPGCmt4La
5yxRIvJW1lhZayyFwCSFlB9ZZELIlesYAn2kP/UB2VQ7GR6pAHqbIsSbyG+h3E9Z/HGuYoS2EA/x
5ZEXj3IAfU7Xy53XyOrM4LW0Dp2xOuqTnJw45BFcSz02oJe/D/jTmbjCmq4QcWluviqaawLYzAFk
t5NiNyprBVLR/zsrxYhoa2gw2aidW2997gBUmQKlXr6tZfPuSx5ANK99KAiNFF9g4pNCQLLaO1xT
BrXqFbuKPN3Mt1N/C+RQ+uaF7ovO3H8UrQbzaD2zHxPVTe5lyz/qU4za+P1OlnXUWI1G+gYqFn5b
WCyrjorvCcRnemKuDu8rPhA/ko2zFHIofCxEnDwsdqIvQUYgQ7Vi7YZ5u5Mm9W8pG9qdE+PmgKfq
/9ri7BpjT9Giybbv1nciENFKf3PZxPkkL7a+mz+K9K9I+Ioz3W8KzDQcEDKI6tloY1Uf4owMyHEl
hSPLA0U/Kmh4zc2SFRT8aP0oDqgfGcdUz+FxlsZ2KI3AmtVt5B5KlFi+hIUFFqAXOLaMFCX23yUa
g9Mh7ZFxhe4uGmQDG3eB/ta3rFHHTTp2iT4TI1YAB1XRFYwwpqscvkw7G0VEZpzw1FfWLM5gA4sW
WmzJHmOPaTYKT+KQxE6xGgH0srz4X5+e+6zlcxttw9Y/pOXwQ3DWIjO3RUsQ2kJp/NDy/9eqElXF
WcH9MIZquYrxBQJeHtr/W3wY5a04q7t+vJyJPoD/qMJ1McCiJi62lmHnW1QnXHlpWs2koy/OFR1g
fBJitIKJgLrBWwQNgaSJ9ypOlOtCGtzbpkvGpQTe54QIRLDQU79+RKHUmrldGX7v2+BnyH7yDS8O
vs49MnshzFy9Ddh0oEACj9FDPmGIm31SSPar6Ve/XLO2n1Mnc2Z6riSPuNiwNsYj9C/ZvD+oIhho
2zKbRyZVJlOGv5SFoEv6aYdW2SPyWPJMvGu7vCnmiPXEW5G+7iWoEbksx1vx6hWjSYBmgxiVsau4
jF6vFaOq0W8aNcvv/+16cTtxga+CjDDKUh0wI0CwB4lnHG0+w57MBhgLm2FUSi5JLDt0ur2uBpNO
Q9M95khzwR80u0edTXtDjVaS1KOOItzTCF1t21uZPBdNMoUypirawCTJqOlZwFOKujiMtZI9GQZS
A0MRrxujdpB18RFisqtibbSq+diMxklsBId69Gc2QI1z2Bnojnsyel51aD1KrXZCG6lG+9FHgK8v
tnKVpd8NCbhLwDL3gNKYuvMnOVonM9tvcCO/iSz3e2hSYT8tQtHuUy6httM/ZV2Oq3OtWgfdhgeD
ZQlgXaz6dtjlsaZrBs8+qODrkVzp7Fc1GU8mD+Ur+mM/LR+zIy1PGqQl3PEJmDQYfPQGHnsL8Fji
qM05RpAR3jdJChnXjaWNZuwxTVHcpJ7t37plLq/7Rq/3Jtr3N6rUO1vMnpItrPp+gx2FvEOkMoPp
DPrcCTLEqfrcus1DQ1qa9jDeqVSzJz2B5pSGWbwIA7t+qEqVvbyadt+YuHCfSXrlObDQQq7yTnqx
xvGZv6R8YwFwsJCO+ml0yQrxHH/rUbS5KTr+HLjz8XHIhuI+zYvXPtSU74qn46GC7gEqJCDvoaJC
B6QfaQ9rXVKTW/WeJX/3PQMNNNt/6Joj1LtoMzpDeJPDzQHhiX6DX7XRm140M7+Imp8onnizxmzy
x8CNvZVqSNquLlLvYEO1XsaIuDxFnfmtc8bmpxSFyMgb+srMQvVmYE8zR1muOSWZq620Rm6RBBsi
JkQvXzWln5+rJGS69LXk1SjGlZKX9S7KJgHXKLeh80t4B00H0URQGZZsafgL0afA4MRoaRqWk5BT
EXQ5dabLtRq/hyj4cBsRbAd1N7fkLN6okIsXfSeXt64cqNvGTNWVR7X1gUJtygtHT39q/vdu9Me3
lBfzvC9T+V4txvRGQgrkRpcQMJV8kMJeYRWvlYcf1nRNatu/GlXOHvNEj1YNX72doUEFwhnAAmiD
kFMGdJvXYpjAuuzPgVh9TAdtWqWI/rIZz1Ssf3dd+6tROYtW56rAm+Ogutzj/9onbiJ+Qt/Gz4kG
CdoM8JMC5Og9oKJa3daJfadKof8gukwD64AITzt56rIddGYMkEJrMRgaNrI9IcUA0XTUgXycudbx
hquQ5m6XwIJvNZRqjmYt1WcEOndeHJHGUtr4plAwsG6nrBZcnXCG1w0Cv5rWnNXG+xDWDFSIE+dJ
i3AayUnTJU4H1kZF6GjfG8Pvg2gm0cDnZxjpgvQRQgZK5t2FwRYuCPlK0SV1xosmO/XvvtHkQXfl
rFiKUVYZ+d/w6upnC1ecgQ3bpjpNaZWHE2PNL9TDQkuTEe899ZH6J8WYFXNtvu1Ge22Sd7svJmb6
6CDQZNe/W9PYtTWNich6eq0jxftl7Br5fs9quud76/26IMIQrZvUMN3WpZziNh3lFWcvV61xQJdp
uBU94jDE+bCWwhju2+eByozZBYhEsW1j0OSU6daPDAA4U8mNBxz52NK9ES1x0KvAWDNRlIhc+V2E
yLCNuIBjD2uo3HP8q22wy41ztIbA3aJgex+koXMUXeJMCijXYEiKwcj7ANmtEjq4N9xii77Ukc27
86ZV65AUeKtFUrEeoYSdfSWUd6wfIgjw6mtJnhfTa/vniGzRY6m03WrAG2CruJFxq+uaD9LBqzbw
2p0l2SgQkXBKrDzJzxF6a1FiZk9m2qHk1ZAbFM3eLlRmLQMpzz7Nn4ZRRQhD2ZqIw99KcZosyEmp
oOQyk8e8M7Jbr1yOSqXfxpWEZGQq18s2Aby/HsbxH8DN3WyI2npJZtp+bHL1pFFsfUvwMGUlDJLJ
RLrqBlEYXq5/RpC/zBYop6lrAIjKasxrihpqkhzYA+cYdsrJN95lP8A3uT9V9XtTN9VdDJVFv3Gt
0mPrlGO/asXGXRdnyjYkU7IEK2Q8y7m08nsjeVOk+HcEv728nSDPiH1SvqpyvZpjksESfIIqkFJH
wqlkr6zmQfA8YJgh2d3OFbU212+Q3Rz6fS97GFJhaj6rpQocexVCzRg69Zen6LekmaPXEk7CrM0c
98nOixSVnTh6GBAZWrj8MXdx4NSrFMjLwfCT4aavZRUlzdbfub2R3WR2Zh9IN8arsISDxicGC1Cj
oDx4iVmtWIOPB60YQDCqmbbxZGl4jnreAXnvkDN3y0MPSnAm+nW3Ghea3xM2TVx9gbPpexgaM8ju
TjOYhC77IquN32FRBKcocn7xao+edP6FsPbK7x78umVs2v6+DpHDi5XInXvAw18VqK6ebL4FspzN
xxq9PdNz1G1VlwG/rFo8RVlym5iR+ZbE8c8Uj60Hqyjyvy19jS+IKKYqByqRiiqmDZEImO7nQjZC
MYoF42d4lI3EQXf2m601TLzwM7dG64B0iqPiexKE+cyU6ubYdoV236sKXE76ozFatkO38EFLzrW8
jzZiIyKaQWV8bIpRM6t3RZDfo9Qe712E3FZ+2eenuIwQ5SHb8V1LxvugQVFk5tib3LCKX5WZ/4Mp
nf0kAZueJ52SbCj+/KrrSt5JMiqPeZMPL4h4nyoo6udy6vcBES08XRte2n0RusgOyaTexY4+i0YZ
TYgM587pzSq2/xS4+kOg5sbGjC29XiPsnM6QMQvXFtogyIfqGbVKzJF+J9OtTlk4yHntrTD1WCDJ
fbcXbVSnur3XGw1ViR5tqM8DIsTMTS4RgRgi9cvE7h9r3byTJ6Se4HvCzon3UxeyXNW9n1sxnEa7
WwD9lw+2VaOuI0+bIVnO4ZwG/Y8a2gei/MYvyy5OoWtLzzDYMKAIS+VuhGTD/K+Qi3u/PHCz35fz
n7tcjuea/qsM2tOoDd6x0d3uBjeE9FgBh8IPzkyfyzKoV7ZlJmuprNJn3zK/N67e3QXFGJwdoOii
e3BS+wa2Hpzy6SLMea2ZrpbuXvfl+inIbpBwTp6dLDexuAP2IZq9NJxByR7DiYGelu6tFRrFg9dh
ZdDhYb8Q/V7qHV1cVh60elikiMAhZJ6v9LpmCc5Kfl8N3cfDtQ/GV7fUsxKPvinkOiCajY0MBchi
7OA69Ld7NYnvnSJ1liw3ZF6UQbvGdrvYe8WQbSKWhdsE5MJO4wG90cKmgZSaKCvZa4F6hWOyHJKw
PyG/785zO60eoxodnF5RmmfZRyQ7wVj2H9WdasB59rPE43WIXOTJR2NtGx5y4NrgTtKhASomGUUY
16rfGi84a+2Yhr9awBQbUTHDvHObuwiOyFP9LLODrcv8di/GqOhcxrSJzPM+Jmpyf17n4JO0aHEr
RfYNKgLupib8UcdHFEwDO8giZ5vlPhDqiXdQe5a00rs4RxWAb2RzdmRvwzLe+wXAduO7uJiQC1GY
KProNnYwd5LhUq+SULXOdkkVO4AL/DPE/8yG+lUqaJKPaiqdbLQD1zWLgW3vwc/3CtabhRoP37PC
2wVOjGOoHCEQSSZvRuLT++WnywRZmV9SXn/PKC4/WQ3qt4XdoNNv5cPNqKnIKbuNvooQg0F9LA5W
sV8pO61UgoNcF/ES0Ff0pHXxN/hLzU9QLqsm0v1/hgiiaG4O/p0eIgYUFqmPPHer3Vt+5LMtVo1X
q3thyRwOszjVukPQDxEC8H3e7ab6ZJf6/UEMgAj6fYZSVA8vC/VleTDMu7arv5eITT639jCsrFQn
1zgBsWoFhcNGch5QYC724DGx86j14BlLBeBqfD1uRNMZy0NTocFVunU9mbac1SnKybT4JqlR1BVR
JO/IfEr+W2p0zS31BP4VOSDKK0hqDAaLSnNALv8dbIX0/kJC4+AouqzUCm5KxHSoFWi7OOqNLbUg
Z63nKMigOy4tKqVpHiKzx2+obLuX2svvQ74duEVJyyiKMn+GOuBu0FrvtUZQZiZ5gf6Iz+tlYSBF
b0zU31x86p7yWhnRxEX3TjQdBzUq9I/T3WWUP6tLPfP2vwtJ5h/vPlPTSBCrBrbMjvwHMwVfB6gd
ZiE9dM5kieJifjUUY3uUuyTaVnjlrSA1ZA9uxrJEVxPrRw4uEOlU7Z9r7AD7AKumW5YFhAd5+pAX
qCkhzm5ewxMZCQRx6xhc9vYSO93amCzicUhR5xeCSTpivBrHeBGS8f1Z1sj5Nln0gtmwPg+wybjT
o1K9ydh33KCAG955cDvmppR5LwlMEo9Fubio7ayILCg4jRHchDrNBDmK2Q8WopvqVJ33UVh4iBBF
Il33e+y9NUTj17HpOlAu1l95zH9slExN12DQycDpZCihX2B0pG9cHTjh/6HtvJYbR7J1/USIgDe3
9FaifKlvEGXhvcfTnw9JdUHDme7dE2fvGwQyc2UCpSKJxFq/sZ41SrurqBmi/C023AUQs2gLUKw6
2nIHg0Kclg3lyHo6XEdSHbVa0dnFFZXIcbCXXmKAJMXrVOBcBBxGnN1gYm6aXWcMMLJqU9/BQoKM
3iDW3FNPe7IUfAdTu22OilRYpzoyW4wcFP0FiqW3mN6Cfib5CSqg8UNMSqSASVbYbGSNd34xqYrw
BJJ9W3ux8IL1jPheRXHrR9N1a1ut+JYUOIiZA2AYUMlfrdocvzgKAsOhJhuP8hBBXokC81yHurQD
Ny3vIxlTAwO4wEYfO+ng+Pqr75JQiwHZnEjROUfwoZNn2tg9p8AFeVZ2w083XIS1zgcEPB54jzZ8
6SLHWAdO+TGJRHhwncRra/F7ElK8IAVKtCHKWA2uk8LpStNr0/VKrip1z7JrUiIBALRtdfyqUoCd
wSv6VV8Vw1ZO6NSGB+zfHTa7ZBkrl71s1ffeTuQgEQbNFkaBHLQYRc9gMb1vvuSxsepk8JuSpJhf
8vZXFbfDH3VT95uSfMrONkJr6kbfNbt4evQlsRIXPQ4YNVWlvqGb496JLnEQTSdBNForwtNNv16p
6rJJOqSUh8eo0QakgVHcoQIC5Wc6mw+iL0KzB3/QE79Qdst7m/yURhPgGJHfkzJVay0TPK1qp+ZJ
bU31RYwOjWycSufJK5FmVJNIe8PPd0ORznySe8t/KP3uCW9GimB65aApjd6mNKraWmrgMWd5me46
8u8r8a1V7CHFjtturk0xmpj53lWGrZHXv4zp1axHsHhDGseki6YUKucC/Oejm/3QBkvCLmuwzmKD
6yubwJKL83XPq9pmPZKdV9sVyWm2MxFyIp0cItdR+aCr2arxlumtYNn4pzz0kydjDD/3j7z1YVCW
PE3xRpM477p6igeNQnsNNyCCfa+LO8IHb8/W3151WivvTATt1mnij4ukru1zHfnZi4QqrXjPHNIm
3yfkh3ELVZsntBvxUrG1cCMKhVjZoQsZ6c4p4k/2loaXXFaGV9Bnz1cQDFgvbTVqkrxhb2wdEhfN
Xruteb0M6+KLUUcXb8p1tmGOpWdqvHdRj5Qv+zIs6AJ37+CBtg08R3+M01hd2GBVftTqRo8qRPVk
4z3NHkkGZ5PR+MeJJN32fB5KQS+Ei88xaGRb73IavYqiAtiXqUaEhZGoEaQVJSM1QMZNjLblHujl
8M22FgjiJd9d/juXDjrKd3FgRafGyALEPirrvUnKdRXXyvckQxnSUaLxIWaTBBDQtDdx0DkvSd0+
i4gyCXhhDeKXOo+LbWOnwV6Jm+KxmZJvIsKCL5Ub7YDYpdet6oknWU6HTjY71I0StI4RF50kF0I6
MURZxjgRviR9cKepcXERD5+MFhPyi/gYT2Nzq9a8T63f81yXD+LfP/0d2fr35/8Et6Hyo1Co+3d+
MVqzleTJPZYpzqGUlK7ZB3gNLR0Hfdo2C82jIEaIM69xeQHS1ThYhZUrgSVr3U2TQqVtQ9xKFHIT
xwKlc6rn8nNkRc7a5KdqO+BttTFdRCwFmFiAjMOJYV1j84x3M9R9iMIYK8bqq6U7r6kdqfeiJXv4
dabhcxSQtVFwiDjwu416emoZ7zBFflgA5R5yp5Lu0ADEp8Lo1LvBkQpyEP2DX7fVN7RRfhhIo72X
ZNbALrTDW6g1mF2W8QUzuO4uC2HPBLad3ZWO5e5Cpav2JW+nCe+Q66Ep2qdelcdTHDR/KKPaPg1F
qi7DuvU2pkNVIedZ98MxK5wrQBtFSijtCrf+NpToV2ARPhlXY6HQKU75VeHbnqq59YZBqru1dDPd
mkXePPhmfo6B8r7HibYSdSW5hhU/dJl/scLioZP8cN/3gXl0U7go4sDjE4RiViATsfB4hGZZ0P7q
VJ63VGiCwvniZy7KTpqMCbc11PeUxHiUNsGwxmG+2JSYIN6X/DotO5QwN3YHomBhOz5MaEQgH21X
vteAwX1FgxIr9MlYw7VyNNJRCs1k+8030vabbQc4f3dltQ7HBtX9UsY7Sza6N8c0A+Rc/fa7B42n
9IoOs3HtuU1155fRIlNvprua6vxqsGAsDJG6rGsFPy90V7EdQo0+66t+Z9rSwR2zdK0MznGMq3Yh
g65+G9Om37Tg4jaZ2/AGntb3ag5+rwJ0+K2JuotNsfUnJSdyNpaDtadvY2NQ14cYWIzTGv4dAYm8
cLPWv0uHsYW2EJ96zw8fxKEoZOUoRUD4pq4IE1M8Sm1s+4xMOXfWAP+gy7/0dn4pzDR/Bnj7rJRO
fA/5W37B8vg18xTrTg3z6jwY5QUiAJD+JAx5hfsZyk16kgPv0Qn7Ye9ZSaAvyiDTTxIJaGc9+mby
3plkjfNGLjeiKWFKaOe8Hppq293h9dIvPClN33UpDFal3PhH1cHeCtlR8M8w8wWNxnc4K+CaR7mP
RdrQffSLwYgkJumaKUS0YfD/IeEgu2rd4YXKSHpfxOELu5PqbsCRD1PKTjl0XdW+yja/1EDDky1J
kh88d7uHxG61c99bOyPW/WCJnAMJPR0I+jQoTw5HbY/jBTLl36gxEtHB7No7AVz/aztAgm0xVNhc
uX3arnMyy69sY5o10Hsea1PT1ExnKTtKs08RBMTnNx+WXV1JkLRNLT1eTy294TWJHZe97KbeyOMB
Zasox3d3eec7h7QaLsUQGvd2Um95+1zrjvYj6xR2eGH9rdON9jLWSb5UM7vclMH7WAL0DXnTGZqw
+tXpT51tdS9V5DunAjf1hVXE0CqiBhJJyE860iPuTu7wxcQnLr8kGCZf0unM0pULXmgFYq10icE2
q7CW6DQPzwsiADcld5JSfosoCWeVZTyXkdzuuwpnWtG0Am8k8xZ9DaXUfEbMrnvEXXIZT608w8Ig
8Npm3cu9hEo5B9BkH2dxpLWTjvjXuWsOm2MdLS8obXD13zMtszqC4v1VuLl96Isq3NuNi3Jx3ie7
QFe8cxcE1dYvteiOUuKw0XKtuB/t0lo7CZTErvMuDk/mXZZkyREBvPrg8/XfNShZnTSkuTbqII/3
fVFnaxfwx2MzRmgd6p38nMcPZYkicmyPaIG3+A+2elnuQ8+p71HDDch7xeW76qZnueCbjofPvlHS
6o+wbLQlSL3kolF23QGkkndt3kTLAhO1Nd7txV4xWa0zpOmR0SFLb2nKV5MXC1UuzZ92njwp7CGW
FUnFS6dJa0iR+S8dUpnPb+G713KHnR9lFyMNml051Hc2X6VtpNodOtBgZWQLP0zcD9U32ai+qWYS
/krNMyjNyWQR90CT2vO75SPcVLRK9QhNtdkUMQY0dl8enZCaoOtJ1QWGEdZDFZWAIuuRyC/jn7LP
a5aTsidBHCrdQC/MMGXVjLMKjmTlO53yRe+GMzkQm0Klo/CTvalks/ga+Ma47my5OJCmtB7TqvsJ
t4IfSqr2vBFX5gNyw+FRCzzUMZJ2uEuc6fXFML6FSu5By6iHneLXDZrgbJEQFnhohtT77gCTw2c6
GR6HRO9AmJfypkzb5o30BAUSIoJp44wBDsZZXZWBA6h2suXFe2t0cJQZw+zE/2W0HeTavHdgg6+C
bmJZ96GzG9RgOKU5cPw+cNxnQ9eri1X2hyjH6UzDSbmg3Ov1dXwOkH/ZUkHG0dIA3IUBYrYyO9xm
BfSrQUkTpIg9mZAzWjUY1aPF9CzLbfoouxkp09o4GmUbo5fddvgYKx7WSkr6DhHjJ1WX/oKCuX7J
NP9HMP3mGhHm062EI7dKHnZw8MZpg3bY9m2UPnpq55CvbKrvGLkiQtQoPyVKFoUcWC+FjNKYokTv
9lDmKwyYnEsyHQZM4BdqyAfVNSVVWpAIUlZjaeVr3y2diwh0HFPf4orgLOY+BAngtxj8sEyriLDY
6M2LfV37ulhsKlsPVAOOmG/oWeOSm+XpWfJIAMIPZP/cavHJCZ0/rEhzzoHG+7VfPY2aFizVUUVo
yznqSekeLMdWzjkEleWIoCPQE1RYnbhS92kbD/f5dAh26ZCkG16Og13Om8JKNxv1DZmmr1rZ97+o
z40gldmo8LZdShjTVRh4rDty3/xcxt54kDCjRXvSeOj5HdlhchOu4sJUXszQs3ZuJKVIBKV8X5X4
C5iZeDXaGDFrcj6cRhf0CD5s1iY0tR4ec5RtbHmwTlnRICpPSe7JwDJ6J/rmg1LZf4ZUtkpezQL+
xW4EJZWqerOrDn9DSw9eW1REV21iaJfIwV8XPFIFnnsbaiMUAQgJ4HuQIeowSF2MQX3uJkdXYzJy
TagzLQpV7/eiT0k0XAzHGlKxZF9CLbB+UotCdndZu5796GnskjEK/CpL0nAAeToedAmmycJFrC8Y
ptREIXVsBKMvUhXE753sA1gHDjQBl20S4P4BVHqLTIlmYgWEEZIJht7wAwqSXhKc5LxP98GILaed
yxKGsBgOa77jPg4WNgamd4Yb7SGuHUokWKJm6ypl9kA+DUry5JQpKTWuxia7Jii15YuZDeG5J69B
KqQuX6I8s++cSH/m82M+jwNsHuiyduNF91ZDsmdIryxawQcreItbFS0FYEGqFX1hUbl3df5dNEzf
l9fIrEcryyrHC+6VMKmUuoeZoI2Xa59smFsVp7yFaIoB3hb0e0M6iZ4ca9ilbKRsgCeZk96xilPT
xB9nsZZHa+RusAoMuqqmDkvM9ZRfIj5XuKVv0GhFzsNAKkeSoXYjao9hznTgY+DsG5hWmpOOZ6M0
eQAk4UNdSBFff34W2cFaD8qIs5zLX2ZvlKjdi77azg5qVI07vNzwBNVhdmGwQRW+R7NFTlM4JsMd
VSftImMJsNRc33vwuevtYA3xTuLVslC9ETbaMKUQ7kGwrlp8dnhMg9x0chUuTqi/I2Uenf32BzKF
FFqbIccLj8RtHkQW6v8Ve7HpTIlQPrh2irY41NYdVd5h0zZBvSZtSokih63XSfG7G/nRH6jXov6r
S/Urv/fKEnNF7wksSrDWw9K9N2U+FEH0lZcrCvCTs7LaGDxapqY4dI4KqtZwyA7Aa2NI7S3zkHYr
qYvVi1Y9BnoFsVE2Y5l0kkVVMkTxTUZffu+aKsYbo4LXUD6SD9AjI14Fo6Q9iEPhQwlkt9VsFE/+
6CvrBg/3Xi32fVzq17hOUe4o6JmnKDOcTR5OOHFL0Q91QKbFQXvvWfHN6rGrMFFBWOpZt9q1E8nS
w7RRd5tKedNArJ5IELjXppEnyTIcunCTqHlYol+F5HKO3iy2vHFMLTb7brthhlRt1x34rgW8Mev9
g5EhEjk48bg1HNc+RqX0ildE9NjBkNSbsnr2kIxHXt2G9FQrd7mHqr+jdcayRVuPX1iayH676HeT
mnFr987IAFVB3XLv0tD8oYxj+OYlYbnHQY2KkONFbyZsmbXeVThDTqMwIpCc8fUc9Aqj6BqjsRZJ
T7Kty488P4Cx0N1bLbxFPzMXJi+aR0saAQy2hrYztCpeSa5swpiKql0CgGkFD9x8SUglIJhsyyvy
+owOsrLNMx7vUmQZpFh8ZGeAia7FXNVpvW2u5M36OrcBdMbTnjzfFMwOr9pk42RjNC0VteT+9GEs
rk1gWjywhl7eiOC0i6lv9jqiQ1Ow7GEiWDYkxq5z+95dWRS0tyJYwycKgUXbvY7GZtWsqOkWu+vc
AAftoqUkJP4J0ehj3lbX0Rb1951hOe19i9bqJsGHCPuYI+iT4Fmqlq0id8+SYrXPSdm/wqJyzpmO
q2PRQt6UtL67b2qkM4LWgTskBea1r8bocpTyu2tXi1jBnU6x2ZVz9LlC3pgBmvsHG1ufe7FGWgbx
ivfnYGuneMtYaccWL7BWwKfjo+dB/Ib19j0lOfU1z3GtAOVh3CeuEe5wiTzU9ZhcGiN6aeTIe4OP
rB4QUkZFzum9tzKq6w25dlyAplHAAxWmNzFG3NNoppdPSZW1Fy+wtdfma1Uk3k71ccvLO6NchIlZ
rip4q9sqpMiJiPI4HJwcOeo1VvR/nuLyMBx0PALV5aeAT6d6ouSbaCB94BmPLiTMV5N/HgVZYLyT
aYTGp+3BjbODaElGp9+H3vAoWuGYotyTdt9Fq+QfDX07KCi3Fv7rWBbN0e6p0YlVw3rUNi7IlFVo
Str94MofB13aW1Ln3c/dbPjzQ+x6LyJo7o/1Rln7A5XimwFcxeRF4cIWmINFCPkI3nVM+9T9vpzb
8sJolIryAh9+E3T18G6Pprsaa0DNg5LKZ1kl3QV2GmMs3pH9ocS5ZVLXFgeE/D/OYs2w+XqnPMMt
BLfF6GSNeD2Ls8RZ9y2EkpsBESxGuwbLk3kUsg9632ZXkZUg93pdtarsBX5mAPcaSMUkWHAHPGRV
8HEI2Soc4ukgzuaBOW4euIn7ByHz8iOA+Ggh1p/nieYcM1/pH4TcLDXP/cu7/MurzXcwh9wsX3kT
MO9m+OZK8zLzzdwsM4f8d3+Pv1zm768kpom7VNqhwOg6eJz/CaJ/bv7lJf4yZB64+UP890vN/4yb
peY/2H91tZs7+K/m/v3f5S+X+vs7Rd6hZHeoZUsEQtjaBdPXUBz+pv1piFIUs9LY/ph1bTd6lF1X
ubavEz5N+49XEJ1iqc+z/vqO5qvOMTJ1Z0wSb+7nf+f6vMzw6t3pIbvz+YrXtW//Dp97/3//3dcr
/tvfpIYDYRQdXka//7XzXd30zc3bG/3LKWLg063PS4iReLroTZ8Y+Ad9/yDkv18KTH2D1zo+uXo4
4DLYY5tUgohfiqbfTpIBky2iaILRMpZyYbsrya4ydRtXuMhUpcOOcposAvvBAxMHeOUESb08qFnd
6ysx7LVrXY+dM5hfGHSiqx2d+Fg47AJzNVe3OOJZK2zm+FqR9abMAPRy8ge5uocIIxHhIQJnLy8W
4tTox0hazs4iqvUxce6avUdcVwtRZ6vir25QSXtMnI1lmiTRlpoU+Sg5yR5BZe70Iq3vEFtKHyWy
Lyd8uy9iTEQVfHM3jln2K2jh6aMIUyM07n2SLQcRoroyW6SUrSmrioA4z8Bw6SFgwekiYuAfXl21
24tlqC5J1P9wZWdAeUl1v3mpRgYutbvzCBILHBjaH2fRxt3IX/ax8zE8D+i/Q0xdIiTDhrLMuo9p
Yq44iDjn9yoGtuKbTIe8q+QwWrQypAogTsWBLKEVQp1haD5cgyLbPoO+HLaf5oA8/TP8U2/mK7G9
7DWsw6UK6UlsRcy7VgkwD5zOYjR32zZtzjf9bIiCFftTPkM3E/raP7WRh1rDn2uICHHIeb1FBcps
t3OfOPNjq91Bg/x50y8WySv7WOajeRCDosuKu00iD92+AG8PZpI6IQL0Bn8ia5mapXPtF4OiX5zN
B+B15lE0MYBE+k6c2hRT3DL8mCumVXrgrgKtrDHZSPoNEIB2GYSj6uBX61QX5pEkQYxd4lMLhJq0
ndljPpzVl86T60up5NbBau1n0TX3I7/1bCS1zbsGoeKQAEfemLrXLodppui7XkOsNHeK69iWN1yv
IwbkfPySZGW1FTRdcYYO1MMHX/eGuosIn5MvrmPXc8HZFexdvx5AO9QrpwjOPjXcg1xrWoweY5FU
B6nAmrtYuJJc/st5rWilvBThbl22/bFWcKj0qjZZVaH2wZ2OpAZHe3liR88HLa9wnCKbL7o+hdwy
r8W4F9rQsT+FapLbiemCiI18wSJAjRenDnLWugZRuopt8+hPoAgsieQ/kgx1oEkAdo7wTUXZa2mX
LNX9DegnSgCfb0QnHobZCf6rQQJklf3GBqFphDeeR+VoygDyTXkMqKIeRV5PHBCSTDAyqduraF4+
yjCcp7iaatg1DqhFt0b1pEI6Lq8eJoWCTVCX4cpHotJfghRMgYMk4apznfIhx4T0QfQpU19zlfEm
R7sRbTF8s04vh/dV43r71qy6Uysb7QnbThwwRDtEPfNoq3dZk/Xp6jpA8gk8QG8133xEuSncq+1S
lrx8Na/QpOHHWjd9/rSeq97ddJtygEGq2j80v22pPj1XPmyrSndckkNQPj1hro8dSoDHa4xof5p5
fch0biAvPUBPSxh+1tKVqJgmWLB38MK26WSGIQ7x77NBmGHMbTHcdtF1xk2/aPIG3W5B/n+pusYe
FyQ+YU05kJgTPZDO8yF1q4+m7tWLBpjISQyK/uvcFjbO0hvLcT1PI6vurtq8wKh+4Ad5oUM4hAbV
IQaoa0EACFgp1pJVvWtDk3iHOrW6UxqmvJgGVbEPx7jYR1psy4+dQe5A7u10KWLKKTASjITBARnd
UHUjD3knumxfzZZsRjvkQSoFe2pHNaPF2Fvjjseccg+ZVb0XZwnGU+oYNOe5X8Vy4pSoBtpFhDoy
oNqF0mOlaXHbUPzonA+k9fiXgPpeBRK6/9fhQHeQqvx9NRGNhbZ632cSJRmuNt+AX6bVCXPR69U+
9adxAToGP49uVPdjHBRb8tTyk9MkCFVKrvlDRXTbb5Lum12n3bKE1H9xf8cGmjXexHbWl5LLxIV/
Z3oKJYCmQhwtdirSSam309Br6q7DhRmQkQTp8NGHj+giwzBwI2ZcJ4t1On9K6hW+vaimtUp0zJSV
WNHs/Z0IuZ0yrQ21NjiKGWI0M4pVrFpWj4eqDhberrDo5b/O/GH68ESUqPjqmyG6HkYV3xdlhNkc
JiwbA57Ls4gVci3/Giu3o0GZBuiDpJb4xis8kgRnoFJbCTJMRHOCEcsaumpiVLANxKhlA3QQo2Ju
1lCHlB1Nd8qlyzpLnTr5opx08MnXk4EvwE/NTTFaTAr6YhQT1mNQ6gCaKmUbAvFY6JMVD0IlMHim
s3lg7vOnURAcytYMYSuIOHHoautjAO7Gj5EK39h1FFHnCeISNyuJSwyonSzEgAierx1PNwX6qjoX
k4WQpedrcwCOF5h9+A4PCtF2+d3jD0CxMNDXAPCV98JQAFnlw9OQdfDzpCimEu4p71YqWxQ/Zffs
xaOMcQsf2Gm6WDWt03Lfk+/9Z6u6vYo2hiShws/mcW90trFV3BZmNvisBfph7SlQA+/Nz8e9V5Dt
r+1wfM6KbNlPwmjw53AIblA796YoSIvsnU20scWoE6kF/xSWFKNiSVh53UmMBrr8acl0SCkUs4Zd
Zz8oKcRUGJwMBL3VPMpSVO8b2zc3aLSbr9IY3Inn8BwRA/zc54FlbPzKwNhWR52qW5SjUWzFPnkM
A+2oW+nyZq8MqZId+CjL2tEIP0Y/+sRIUJWfRoaex8/iulWn4LPTsuopmmxntDhGRUevDrXcSd3d
7yZFUe8sDmNq7SFH52dTwk2FhbJdpdjBozg4ADzyCCyeaKFtoZ4LvT5qrY5wdTIkuBw3XcuPLBNG
vv+PVhLXOHYEuFAiRYe4dS0f8rqxziJkUN3uzrTH7TxBNcdoxy8orHoxASqzsayNIrjGXK87Rvd5
lvnXRTTkHe/9gcKnuAsLGD4+oa6xELHiAGo6XoFt6jb6tPwo2TmGfpH3JMUrOUTbNWuq7mnwShWf
aZzWRF8P4vYEKuqHM+m9iq4i05EKSuSzNXV1oNM3UWmyi5yaOS99j5rxRYyJcD2ER+okUHZq2dUP
Q+K+ox3SHR3P646D24NCF6fiwM+7JNXHOeA2qvg9VcSIppvVXrEQbaTOgrVq4JgsJs4xSRYO7nKe
LYaNcvi4j+sSop0n1rPcld72JsSsZJ6onvPiG6WOTLKjH+xWCsAOjjKn4jC3xbiIFMMWUlkfkaJt
zpHXIRFKQWJYKh46IyJIrCHO5kuayNhpy/94NRHJO6qP6iDIRFmt+nsLgcFV2CvRWjRbx6ev1fr7
1h6tRYcGxeZmwO3iHz71lv1tf9Yf/DxRjmVaxjjST4v09pM65N2dp3o14KTEwjFakx9MOSkXbjl2
e9EUh6ixH2W9DU+iVYSh8tAY/SpF+Pw+m1qO7nkPEDPnKQUqHOemMXbuUI3B0mlqVAac5KsC/TtY
ovEy8hVREfsT06cL97rfbaogAadUYCk/1t1Dacn+E0QAcJXukzhooVmDIDLcQzz12RVA1XGU6pUY
pVrf3Keeeih052OC2gJhwJ2aLzldUNFwth5bZGOn6WBv01ObWb/meKiBwLtMTBmmgKIthqXX+sNO
NMc6bwCjmcFSNCU71h7T/DWJ4o+roYpUkL40rb0W1xGoGwy9s6U9uYugJRryL8NtF4l1fEWmviAz
ABHPbX2vQZQ7iw53ChBRoikOWmCG4GgyHHun0XlgbiqIzm58wwQj+Kopdn7uB817gFVMsWnyDzQA
Pq7qrho3wizQtQP/QQ7sRTjkyb+Nirl64yxEbKzZ3pOYD7n/dr6I8CfHwZsr/L6+GJzXABSMli8g
dMcI4Af4aHhFJUY3CxPyztmW6jXMDA8hAaP7XtahdwgnjPVCRDdmYC0HX+sv4lCjmnrOXVx9y3q4
pCYkjyR0k624JySm393KKK+GiZFNGa3Cm34RiT/H71Fxd8l/GI1JiX2a20xzu8l7MZUjY0et2oPh
FEO9ifLyAFwQbSkAsJMRcBxMBf+pJ5ND52D26S8xdA0q3WYdF3awnud4XRYvhtb7WEcMIGb8f7jO
fO3+f76fph3lpWagUFbEhnbKKnXbhqqxr12N/VbcttppKFiGrVesnWJTCw89FGDcTLST6OrE6DVG
hBeQctZK7cAlmaaISLG2aEr9KAMRwEt2UUfFsBadYvh6RRHeQ0JaQ74qF4EdRB+/0vkAzmeR69qw
a8Z6jWtHoC9JauiHoEgMoNv85tcej7yTaDvi912Mk8sZ7HVe1PXuY1/j9sGeLJ90xxfEu7eb2N70
Wa2hdfxnnzwN4NsBM6dUr/0pyjsYkE0h2Cl+aVUj34v5oktMUPj4rPikIIsyzRcDXZvYJ1MdpE2Y
9PA5uvwEVqI4jXj+nv5TUwyIkAFVa7Mcodb+z7FipTjwvlomimil+ZRLmrQUZzqgletZOvXlsYRp
ye/Rv4/DxkgCFUwy047XN9pYoqkC45XSAMDstI8TXeJQ+q33yT4wBloQuxqybYl3Viwvf4NrvND1
BIxzr2sAmMMnbep2kyY6DLxLL0XTKKDeo5EkAWAeszdVIQlPFgjB0SmYHf11jZE9zSW0/CcPstIb
h4ivrc4+BocLM8ljeZvl1mPlmng+zU2sS/eth6DJVqqc66iHWNlDaOrGSRgxj8ikGIPWHIU3szu5
LleBhAp2Eagrq8358cJxOzqN9scEMUscbC2+ThUtMb83onBtAaVZ5XYRk+tshm2mBNpDDtFq3eTk
yXTD0B5EH3ax9TLPzOoaIgYGFligzJYecnX42XiGciA1rD0ganqQQ18+K01tB8vsbYAr9lBPQ0NT
S2fF7He1ZjkB5nTJcIgk9dc1UoesBTpdz5bimvPNxB5a3yGwmBwM+1H0x7VTLwssPrbXpeabEcPi
BnG3vt7IvFz2pjiRtU9D1UMwgTfGq8lrILU7oP7wtiRe6RdzpzKM4G7F+6IIB/NNJKL115h5iXlg
7puXGadlRr6neHT2r6TQ3iBUSs91NhjbrNHzXZ2U8TNKft9UgI/f/zWgDzC8KD3SMkIKaJDhyWgI
eQkxQNk3tZVZJJ+b+tQUwWJUBM9NMXozN8PjeleDsV52jaGdkwg8UO/aX8C3Ku7BU5BLh8SDyleZ
SwNpmlA/k9vVziK66utVVGrdMat/xZmhH3wkno4wSfmvKiT8dWCGZiUiYvTiotkfSQmJ0WEKEWfi
UFaQpK4jt20zqLWD2X7PHWTtaxEnlhNtkkgNVOjiEA4ecu14SifQoDloo+JLu74gYT/yHFm2RpHa
v+JYT46ggXNSn0GSHCsQUUss0ZWlmFTZsbMOmiZgb5VaEg4/uQxrvRtgAE7+nFMT1ajh/uo8bzkf
o4bclg8j1gBnCHhvvHVmX5okHBdKFrhvTQMcSWmz4c0tAmPh1FX65lox/umZ5+CiUEk4osDZbTQY
TZQNnIOCh9yVp62HoXttKkLqARmaT815VPDq/uncOPaCpdXxSl5P7E+tAR6jlYHCXsGxzuakdkL5
DBT7QM3w2HnFWvT1QC7H1XV4mpK0mbIupxV0CF1rR1HLtV1K+Q75FHsdQdt9V6PwtYJi8CC3hXrf
JUW8EP1p0mIpLwMjdyZQL/RntmbKF3cs6gN/gAqnkiR6h91WLSrPce/AAo6PuVQ/iH5PTYpN7OoG
iTEuElT1ptGBE9XobL7ht+2H/Y9u9LAr4Gftoc3rcYf7SbGT9cR75HUQDL2Zmj+CP9Qa/RMRibzZ
8GCGyMJ87KzRm4T5lA7+CgmLGA7UZCQtzE9FJ1SDeD0MVnwGjWfdp4UkLSXP4Gn2+8xLSZWKvuD3
2Tx6PQv77NykiGMFnvngs3vd81nU7sQBErt+Z4SuvDVjLVvcDIjmELoPeZ7YexE7R6DzTibMAHPa
xt4j4n7pk1LG4dqVgf1nFcSxUMrzpdFa8fe6D5ejPvR/eGEZrscy+hxRTSWSv40QOlFxGCyTwB/+
0D0JwkeK1OYWdZuEb5Ek+/fCvLDyHWtlyGiCXa0OffFyYk0vGmLc9eA3SIFxdNAMbVbONCBGndjm
SxOX50HKS0gh0zvNp2nT2w414P5YlWdhfKq2JHy1wskfB4CJ+86W1E0/5tIrGaxrhAbpZ5EMCA+Z
IZSolPqwMumtY173ldKzckRZt35ER3G4Q/t8p6Xc9lLOhmxjDPgyi1hx0OT4KxJ2ylG0iiYY4VS2
O/Tcqwsvl8t2LClLuglGh5PBV12Rh8s0siNjVQ8vlpquBAUaeVReh7FTWQmWs61aysI2Tfn/sfZl
y5HyTJRPRASI/bZW1+7d3b4hekXsiwAhnn6OErfLvXz/xETMDYFSKVEuUyBlnjznhALFZc6twXhI
IqXWYN2vPFTKgBaXDtwzzb3h6gOw5gWeIjgFttZhKCnovxZ4NiJToHvIXde0/9dpGSuQvKAcFnWv
jRrvEv28BtmXixxO7mJbj8KF8scUdeVG1LECgSsOE3C3h8lvtnmg/Bsy2TZYxMFf+ZtLmdrjIVfc
WUxg4Vhdx1796CzOxDZ9n+oPtyy4GKFViGQLyhWWrqA9vuo6r7x165w/YD2UblvW5SvBEuw0zRyF
87057Vyn/SrrItywwZwgRQBdPdLcI1sXDtNyNEbIM+qO/7SZeiwq/FCaevWhIXkr5LJXo7WixOOV
IHpOW37IY3KoF20iKZ8oazl3z9zRf5/P6U3HtlEkTFP2Ve9thqp/CpIVyC8XLhvzk1TDwNeZgVJP
v/yrScrMpUSELh+67azq/Mu1w3LzQg+zdzvNSC2yk8f71GR3tEDSuz9dklzDV68BAVOtWavpAAVq
by2GdlpcbXSm+TNPrApBY0s+bgBeQtTrv42DrDmKgshTZg2ktGTmr6sm++hznbED8doW2ajvUD7w
9k3jnufvg5pgvUJZdPz2eeljIss2u5E9KH08z9+Hzk3q+cOGiO+XKG6bhcWkuRYdnmzELlAL+zsA
9cMlBrQYGFbI42qychE3xdFxwBNKXjTIjwewL+jevwd1Iju9pUqsxIJCoVOi3K3OFDSk4kotstob
T9SOIY+zGRRSiWQztM9HR1Rdr/G08ufR1I2YsIXMIuJvwF7bIB5KfzjIvO2MUtm3dJi6wV/5UsTr
q61FeR1SiJBMLUrTwbYYEpNSC4fRAdFqYCRaxLzLMQKDoxYO415mn9vxlRw+mPvB2oDOtliS7ToH
YnLAPQnfn+egDq+0whOLsdTUl+rfrwcUUL6ZJkf+2YE1xzekXofddfImxM+gdnrcfCG7AYMSKGHe
BVBtVqHO2ncuovylpaodyEQKqXRI/Y8mctUDAVZ254Hk9T7Xdfrf51JV9wmy29Y+YHzhe664p0Nq
VVDqtKL+Tdemq0CKxKbQ2fVm3t0PQxHeDgXXMSpoychYOtvIhPfcRuAKufjSevP2UY5zW2Er86f3
9Xo0wtTzk005Y3g7Yn5q9bX1khT8ZcwS/26UWO41mc131KTSnXDyD6hCEyeq4SnSML5LrQM1yImD
mR61jM5jout+yA7vaJsNQE21LorBlj2k81aWwC+HRpAPKpDfLnWdSl/KRxD3RG5WV/G7qEWdn57D
ROXVUeIyRagzW2ZUbmItJZoDp3/Li+HcTrk6kIkONVidtv6UMZA5wg2RRyAtUviZLsADmeE3+2Z0
Ur/ZWNXg3dBWIqNXHJ3SARyO0aqzLGtB2xSy0baEzq6264g/bDSBg6zfwgyqfs1RAArIEPjCPpCG
oVjU37VmDiUGTSeGctc3wrBKtWvXZaDIHCAuuDFQP7lpdYJ0yupigzKDbEMa49deFbNvowUEDVJ6
yRJ1Sv76D5g8Nam3Rspx7r3C5AlOjywtn8f+0TFPpXuzCXcytA0R3UIVETSNnqcaTF0R5F6R8LDc
56hnrxBkKi/U2XdsAZI89tgUbXivGN+SmRcQ4rMl6nBHlnjPY2WKXWnW2Yp63VgY6ziE2jc1I795
u8A85ej/cQEkEz9cIAlEsAGVKVCvKHPpji7Plmgi7EJNyK6Cxc1iyzwb9iDwDI59pKCv7CbJ1waF
HBMD/ymE4JyNZJUHUosqexoN6CprBwAofZBdxPblOhLygPxrY2ETHEbOp3wq3A3EXXBbuWCtz8cC
/DAaszJosMv1QLZSKz+nYbm92sOklZsGQEnEuSAO9sdQahoEptRjUacLvaj3idV9muBmcvu4rRe9
1qegg1f1CFTRaZsCgtXpw7WbbGqK+WqSCARRx59TzPPULRLFiEKvbNaCR/H9IPtB7Ica0KV3Uww0
0tEeQbS3+nWKksNhEh98qi4Zt1kXfh1i6E6DK5mdWmNDDVBDA/jiaS1psjfFluxkobNOj5GZYCes
ba7mGIKS4LRDkvW3ST/Md7X/NmkMQayhFEngLxkqp/SegjYgbhR423HMXuctirbT2R/7DxQKf4Lo
F/C02gP4MgZB+xHRYt28+vp6toYnr/MOiHrn/czQyBUATcEhtYsGIZ2yfRA5CvhMY0IxStH44BFu
/EfloTIdhDU/IWEXPFl4fiKGZ0XHKW3bA7MBhIR+kf2A71wuuNGZ343uQjpfeozbsLcxkWVERxEn
7WHKKrW2pFqqosKuGBHt1w7P58UAEpdLKwbQeZgxdl+8mKCwDO4H8EWqZS7A5ehLVa2QUUkvgB6P
Oy9Qxpb5oroLrLDBzgd1WHYIumVNHqYSeTsOgn36Y5DVtQbYVp3qrmvBexAo5u8cGaoCqhNYQKI+
qPU3mVvaz1k7nnMV5N8yO0MlJVZv9+DXbFFjCg9umPZzKwdodyN+9i+P9zn+0wNFbMGyRBXwKuiz
J/BSFLcEdOjXJrJbz64SLQrA+CMBKipuevsRHFszzKGobUA9oYaxsUewV/Xg293WNiSgq8phe0JC
pGUyT0rjuxVNqoCWpEkJQ4HCTn+etLdUv04hWgJoMdYqpi9vY7Mpj9A2wA4E4mRzEzX04o54Yy2Y
EDsBw4o2kV2b2tQsjzTF+zxkgqDn0k8NC18z6Ps9gB5ReAWSj/g4eSy7CC2k13Nefus5EFNdGL6q
yYxWOTZas4fbmcOCA6QTAmm38USKAqr3eCroAMSlqnMLHZCRUxQ/vRpd8GBD5tLA1oVGI2nTLBg4
H/QLOfZW1TghvKaK4lLU4BJtNd9b36QjAFV/d7Segb2E7ogRUZtHZEOIu1h3xGntHJkNHuLTiFBV
UQlTPLzFd6TtF5sRCWrSu1tFgzK/dNkLlEKLb4j0mcskVNPZAr7piAJ2UIS9OZRDsm5zA3g+Iw22
qus3rtn5B09Frg9h9SbblCBSBMrISubuxGD+IcHfA/oh6FXmKL3b5QxF7PSXAWa9toH+f+lHMH1c
7eDGWTt5xl/+4e9pO0vCCshGAS6yCvQeedbiVxr1SAvqthnE7QJpYxeCdohdhLU1Lhyv6CAZ29gv
ApmXtkMQEsGBM2/7ekEsm+BZAaWVAb5Dajqe878HNZYDcF6pTghSVaC/1QcDPJWAF0I/o5t+2XRH
CpkyKMJIwJ5Mb63AblxbQXNMhVJ3XB/K0V2LugK7u27RAYB/JxFYdGpLWPTmpUeumFqgdAQfB5B9
kESOD1dTOrbFQQ7mZzLRwevDaheYrJtHiqTlu7J1f0Cipz+A+xMyRv2YDRAHrfoliNBd5JhkjXi7
NlIPedLZ7E5tJy5+lLlpAi+TjUdsmax1Mw1yQVhLS6L6Buty9FCbfOiMDmBJA29BdryaQd+b9ou6
798GtAIS281kXjLmQ8rI6EIfz2SD4Zvr22itmjhYpZmtHsXAEUd1wztmAsvFxxrsoZ5lHKhzkqaJ
gkoIrVNvELjNDUSroyX1BnjVnDzlf0FlsXp0wQX9ADmAqm3bflm1xqWR4BYjz8pFdXajSnNH87AW
Px3hSrWmXiZ6ubdQ7wo2THwi4DjS25TVe5qWPICEBGGf0dxTKylBRIktZ3Ok2RCz6kFi30D1vvWg
N+pAD8+1BmzDJs6eIhSzIuGRgCYKSqQ3EjfyzgaN7glV2Xg0t3H92IAcA/pFUGar8KVFCPjEkAsS
KzNOx5s+LgG40DFVbKetZZLwBqx4aBas4vYCaIbshJcS+FpqB8U2huOv0i61lnlU/ObIfYgARE2x
McsGKsAusm+GTsFFkzsC7i2X4TB2ZzJRpydAYGOGjtyQB3V4PYicaDzZrpNYbg+MbtGfyW4KQ0KS
BppZqNe3jm3flDc1j+6iyXBA/UWUVnHBQGRlgSN1itJvBd7lIFfRPVyEOIUWTLbxoB28ICO4m+FO
p7MrqCvLdd8jLQV56lUYvvCqU5drCEAZDsoCosS4ocABdSTCGSGELdoVHrD2LXXkTCDnXVkvIMjI
935VlXjwhWzrFH14rjvoGhRuAkGFaJqWZuunL50MqoU/FdGXJmjOUiIgvxin1xobPnyrVYcKkqH5
kTnFsyuz8rU38K9F/bJ6wn6gWPEyF3f9UCEg4LjWKeDjdKNiv983Ziihysv+unI1Oh+v7OorG7w+
16pCnKXKX5G0/3jloc+e07owl2npDJcpKTcgMQMb9+QYW6dSxhdb4j4P+4yBDLsN1qD4D4+o+R/2
yKNbW1um5m0GQrOlL5r6kyv6Fw3axvifoDZCpnPKvhiWYb7Eg5+tGH70t3EeGVvUb6f7JEvFaezS
ae2GU/Xo8wiE0dyxvkJI4+1jWPgYRhTHX3sbQcA/Poaawr8+RuIE1W8fo8XC5mRjnbzsR/yeGwn5
CiQhikdQwVZ3dofHim45oYkDsHylr8ozmbDaEqtQ2P2WmjScT8AqUbOzx3k46rp9sdRDURiAGnOQ
IvuTk6wGm7sQiLeKO+ykAEzo3AfoCbgPQ6yDMBBBOpCtjWON+tVcVyA5fgDCqLjzorfhkARDPjFx
EU1wevPYd87bQeizDPB3zxiALtUtLxkmxFZyG4FT3QNyHqj2WObOBEvlinQdHAvRBaRApiPYYMGh
ZH4jM9RFIRWjvUinhrzKSalj3Zh3WLdEy6SuwYeppNMeB82gQgfWDQPWxyCDTkD/uLt2QBoB3ua7
txrbddVFN5Dr7Jc24mc7St7lGbivwDARgAwVOGvqBed1uKPEX8EmyPEGoJf1omg9AwcmyfkiimSw
rRKrtVek925pIzQVgi0Ju5NYPJ1RLwOL26LTvU0H7EwvO6iugyTsMnH7kRFLrW4pz3wkClvq061r
n/Y03z1/HweB4dmztlsbhWSAhUXSVeusA4cSLQHn1SAZx6SGToheLFKqnA6zt9PZqPIF1Pt6CJWh
1qrG6ldy7yZ1DBsghUS9Ati1qvMwe1FJW6PUD3bips2SEEwWTT7bA6UZxoJIvWr71d9izg8s3ySe
YYi9jJqxnQ5dxlAtIvsE4TbYrr2x9iv8bgLYgXaLZV7wc2zhxdV1EpUWOs0ThlG8Gu2C7Sm741e3
06TEyx9e0k91bnGfYwd/Z+Cf1tseEhdB4juroORIcGphVmmL8a5R+JdSWmNg2LNRem20Df8ud0z7
ASw7awPvG2imuP3RyLFfI6UalltYzjGOIiKtYwPZlxLQdC4O1Nvl7l6BtuI+jrlDc5B5gLTokReY
g6a0EQcDHikrFgWvMihY9fyhVk0D+h0AlRo74Q8ViPtB1hIspxHss8vGHqBpGEX+pnG8t94M22oa
SqZ/jdce1OmjwG7tQpMGtQOt39X6TxEzgblfOc0Rf4qYOctNl7dH6p10Zpx6kR2HMwe/+bWXfk3U
5D77OPZfzvRbw1MtO8pDmfjjsvRC49GI1V9namRvNvl+9oefkULLfRTtuBVlZh/4GIB0R9+0wEHc
q3pUD+7Q2Ye6VzlUDXFztqD7trF7+WCnmzn65S9TcIFOQyU9c117PgJEIDE5TIKzg2Kdt4IkvL0g
27XjX03EElizoHHXbrucvFXHoZD9R4el58/xxl11gQ2JL8PiFzoUVf6I+lUfiMdfJjoDr1u4BN98
vq5IL5OMdSpAm+IFoED73TvhALvn3ter2VZxcr1C4VdvV/BdYLc0a1y4ZDHP1zTi6uwZxUMsi51h
gGUT1UvpoinGdNNB5RNacgHbdZPZnE2d6TV4ER7MHhADnenFm1bcC8ScILPQQLdVe1BHIZydhRqy
eRDKi/uVgLiZsqboDDnSbmHkYf25q5GOdFnBD0U01C/QI5vtrYJKEQSJnHWTtc3nGmtVy6qqe7uM
wFZUKCCNtX3Qw1EBFV+HN5BcfYi9/hkiF9UK2nvZgzQRbqEzskltU9pGZ/9//IwK4YXSBHX5OHJr
GdoT6Pb1E83dToPqPjmMq4MygVkma5YX1nKUeKLU3IZ+xbqfQIIdQoTHAEHephWptSWhi8m3z65V
mfdZMWa3iWDfyUxeQRKY29Jx1CftZYb+1i6Ah6kM5wFrTVQzu3gIIB/vPpCt4nw1osjxznahT5JC
qHnlA3W9JQ8a4CiEO7UA7APZ9IDBA3vrHAcIWJwAxJetwdrNXwCXbnfR0LI116EvH3a3cz/aK2yL
XrX/v+xyyqE+20QLPvL+nJUy2GRsqNZVyYsn0BjaN9ClDJc86oonyVsULfuxvzBCNNMpQlBC6xyR
s2WDz2co5Jk6szqd7jOQkMVYOknobK2KuGKPrJfJnfQ7eTNkXmAiDOd1+xovy3whrTjaOfbWcoUY
vlOHUYHu6lCwsdvP7pDtg94MRKgAxmrAwjLV49lJqv6lW3mjI19MQ3QQnBpzqJmgGde9Zpg0IAOr
m1AlrSGugFIWahYjFMxiVz4gMx3eBb13IjO+XTAUxQC511mLKQOooBUQgrmhXt9Sr5Gjuk2WY393
fd0iOpKrRYIICbQAPryG6W17fflG41oX9X5woD5OCizonCDzMr+raSBDDDoBGdLRAbs79pCW3Aw6
y1b0Y3efTNGm63l8IVNvBtA75u136iPTddDV9vugbpyag9XL7+T//zoo6YEWA9sDPlovAsRJ/fES
pjGgHrWQdvNVtfHBSLHafCijrnoss+inpVddjd8miwCLyRPoBO256f3epN6rMyJW4nRtygwVZ1Ye
N6vQ2EWOriwe7WC6RSumOuPhny3bL8uFzL3mHpAQtnQLzu4CZqkNZKXbI4jghr0UEMsJ/UBcEF+2
VwYAE09TAyENVTXt16DhO2EBb7uoAOcGSQGEQgv7K5R3+CeP+WyZId02TzkYmvbRL9+mlBMAS710
36ZESfkxxr2bdEJ+Mio2gJoRZwo1eAvoHMhPpcA16Uxq2z/9KnsCTWwIwtLl2BV8Q9pgEcIqJ88H
xUUD4uQ1Ndu+hVA4FDlJKYw0w+qC+ad3O0mLeQhg4GWcpVgLnoISssELnDgR3j8LSHXMJx+7/oeP
CcDPfpgSexP3dr/ikx/tkjBUn3zIWfeyqp+FVaWnHAzRixG6Hp/ILUkyYweOYOhsOv6iZkN4k2Ys
2nIUK65QmOysE1njf13nU7+yqxy6H9RWndODVsRx1iNEhaAL6k1r2/S3wDJ9j1wV74i3HqCr7kJn
7/arieyTa83+RHFPJlcDRkbY8VaNd2QnE3X+X+1/zI97/MPn+X1++pwhITre55bM3YSoattYhufg
hvx1GEBkq1h/6csMvO+NDJC6KNOvre1H2RrYdsR/2h4kI3rA7GNPKYReUh+qMCme0n9PdbW8TzcP
T0Hp640FFMK1GoJTufouEvUytIJ8QzbSTujBfHqWubmwBwZebLxKbSe2dkiNmjNuTAa5s3BF0J98
sMw/JY399gJO6ze3GUam3cKu6k9gDQFt4C+3qRv/mu13NxpeRTH+xR7ufnvCxhgKTJeudqFJbzf+
XSIS5w5oT4n6YdzolXnMOzBbkKdw7O7G8+wAXIkMmxLt304JqA55C65b8lGG6y1aATQdQ45l9tFX
APuy++EK5mp2z2U0HUEbcUveNO0Y4rllz8khU4z70QdqxYmM4iaHDuazWSMlEflRfKImqP62bdEl
DwYU6R4KZa+UrnHNcpuh6klUC2pOk2XfgIzZnHvzkQMIM5blDfXSlByCGydq6ilVDk4+mrIEvU7e
x93JjSPQohghghV8yShuog+iLQAThxzckWIpfVxP0MRL4g01rYzLAzOhWTQ0vHyMkTd6cPI5lEIO
bQPK5+twIRpzGfr92upsqBTGaXg3NihVY1ottJYDaCf8DkDjfgD7w98eMugO7YhX/R8eQE4hLK5T
Hv+Yw8f+fTUmNvThsWYp2BpIHIRUPNvBcdK0+0NqbIhIf7bN/SDVB8l+04IF1i0Na+s2DrISDKym
qAhujj41kTKZm4SwIUwNl+5sumJq3gc1Og1GXu8mapHr+0CGcoQjj1FKnbLq0ufZAfKD/gOgwf6D
z9gzyrjaE0hifUiWN8Ea8e1xTZ2db4QnhZBVpzvJVJb5ufJzBlZajM4SN12jpL7d0PDAFBZ2ou3X
ebQeBCmNLeD9yS2ZzGDAogrEz1v6BOMQ9AcOPeAF9dIcDDm40mTDHZlkbaCCSPrZDX0EqGs3e5d5
JgAgvz4RmH2g+mXck6UzC6g+TV+jNBl2FIATIMjdTk1fzwE8mdjdGS/aO+qkmwzZWIi+p/yObjCe
dSj7+H24KOp6xT0G+uYyC3YJ3gPA7ga7LmyKR5el5WOBdZI9ZuMlbmzc4y5zli7j4oY6gZCebmwQ
JSxpwPtwPK8KkLgqfx14VXq27QcCTTC8hFaA9E5g3wHffdYgqdzKMfkKGtwvXg99HxCNhLuCQ43R
z3PrFQOpnwaq2ghWbgrQTLkyzJTtXA3Bt4xG3SAtbmnohbhDXthdRHWbbwKwFkjIIH3qs8QG22mO
DIbOLHZaykXbgaxlH+y/+yNneGJhy/sdSpdHQFgzIBV05O+PGGDtJ/XSTpDQuHZ8CBa2FAn0JVg1
ywTP8GGowKUhozuoeEV3noUsC5bH4XaAjO0dOAIQ8/dQ+iWD8EgeLEqt27H/MinXTZd5yD1NH/4j
8qWXLl3NDtzqKcmX5qAp3aaFZp++QjMwBG97qHdHA4re9M4OzyUPMn5xt6Nmy8wVByvsU4KdB5Yt
f7vRq2JwoaAdFt0/3Ro9GwGZ3930Pmaejex0UaN3xPWiNFs/gFF5yCSAExAm23ZTlh2gC5YfCstw
tgoohAuXFWDslRU89BFC1w1zq88s4Z8TLusfTQq9u8wf+cIeAYFuefWjD5vPyuDl56IpU0jjZP6D
Yvgx1wbPLxCoeLtKY40fr+I5SbpGHqwF/fFrY5tvrDFQmpYHYLaII+aDGdqQM63Mv2w0SFNwBLG1
BPg1WOeIvT1AJKbau0jZQJjHdR7IFotPnXSGe2nhdRC6kB1uJ3BhXf0hfQVIozCxSm2t9m4+vAzd
BNHSyrl11ejtbb1Y9YDd2FiZSpHGnsQFyfYRaNffjbN4PBlt7Zmunf0oguB7lZlHEywn1xPfs2ZL
+OvkN58qDdVz0jWvtEam1TItlNUAsXkRmTuyyzC4cDsA9iGfPvcxZAeu4V0KA2u7wyB27njxhioP
lHyuYyhVQCrCWiXIM0JyLp3OdiTMJTm44XPWNc6SlyhWb0WcL8VkxpspcZ2zAcTtfLBCxo+hcNZD
ESG8RR3kIiG3tCzxI9uQbUD938p0kxjCdL24DBJ0IZ2bjZuqFPj+mspAAFKoPRaN6hPYc31IVLrG
vtdNxjZNOPovNchrDm4A9T6utaOtYvKXvQCF/+QbJZiw6h+1so1XfRJk9duJBX7cTEAQxLWQXSyt
3Hpugq5b8V44F2lBWyBrk2KPhAEYHaIpXNcMqgipFZXLvAb5Tqzl6Up91gdAewPIg7ZpIemXjqa1
/m8fcqRDmoLthGvv62R0xosvZdmF2G7ZR9pyDhWfbpkxHUmGLEuZutV9tMOkvpbhbtGb0/e+/zUO
fChguR+d1xayDAsQH/EHbkfBRgXA2EjQGJ5YGibrvhHWc2X0X4pqhJp5Ah48rOq+ge7ZXox6kMF+
DQL4djyhoCcFs6ZhPk/jOA+CrOo8qK0Q0ALcxIiG7JA0rrHMJ5kuEXPKDnE0gqSderooVW+n1DVl
JgIobjHt7REJtFKXVVYGCsETC8Lr0AJLjmEEBg2jEO294aT1sqoFf1WFvPguar0Wg/wyiKD7gZKp
nzxwg2c/t8HDHIzOJfPNDLpPgu/xzdanTNlsLZzAf2CpeEmieDvp/BEdZKVCYGs46sapndtIF2fu
uLcoA/XB572bB1ztqdWZUJzvVDhtCRJUjdApH1pE9GaEkIYPgZLl3zbhgYGCRKnJmfzG97GEOqL5
yO8/53NbrNGDrDuCfwPlKaZvrK4RlsExH8GSDsyNDtKUDkCBleuBqkyjo/WBBkXQdlpfbVMani3j
tcG2e58EYY1dsmmM+A7j1dwcZeFdlCxSVO4mIcIFIE5K9IE6wGQXLWy35NsP3lgtr1qVD6ers+tr
Yu+sfvjgBiH3ZD26RQsu8BcQxIQnUdWuvegQD9iFdvRSMxadlcC+ZQX4/cazwUA2u6DmalqkSWTg
6aKKFfBEEDW4Pp9GltegsF7Tg6kju6N651zmXbGS2pl6ohwZuIUpABBMxez8x8OPZi+YbYFsEWXp
mu3Q0/SIMStRl0mnJhEfXrvIKK3UAaoP2Aw9hDTwPvjxwar4ihzdxEJ5kF379o45crbNM9iqvmkh
0+bwRVEXkJuwLOc2yabmxk26fFfarrpMEIKERlzafB4h9+gbsfEjkM2NVzH/tfOLcUmDCi9tbmRu
gXkk7NXFxpTzoML0TvREcMruBjEibx4UAdd2G6ZqzaDQtyh0pYKnKxXoUI/NEkGr8GQ70gKuRm/t
wbXBQX+F0gMQMr75YdcE5hJRN8CbI+SzeB9sVoncQh8N8sZI51yAGR4vRSabE/OgUC9Y4UF8BxQo
ZtKqfRWad9TytInOwFuS3/SeLk/QQ2kS6iiNONuYNeB3ftSWb7OEed6tWI9IamIFUbIuHWw0x4yB
kPB6KeSW8GmAoLmh2UaV3kRpKs4CpArrIJDJmn5Rlf5ZmUn5ACU3dqRWG4XdqWx68P6hjw5hY8q1
B8TFOq3CNxsqV++iygjm3yKqastTPdkX8qefIsjjxTrmsllfJ5KRuLUhW3yieRAcBv2G8lMEmUCp
Umv+KytLfgqZ+rfuAPFuEYG1nuzCc/2l1Vrs0Mbl+MRSvu1UYH3OpQUl67JVW3LLkELPLWzs22lg
+/+admJGvfAkaLho2iKS5d4mWGBr9PYNqgajdeFO3YZYyKiZIrb+ocl1kyjLzLaJ1tfeSCIoYZY/
Y7wWngZoCu1Fhr+Smg5HtLzyAhQi6N7U1RyRvAYuUTfNFNhDoWn6qYmUQXLK6i6bm7GS5imujR/z
TMh4nNO4/EKtWLjueejMZ3+apqeuFN3FgI4Y9XHL5rdtHp6pbwRy8bZVNjgDcEUwajR3WGDdRCBY
eUqMyQCmSG2orxiYde+BMJDG9W7fPqguWVJfPcXJo1f8rHHnbWUKrHsflcODLMoMtFz5cPA0uRNg
w/ZNypwaWjrgi5pdUE3T2K57R620zBkwgIm1oeZgAcNdZuGZWjSoxAJ9gQDBcKAmTekH/Z2fpY9K
057kQ5vdGzpqW9bc2WKBMUDuhte7EbX7Z3JBUoafoUGxuw7oCmFuUQgABIWehA59kYh5krhohp0N
6PICDBMhUtm1t0ibEGjm2nGMBTNcDpEtEa6cfopu67yKblEtmd8kkDdamOTTMJTZlXV/pl46kLPa
l2Hs3c5OWYuHS4t7YJ43C8GUZLpZfHMddL1WqS9jpaCwDbPSXaHgChiSMDbZwcWX874WKGQCtDa1
P7z9x0Tl695HELzuzG3a58ONh2qhh5i733k6Fd9KM0TmwK+eCtCl/csha/2nUFX17IAX73BTK2y6
9Aw5Nkv3PnhkFokHTfvSiuuTnxv2CxObKSqSl7oZm/OYxMBpa3NfSr7NABzfIBllv1wHvTWxWk8R
yZqm6jC/GUcW4jeS8ArlfZBH+nDoIwDe+KCg8ouOVr9b6Qwy7/4ZG57EHsMVWULGsM7Jqmob5SXU
8FwnhKxrLtauYOmTKLAUTLq4+14hVmUwx/kpkMaqfZV+djsENXLgs7HT7rE9xPJ7b9Utiu308Ahi
N/PwKTDbJ6Q8hnWaY7XfaiyEp/ERonXwuvT7M7V8E2wKU5eJpaUs4Dt0bx/It944Rrl841ZATOmh
7+PDYCw3ZggG0wQU1ogFoBB+0CUouQ1aFfxAHpC3D8AVhb3A4DPztZeP1B+B223F7HA60MBcD+z0
wGYaH5s8UXtfl1U0XVCeXX1GzdiL8DuNhqM1QWsbLBzgZ2wqeSQ38piMuNp2PchidwAf9cvALRpk
PJUx1wZEeVotEsuUt9YQ1GdgXwygWZE69WRd4f6stTjprxF2nIV3IAQEh3nufPNFIA70curbJDxD
Bm3bcbzply2Lhw2Y9NrVdamnB3gy7w5kkqDp25iBDZA0wqMi9cbXKK93IN4xfliudYRw6fRZgFlg
6aPe/wLeLOPG7c3hBuWlQG3qQb6LusXUbHbTyKvLFDnlIlMlP+W6KjVLAI+WkASaW+92V7ilWBWy
2Jc2uBSvJDOAhULXx+h9sKua5Z46ctxe6yp3kONnEZRce1OdGjCkvfQ/a2n1LzEbY3DkghUtbEL7
RYD/a5NactyQE1hb38Ywr3FerG9OnN/Ipkzu+sbmD6ywAYzPTdBXtWnykIuqPeKJ85k6J87rEyiq
T+Xo5UdbZfkKyrgQWNTNsMcbcEGndIiMFI8w3aPGDD0+hDu1UI+3JuPgfgUkLr9zlN+cc+BHF90Q
mp94OxqrqmHljpoZMhZQx5RPmaW3YMDZLjiYYT5FaTMCW2EGO58H6QFVp94Sy6FFnwnxPBUxP5mG
CkGgCxgAhGS7lVEF8b7STe0mtJsZN/yEeCU00eIWyTCgsFagsuF7ar67WXo2gMXAjUaggqn9isoO
MGzV1ZfQQ0xdR8xTs5VAWvXBeQzL6oiKOG/17oGUBEoAUimXnvaIOlDKkwc0iaovcfM2B3kYUJwD
FxE4kvFAMu87JNPWU4MakLFqrHuU0lv3uQg3LaKUF/IoktQG4iAcF4hOgWfXT71pgaeN2pGzY6Mw
W6gWmCsMpRGtnhPhyHbtVHIqlvX/Ye3LeuTmkS3/SqOfRxhtJKXB3HnIfa+9yuUXwXbZ2qmV2n79
HIbqc5b9ubtxgQsYghgMUlnplERGxDmHG5uhY682NLX2KeiYFq1mhmFTUB6pCZEa54mp5r0ZDmO8
iQFVXg1Vw3elhGAY7dU5/updU/Txijby1EtN2q1fnd22D44I6iQLymq1bguq4ER2m7j2DBQp5+rQ
uI53NFG1NWfH0gCUXAMyrDSA7JQ6q8ch3o6oAZpnug74fU5EiqBKuEojLHvsDIVuUd6lt36KN9ow
ibsqkDChhuA42N7nq6lLOCQR3Lxfhm2mkqWI8maVGG26mdtlOGnO8tjZz20rwMu3KuSFpihynt6O
g8L+UA9Gvd08fwaILUjqhkMWH/OwT09Y7bwfJi9Bsc/v7agou2NeH8lOI9rAd0CjahLVjHMRuth8
6gIIBgtgKZ3AsBdkY7oD//3FUqIoan2lAaEzhNGRRkWlXRTnDxMb2ePQoExmjG8UKOceyeIY0x70
Eeq20abOMatFUipxJA+JjMSqbqCEVhs1x4oKUMmmAocUDY0gJXsAGMtfUBOQWOvyH64knErdxihx
qZGF91XGgJSeqvzY6kM8OGirMcpRMzTlRzqj7sJVA8iJnQG8jT/HhORO/eRZTiX4fH4/pX6j7qo1
pLTirZuF6Yp0w/e5RoeV+J2s7NrszwoF+GeWZekqM23nOPDiexOk6mT16v0QJq46kY174Ndjbnak
zkl7KLA1II7204V6BiDoQOkMXrXcuLumqaZOREdzrF6bn8hyF2kGMlGaig5GC4pK7UUtcqWBU9TO
A+eM1l9zXaf/dS6y/7zidS77ryvSzLaUzhFYbDw+8TCqUiBvqYLX+9nEdsd+Slo8Vq69WE58bFIv
EuJRZtdnlxn9ebCbYI9X26G1E1TskG0+9VCgsk8s60A2OkheAs+sD4AZgKT0JWqxgwBvVyPGJwPl
915ivJRtVXyVjvfi4YfwFVTQ8wnqSeeTX7rMYBDPkMo46G6pR/6HKf7HfSABBpQX+LvXTDF2qgbu
LojoIY+yaFNDp3Zmh3AElF3K0mSXFn/ys+09xpPtvPxpUODZ9cwO8fdBQ1I6L6HjxqdeAnypcmO4
pUMbiwxamcurZUIg7pbHekGeRlr01dRslrK0tlaMPSrvrfHD0EwtjaAqgnnKzgJXhznooIS+go7p
3VZBZG3TAESwZHORoVzUrZCgBpXlugOmfh+IJnsejWkrKxtFrdpuOql/tfdh8W4XYGzbV6ive2YF
9pA/7Vf/X+1FBfwaZa/mxJfOXoHyEprM45wsq0Bbe1J+/XjNn2WdXW075g3La/6sRwoTUdjY21yT
YsoNX7PQHY5kmu3RsgiAKKOc22QE6SlyysfrpRUeONuqisbldZo66D5OTR2jlc1T00QmqJxvFbeX
kwWEYMMnBAYzlKRcspLzpVE3OXAAQ3CZe/CEGvfAtTzl2kZ+tR1AQREVJFuaYR5LE/ycpQe7DwBN
etKfByxP55mupuucVZxu8b4RR+pEHdh9wjJ16gDjXw25wIpbL2TmlQdefOXoIjWrTR54pndFNoKq
SzdpucJkiFxbH6RHsnEPBAcoCr+hztlNz8uRCt9cbdL+cZ3WGL2P09Ig30AwK+mbFPsoLINo2g6M
1tRJh/bntEGDrcJYYlU1tAbbly1WdrSe8ULUQVCT1jPU5F7XA4iE1MS1Sb3AsuF+SU9eiF1PBwTx
NhimL36LLVEozO4EQnGs8agttJHO6BAHEhKxab2loQFY1vHa0EOofZ0hKEDw73T1/W/2eeYPFxkz
P14IT/YbhDi6/SDCB9vtzM8CQqx+wOJvuUq6ZT0k3gUqwe0JNB6AE46F/8WqzuTAoEq8LAQ45auh
LM8SOiIr6uCQAMoBuK+LasWrPoaib5hfogm1B0htxd+4/diV1vTFASh9BR1bqZfNwRYpYsQeGgh3
4p07fs5Nt1nEqRPeSsndC3VgCwBshe4wALGbO0oD/MuBDRzFUB2EFYFakekSqKHp78nWtwxVdmM3
3leIDG6c0Ohvgiyyb6zavGv0ojZBKolafWtEGwOM+VAEhrRjKIR9QFRlT6CWK9CFmlB3ZgeQn8+d
5E92OoxILR1YzHe/2/W0YIc2DoXV7j74aztdIJ2M6AhAztz523Cgd5E/Nvv5413xNuSGkkh5nMps
e53WRk39OfH6ZWU0w5lzJHQG1OTfdAFe1wCaxfdN6qPst4Biw1D7cmm5Vvkimhowvr7OPnseqgD6
Xn7zU5AnSa5+KFeu0jQX0A+9RzIowS4la5al7wQ/kDpDGXeWfh3iN2D0qidXqXEd4dF4qkxZHC1k
VzeT52JRCfKBRZh77TfHDpfGlOU/wMH9rNjovvjGgOA+Iu8XbpjmvnAB3RfYk90l0uuWfWtan0e3
2/fcyn6YYjqo0a8+o2gTAl1gPxSqWUR9Nz2Ytky2gVulh0o06Y3rReHK8rv+Myrpt2OZZt/NMfqk
smR87vphxO7TkiffUu4Jd3axFp0oXoRCOFC7Ou20j4UXHas6ZssyTBQosFlzjD1remgb6wE8Hewz
NJqh5hS47Qn6YeU9aNq+kh1/DKIyXdWfJWjr7uomQiF17K0MH+A6EGCGFyOX8bmyImz2Haf7WrM1
T2L5DcU1kMnSDnbDxy0wlNE6sVN5C/CLvC0CALwQcCgRr2f5rQXtNW9R5vjEU3ZDJmC4DGSme9+J
FoNR7EKjTTa9LvrAf7VxZ3tZvEDYuD84+r03dwRAC0xBcUutiAfFObej83VQVuCtP0YxSDx/TiSR
MF7hZko2BpWIYEH9PjH5iMhqFrlXfyOyt0nzcZapGo9tvpBMU77NxG/zkXzo8KFdDuF0bFDrqizv
AAmbBeNg8Sgy5zLXLEyQxkBwINlQjUMo7eYMgMYzdZKJR9bZdrp3/wYV7kiThexo1B5bEh2FW9Sf
iti17m0EzU5/sHeV/GhP7PYTy5p3/woFQEtir8Dv5pMfJPb9EAJNNUeyZNA17/yuSIKcBAc3KNUk
EFQtB/9CW7fgngjcW3wxxVMHSaZdCwj3ph0d69OEB2+oRPQVrzDQpzSpcRoVm26gUu2BKAOAZD0S
Od3iadAjmwKBoZCX80hyYAFAYDTSQUXFjUogOi7+GknXNAVKFGkkizzzU4PiI3LASg/Yi3Cdh7V7
jwrxZIP/DP/UpzH4hiFevXMap0ReIHKgFq5M6FE7oFd17PQbpIs2YymmEJjEaA2OLutb4gJZiIrZ
5JlNZr/y7d6+KfrQ2HZT1x541Y4n5NkhPi6K6r7CYx7wvE6+YhnxGKQo7l1E95OqwRhWilKririv
jWHK5Z8+26Scv322sDQ/fLbYMCCyq7FfBN2KhiZfNk7UHmZwlm6iar49EOyrsY174Eiafdmnab9A
ZBUUchSu82pRrZ0YjAGzkSNtu/aGyFggjS2xa23FZoCY2TIaAnzrZGyKGO/okJ0mreI16INUptg0
IcTORTlsnUHIg4GSkHPP1XCmMzqopABDWcD56tpRVcHXuDGDRV6LYeMkobP3RBnde6OGtGmqElSe
nADxLF/IY3QdG/lN5wnon34JPfbwMOBR4lzT+h9i/PMpOU1wohSASGK26YcI236w0Y0I7jLhAYMS
ZOtKlxU3TtMurBaVgR3Kgh45Q4m0m06fyC0wQXPKyhIRuA57jThu20ur3boQWD49/E9uA+78rUQp
ImSshHqq83wLKDfyerjzNjaLpm2um31WLhPohryksjIPqc0hO25M5qvJhu9j4nu3SDQPN2DTBmJd
+zuWz5eNEshc6WlzJbfkPybifdoCcePdlAPZDmptMOxuPNSMLZFdjPe0taVmaSbJft746l4gNuIP
TcQy431SmchEV0CXelS4GsasW1hWx9a+9M0To2pXvCQ6vgE84/b9ilCnOYYt4jTZZLcngExAL5GD
qPoEgc7A3oQlQOWFGPoN9dPBEPGXhJf2dpC2AoYFh1iG3bloqgJQ/oyBQcbjw4KMcdG8+zhcqWXZ
NMj+am/qUCIcwH8JpYW0RPIWWuvqrPoAxYTQl1q2BSQa+xTV/Ejd4xQrr3YDxrd24SE0OSzIWOse
OvNQKbMvKnFztZeWDeqPuVc5K6tEoeGAlQHDa/zY0I2GWyg6t6mLe45OI++hdLIECmeIm9MBOaqs
R0j3r3YLfiEJXn+yfBhJ7SmNLWiWL2mu6xgICSEUrw92Lpy1O2Q8u4AerN2Y4AK/lFbgnE31ZOly
LzqQmc6mqHeWPBnlOsZKRWAPEninKcyX5JKSbfRlDf2eyF1fZ6hj8wm7kwg0fZ6SCwOqZAdfH+gs
TFkrwaTAYcR+zl+TtZ1qF+W72osJF0rnzbgjHzK5rPhrNE15bZMPNYsiZ+7y2sMtUawsDkHJukfC
qJfx+yFBNLIGXh7tbPAqEA6F32dbRj3kzmpRbLrc+EERyA9ByjSOofITgTy9RTX7CXvHj9HM34Kb
NNhj4ZMRG8+ognbOtgF+wN6JRijFj8m5GjMJ7iVl3AGEZi+rNrIR48nCBRgj5dsQpmsUKUrUfsQQ
rmFB9F0l1dci5O2nekTe3uCReY8FjwfuycbE/2OR7vHS6sCCUwPNL9I1x8sV9wOT+C6SfjzNp4aj
jINVY00l0wpIIt1DB96jMmu0n7oBu8E2tgHaAx3GKwov7yDWWT94U+mfABasl2Q3FMgXizqqbtLA
mW59NmD9ogdE4ApAxqhgRxf44kevgJxub8qnsJjqxQBGvhMdxt7IT6Y+XG3UVL1qliyzN8WEgvBe
NueGh8WTjyrY+8YLlqZdR6hrWdVcZk9saIsnRF5R3liqe3IMi+yCKinvhlp1Ur8NshrnSaBXB1rV
LMJ9qOcs9IYWD6J+T81sYtMKtUDulpqtVyI9iAD3hppjHDTYjdXeytEXBVdovEd2w1lSLzLxxqEq
QG9BvR7v4nPbYoVKveZg1zcIGdxRJ5au8aJko7nLDcOZwLac1gBk1IcWiwOEkvI0OOO3FZzpzOjL
T+DL7ne2VbBpYVdBhwD8CCZ4K8fGMIcysz6jQwhVgEMQ43Bt/snvOoxGkAsNuzb/+1NdL/nbVL99
gus1fvOjDtH0at9ZD0EEkWUDKiHFgk6vBxB/sFXhlMMCQgnZ8dohYlDSV0X+1xBqX7s9PeO1SWe/
XyBrkZG0BFgO//00UfXzg9FV6JPMxutVycjryi0W3LXuJhVj76Y/xHUINWcXOqUhZZm8QHmz2htO
XNy2kIZkSAWdpGbspEM5MlSBGEG5HG3n3dbTWZJuDIganUd9B6A2WjWbWqXASvwcSyOKBNVyg7DP
V/tkArs9ZXgS0VWvHSPodXrepxfpRViZq6jj67SM/eV8xZ8TI0oF4DY4vHu6dqYkdsmVlazmqWhw
pF4z0Uc381SZssp1FBvV7OIb/sUBCdEWDBPqwJWpDvOZyLr3sz/YyGXwXJHhxsY4OsifZ1cb19Nc
Z6WOq60CS+gycXHHg97Nvy87AW6qCEzq1AxY6t8rGxLafWrfRNqjgrzaLmpZt6TOyvX8+wLxlrzq
zfM8qFdQCgSIB5EvlIhK1cgbz3EuoEmp3sqJXQxulm+uEpdI4ETC4gVJcxJxBm4m3wz2oh6eqCCd
ytBDXYuOSMBsv5rIg+x5Nd0AZb4wR2wIMpbcgkDPvUviRFzwQFpTiw7GBDbnzGnfujFMkelrUZFX
+lWz9HgAFgORh8c6c/V+vuKv7c+zNLHebXTWZS5/jaIxW5hFLl7n3nBrWv5DqlR6xxhL78B7zU9N
Ox3JBHGI9K5FIf5NgGcZVPOGcEluXXcXgYzplrzo0NbNLnWK/kytIU7Su1oWL4WQYNLQM5NpaMBZ
wQ073F9tXeHUSy8x0y25UEemcoAuCoB4yEZzRhXkRMPWTVfXq4ZCOdt0AAP1db7Qyey9sAbUa1ke
PnBSTN7R5e0dDaM/CXURFWROyw+zWxVoeJP5I1z/hBQ7yh7sX5erSQb17eCL6HT9ZEoE8cICTSIw
qfjCyLfhdbAwDC4+/FWVHaCM1AZdFbnQwZ/AAdJYjTX/VTSp6HyI7uW5Wl4va7bS2xkV6tavf2lX
d8bB9PpP1y8OAVLw/qtsf/10g2T+TRG+0lzz/6E/lDrqOt7Mzal0D2DY6DWYpt8LGyIJRpEPX5Km
fbSzPH1MINl4EKaJCl1th56dYxTtZcI6HMWfXrNpQWW09/LSfVIguiMnk9vWsuVmfY4dZqwMVuQL
BQG+h26wnvt2lOdet3jpTxvUioA5ufKth5oP9a0H0qvWS60HMnUWqL3CPIyPZBu6sNzlcWEu5wHM
Dh8GaxMoZYGJEyV6WFd3yZ4mByduekBUxFpQkwb4+LEY3BruyNRNCCVmQ1dvaXKgTfJT4sjv1Ekf
14itI1K44c189dbpUW0W8zVN5om0v5hueSF/OvhJ8qVIhXWi1oDl4TYQdgc6EfxBkzGEd6hUWVEn
mQpIZC7cOhgO1Eyn0tmJGME6cqGP0AMZZ04PZDAENF78ajJ39AFA62EeQjVgK4k9VR+/mLHT3U2u
ULfl1L8Fve9/grT7uIYi4LgLBzQjZaxAuoUazcT3T2WdQ4EPCOpP4Cl0QYmbt8eyi1G6Zt/N5g4K
fKqqwBeCGM3yfccNCrXdXKd3rc1Pkfo4drJcfCjUc5IGYuKWc2/gY5dh8EL569CUX1WjiscSSbad
aiDxgyit/6gdKLWNNeBXt/lsIMj5NWEogEx790fqZDdtNtqvKmlH6IHa8o47cbf1Kns4BBVPEadI
TbAGusNjOkIZV0Kg85seDo1S90eM4SJHMBg/0WATOBl+GpkJSILGkceeAWYLKwX4LIuGZ2hUgMsZ
9qtbr9HnmS+QRkRAbXbjwN6TG9AR77ON2u06W5x8C4joAJLHI2i+Ae8wFvn4losI1aW+/QLZ4QpF
iVa+a4Y2fa469yRKK/oKPE+2LFEefVHCNs+FNSK15ozx158j+wxiFDSy4CHKth3HXBlJggRRKLNn
OpMhT+ez/g+2P/mFpmXiuVlmH/JsBnfGI5jBdh+yenOOjY0PBpv4ntJrc69AlmzNjAowk585OnKm
WbKq2ZF9SLKFnJDYvZRdWW456Ade7Lyc+ax45lnr1PHqPaqQIM6bFTOfFdbSsCctCLRt33jW/h7i
ZECpoUyBkYC4Xfb2WtfOLyPugwe7itJ/0e6XiVoEsQqOfgrZEZTKpMUlnxgSLla/og7kCYtLDA1B
Z5VMwwo1VMHx6haMLNqMYSaWgws0Z49CjaPKu+4x6m25BkvZsJmbE4jYXF7jI9mie1S9NYHANTtR
Jx16AcIwgLruqEWzDan1Pptr9e+zhY4RbjolW0S8PDtdEGcW5IdOvWfVF2o1ZtbsEj+vl9SkA4K8
IOYMm4tb+SjY1B4NCMSWrpYSIdsf5pg99IBf5/jTVZwK2q9lB+7JaHTLByO1jsTNEECddJcCa7Ue
9E0Bjb5Yx6L7mwqi3Q9uPx1NiL+u8XAUx6gJo2XrTe6pSQvn2QRd+kxbp2RxAAtluQpRNfeJ3IKs
ck+WGW49u+gAqudf6Y5pGghXVIhZ3LWm2R7bsPNWZpjGX1V+LirH/9yloF2d2ik+mHkmH/RA6q/T
Aho6NsqFnDjl+zTDPLyx+VuIgE8Utf1XZEv7Zef60W3qWRbEXCewjDrFBBHl9N2XQZFFQY5Rriwk
Tzsw9IL7wzVXA5052Kr2UnkIF+Bs7tVnTvSFtQNU3D3AhPQBpJgq3DYo6N2y1kVSVuFJ1GIZAX5/
MW19PGfuKoHUuuZLm/8zonZcNRxBV/q/zKIuuYOynNbgumW+yT5n4NqFmGL/2Z4Gc6nSpIeWXtjv
Wt4ZOxOZzpsekPAl8nLTazUMJ+LQ9iXYO+Oi/2xWGeQggb8w+iR/lIDeA7qNs7AuIRuKR/Kjkah3
27WXzqRpNute1mAGcvGgBEQjP9BHDniWnXhVf5k/sf5TeAmyL/LII7WDYkHy5OflqSgM/zEB4dMB
TxR9F/bjZ23PTLwt7ChyD1yAKuVX+4RExqKwmmqHx99wxoJ/OE+M99CHdottapfxojIHiBBQj4ji
adFWLNoW/QhdMwM6CJ6vg1q6ebWJNBt3qG2r7zp9aECsj+wFbNSkjqutaESzqQK7W1KVG9W7YQ98
J1we7Km+7Wo3RDJtTdQOLzKiab0qW/lOfYfcWrOWCk+P0LDsG5kyYx3rs5CP72dk+1MvCktBn4Na
yW2CX8/BQ+pg00yifKpr+eYgyvgWV80Ggbj+s5UH6Qr1U+NFeR4ie1bRbGQm+NKWk7EIvNw6ecSI
QIFiajNE5LDOCQ9kooPQUWQ6Q5oCWq7lBCFaFK9uEqGAVtaAOyriIhsIAKB/4/AzAjnFxdePX6ns
VxvKcrvEZXgkl8aQ7l3TwFuiSqGB3jWhCzEdK3kLcFd4NmdfSj9KVhZj+cVPTe8YTUWzHpRUwHoD
Lw41zze3yX+MRdc+elHcboOgyPdhzqCUpicjj8mB4nrcsC8I7SerQExyJUxv3IFCkGrU6eBLWa0D
wew1NXuA9+75u4PrsC3Pc5SLj+3DJANA+9M43yOnAYAhFB7uoAzybqvE2QiSvYz4+k+aFYGDV63u
nHQqXsjIXKFksTceEF3Dt9DHYbki7H+K1NUOuV4brzCIOYFIsb6LEIyZbdSkDlS3tztnaQgQIHRu
Zz8BBt4dXLvU3NQewoc1pCGuTQ4CRXyvzjlxQlRIe9xfppphHFKtz7ypwwfB2uzUjWmwJEZv/pdd
FU52KhytuYQI/BpcvhlECcsFblvrK/g2FGr+7exWKD6C6wX/ERmLuwfTq0E4pB+1Y/Tu20VgNHZs
Fd1HFsirVYBEFvaG02fXhDLPoMYXyMW826kQAxyZs538J5kE69CYgDFo23Tn9nG0QZIDeT1vwnMR
uXKw2wAUkmbZzkrz9hN5RG3sbhOI8y2w2MqXM/V8a5jD9o9tIp5HvgwoGeb5O5uDGi7iDdTP6CtV
9ccm9SLi3+/p+6/i/m+9v429Ond6qsoz1HYKp0M/IukKKfTqOCACsJG15TxIlIRB5lhOb0VwUw59
8N2Zqh8O87wnlVnYWYZDcEIVeD2PUXlprOUIpBLdb+bo1tvEiArEnvQaSOkFT68PmT85S9P8csVM
X3HVJcgk9nkFcR8XyOue5w0Eikf1jsS++kGTAWvzLn9yzcbE77SvwU2TO5uMobg4TqvyDBC8XKPs
qXquhfWNoI0G/4bHVvp2HWPGU7QyAvaqOP4zCbWGCuNqc236zVBtII8cbTIRhic2AnrFhheqfi+K
DtJ0UTBePNfrT7bCRiauAutLk84OzvBgDtYC2YIKFSK4JQqsMBEWdssTydDkusl0k3qdDthO6sVe
0X6i3j+NTXmEzEUuQaBqyAuWCVhXQoDWrgbvWCkTS01t72sOwoCxfa2UVzg/VCq8e+jRrsBwG+Z3
UagBDCo+gambud8kMMQr0Gq4N0YJ1b/REOlTmBX1GkpS0xmQr+zAy5Rvp7Jwbp2kZMuO8ei1s+V9
nhXuDwD7Ud/oq7eo+mu4iBTKN7rUBpE/3hXgR/ARivHzE2u7ANUDwzPd/mS3Xcm3oqxn9SF/tPNb
YLuPUkIY6SpIlJdRu2UqAhnuBEGia4dVuhD8MG7BYAMmqhJV+wiuLCoW90dqtmPx3iToId4OH3vH
X5vUm5iAh/3LscWEGp1K5itQ255YI+Te1wssVCNCkc2r8uhMbTpol6CY5D5JRXyysPgkPoNE9d8D
VkS3vB/ce3NKL0SG4Mje2aJsNNmQ15hP34HSC2+xtp29yGyPDryGDF565fpzLvBXzF6yKflGeY2z
RoQSBcJDbb7EDrjhcF8HdzJqwMeNh/8ZGBnkoIIuQtCld84TSsUhjtg4923RtMvCksOnxHe+dL5I
v9tVi+E6D8WyClslM33jPoRWh5CZEGQLcU+HDbhR+hFpks6Kz4FlfMmMwJ0XlF1q5aciib7QMo02
CB5QrgvP6dIDLdZ8F79BgOHLNbF5Ea+XGoLsbNR4VWjmL7K3gwK0Q9vd3lteXckOmc4MLwa/WoCw
d9oCNJO/CMiLS8uLvuYBYNACXGyXJIv6iwcANUoN2uhrAmkAZoJ7wxZxsP11ZGrF063MnReJlc0Z
FEzyjFWvPGMHkuzYYDx7ThwfnSTehHZePWRZ0t3yVKCgpYcy6ICYy7IOTHNHvUbH2lMYep/nXnPk
bw3AH0csjrBr4a4ByUtEyMiXDiCu27BeGjfUiiufr/75j//9//7vt+H/hN+LW5SRhoX8h1T5bRHL
tvmvf3Lzn/8oZ/P+7b/+6fqe4zHmgsOC+WAf4dxD/7cv90iCw9v6X1ELvjGoEdkPblM0D629ggBB
/pbIIAQ2LawQuvXdneNrVgUg6e/bdAQMVynxhtQ50ufyW2es5n1s2EfpEYiVbUorrJ6xbodSM5Zd
+BTlW4945SCX6i6isYq3s8pgGre/tIEjvkQohLkuM5KUJStkY3IIhICZiA5hGny0kXOVZysTv/ED
5IlRPasPTObD2dGHIWnrTYGHHhiZ/urNavUJZPr5jnUmVuws5zXqkbxudqGx5EwTQE3BXPz7r961
//7Vc+5y/LIYQw6au79+9aDHK4y+Efyh7eNxhyRwiKopa1rnrlG91imSJno50U/AQVeeW9+SBwfm
CVBtE2Vif/aqZWAc8sj7ME9vapoNZ1AQKzYOjDXRaxbX9ipx0v4sIIl5rErwZIzITT1PIH3G18vf
tCv4p1HjrV3NAEojYTae6Daz6vFGRYlzcF0bz1xAGsR/+F36zu9fjmsi6otvx0VpCGec/frl9F5a
eSidlw/zIp2XDLj8wn1GhqK4g6Jsdweo/hM9DuNGGht65FFTe6FcS96NJbSK7cj/ghiwWnOWS7Cm
4cEUyQZiDYy1n2xVn4VeI+KleC8Ts3hhRgnJoLKH61i4x0bcRkZR36LQfoOEPXsoNJt+BW5b0B2k
wZFsoAxLt20J/kfqpQF1PGyY5uVH1AyqtXXsArfn5EsEp5L9JCRY+wMJyOMQgDPD6dN62QRAEUbt
A7Tr2cNvvq5123B770G547elPSnM2Yr5B91J8nNTFwKd1CPogeWvebLc+Hvd+/ljqw+IFJY1S0AA
hkYe827RAXp4yP1SPtrKqjeGNRVr6qXRfZ/NowuQ997M8Ua3tM217bbpB3L5rhX6qWy1G+qobDP6
D78I1//lF8FM07Pwj0ExWwCGLBx9O314UuHJYo+gkgkfGF5RkI8zh0tvgV6ZcIZx9Wz5jf2FFmGu
0Q2nkAXDxYh8LNGMGlKQSXomCdhZJZbEY2d5WDqt/bIsF61We4tRBAjtnSqBuExaHWkQdVDzX9rm
yUIzDbZN46HKZnS8bCf6yTqarmcd6cwdUqdayHhEtRUSRebO9ZL9tftvPrPBrdX2Pzx7fn3s6y8T
BFDcNbnn2yCi8/mvX2Ya1aaV5WZwL4ZmRCo29xcW8Au3dmz4KPrOrXWX+fK1MNma1rrkUdcRUHq9
24PhFsSzSCOWHrDHXblrkGfQz9laP10/HAAyOncK4m1wIDM0PhB0siKE08JJLuvUAr2rbeZ3lp/G
Cwq2UIeZG+8dyM7EiBKA1t1wlVwmZQkum8DP7jjqXP79t+KLv/3EHFeYTFg2KHdN1/ntW8GKyg1l
m/F7E3K5Z0cLZoDaJEUJm1a5JU7UkCfJaijvYj5lqw/UywUEDYgumWzgzwMw1gOVPFErB2JEHdzA
21VTJwa4uPNmSaWABQM9B6SQwyPTFYNJuBWqFC9Xr4ajOk2YkG7sdWioDBKQYsRGuKOm0rbeA0Ip
Gp2/2civ1KGm2Vn7kW1sPCy1XeO11vTeCxFO7gMew9AVscMETF282lNPXEFjK6ghw0W9H7x9t2kg
kOv6p0jZ+icwfsbPqdwkdjPtJEOhirabxcDxjEBQEawp2PGDsN9DMT7zFl3jDw+2BpCUACIjdYud
km7pvn6EglLWIiwHibAolKB37q1gD3Hv8qLaGDTzUxscvVx8yqRq78lU4NW1ypDD2FCTOqwMECrT
+vLvfyM2+9ut40Nvw7cgLuAzF7tw3f/hOTT6Jl53o1PdR5Glo87yJWnq+KvsUXQYDNy8ReYnRnke
CoDBrxd9LcGIgfx+8FoirbSBbipYMgSPH38d6dediQ3MePJzIwbGFVwsvE9qxKRAV0tNL57WUamm
hy4SYBUJ5SYGE+hLWRjFGTSxKDXVTeww2p0nNMuNbuY1yEcrjw07agJo9D4lNSGFvI5Rarb2HPzK
CREUB3azjifefoBeAy2OlVFdz8AhBKqmfeYC6jZDr1kOIgkogVkz9Bpqc8VN4LAP0OsyHJq16nM1
X4KuMwKYg7pvOxWvti3UHbf98CbtgH8dAOJ5dZQNpXDTzE+oUBCPVljtg6i0XsEq0m7wTA225JYk
4D8vkevqWw/1Th12EGTnbvvlOq0TTogA6+E0bamKEKH48tQod0LdKKQbx6qLHsG57qI+B9G6WjT7
sUFGALACsQT7RfyG5ZNc5FMVPKXdZK+C/0/ZeTW5bXRh+hehChmNWxKMwzBRI+kGJckWcs749fug
OTb1yS7vri5Q6AiIQwLd57xBGdNrDjZ03xW9fpAzWS0ZwPtMg5oFz245Qk7GJ6v3x7WOaRzBabjJ
YjnIeqtup01jGd1as+ePOtkg+42MMlTVuM0hoh0mVs1VBERQcrPLviIAf5TOkG3cPljj7H4BxGiv
Y2cK4U9gn+q0tbYfIwL2mm4Y3IHIvoqoOTZ+/gaZIbmqPA6fJjZGeF5gcG0V/St5rgA7u6B4LbK5
wSag7HeyaFdpd2h6gOOyiAmz8dg06jbujOKJCLvmFWrqPOtVkV7Vytlp0+g8y6ox8lvP1/15ayx1
ulk1OHfcuvtDml/0Mj/IYC2mQagbpvZBBoxCmSFb6trRARvdqxDCWSwJpNu+KLn2FNUWQb2iORh+
Xf3s9eSbEc8Czmvjr9mmm4+VZjQ7M20U8EAzcg2wOLdl1BXP/zZPmhzGrKx2BCz6TdVjiZdH5XO5
sFGAQeKSvBBRcqXAtLFJc35S1MmDhXGA7GvPPKVEVJGTH6fPoii8eSqmtziBoCEqWyPXwo6d1a0J
QaPgRbqIG1pp6UEsGo9D3dZk4IZ+SM5NXFTrRlPdJ/RJw50hygjHmWI6JTrReSCJzoutkyiwi1B8
h1O1SbPA/Bl07kPfkpGRw4EDuE9mEEY7AE3z9r+fhMbvb0tWDaZqqLwYbE3TeKb874OQMFTV6qPS
YxivEWIdfNJLkjKA3NSjG3baHqkwIiKyrsc7Kmz717m1KwxvUMm3nVJ7ivuc9cBQZT8KvpWAy8z3
ew8w/AGJaj/aO4vEitRZ6RBZZf/TuxspqtItBrbyDAtHjHHXQdNkt3WEAfp43ZlTcunCVn+UDSoZ
kMf//hi039ely8dgqawbln+2LXfYv7wPnHEE5y3U7vKBaXfchUnKT17F+RgRL8IAhj6jl3n/0aeB
4ZmjUf3+MJAjyhSQv/z1hyV6dmTK4vV/37Kp/bbOcTShCcFfTvDwMP+x84RpqmE0GMWX24J+9p0a
JfQg+kpMOF2C8qjtJLvK9dXdX9XyHV9rQKn+WR2g23irVo0u+orVxr13E7eOZ0VVjkbTRoY5M8eN
3nQLLZci3Uxhg3AwKQ8vT7TwWQmqjzOMEExv6KB55IFmetNydu+XY5H3f9mOawa5k//9XCxVFw7r
YkMnUGAK8XswRMUctnCisNmlXWIeO1yn1wBOAEINVvA5ylyU1MAvC6eGcGeOEcQf6gGSOFsk/chj
Rnn42UVoF88cy75ohK7fMtJrslteWPlDELJ7l8XCQt24iQcVbcCIRdfYlkcSL9/B7MQ/s/LC2oMH
Wx4YJDZ88WVRrF0TYOqeTT9tt5laVac27Z0juchh19bm/AjFN/B4Iujvyzx960c/5/ljHl1BMNAm
J1WWFy0IeQ4hRNhfwGufRZAUR50vibZEGTqEjILuPCtvNfINF9lLVsvi1FXzHhLtN1kvq2SjPEx9
5Xsaq8f17QqyslmmbLSxX3V5Huxk3S8XE06766a4efilLuvz7NSqlWcNFbaFcoi8lAWHaKendfZr
neyjWHWxWGn17Hv/edc4GrO1EKq744VdHQIVMb0UAhJmgBo0P5HmHqQx3TrFpU7UN9F81NY6pX+Q
5UIUwboNtIhF0rRJ/cbGnGtOpjU6vDyY7DZ7cbrQOc+mf7XNkNJS1aW+tmpa1cJywspIAwTmg2Jm
P+89Bkv9iZaywxPCTFh2MJJ8jnNoHdx65RzuMhH623DfO+sse5hplewJsRLHXBplnZGYGyIg4ePt
Spk7bbNpmr3bHBELp3iOr069i5oEwbFlnN6IfKO5mrO5zVD41ZOBTeJ9UkebIw++YLmTs5pz6V+i
NDgKS7WKNawyjA1Kf9qn6u06beCbJxxA3mV3Oc9IdnjVosd4lEU/FOZC/gAeuNyCPFQBsgyprZ/k
qEAEyr4u+ZvIu5J1hg6qnZTpRfaPzAiNB18LPfnZTKP/1Sia6CSQGLvWVb/VQ9N8Ri/QfDZmFJWw
JXA3rW2F+XrEyB7jj+xJdiFVbcCEwtQy0vVio8dmu3N7RGmxjE+HNN2OsxkdTEUvP6Wzz3vMSb8B
pGs8uy30B8wrx2el779rlZ98A17DGylvtYsI3OTKIsdeyYbcHn/2laM8RX6RnOamTT15AQKsD2JB
xRX9dEHxDTX0kT+FvEjqvxaQjRHxHNNdWg7urjGV8jMOzutJrf2tnjYwFF2yAUr7MMQVIeyOmNKa
p0t80BJHharLR0YAS12VY6RWa5+HmK8F+ZNs1eyo92w2kDtZDBUXWAz+nbepar7DFVv9i3A79QVf
hWjr68SDZLHKa/UKM25/69uO0HxRnC+2fmP8kLM5paPs8Gq11mzmtBddIbWRGQ+y7VaTA6jPAE7d
blUobX5k6Ytjx3LnRsoyHS0K2CcNhliE9T7ueQmtxeR8dvI+ukI1T4aZf9zzYIsrqNT8ds/L12EL
Rb7YyKumFkDo2XFIyC4XWA7yvglbDrf7+q97loPGRvnHPQdJje476Ztrm4/bQUmsXVe7h5IUD1Sm
rgQfoPS8oeTplHY16EdC62XkWHtXtgilgPSWp7iD3Xq2cANiSwSYfy3wgmWOAWDu1o/Ee2KE+BHL
OhWVyvAkT2+1Za+rKxBbfq4kXhjxAjCSl7ipoAXUiIVBWk5foO+lL1WGseHgPskO5J6NjQojZyOL
pZrozwyWHeUQjKSEN4RDvpV1jSDn2EVrHDWnQ9Gn649hzNuELfCOrkK+We/TF2zu2+uk2bt7j6ya
Ov6bXbGXc3Vz6575RPB1r8ryQfaTQ+tgxNVLHZuDrMtHdThNZvxlrubuIIwq9QgQxjuzHa2jmuTZ
ORhrFnyj5+flQSQFLklqnq3SsJz+DOdtmjvNzymdf7AR0z+Jghh1XPs50GL00+bGZH+it8HT6CNH
kvd69lXXBClHBoG7ZMHc6t9iy0DPvZ2zZ3nlcSqsYxyP9gGFuV0pbFRq9Nl5aOPwT2PQK7JtChqJ
trDOEW+NrVkGGqQsnJenpHLXqk/qXGk2lYm+Q0qy/psI1AtKzEsWjc2/GPmQY/LNYaQXfyhd8KPC
IPSzParJ2hwm/6VB5tBDzV+FPTB/XBsyeHn87bpRF4gnYPWwr8Jw+ATYFJ6sRmL6f66H0zO0sKIp
t+5UIoSNiPa2RkrC81OcWPJeY9029do3+F0rv9ebL24DYztEfGyvsiX+5Jr2scqWWWtXW4sZvxxj
7LVrHiWkBORIQlp+WE0vvquVRwdP4o0ckOW7WY/FVxgKKT4rQ3MA7S1eZ9d+lO2zHRMa1KrhEpZE
eSHJYZu9XClzA/SiTOeVn117GNUw2VZ67X/16+1toCH6jd7NxVFTCZTgFff5diOAL1dKzgeXsK48
66QB1sUyIfiXYxF1+adZhNNeh1G8zdqu+5KU00p2UAxoXljAZQ9o+FTPrsDDSF6qseAAN6waHgNS
6ScbIUVPNihWs3V5ar53wjB3AsXLXZiMynth8pdfrolSWuXNoUjJBAIcwWq3un1cBf7cK2ATwbOt
YHTiL160ckQdAxwhHvGlne1gN85lvcfMYvo0F9h1LB90kkHPR0cxO9uz4oLkivXVzCvpjZzHWzVh
BBGRlt4XQYL71C1/ShLVgoJPWMQmA7boicgGLXBelBGPx+VtWiux9VwuB5GytquMWNnI12fk9jSI
H6E9NrcXaplF865APmYtB8lePSDQieXkWZbssXMxbxh4DReFvmOZqx0h4qwcwBVvqakoT0lQPmh+
H7yPTsGHA2fwFtKqaw20jJqNG9lqZ0HqKWSADjKGBSDxZ1oK9SJLy4w6yfi3fJkRlTP0uQmDWRXX
/YtznIbYFsItOAFhFKfO6lmd9tWo7wenu+pLA5QpuEi/NCtjueehbx/mMsYKDXiPOPmW/tfpFNqY
tczjH4H2dTADNKO7PiOW4hrJOnTCdi14R+4qQzWTNa5+O70XxqWBtvA812p4NjL1+tE5V8gbjV3m
3co6YSeIflWLYcoyWZNjZ6nGT2nkps9kWIkbh+6fnZ3Spnci2+htw9dMXqgxix9d2WobAM3qBtis
gaCTHb+ngWJvMsUt8EehWA0oe/thUp5kcTT0PVAmVlGFb73kc7kppjx5D8KagPjiDcVCOnlHdF/s
atX/aI3TMfEQ/pkOsrVXnW9mEdZXOVQJNrOhAnxPq/KRPfybvE6Wm9VR3lS2zA/z+N9vSrZmBLHk
TSkIRbJYSKqdP83qSYIFb7DBpZiTR1357GRunHPZ5cZG/wVgGCg+cdqlkyM56feJbp3knNHSycqy
2avaYDPN4xp0S/wCnGB+MwBNJy0kU1lSh4IlGqLesiQ042DManIrpeV0MoJieJRtfutekX0SV1nS
A/WlQqHwVgKc996NjnaRbXmQfddCK7qJT6sYlRNiN4fz7RJqna74bfgnKTGNTme9yt0JXMFyc35X
QH3XUvEgW3Pe8ystMwn3y1ZsxPlNpQA2u0B9sx03XWfqubXr5ECGpXidbSfeJYqqebIYpGp7FrX/
2VHtiG8xdpfBhGiVbFRbLlUYjXvMG6V4HZO+2OYxkV7ZOvhGdmomnmi3sS1yGyJ9lV2zHMVr4r0s
3JeLht3QbzAOSEniMpELkf8IiDyth+aSGijUp0mmeaRpm4tVYRcLtoPTOCRVPyH8v71VVqFLE+4W
j3HWmwc9yCecxZY5VPAEmZF9rofwMM5AndHYy180d8guVRReVJzkCzCHMxs2zcCVZmm1oqZ98CeA
S35WFS+yDr+kr1amg+dZqiJ3wHt82QhNcoJJA/yuFw1PX8aPGggcP8QjUBblCL3chkmvPssaLWSt
N1lpspVt4ZQMj10/3brLHsOIb3JXWsleFgXRM/Tf++fZGb+iuNKeZHWrgI7jC9ofZTFoKhPCCqhz
WZSHodZfjTZNz/JK7gxKP+LtBfOFG5UH1fKwcPD4oqSPgzmqG0Pt+g1Pmmqbt4XjyYF9oSnPw5+3
/21TubM3wVkG3cUsc2zo1ySNd3o45S+yu5WT39PVWf+4fRGY7IGsdzfBtmgN7RBad7DGIAiBaMcw
HhNnAfgq4nivkmfJ6GwBhI1nWbpV4dtA9mkcd/AyP4YjF2+AQJ76NYT5Q1iOziY1gctPgCkf+1hk
t4PfiEW33z+6XYFaSdagmjaO+Uc/w+2GbefgD+eGZeQNSaCdSYu2ZwBlmZeMafjDP8ho5b1dNfv/
bJfjeTVnbP7SYkuyxPEqMg0PXQvFW5ps34tSi+VehIGCisnSGbYbnVl+v91b5dgGdJ9Xu+p4ECRC
ro2h/ZSZRVuEKH3Vtb2TmUVWbecJPfvnllWo7OXHzts0IHsbZIO7vVnx6Npb30Xtk2u61VNqpJ8k
oKKMA7F1ytLddrw6yeytJht2HlzVYneXa0qVOjuFbFuSJApLwCR/dZFSTckYVh6KKuNmGopkWjlu
/oh8XnyQOJtbnUTb2GPbeDePMKyjwRmUI0Latir40NDjDWcT5GcO/wL5OONNtuJUhU8u9gBpMgTb
MSBOVyoDooyaXqjnMHE3GkmWR2M5TIgoPAZZ+X3S6+QoS7JedPrHUFknD6qtjN7Epu1qGUjmRmgc
P0xO079aSdds2ipstsNSNBXNOdhxEK1la2HG7rWqzaNslFVl33uuoWpPsoTtCiqvU1Y8YOX962yq
to2C2n7CcLl9VpJzp+fDk7a4aA8ZmVjXb9WVbJN1dqDghhQNBISW/rLOTc5t3emnPs4u94H2NKor
WfxtoJFbZFcZBK1oIEwxf1xJDoiz3N8XuhDpJWedAHdfI4QVOHtFyfWH3B/sf5yxwt9qjg+IqCV6
RCSNKMUCZifLPFS9dZKlblSsB/wVvsmSPIAcn9Yxhtk7IxvQe+5F8NwTT10Gy2n8qFWWX3fk9U2C
ePMyYxta1mkYlPDZDsHapDlWgvMnXf6XYtSRPTO0BUqafHzyENf1Q2oYylmWpgE65jhon2Spdob+
VBdi3qUkYE5REGJMuBySv8+syO12bVJ9kT1SrfroIYtTmq4ts4xxtzNblEzhksw4n65cRJcvQ5W6
V3VpyJaGwgQTia4obO9icK9wVj9GQJr8OZc6rA8rPfRLptvQZvPJRERx1pvnbMl2Ozza901JGEV2
kHXDoimjAKm8DWoKxXxy3G3unG1rXNuJHoG5zc2LPAzuiJsXVqzbHl8eNvQ0hGLBy05LiwkNbjQI
qcl+shWM2muPuddeCjTlro2zhi0epD6TqyHVvpINsry0Kn7wA+ggNO4QS5rcHfSX+1mgTKFXLnVK
QKuZuL+23vuNhXXCM+V7OAzVF4Kz42rgz38hfac/VyS1ZH2NlTlhs6bcq2NUfQnZJmVjaX/qOxY8
KDmy5V7q78NzzE4eahC+j62O8MmMHdA7Gwl0tJezeqmTZ7JOtsp+Q1+Hv7cKd/gYW9R+vXaHUN8p
swHXqg3R2kHQ/QiOYSOr7vXyrLDb4NwJs9m5VjK/mql/VvB6+GM5AXk3yBO8xW81To0h7M3R2ucv
0cVdeFRq7TH12UNE8i8nTxt3xvNFTAMBEv6m9nKQDcash0f3rxGC/+nlxihx8P8AKmDMnl6M7W4Q
lfbKn1LZDWmQe7KYNgBWLcI2K1lsxoRtGiuFoI70bm0o+nYY4hgICkNdgHKril/eg9Ia2qucuI4r
AqtLMbSZ2M2JtftEeJGbncQjOlWbMtTHi7twTJIRp0nVCrwe8gwZUb81jXeEp1DGS7Jyrbmp+a7Y
OdFaJa+gS1XGe102XybLSB8D4p+v/zJI0SbVywvdPue4MytKnLBW8oIA8B6/GC+SJ8Ps8cay97Zh
W9tM0fPdBFSY+DgvX1k0GpOd1fLylcUWW871nIXV0zSl5lFPXWWNmtD0WUV7Z913VnYi5NK/A23K
TaT3Za+wNBVYS+742RVov6IblJ2MXpG95OB/62UoUApyzQ6JhiT9u6mc5Qxl231cVhZ/uyy9mnQo
tpUyaN6k69nlfogNZMVK9XyvyTTe4yugPeu6tsqTbMCkIr/Aoe5OKvqwn/OM3zLvmTfMpux9NlXW
NjFV63NfN166QF9iBy38oGzFKUZQ9Dr2OGffMDGM9Os4eUur9mOk5me3kbJD+vfISs+M20gJmsGp
8Gkq2n2E5cG3Jt+N6B79rDE0XFVlb79ZiD1sin6IznWlJA+1Mupb17KLFyIt5Lac3vzRzd1KjkqK
6UsXztF7SzDeA5wUXkLTL4+aRfwOLmXyHDd+uA6ytPoeDQKxADJnic8bVSmbz3PkVkh/NOEV1cH+
IOriC4v+zKtGk1gU/j3IBk3iKwtOoJld9HPxy0ggT33JM81Z+4UVPWqtr++FSOx9YWgkiYBx4/Y6
jF9Mu8ANhXcrPu9f0Me7dJrlXvxKK157kOjrEquJveYWxatKqgrWoDuvSzMsX4dpUK8tpnv87opX
2cMaxT6Yp/RRVtm126xjIcKD7D8HvbWrMi31ZCtB/PaCytaTvJSsEuHo4djSPclSGxoutBXsMOTc
UVQrWxtrXhRGuRk7MAqwlOVX2XcssvqSRRbE4Ugx8GSJsldCV5c+zYuvRgTU1kQZ5lgLAURzhhuA
6/rXyZ8QhexMvhRYQnwu1e+yu6IBcRkFC3tZhN7vFO3wpTC6ao9BW7OV1dhheq0ZZ0DyM/1Q6GG1
kZP2inUs+DG+2nkLs8swD0CRkuekMLF/McEIN06PzVHR+7wKK97VRJOfyxawSjj1cIXyIVnbQd3t
EYNSSJAu5f/Hwbeplqv96wRagJlk3BaIeCzE/xaCOLIIb7GGplWnldZK1ufaOHtlMBi3bnU+/tKt
Femv3WwWSweVdfJ5iqSzNEnEP6KkdVeNoyG7387mu4qBa46s8CdVdcOrbVfhal4eoqwP+p0LxH8j
i3ZlWauEQMFJFn3jrQ/s9lNo1OZlzIKENCaT9bYFJ7VDKS/uV3Y2dT8gRXuqnhOcAB/zEGuu+9U0
MCXDgU99RvOj345Jqzz4btU9wBEWWyMqlad4QjcshCr81eq7iy7HzwlqQkNU/1HmOB2MTjsg9ImF
bem7+cUpp+6AGvK0j/2mvWaTgjgtjhafSBD9mcV9+DNQ95ZucB+Vpr+JVIyYmvDbUxauUhxX2g6A
eXdswxnTzz63NhESkq/q8qBg9z5+V+wGSWRiYtgO9vvEUP39pNSB1za68ZZHrdiXFUEIWZxAJu0T
JYlvRbwyjb3uNsmtOAT8SjMctDy1iM23VB3Jlht5zvuVYmvFI0W7uHV2SFfvK/z4bq12HbR7h4jQ
bWxYOKzz0hDHumVsaZM9aSYNF8HlrmCJZLiPKf2tNbPgI3ZCRcxwaXXdMtoHmjLdWlPXV3ZBr6m3
1jmN/R0pdjD9y8y1QyIEZ2nj1mppGAZbOrrVcqowUo2d2iLHKYu827Td3DWw35ex+TjMO93y8d5Y
rqv1+rjDBQzGz9QcGlG2e3/K37CwGccVZL3mLA/8eT/OYuPqNPN4+r2H7BbCnFyRyEt3stiUeNXm
oYX3zuJCmJm6OLtzC1yl9K+8fA0HjQ072lYBGpqyUvaTh6CIvzsRAEVZko22goxhlw3beBl/7xqn
xKLSmFzYvU6etbr6quc4Y97nbjD4fBChdWwinzee7ObHUDcrJFc8ObGW8fBZRZCQM8i6D/eL+QUu
FpVSPCZsyH+5PkyABq2cPN7IvveLOXpysERTnu71XaBkRySQP8kr3+eOcl2sCYxptzmcF9/RYBwu
rh3yoEQYdoQuZsvTQk76qzpNQ6tdybKO48LfpxapNGRAYK4bSuapACxOt1PZtS1TZRW22LrJlv+Y
rk2jne4HpBaWS07LPHbQsSuSZXNSBEoVrr7RYsHaDDlVd9DcQxXwLZdF20oc9k1hcVYtN/hUYwUm
67VRGIeqVlnGDtP8WWtgFNkNqFnAsuZbRjRA1ieZOx7mcIRjJifH3YUcCfA0YiAsaDVSAfJQtrF7
qpeDLLatVW1VH76xrBuqiiQ1Of5ypeqqSWQqds6x0zrnJG28zjXmB17CJrGxpcH2nX5D4Iv3SpKz
zpYdZYsW4f639A6Xsfd6eeb62scwWbyNrQPraBZId36v0mY3TbpyAtKQCjM7y8NkRugeLQd5Jusi
EkYecNp6/VsDitXw2JaxsnOs9LtJLYvjb/WyhxxKmtzf1iyXb1f8t4vJsVrtfieAuETmCP2mgz9t
1cVl7+7jLv3eS+nDl8JOONiBuqll8d5nMAJ1rbrKsNMbJ15ZmhXhS1wHB6fM0t0QBumnyE+eJDNh
bvyYr0X7aw8XTPN/9/CVqvWmuUVl1EWI0u1agldtkJ901dmYBpat9yonjeHY38v3EbWedHujqM6w
LLKTrL91dibV8foMYzSr69pHJMshSJgYP4zETlzSfbWzx92oWFWT1T7eKsu82Q26vuiBUlcsh6ZO
ow17bNWT09waNAcbkgRR5lld3IAWi6BRmdR1mvrd+l4Xi9BxbuVCWgDdmzQNVc6VHCkrf2mX5aZB
UuG36f6147jcgWyRBzmjrYmPunuRXx0vdtlH5Nix444Bj8lzybiMqzKYyvOIqR+ZnaJSHyooDqoR
UpQtnd/onRe0NRQ9/spbWWnX9uItMRmxl9RIaBpD81xFKs8SPXIOwk0Ilwx18qSLz7JN1gBcjPcO
kcf1vc62sIOIckhZWmLVzyFYgefiWXaXh9RwWbarwrldQ9aZoRqjPRE2e70Qw17LVDAwWZaeCcal
54bYxz5ETKDyC23guys4yhbZJxrHFlhvjxzw0ls2QMHTtkVvoDyVpfqxsJK+efUzfGOtCkc1VwQv
mRWNX7QM6HNtZS156ApvszQAIJFjpD5VcLNZOAaP6DHi86dA5EvYOq+GzJz+gK+9hsswBKu0G8Aa
GS6YJRNeehp1r4pPEq83ahQgHBSc1TSJD8qy7oICU2yMcRpfywZMcmQj0K6J5HCbCb9Mgis+uoEd
P780yy/+nKHF2ZYPhqWTx3WmtCQ79FdZnslDEzXF3mwMNIOC4Gz/fSC0BoV65LGWRULfqaL5Ihvv
9b/1nccqXLBt/zrHfWiYiP6ItdtGzn2vl2f3urkU0SlCfXm5g9+udK+TN5PMKPgKzOz+7ipyM9pV
do5eU2A1Z/RF8Tt3AmM7iqzZ1PEMDDx7ch34gErRitcy1x9LXHyuKonU16bT5tXstOlDP2Tu6+x3
jUfcxeEzoNVsBntrsPzf6EvRXSxZZwUIjpwp7msN+5Hwm2y0UJx59vm5sOY+1YlV4uYV8FPHwpuj
v6iikoECyyDL8hS17eEIonWhD4zuW+ZjF52Ow0WWYAS+ZLk6XG+l0CSwJcbHW8l29tlcqE+y5CZE
SGzo57nhvANjhn06tPNVHnSAsJvcN1QgCtTllfnRUIOoxLlDiE2rWp0NUXxpQZtjFfCE2t9nqKCb
X+Mg3OVphKf53zPDsXY3uQH60sXLEdZMZm6QsLIfW0A3j2bhxPvJdCAo9SXQkuVgEBU5ZziY6z67
EVal1HVGsDPqeWR5Skn2jSNTX9V2BOsZl5jHDu+dWBlPajQNXkZk6ztiLpVmf68RbPPUJNNPhlI6
l6knrSYbKkjL2D+qX/rBggo4Y1afKWI3NW1xzND8R0vufhpbQHBJ6zbzOg704thqNhZQo+IfcAYg
5gwvz7bq8jXs04KMWV4fCO6VrxkLnF2No7InWzM4aud6yD4RjE7bdTfMK9FFzXO5JFURK5lXloMZ
YB+4aMtDtMGdosvVY6P58+2Q5MOvxe/KbGfoxSrBA1Eh6A3LmT8X4S9F2fBbXbr0K0WOk6kcos3t
hmeLta+BA41hSMZjysKNE6o15MooftKsGkJF1VTfm95+dUfVeE260dwnjulv07L33xXQ6CNQGtxX
Ua7M+6m9xGpmnEeyneuqHvPrGIVqswsCCE05KC9kFQb/oDUJloON7j/qy4FdU3UZFj5UTLh/AwaW
RXozYD5Co+zGK/pPwtfxUc4hD6EdAQIPtrAbwaWF5oxFNop4pjF9NcoSwUYS6ZgLdfEu6kGE+70V
XmLkAC5FFSId2vg2kQiK94ZwKWZmC/TJwMvn3qDYVnVWAG46VY4Aa944n43AR7I3rJ0HG37q+9B9
t5dqHyuhQ7cEB8kSVCsQzMFegzKJkNKgYLJpKyc4qOZmCDISP0uDrJOtlsY2F81v+gCHrdZI2a2U
bHaubgtCXDhm9F2d0uemqpTXEmjXvplNfZtWufI5t5S17DBh1Ox1VWKe5Eg/B6ojHTxwq3jONJX8
7oejQGulvO0S4xrbln4lIjlsg0zBiOLvOnlWx2G1XsIZ28mdeqho7Iz6aRR8MRkrD1ad6he3eJUF
o+ABscoA/R3GwvnDqacu2bDuTjcmRDDvPqpaxgdG2a+ayXd2skHeig/2ASeYAK3yxVzZgdGtdE34
acI6/NqXWrAioU/AuZ6nnVM1zkZ2Ez4pAtt0ee8urf/fo6w+qt46PHwUQ+8f0bjpH2EjoBhhYLdL
Jul0r++inETxPAu2g3STDUmqqidCrAc5SNbz/0U7oB2WEJdjXMl2E2EfhP2uWupnqc0Suzvo686f
StCgAq+J8pPTKLbXu+DrjCBsDw3GQ3uQWcbVKpuP0Xyin0EP/zSC7k+mC843uTgpJOcsCiehhRlQ
5OMLeVeYkw1tP17zNFE9PdUAAzfiPGmIc0lho7jXd4EaibMsyfqlSvZy59Df3RK/el4A+DPt8KWc
dP9JyZ4BCYcv8jDj7OPF1RhtZRG46OLGW027Kp7RRxTdqdHa6WrNGXqIZN3XMHPmg2yMnHHaYuab
b2QrtqnjQ5Zj5yJb6wxhqAkcl2yUVTAtgNqa01WWLJ8Yg9+cfLY3ue4ttsXp4srQAyj1UgDpa1m8
2x7f/FJkeVz6NJXSrqU1suqIEYqtNr0IgfqjruCHyZJ3flHUbNlMjG/TUpJVqq5/Qm00Pcv+DV/Z
HW7jvHWWHgIY0VMfmgTwmcyFTIFWA0gxHTcWPbrgssQScOTpU6ZPk2qzejSjM3kp1eOGhifU0XQW
tiuem09j3ZeAK/VkPWUTtm1Kj9h89zloLfcxOdo8bJ4cKMLpNJFtTTNnZxJd3wrHtbdmkX4u41IB
pG8r65D05J507AE92ejJ9Xm4a1DdvgoC3WaL0K+mmwZSCeZ4kWeKBdyoKtEB1G3+rLEyZLiAl4t2
rrsm/sRbmlAskTNeyYPqY5rb+KYnCp0obrIgyffO+DS5y4rIRSE24PooKUzF0dDref2mR5CFUWE4
8vsfV8DYfhQotT2XqhEcApF9cfvgWxgH7s6PNHef+AqxLbbDvCUjvkXzmxVN6c5e0AyiGQ9xXfJ/
RYZFRLjdmtZqQpXosYTQtg1hzyc+6PNKe+0M7aur6WKlggjzzO7/sHVey60y6Rq+IqrI4RSEsuUg
28vrP6FWpMnQZK5+P+CZ8dTUPqHUDZJlSXR4vzdEoJ2K40uDApE6Q/wZ4z4YRu4eUIKS6KKO9Ces
J9Qnz1Nx0aZOSJK7QABEISKE9OygX6yndkelIxzHnnlZzdPLBG3RF1X30APHxyD2vzOr1CAMGl0Y
V1qzrzul8EcTgqmeDwH2hBCdku+a3S8/uqY/EIN3ahfr0ailevFauK1MTkPoJbL0tWT+G/U/ZImJ
L3vfPzgq81m03zGrO6Re+W0oIJPodY+is3rRYav5oySjXFe+xWUWWLJhWmk6UqyE+SMvP7CP2ht8
MqVH9trktH9Ulgk7y3xHDdCcoRyzOyEzxDfTAchAUcZAX8ocgpX1j57oC4Rv1pReUomAC76jSQzr
kgl2Lsgsaursltgwq5eYup2VYXU/Vf0BtugPZSzL1z762+DEemhk+6aAjrJOWG71BIBUJKtv0ZQz
eSzOTtX0G3xM/pOlwdwHeAGK5PgnT2N502aDTK38tR8G7c1wzgMMykCJxKuGLmRXIZDfTYwBIJ7m
iZTqm7lM50qoBDplxW3siA7SkMiES8aXQaF3OCTwSc9JfPKaLnR0MviiSpK0Yo7PvZZIFp9dc0hs
vOuGoX+C+rEz5TzCQjbPWuUqvpokBUy7/u4sFQXLuVp2fVTKs0jHk+zh5uLYQ2kW+rrSq8dxRGNW
mSXEV3hduJ9T7U8ckjhqykRdT+jYgLl/Etk314HmTPiK6Bv70PUJFoyJGtgwIAUK/uOyoGMwSZLx
tajUzmzL3WDsFZbukTyBYfsmIVewONRz6glkxk2T6GEzN+25z/DfftweNujecv+/zi26SkdZ2cOh
VftTVQN0wY7kWduraNvpzxeIiZpJI90vpmU8IPYoEc2a0icxfMKOYWnPwkv0vdWrj6peN2eI5At3
WOKSusH+eNfOkEx6ff7DXGUjk1m851aspuSsDHxmv/hs62j0yziIaocoo9z9/UIs0PfUZQNHZnvi
l/pP3XbuIup9nZreKUbyGDrp8Ktu+XqEtzzVpo0PbI0FMBX4qly9lgfvUeZZgg0t+Z22eC2TpQnz
HiKy7P8UDtYXEHUd3DfrOlyUxH0cZHQqFle5R/jERnNy0Yz+rbS6ao8BxveuzJXQiVq+PPwBMZEZ
HlRbDJTwKVRrbXVvk+GfWJodhniJfchsCir12O+jQZYB7ze7FMV08BI+kKLG+kMvrOGhqfiwtFy8
FiN1fb1h6xKJQ5YW+wVA+WiL9loUFQ4xWfU21mog1ogR4g5JGyJ6i4pmtu+q6CprzAkybkZVG57q
SPtIdAeoppUXlf1G0C/DEKJctM6Krggw+8w85QKvBNk1f4VWVT7RxoYq/2L2kvqTmZJw3ebkbsbP
XWloR4xeZdxbO4x0K6e9q7l4b0w18T1jYuvrFrfEseO9NEZsamO4qdIrTrrGIiFzs49OeovfZ+4c
OO217nLftWfbF15JbnhRu/uKcs+th7Io47a7lVYPmourBZ5c6LA6oWJt2PZvYPqpLwbrw6hiFFlA
To9C9Y5jjnWG254rZf7jOdgoWd53ayxIkTTGU0nlyU8E5WIm5ymYLeh8le65ATD0dGTnlVNdwxQl
L5pLOnaMwe5k7slg0P1+DYw0cu0dXfAEd1Vezdn1dmk9EMGQIU4VY3rZDoOw0gvV0UteSPsMBaqA
xjvc3QyBBciSX9iK33fyb2pY79Y4/5J6Rw0sMa+QsS81KkRnBkc0bbfZIaf/1pJZGTpl/oo7tXWb
mO79TubyWMdt8VTM8PCUpH8W/eKbfZGHBYu6nY4wC2+llKAobYRLW9hBrxHQ2+jCwFfGzY6ycOMr
6SYRpjFGclm8wjpFrNTOIsm0czoaKDSTcrlUaTYeS7x0r1DDjYMmxPwwJEXMYhZZK/SYZj+M5OtR
a9LCOs2cp6KLkzCWD02PrMcUNsVUcgSxYGBJXDbE5SV4yAYrCzLoMpW6uQkl3hLCerUNj9S5RTRv
bXscFBvb+jJ13zqK9oF0rB7T9gSr2h4akDGT7IPTuvptadg5ac1QfSgNNVEv66ZTbZnWDslr63cM
lx+ThdKHXHf7A1lxBzkZ7gM8VcLjemF8MIER0IdU62Oy+54oWKES0WgRwwAu8hHjq+EzrI8f4Ols
2LJm+NC8aPALWFIfnoWjjrW48iOuGCKww2s+kJBNeDPjFBYrxpncOv2GjaEHIOFEu62ZikW/lQoq
oin5WLqsDtAlmXC6427fmBOTrGmeE5s9cRSbw42k9fHW8r9eJlfuIZyxV2YC2tVegdQyd6wH1tog
St6Tskjltcv4yEYzGGzeJU41GY7Q04jVLt4ifWysKCimMFCjoP3GBLHZk6kFNpTxvaoqLfkb7Q93
yCkxYzGBVLy6U9OZ9wO2FDuYQnZAqJLhD5qRPzbW6PizyIwwAwL2DWs46FXmEW2djvulvg1ZMx/7
No1uC/+LktpXOItveRKJJ4DU3sfaiClLKuojjtoYw5XLk23OTNiVnAOABNh1GEBTmGInqw5pHyBm
6PbGmqXZl2mAK0L2aI99dfIWAjtxCCTKo17+qfqKuIpqOTSEu4Vz7b1DDt71ckwRvnD/RwuM37lx
Bf+KDTeE3Npuga3t2GGUJbEf5QCtrcRORfBwn6ZIhkSEVZQ25k+2kt30deiOc4Aru+jlrseCUsHO
i4lbIHwAEMDSM7KC3iscXy0qCpFMD10a2S9j7QGqW8W+7Y3aHytAjcqL3V1GjpjfUlkO26S2d7Mr
hzN+D/ZDKjSS17MF3kILXKaZDKglS+hHp0qvpdFA0jWuMw5n4WDN6QVtR3Ng4W/xzh6x32qOGsYL
QmmjS8etisdQ/ct0lp48L2EdBxxNkiQFQp4dLey6qDpUscgDM31rba15iudJ90HU/mH0psI8ivlc
Wv4wD7WftLHyaNdtf5vsSfFLyvUPrRhFgPUv/7jqnRMSHMoKmCfr5BNoN+SGHuJPJTEyLC1ymB1N
w+Ac60Qfb1NX1bIb8sY9P4np1rVUG0nj885x5BK8WbgP+IEfhljJ/cFVH00AndCw59nXOuXcedWb
ELZzLTvlj5z4oiZLMx7MuinDds5+twb8HYk3NQEsT1Uv02s+jJOvpLPjT5jVd8z7DtJz31Pt4kwe
dBTOESE0YkAp3UcR2V04QAhH+WNO5ngxI+hbU50EST9ZQSv4nfS1XpwVMSABNQBG56k6ufNAwIRb
NVesq26qZEtlQBUxSNbTSW6ALMuKTBT2RU4ewSATiydNDu0BkW2YTAqStUYsx8LKW6iV9WvXVs+K
CuENn+b24LTtd03kemBIzeQOy7n5PPNx6SdUckt8cmPCb1ZMtB+SLMRVmBV8rM07ld1H7SXijEZJ
pXq1/NO2Blw5lgU7bgo0FMR1B8s0EWLTe9/zqDT9zhnAOnD7mXIshlv7kVLpdJsgGWJ90+5zN353
8DwJJ08nFFPk4TLFNpvhgQ9oGMTejiM1FE7+Tq7MtGuAzEKcO9UwT2ATVkqMX4deX8sJW6U2Yooq
bNPwHZzF9kpKJH1XpF0gouQABpefMxxcbVW3L6zxr2Qmdrhhp0+GpimHmhvJj+anHALHWKTiuWU/
G1sUmg2XuolAV9I1LTtWVeqs9NnZ1UY8HYra1nYpBBtfuLiSpo+xmCyWN+0QFDAkd5aTPSeeuNiW
K8MOp1Xq1oW6H5DjHRdH9VD84pXBGI6UZsiKfY9/+NLbFa5QKZb+2HLvo1kNW8eVPnLlfB95FiNJ
JOIQs6DvGvYtYdO3410rgIUK1DeNrpMY5XlEXxr4RzVROu3IELzzVblgLO4P4M98LxQCE2Zj5+Rw
ZGJAOdj6jiQYQ+KLpkcFNJ9JvCfgM+hcAwVuIKT2TgYDS4p9Y2GE3eAEATu86l6aHAmXQSHQo+Yv
Jxj0+WTOvspK2uxJmGL8+YnNwngRaf6sRM0SDKoWPYjW+G6b1OGXoT6nfSZO5cxwbSrQuSqqGbVz
cdhlIj29EOG60wgzC5pGw1inipDORfCUsvbc6SUkrynHGjBu/AifzoOqsGcZGkt+HqwFFoRZFSTs
2NZz5GXLHo0mmQoZgtR+UdipT0UKEcBrTiQn9udpFMN5e/R1iG2zPxcp1Ck0NczUDnA7/PbDXObu
gS+3Phu5Wp9t8K59t1S3Gc/YM846yzkt2LR56JKC7dXcjmJAn0+HhgIjDmUX0AvXB+q/Cc2T56wp
36VbAKCU5iiPS1KwRfZQNbv5jLttP59Ho8cS22mJVLW1ovAtq/T5EMzToKy5avVhmpfyzCxSsgma
otDqq3c7gRXQDXHF6wO1tMS1FmYVKEmVsJdyo/N2YPnKOjTJbhaw+z5SVHleeont0mgdJMPhWaoZ
3MWEZanfyOo1zbpfbVf2n5/V9mj7mJLFwkJ7jhbXB3gUh2gNNdz2Gdsjd22uCW983ztZlxNvmoM9
RePZjt8QNdUMdKGGYzy7C6qynpO+G2VcakGrNtmp6xYK7stOG7NnTfFSQtH5xyi+WbgZ4gTBCr5t
oyhgkFrfQPM4VO0tUxgucGINkmyOCj9Ro+iw5M1xbBuMFUrC9dLkNHboEhUWa9BgJ+O8vQPMPKgL
O8sbZbua2APDXYLtYaslNdvfyPCTDhIlViHIv1+r0mNrNZrgNeQanSE66GeBxjyoHXRszU93yX+C
u7h8shFWZINuueyOaROlRJpmIk7bd1XrU3WW62FrbgcTMw9+5utX+f+djsgz/6+rR8dr9/MoABfL
g1aPAZm939mc9EFrYi4W2oqJwUiZHYem8CjqcEFcEyNduSme27MvPQk/UzgNlDsOA4y//fxbEE1A
BXDSlO4a5X1yypUCV/DHnrS5fZ8Mz2VUXzPGgTNmywRt1cUPXMligPIWmVZPVOmiP7ZYjAOHK27o
ZFLxIUZTTojT5SVqipKxeyn22hg/O1TFouJOfPebVF3jMKwwgWpZxXmKcRuUUr/MGgkpB4QIzr2X
3MPe4MKXLKpXb5NB4mJfxggph/GkVHbGrePONzHj62U5SsuqCZzRw7yhGfJzpArsnTuFZRVirAsf
zQkvGMXyF6rOvjJB0nIN3c+82LzjIlnWdXb2quU3XzYxJ5BWT+ZYEtGop90uoUSmj513G8ViHACV
a1RjQcoWYmfJtnpUC0SNA9uoQOR16vd5XD1aKRVn/JDwfi8PCO2XHVUYj6vwDTYmDFKJStHdJfuA
9S8vUZmaAcm65a5VluaaYZxhaJXyXjPM7p1JuqeceJtnIhipSVtL92vKxMFZOiLMO/PuOKI6cAuU
xwgc/b0qIxwTUuVHH5l1gMvpAGNU5DdFZd/TekNY54n4EdfJG0hSQJCz+X2IxTO+ms6fQoCnMS/o
pWI/5hHLlzJOG1+qpH+Zrf0TZN4FC2CMctSuPwKWvFAaROPSNwitQEt2VdxmJx3j8p1TmMsRM8zl
sFA62MHSNHaL0rUhy8ddVY/pQW1WvMMDkSpBWjvR2zeI/qTeieGlRE9ipFXyPVJqGyU4xQT9ntVq
tYpXklA17OWlHdXvXat9lGPXYHKNYJJqP3UYIj9SN/XwARrLHda92bNIswJxazYzSIXdXOSXpqjH
i7WidzNU39GQzdEbpPJGgnIoPANIFcXeLurzcIrT+A2m4E9BXtGDKXXl1VAthRQGdQzdvoDZaFXJ
PpeT+12CX0vPhVvfRvMF4DPe5SZ2SgMV5CPG7jsXQ/AfrTcagZM52iM7AOMk66Q9tGjP7onZoXqn
Ev5H4kJreelvSa4t62nNePaqvF4jLMyjZwzi2WgioA1FlL/y+g+2Agk10qT2F2l7d9jG0T5OHATD
zUJU05Itj0AMv2e9Oy2z6O5j27nPPcYWSQmfmbxiecBQmuFoq3/nvNnzVvPOqKXl/lf78/R25da5
tbfDdvnXs7/6/t+X2E7bS7SN85FeKKcY5BP1x5qN+/mwGknN3drbo22+GRKVi7b2fz38Ov91+da3
Hf6nb3udrW/WunJnqPXks7fLcx9KcM2kuj5UHZYwwKn/7jUGkwXBej5XoOyGxHr9q/351M+jmCkD
KpayjzPRnLdDvU6zo1lhPra1zXb+dxsTZFaRQ3qtZj1+sTSV28EtjAASUfyy9dWFzeiemuNh69sO
Ktp0NRmj62dXYWdPMcPY15M6AgBPJqbwn33bibJdJPWd1TJ3ffHPvlRp1yR49fTVx44zwBPdeKzM
XAsTt44PVo1jdaU01k2tTfUWFV7C1Dd1P6SrvRcQke+6qkznJRJFaJNj81zNC9unePbxu6++JzAu
Dik5gkcKI6iWUSeS1bbTdG/YDTIHS4nKB7sa2quZ5geXOfZCICRLpCXLTyjHDhlb/kuJ8+cBc5e3
UubODfmhGipsuxhWYvth7KaUFb76kE3dGTOU4kIIrCCZBSI3LKolNDzNJjujwD+uWn4IB/dCPmjv
DqD/UHZS/Y7fWrkTo12G6qI9UW7u2WL2uP1V2RS0mOQdTFlR6VExZNJ0hHIsvXfZMKhvjTNCGO2y
VU0BkpQTM0SSUWx8pPVvo+1bdsoQGvvYel9Gs94VaOde8gSTgnqqfoLlz5etS8Z6f/Py4rS1tgNC
4XjfIv3ebddvfV2vv3nWIK9ba0iqhQrT9NB1swdPrRO7qsjGl1JEJTLYZAyVeBxftr6kYrELOeq2
tTzCHS9JU/zBhuZfFywTjsegknBQ1tfYDoX+Nxkt8by9jFcvyUklAc//umDoSQ0wFZmftr6G+/ba
KdHNa6nhz9VuQr37pC2FShZkNu8dN17hCYbtrS+2kueipIK6dVnVAOs2r35t4/rWlYzLHKi1ph+2
Zjq31csMKv75CiVJyjpEpY3zupFcoYM+pXXqHNOW8RXLln+Tbj8vaRfW51r07av/f68D4i+hQxr6
fnu9rwsHLblPVOPY2RRjgINT9YBloHkyptU/p0kmf+vbDkOlVg/deohTBTqnPi+r5xPSnP+c+LpY
yxbnWOvq01fX9mjOo+rhq89Niz+qJ1n9yMTzXdmmD5VOyViQ+fr56KvPVjpIBNI7b1coVJg+Lyvj
Jj8qOmSYTse8Oq1NMjXUonuLAYLCiDXDfmtqoiow1e/RXTtW+yaiaCX5rFjhenEyiuKYCgGpem2O
oq8JnoVnglUTey9hvxleDr+tMkGY16ZJUf2otzD3u7G336ZSjkehsGLbzuZTmx07Wc+72EQrP3S2
c44kixI7A51TFU1gkpbbr85QsgXzxPvWsgotu691gq2VuJH9apgWLkld8bx1VX3MaqKol+vWhDFl
BkQBfm/wedjpU+O9WsmgYAmWKKHlee6rxtLoqJYs6rZmhdUL/msscraLDYaLJxQMl+1kBKPj9ZvO
z3oIxtngvqrrJ3V90axjudt5XnndLiTdljXd3BOwQ/6dv/WNzDyhaHGh8tjfe0k9IKJhypu2iW2b
m1zdiYA71zJONyAXCQxbX45O3u6FM+RwP+PkUOIW8hqPz3Uti72nkC+cj6vv5WjfAQksir9aH1aw
st6UbACdytVvfZwxu89l8WZp08w6n1GO7JGctbjhXJYEubOzNgdlotjiRe+4CpPkMOEh7PXmYWs1
9ShfHePE6JiENpGIDqygs6PrHvKtDEfjMhJv7QSSlTeUpJDR6EetjJ1AUBNYUT4nGGC6hElu9ntg
rBUbc1nOF/e5N8rA1Iv46Ok7e1Wh2musyHbQ86NhKo9GKb/1ukKii9vMj7xpbDiqCbw6Z++iGMgi
U4rHQWzXSA11PARxzap+dOXwFEWN+kog3sa48aXpRfcCXCtrWKurSsPnM2uwi9bD9kisawy7Mh/i
Ms4/u7QpSs4kt7+kbf6rtl3j2JKGcBMW/nAzS9xL0RQfrL3bX64pbsNUaH9Ia9hnXmuxWXps58Vn
QV5Sw+466BJW5nt49H6LV/61KKUfE7HwZqbtKYHI+0srMIZTnnLSMF50u7pg8FruKw2ctlTSMnTH
tKbonXxj0dccBhchg+g8gc151j2ZQyUBAuzklxQ/1HixD16rrez80t3NKhhhmYqK/GUX0FaFGWsv
+vOSjuXr2KerujAX562ZN/iNQpq4ory3n6J+pg7Vjw1aDWN6SqS56svSdg8rOD22DR4hllIeSQ0i
CyC35RHQT4bmKitnZ268sPTnzy/UIClQ7CBBhalCoZ+iVu6nepcA3ti+qT8TXvcSL4xABkPtPo70
itDoEtaXotVvutORNlSUzxa7tbdhcbXnrtX32zmsT71LTxSzP9m/ewbnN1M43r2ocXknaeFtsIyZ
MGayfNdzE0ZwYM2EY64tFb/Fl2YAuV9bA8Xil5JA1601y6J+ab1sL6LaeuuqhszWsjhs53rPUp+d
SB4/W7XZPHfjQn5hpmJroR+zJl9uxXro1PGypJ0OXEOr7tthP7iKjZeRbt8mXXPY886FD6KDZ8DW
aaxnUos5Zp6LS6FL+6aOGmejuVtCM0kGDGvX9nZqO1DAJC1ouG2Nz5cqmtaiqFoBoxajOI5DASzZ
CnK3XEsKBEM4h23Nav0DFAFsnr3SnqlaQCeiOXU6Vy+uupx6Mb9+NrczmqyHc2JltyIfPswqrU4F
iNdtGJp/HXDAdELiyZrgf06Mqjc96LyVr2s7w9EMv520xodAjrXI+ipJBxg06SmGAWYUPxqZO+3F
gJhSy9X4kTsJkYA9LPN1jcLZ+rbrXBJmHrem25hPKO5AGdbnf/UvTYt9kbQVfBljyVIu0nZijgSK
Uw5l2pUQjJFYjnlNEXntS0xGT4yAYugcdvdaWOVbHTXitrU8b45WaiXB1uvJsUuVgzLaKRvpsn9V
7VJ/sImPgDHSQXrhigZaKpvj+9YQkhoTtufLdWtqHVQOxHj5YWvWc5meotGDObw+ExvP4nEZk88/
vHXZ1hwkMo9ftpZVjECsI54oWzMhQjy0zRWIXp8ubKs+o8Ww/a2Z6471JJHgbq3t/XWxfsztQj5t
771YeV6TlSrEMq7veyUWzbpWh1uzJqOcnyZh7VvTswtskFKMoNZrt1dLouEpr4F4KSxTWrO0Ug2U
ppVnm2IBQPLcMFabVXtUbSpDMRmSb85UzX4ax84PCMQXySOizbifWmv5C27xPoOEfq975CIU5cWd
uGimepaGPlGP9Q0GR36sKzs6d8YiLlGkJEfqkOWxwsTzUS/S9xx7tt/d7LyYM7Hfjlv/LovKJrk3
m85aTTaum8K+AftJfp8oxLcg+GwMtNhNb/lUpjBx4vhCifSQTsurvZSGjx0n9I06tx+6pa8Wv2g0
ft7cqUNePG4HxbbzR9BQgpmjHw4Oj8GQoUB3x4Z6WtwMEK6gnqOhU/HY7FGxeN10gSy/nGTb/CR9
UTlZWjG/Wn3Dz2560ogVfye+61e5uAEF+odhrqO9sMWfpi+yxyRN8K3NHWWPTF99r61UY9Ha7TVX
t9+EfaAkln8zlmXcG0qShq6SX2LF+8VyXT2bMvljJtXPfhIm5Z3GOWowRqmyueQvYTQ2yTTHgQnx
gyeM7J+RIlE+Wy5UpIZipcONnTWTt9MF5aUGIsBLVR1A5FNKfmRnd2VKhgjuxFQJtG/NEntHy6Py
CfE9DxuBPabpQFYa4cK37RBdrX9cVN+3sdReDLU9I0RvfKpQ8V6tQMQs7C4BXibwXpW1uXSMx2n6
Ryc4w3iuOts9zkWP/eEEQVkG4IzKUVOoq6FpavZo53XsQSLj/Auqh3rLQcB2+CvZu9Iu1zjS5cT0
iMWmHX9vClfeF51Jmy790aFwD7nbESCmHBRzEtfJS3/NJdl904h3Lol9fxdkMHWne4TKxW1gDaJ7
pnirHSyCh8+xVYLKJ7W7i0vVeIf5+XO00vqviQsmtaA/Sd83iL8FYH1VYw4xdr2vYlJ3IgBuJAZH
S54aWCpbazs0VqftEc4Djq1XbIeo1mG6TN4lQqzygo2KBu0vPcKNCFMs/R8HzVTvM6XV0NOpdW9N
CyPFW5F6D1trgF14Hw3E2JM9XLcuA/XBwUnsZte6mXb3BqOD5QmBaG1tXZphYfjW5dl5e8I6+5wM
ZmbWLsmx0qLV7bPu73MEpdVM6uetRbRRHOZuRBLLenJiZ0O9ujtvLU/X+nui5DAEnGH+7NOJmjgN
XmmjouEJ24FFyZ5bg5TK9Qmxq8xh1mQqbASuYFWdPvU61Yf1pLIephHgT0E0cNquAOoez1GFC9TX
S8ZufsZ8Nft8z0UyVkHizfc5Be6YLU2/txEJW6UU57wQzHRVl/61OxtfadZOL46wX/Lxd0206iuY
ZjAb1kTCRWm81lP9S2QYTWzngGjVAHNK7whj1Hy1NWLxlMEbw+3a0tDjc0PaSbCdHVUqPaR4W4fI
fGK+ryHDyLk4e4IVBFK05GU7YI5ShU0WVWH2nz59TkhZbzzMu209eZnjCZZX5OH9bR5ykRh3t+qN
e7YoDPpwWk5bM1W8/qQt0EO2S7TRNu5MYLNTJJ/Xl8QKBBMurUd7fXoTyz109whDdLRtjdI7L9sh
S1tGu3acTk6cOi8d3ui3KVWQmesQ0CozRh1NsMlhuxhEUDzjJceeJurKANZvG/IBTSHE5n+9nuz/
VoUShSj7IUaRvvGClk4nKa3tP5tbX2fKndSYz7YWWZjVYWkg2H029YhnLcUhgrjxuHVNxkI5r09V
0iGa+L71zUt01kpujK0lO2U4dpasuII/uh0Ge36sIYc8fHahgiQYafR8wymTJ8flNu/wzrJn3fSp
7VIpNsb4ZTt4qjiolbHcttYUue0tke6h0vMkC5Z2RYFl4/jb2Sphls8tHeiszdL9V5/hZX88VWXS
G+r2WUtQlf1xiKicWvVlO/A7wsFjoFr91ReZ45tM1OmKo4/6QkJ9epWa/fF1QcY+BeeNtj189bmk
XnXT54u2w4hhBTZCgTXZ81VP0qdu8oobc2Bxo4R+HhBBnLcWeYu26m8PvVy8aJ3Znf6rb3ua1VY/
ZRfFO61uCkg+pfO8HVwJSuggCEChTl+tKpB0qcXIcZehUb3LNKrvUVYDr3lpctj6iqQEq0yhmIuy
qoO5iVSf33502i42DaI+K1yKDRP6T62SqpQzzIZxn8i7XOqXDqDwAb9Xea8yTG5NoUSBihyUrIfx
4vTmwAfASQF9akchFaaUZsu7Osv0sU3d03Zy6yKuSgO8b72TNo/1bTaniy3FwPc5Gm+tOdZnb5I9
rKA5Lh5kXIdlHSrqWO/a1pE7zYoXiEcRie2K4TwMGRKNdIiyNcUqJA7sW2tEFXr44RrVw4M1xDi2
C2pS6BJ+Rn26twSGB5nFTqdiBeDVWnOcEvv34pYw2ORJHWKUE4qA060O+q5jDRK0rD5Kj5gavfAX
WMLBlCgISSNm863aBz8Gdb0JB11VxjOMiTdNOskhZkIA4FahpENSHgb9oi54zXWaYlBcQJ3kKod8
0t/ZdzHYwF7Y1YZ6K/r8RKaxcm36GnnsMLqnYkAAZxhvaTumbP9c9smwPYtBuPelsLTzTEUbvKMD
TDQqvyjnDs2Ur04EsuJOTPl2Jg3Aq4fM7xbmSDbDD+rwrInWe1pN+GZEDPbcmOgeY+Nqtqm6V0g8
9avkfVmWVypCu6TT6n1ld+5lKIyZWK714ddhHnGAt43mgmnZNxgWE2Fm3bCvHUEcqK5Ht6H8zcuI
M3Yrho/v8xg4pkHltlK0a8FatbAm9dnIeeWxKZaLheFsLCCJFArJfZmOJm/Ojq02yrPsIxmSQjju
WseJr7krl53a6d/iifwAGFN9GC9INNSlfragfzw3uvmmpElzLHBrvGKTCK+EOSXMW6e71lUFSqKP
6LeWKIibebhCJDj2EkPGTmZBKeuDV0zeqTTmZpezbmBrZQrfIJQpkEN/tJqVERj3WmiOdraHIPwT
q6Yfaybl0aRKHvBpDQF0uD7AnQ0Ej9+N3SrQ9bKuu2gc8UmAroWXBDv23mC2N2zUNurPJtNndHWm
vIwQDU7KCngY7fO2otbWZTVLlP9j7DyWJFW2dP1EmKHFNHRE6kpRYoKVRGvN0/fHijqH7Lx7X+sJ
hgsgAhzHffkvaEYd6yBpiDBLniAZEQ2t+qpn33tbuU9TeL6Io2zT+An08p/ZNaoL628qX8KkRnNN
vUxFpX0yYXiYNHuWe+16SMDfONXWyMPotsur4BKMjDAyjfd3Cost9M4Sub1hab1lRsjK6dGkcKJX
/F4ZYCbEUO2qro+hPf1wTdW9Hd2k3RIKbENCoVewAxZdrC3ZzjnoQxwhAsg0Wo73VVEvkZLPEAHy
7RBHv5qsxGw5Mk98y/sExAryVvWBG/qnTrGIGQnDs/qAKUdbWY8ERvRNDLps58fNs+c2cMzcBhMx
1SjOYU0/GCvmdh76Zlt2xATq/BFNU/W2jyLttl02jonvoQMJM803oR74e7MDqRdqOjMUxenoe61m
HySJuwWUdYiK4JfCygNKDBGKQoQyfvbWUL61yJrz0T51OW5ojgunSQ9YA1FH6Kkew+O7oAHIMz8x
I2m3rHtWpXmPO3a2wQ3gNY3VkMs71gKh3k2Qix9GjwB7rXcTq8LBJ4RV+Hy2FQglX+3A4Zvx7Qjy
coP7EqMKJoVdosLhMVuC13MaHGxvUZ+t+l+B62cIlBnAG109BcRg5gAP/WM44/inQ5jfdBpUpvb3
AGkwAva7bzzgfLXtEHV2NmbeqluEpou9WnQglDsFAxZNVZCPRC8mCHwWFkr3eaqmT2NoN7eEGrPt
3E2IomXtA+zlT0Sam42FnvzZm3RQoLpvnR3bvSh+712UxHcv1oLTqeLue+N6t2VEN2s2Ct1YWlWn
GYUlnDi/DQBRj1XXfcP7wIATbAd7pUymuwGvoluH4HGxEIiDVH9OHfcG/MPEKHv0uYPDt5FZO9GN
APhSHO91o/M3TQGJIosrAhVtYLLqVlqnyq2KjZXY7RHoegEozrMA3fAxOEBmvjg5i1J6geYW0rHP
pdW5RHkKbZfE8bGcWvPY15X3JfVe4DJ1auv/nO16B+edb6m3QGSUn5HRb3MrCy46vvJbvVKbHTN1
79QDPDta4EDBnbAkpfhM3joI945VEPRQzR1jxjtvtIbHdECjyCGFmEyyb83gJc8U+2bdVEPhXJM2
I/+zXUMRq2fr3vIZO3qDBY7RzQB6Vp538APf24Ye6msaXd+WKfNGVwNeRd80buY6ZtmU0cevNNf3
eZBMF+zfTx1CUU9aHPy2FocoqDq36BZLY2R2xod42SziOWY+areqWbdPQ99O92289NykvDJon+qI
oW5Vp8cycNRwmzo8RjBhZ6Vl/tH1KSMPK3pLUh2dQ7N4tIzRPox5xPx72fju3ex18NBaLd433VPq
NMklZHpwSX0n2hkFBADY2NGNZZtPemDA3vBGWhSugQOIK+J78X5Q6qcZn0MCe0zOukXgTMtOggGz
lxVpqMLAEk1r8boCgfnfjdKxXtSjbVp42GUYIZJafglSY8y8ljALfg0OsufLQoAy63vdxx0Uwy04
EnhKenCsgx401hQMEzNOn2MJjdwiKH2moRY3jTk9quE8Qu3w7d2IKs12WpLIFEzb3uRhmakL0MwJ
U3glHdKTswa6yDOLGxAZp2GCkQJc6b4zuyelxf8pN+Nkp+PFOG8FMxcuBH4L/NneGaYcTsHs3o+p
pjEU7LIHj6W5S9xUbzNwo1e8NkAbFt/DIUpf1RyXGK/95RY+jVuiBM4SKqhnnZlOSoNyPFe7k83E
JwyAlafsfKmNBnjAoFK2CmBPH6TAVOfmRU6D+eFLVAf5OYtLuuyxc3b4PgMPYUkBEFwxbwsU0yKn
sHkv7K1Jl3c3aFB6a4ACSgewKmm4HpIj/l1MgPWUzOFbiBQc4qOHKfDLneOMENwXvBEA7V2i8XTR
/00V1LfqP8xr2pt2yI71WPOZBBWYODgjqwkkoRYeZ12fnfBrkZfGZyTkUeQcP+lJYJ3SQfk0EwRY
6K3qsTIX44H4m9oZp9gbQ1brd148e+cwsu5jltK2qY6sUqvmCP8ZIMbtG9fUp1stjV9GlVkqVvLI
KIZQhheTpspH1yZpuB5QoLerAkSQ1d3BZsEbLFdpX4Uj0ulPNzjaM7BdF2lsZWIiYNJPawuuPk/7
ZlektvcIC8B5UKeXGQTfowEYwc6D5lDFyeeSgQHylRHQypLFVEnOqZ4x5sPHPs4V5Zh0bsj4yUiB
v1i7POiMbVUW/Ql2RPHSmXVzGmGLbCWpJ04D3ri2sJ1UmjuGy/yftrN3ehn8mmxlOhZxOt8g/PHY
z4C9TddOHgKkXB6CRqtZGUYK0+mddG/VdnUsoYEbAewMJUFiLuPnLUwNd0Aq2AlZZCyCjTOP2Z5Z
9INBnINefJdl+L0DFvue2y+YlrXnbMHMlAuuLgRhcTadh2jBjdbGpJ4BRoQLklQ2kx69KYrh7+P/
Zkm+VM+W166+lAH31Wuh022yImUrQM9GBzmt1VWw8w8TxoInK3yJG5AC/vPYBOkhgM5rtwbcomF8
RqgcdUM87666GoIREtxQZjJhcGMHJe9FcEMKOj+FJDn+mNwmuIDLsuY9g1V+iezKG21VcMlOspvM
RJBgYfH3hroA7eu2OgpCpXKcFkghY9nsUvTArYMGrwd/kyjaEkcgNwCLtWdV5auj5LtEDTBa/WX2
Ayjm5cY1yxllb8Un2lqiznuBKkrmOGdTdpKakdNyZ5BFDP4e3y4nkVpaqE4b28nSnfzKBK1pFmAR
Pltc/Y5Box5FYcTxtpDchzMYzp/d8vxGM3JOOWrUsgYsm0Tuv+zGTJFZ0sL4TpJZVh3DUtHxn1l+
Uw7uM8A74ySXlJ+BgW8YVQPiJH21x0/9lxyXjgEc8+UxXp+wZApeKvdZdbEW0uiaN5Z6d0RqBU8m
QB9X7K+0Bmi3rFCPUzruVb3+Lnhg2QzAqLsafh3xVCRHsmqwMSOqnJQ+3m32suh9xXmFavCth7m4
95qQJ2ojIXpok+ZZnr2duA8DcZ/DXBt069YQobfH0J3lreKSOkz/2hDNtvWhgR3WgVA3wU4elzwN
2SuxSk02siutwAp1n3XlbuMVfX7B19EDfSa7ywYiAm1DOVZYhtO3DMkMEAGYM4615rx/tytHOzhS
gER2jfxy3Z3THjSUHZ3kemPTEKNudnGbfJ5H/SJ37nqXoJZuCiuddnKv5a4kbcH8v9UQX1kwAPJM
5AjZk7xrc5C0bIwUx5CmC4FoIvo4dJ/kwV+bptyatTVISU3kc1OBYd/JrZAfqfc196cNCn1LBJ1R
rlX9aBfbEOQur/fXzJ1+BnhlHDJGA7S6Z63KW5i24SGfITq3+vRJX7oO+Wxnse0c52AGCYwd30aF
zokSboOekJXkxf9z4Xe/QXaxvYLsrof6teb16aEmk4M0MfSddAHyfe+QGz/ZALLGTylc3uvNvcIp
3r0170AVH++gwTJeEcGanJuDEebavI/d8JvSZep+vcN0ghfdcaF0r52L2j9mmFge5Lf0fvWQ2rN6
QKOxn7dNFt62g64A81j6oeW1liNl71/zvK6cEQ4Ik520hD5ODwxhmLosDUEfkXYy4VivzWepYFcz
FUwdv/pgOkkLHjtrOE25xbSk2ufOgPGRu4Ar//W6dpGe/RCssJcbwBUWQMra9ub4ztUXAKNR2PUi
b0P3tnTL0pIkueYVRH+WHsnSZ2fvO9UAZiV9dAKFPlLqy2Z9W9810euulM+VN5y8xtxKS7gegq3A
UXlrGxYIpC9kwt4cUeg+r2/42pYlT5LB0grVvj80gPSOoRMdpMyUxi411uM/NkFJy1OTvesxkr7u
fiiX5Ie8a7MtK9v+2/VgK8cCf2qeA7hymxR4TJECcuttEM7Lh0P3IJoGOhPVST/gQ8E6PeMCeeKD
rWMM6jzkc/vkMDZgfnirE7GY1QKr5uQpB5Qy1N2NtWBV57F8yge3O5jmzFCi0dWdGhTEbnoEZjYs
8B6EdzDli12kOQ/1LojKByer3j14uaq0g+vrtKYlc20ma1uRKsWQtqce+0FpjLKpl+5a9vQE+pIZ
w3mSuy8nKcAzTmBWaHa9D61+K28JrHZyZfdd7uAaX3ILESWZt0y4Bu8h1X21hUsRcsO6WEnPxMGh
hsQLvmFM9NeoB+6OjMle7rFs5LHHy/AEoVzmyFP6I5/0ixcb2UGdx5vELBEo87qTdDIavXYLZ7dE
PXcXFsH1C2C0vyDlZ2c5oTx52aOnbxc2jB0Nv+bBe8Qszr1ilv3EfvbxPDvk0iLWzkDVVOfMcevv
09tR2/UTxPv1LpaZQ0+aLJ+ZzM2snW9BFxJSCbyAL+CSDUbiHvKjUoW1NSgnBrooo2btrzpmMtgC
r1sdJ9c5TwBzWM89Qo9EoziytxmOYdfR1XUWFWlBwZqbrl07YbjU97WRGAc5v/wu347Gc6s/zEbe
HlTTeJKnuj5a2cu77mdsTNFmLAqU/qGQ/52grR2HIt9+SV8HdkxPSxxpmD6A8d9rmZ3Dzm/z4Q5B
dvMENK26CGtniLrqQlv4U4ZZdn2+8iTWPmZ9MHygf6fQM83Jq3cWBGlkMRwDh5OCl8ClB9+hELgv
uWXyZKRZByqxRwt4sF/gG/LfzlwqrD36+iSvDXrp79ebsJbKnlT5/5+KsdoIe+lO3icZKciPkeR1
LL6mZe+aOUfYfjCgRZhBBrpKZ59UPBalilz2OuSSXRw2edWuu6xr/4XVXz+U8jvfjTKux5a5uwUW
cMuCIPYYfOhl/MriCKFreU3mAjmYbTCZ39BaIZ4c9smpaMJQ3Uv1666/fEEjwCBdkF7HcdJSZUS3
bta8ac5YctBQitSAiS2DMPk76+aKkpT0u7Hs9deX8wgT524s0HXr2W+Apx9sVqnmLXq9BYtQP1z5
IWZ90V1dPcvNlkGd7K33fs1jIQjN6wACyFpZrr4m12Nlb32Ma8F6vg/HRvlrh1AHfRh9pnScHUCA
/CRpefO44wnT+KX8+uPnUis2kTKo74aR8givLW/+HkC0P0tzjVDSBTS9PIOw65DckJbyz7ty9LWr
ApTTnNwy3X2kggQwRdYp3AdOiBA8pHQtWOeAUiCbtZ4kB//noNX5+frrl5Z8JXus78x1PHNtzJLr
6XnH+sl/3zvZu9aS3Y9pOeh61ne1Pl7g41GKxsJGa79oM1Kz0q+sowc59p/y1ipSeh1ny+66keex
JmVPjvvXs76bzkhtqfjhUv+U9+GsH64ULB0+RnN1F8LoW15xPJxZq6jm61xVXnjZEEqBnAmNiMn7
EmZbN2venOEJCv2OOlVrsHutJN2tnHyt+q5Edn0zACHEEvy1RcvLsr7xH16q9QVaXzTJWw+TI/41
78Nh/3T66+s65wu5v4hB+407F4c2hrXLWFg+XOvmOpNd0+9iFf9U/UPedT6xnPZ6BTnPhzrXKwyJ
d6spwx+188KtdA0yB5W99RstfcialL11QLZW/pD3ISn1/B7BgP6nViOJkBQ2RD5eTtbeGd5KE77u
Sq6kZ0LZTKuzKjvoXvG8du+AqaCNr2llXmjkkpaen7FQQETJyiz3GjryA6udt9I9EP1HkrVBGfgv
Xe3aadgqMQTpXYpyhoSJ+NtOnqRs1u5WktIUHJn0r3XWZrDmfWhC62nGoEkJWbgwvQZ1Nnedo6fz
Vua/CQADwkXJ+BK0Q3S4vvFyU9bNtVtd03K7/jUpBeurK8mAQMrf7lvSH84geXOWgJ3QEl6jtbO/
Dqyv5fJ81iMbvEqYvGVni8CIsURI3s0c12pyrGxkYLAmZe9DPelE17x3f1xKPhwyeJWyn407UIGP
NVQKXAOkBpFyQwPJsXy4Shzx2mfpuvwsybKT3Jky6fPsNKvOpskc6yRPeH2i13f/XTDz3VBhrSp7
8vCjoieid610DXLlDqInRhwhk6KjlT3MXslyDGou2nQvr+g1TiktYJz1uPkiL/LfqFatBnuss1k6
aVgczPPsnCARDEsc0pps6obVys2a9q1AQf8stDblojvszBYGZHTIa+TD0rXgaOr+jXC2LRYAIhXt
Grmr8lzqDCqTXhUvZQzPRPjk+vKA5xbRnfYaz/xw++WmvntE16nr9a7LnEV2r695xOLk7JnTXu6y
XHbdyA9Yk3JjP+RdZ3VS8pHMudaU4vUv6WGob22s9TbYGGIVF+T+W1fE49FACHCvw5glCfUMAdLi
jM8kpZbO2pnhINOzlHoeME89SfBuqoPnSMuO2nIONamzuzKo243UmrtsPClzae7UPgOkNwzFpol4
1WXjZa65tT0AnhqYots0cQ9qFFr5HskgDJeZ2e+JSoIanpxzowfNA5ws1poRjYV4njm4F8XqbeqP
Lwui/VOADOwn+Df1DtW4EVUOkpKXIXiUJSxP1CMqELFdpZ9iz0FZ0OzuphgtBAfYwkFnbf/oWf78
mFbNT/iOp97UyrcxN3HVSv1vecmQvMYH/uIHKkjxrHnpvdn67hGtZ2XXD1hw0FrUcYZhEzR1/bme
wfQyJS9fdTW1tyjqAK+KkO1Si8UWwCSUPOdWhX6Tqu4qJIJRhirBcWPEWN2PSwmhJMwEBhwFwkQ7
NoVd3s9TUt3LnmyyonDQPctzhIUJwltFHOzKCvkhfxq+miyeHVt1kfLL1MrAjgQljt0SAN64PjO3
uIhRvVYhfBo+RqIqCoa7NivABHntwHy4KdwLSA2W1zyC7S2qX1M/RY/DsoHoEj36avINWU3lLFll
hkk3uouochUInxkWqzVO8Nighv2oshL6mCqatp3GMWAGQUFse0CrUpt7mWMpiofsZhqG7l5LOu9h
XjZ1BmzPpm3BrqbGWhDqWbrVSgdXtIHVGXPCbG4cdXRh/N9TEs331xRoDpR/HdrcenwVWd4DKjPR
tgrbDbqnxt7RLHM3TU2Oxhtg+sLQzIvtAHUG1qrtdFtP2g1W8Mhg4ABeemF5W0G1u22WzZqkfR6T
ghjqgLSRDTet1C/5bKbGVjMN7SKbYgr+k1n0lbKdPFjuXpgSbEbU4KX3AYy69th/TYb8i8FSOrhw
6P68WyZ8ZpCJoBWKCpWYfv7NcufnME/0r1OTgFZAEOclGDNg1+hgPcwaa8nWlFg3lZv3F72P21Oa
xsU9j0CD8t+qn5pRoXFlqXmnGv1LjWrQnRslD4NdNVBflfpT3LNw5CD2uJekFLAU+or8er6vx02P
ccdmWqrHWoopXwyWazmOFWyyHAXaLX3G7t3BVv7NSWfzRk5VN6Z273jhCXIYTp0ZsmgHPjjVbv0F
bZD8CcM5uZ63Nub2oenafa4ia7P1sVjug+wZo8KZoH3RMFe2zRuIFs0nuOf9PaHjs6Qw2m0/YVoH
GSobEWtaakieY5QfD0rcF9VFjwvXQIDa0H6IWCy7Cgy6W/TT+tt6IKxcpqidSIGDksUZGcwENBu3
QjeV9ojYpraVpNyeLFWXT5UDJmy5P/Y4AnSploFefLTHP9e/kya5f7SLGs7Zcv9QnQaRl00e/vS0
mXEwUU6RXdlUwQzDfU1LaxtbJCTfZUqxlHSQO3bDA8AZEHjBsAHXhaVCWdEp6fWXug7CU28PARrv
YfWtLA9SHg9hfUh1VJuqWXEIWCsubuHEA89NEAW33bIZEnRPXMM/vivo+xQ7mbfAt+M9FIb4phwz
PAyXjexJnsksG8sGG0W1WIsa/Ab/paIccq29Ht2NmAP+Xw5J3QF8haodP56m7QpEbp/G+1IlGrj9
8OuktlxkKkq9uU3bhUfBsqNptTBgUaS8i5ZNjsDEnSQn30exMPIHyOtqTHB9KS5VlMs3ayXZw0Hv
hg9fxzoyB8cuUZWwrDw8MSZFuThvFlB8lKWk9MOhkpQLt6iOnhyEwK+HytXeHZHp5r4rAWh8LFh+
1VTGkB2f5sL+kmJPCnJpdtObdqrSG3eMAJxoKG92GeuMKqsV+6QItWe1DIdbV69/5KGmPg92oT7r
YX3f0cHeszYN0wXRQb5+vYH+l1O3+o0NtOTNzTgViznlXYqawVtUKZ/hIwcPUmiWwZ1fxPajlIEU
3qcQ6j7lS82xfksGzXzR/Kh41ZKzVOGbkz2rTQP98j6s0+m2D7T0blw2iPvpw8ZManbtZt7QZ4PG
W5JSB6IpCzm++1tNBtxLXWKXMJfSt8yr0dHWjHYrSaNvhpOBa+quNC0U8Te21fWfsLFCusga9X0E
ofKt6bFFUOHrHRd+5RtQsHJnZ755GrHMfCzt8QUITffVKr/PbuN+thS3vWRlhHSSrXdfmxkghepY
+SMiOmjphv2fwLHbr0C29N0c4yJuN/6LBvgMDdt2AO/JXhy2+xlrWPjC/8mCFvm38EOebjmgYrP5
thy8eo9fW4nCnFO8ZIplX5q0m9Dc7osXHcb0J6zfN1KoAGN7AYHxGSaveidZtt+wvuAO5VGSI2oS
Z82bkq0k69g1H2dW6SQlZ+wG9U5F602HEX0TTDO4hMIKjZsarRho0bWPCpud3xF0j7sdWDxkPZGW
3Vf+4FykpG99b29qg0W7w+1k9ul5EIyJ3nq16rdwfKKLJJ1ItYEpRP2NJG2MiPCB1P1bSc7K9N3l
m38vqanPHumv80cjBt/jj8EpjAblKc1a9S7yoRGHPnZVQ149AvTZIzvRP5Ve+5rErXoDWGF40vWW
VyVGVb5K3FupIPnoIh5Kpc7uJUs2JipHkQ2Boe50DFcL3GMzO3iS6jF0tMfcfGqa4uB2boVhYb1H
xry8sSenuIk6yHKLWHB5o6hsmq5ykZlVp13s9YiO21HzEGoOVuCT9YJCWPpVtSpvj25meZIkHB0g
9XrxVpojkpRGD5Zgqab1k79B0w9UTT7irqy2AMWr9Cso6uwIHd856Kx9fLUt4yZ3FevZDDPnrkws
ABZLtXZSf0+gJc982rQ7hnUabkTsuctm1lJ/SwSvAb/7n7y1iuxZSvu76nXt+E/H6y0AmM6OH+px
bu5HpQIuXbhI34HqMvkS/c5V/9UcB/utcUb0gXK9uM1Cw0bZuEpBxA3z575yn6TqaKS3dWR4X+om
V3duHVt3aelhwFLXqKWgC/sKHemngvjVPi62LrChW7XkpXLH+HunARCzDLd58MwuuCi2kxyjNFSf
UVWpN3J6Z/6ill7zs2PdCBiRGaPDOBknYrYlqrul9eTZaI7zujsIW2r5JsnqAmVcNKpuS/rUW7sM
d72vx5cacfK/Bdc6UlyuufBIAD8j479T50CNd1Iegnu8lbPFjkumXUEnrBzzfE1Kse5pyXjg1Y6u
NQNNf7LMxDqq9gB3ez2F5Zg3NvDyixNayj7VCh1bqsE5WeB9z3jdNLeaYToHO8mmxwkfl13fqs0r
b6MK9Md1vjF2fkKbR/nTeC/ukDAkHQvr8PRst4X5E04iYpEm/Tytj5c2SxxIKsG8r6uqvo/1tj6Z
RjVcIre1cPf1S2wJOgd9LMCqdHwwM/USWSy/97/GwfiaRKbyWwFpeb1QlmtIxRXWrykdvoeK4nzR
7CZD7Vibn0MbbXCGKMEDFGr3mC2i4qripzd9GltHwgHpgwsVCIxzYxE/oyOz/Tn8Sgf8DfKh8ksP
8EEGncQIm0F4Erjm7wxlZL3rXwKsOZr2U9+BWUanuHnxWuaEXV9pD+A2OuA5OCzBu3J2BNd8/6Tr
Bh5Uo7NIGqgpbnFal93InuPULAEigXDXJci64F/zSXMG7yVPvS/aFCt3Zu953APke+swrS+S7AyU
53In7s563CNMpTEuO3clULeicb3XAEL6phpC9a6vSv81quevuhXo95KaFwS4o1sPUtXTnJtIs/xH
SYV9cGzTMv1kFrr/6s+sJRZW81wajvPqH0c/c77GfCqP7ai2R6cdgm+FfqyH2v5WgsjCMqeqT0Mw
FF+wudv2VuR+Yh55i8lDcV/7CuL5AeSNrg+1zTVvKYgKVpxx1l2YLOMRsaOJlwjhNSMyfovdoYWY
WugE3etaoTFqY1fZnXUYsBS875YNDWPaNXgj7yQpBSzYFvfNjNsWltU3gJ24ctBVoBswHN0Quyvu
jWVjI8V74yrGXe5U8yeiAF+6Mpq+TdEC9Gjhc6ADheReqn+J52H6NtaRtR2X/GjJ/9/1XSSX1vq+
63Me4GnbJnARfPvP+df8fzv//64v19WrAea2Z+7N3Iq3AxP2p3KY6ifdMfWjveQhl1E/SUHO5Pea
J1UQimyeyiXvw7F8OZGzUrxjrPNNlI21sC29qlEPtIzsb56KfbSXm4e1mhSOsedt6hq+QVA+KFlr
QZiE8zVq9RDsHd71XY+OzS4bteJBNqPJ8yr6N32jNdVeDxP1Nqgg4tFJSQKFdvW2XTaStA0F0v01
nVW7nukaWo//KZX8NSlHSB7adjd5BKBtzbqeaU2ndHrz6D6U3K7vPfYfKJJ5XxP4TDSqMj97PlxS
fXQ+TXbvfTcQoCNa6A0PlutiOJqgt1KkasTqK2xiiMfnplQOhu7Nn1FkGI4dZxXB0zdoWWe5RpgB
5+ur1rrDCdu79zuNha7l3JhXPOjctVdwIxauA4Zx0Jt2vOh1iGb3YrgjjjpXcx0rLCDnMvmSAtn0
aHXvXUBWMNF752ymZom4Tus/ZU6iPCEQ3e30k4eNWDLPaLoYaMcgQu6YG4Yg8GLisT4qVdYfmfwh
i2/8qcz2GxIjw+coxgk+6dr+IWp67aTGbXb2x9S8DwMdTwylnN/SMP0D6DD7w8EhdvAXxTRRx8L6
9wk/maMxdsF9VTTNU7FsDJXhYVggl7hUMPSFitQA2bDa8l5L4cUjmazuB6/o7qW+VMPgaY9p5IQB
GuI0yeLJDmQeL9k+eQoQ68BXrUkfER3CIMLCGM3o1PGAD1p9bwVdcqyg1twlGaQKYzTnW8cFWQw7
3r5xsiE6F0gZ33hmZJ0JexQXb5qHS1aN41lRo/ImMwqMffw+uk0aH4mnwXFvk3LC67UmSBJ1iX+I
21bFgUGtD65XjBBdEV1GAKp/ZH2i3Kex0z35qD2hGwx2kB4HNFDV989zh9UP5s7jS2Qhj9yZm74L
CUoFhfrasAa9DUfVeBtdFy1vdE8/4z3Tb6poGu98fKiQoM7TXTWFEUpY6MfxbYLw4afzj6Rx9z5+
ZF9YvW7QtYkWrv0cPYMl/RPZ6vxDSYwfBH6hl1sBgfLA1Q9Zy8fZH8xjv5zBjfHvAAdWYvEwMqGy
J0Q6gZj8KMAl6p353QNrwBQwG27QRh0fa4zUFzX+GdG1+s6zpg4pZN4AZkblKWs0hGQQ7xvvY9Ra
GJSPp9xUohdf8Zx7R4NNK0bwodlDubP84dSnw/TFtJk7aVrw4ha8KdqUF8gGqOOXCADgPiiH/iRH
6XFyro1Bu+SONuyIJRYXGEExU9UFGWx5GHL47eaaZU4IIkoV2XuXaS8lkvmxZK0+ZqJPyAXW80he
Vbnw0FjA22Y4Bt5bZYuVY6t0bx0GlpfRVzPkK7glGXrbxC0HmB5LEkU7bz+1BT6XS1I3J0hLplWc
JemntbaBnRhvMHmAJGc7TAqWjZ6H+D2V5lTejF5S4WDBnmzWOrIneTiNU7vRgSgNOWis/8NxM4JR
JQT1/3VuSb67tIOPwJmR0OZd3nqIXH+MyvmSpV+aKQxf6HP9TRE71ln34Vb0ufGseo5/NIZQ2c45
j9nxivjRroqTpOQg0/Ce2y7z7ixLOSFdNN97XQOlsM3bz/3oVBtjcILvbaC8QCjyfpmadshdugN0
wLeBlusRFRDl7bL4D8GMB9RB4h9VVMd8dpr2y2J3v02srrwjzn2jIuJ+B1Ggusu1KjwgZzpvElOt
7tYCKWWA9beeiSVP0TpbtXsDIoNz83IGOUQqrsneHp2NM9SsWf73Ih9OrYwJfCHdf0vBqCKYuVxk
PYEk00E9sfgVX3buoDi33RhgQIR1KI4vSh9CIdGdRxMlx8fUXnpfrQBhYIbuNQ+mL5ZKqXtyCBXc
OSrGJbGK1P81ueTh1D3cRctG8oBgant80VgFWUrXAqkneVWtZgdzwBVAkq1t5PsIWZhdF0+E96v6
RwRxwSvU+qsWTNDf+nJ6c0om7fXU+M/5nPc7oGL9k97FqGE6Y/bgGoiqxIi43U1WP5wKULUoOEZg
9rGtOluphybI0osPjhrd56laHTLmuo8qWrtEDIhep1atEFgvsld+Xbgl5u1+TmwUUKzZNL/hKfrF
b1L7Z2n5F5VAZoASDrympE4YSr8WZWsj30eQgQWN7s84ebd+nhc/jSb+rphEqektAdCDGrKsHjcs
E6kFC0nPbM6GV78eGjTNmUBI6eiE5U2YQQWU0hwLz1u/n5uNlMZpmOF5iaaclE6tnd7XivktWc7E
ikf+kNbVs5TFpkvMCaElxuTRQ9mqyn2MkxD7gTVHD7InGzULvs66Wp3XLNnDDTXcxfj4XI9aS1Un
c44xC1EbyXOaELlJt4F3ijjodq23XkcdsrvGLOyLP+vUnWNcqWAiPY+JV7JE5LN4oqXajed22o0K
jwrOeqQd0xmpGCmQzeiiGrRVljq1okzVYT1G85Wf5VyibPff07yrYjkxHDI5+Xq2HpuObe9M5e56
Xin205hLvKs524qyxQ7L3Bm2BxFsOb0y1FAEYbC+O1AKrpeUHxhmqn/wTPPtmmfIL1gvPnkJTdB3
OvXchO3uH//TWvvvebVfWYBuw/U3LHdB9t792OXHXX+TlFwv2pXZQ4ywK1Txo9W66k2xVJMKvlkT
5pFdKZHNJLdfdk23Q7ph+OGxInSndMOB0QZ2amNz1yRRta0xsAgiqGZBk3+3imZCQw9MY6+e7dCf
j47X/QaWO+1ShBXV6GevJ1hHmjZ+FB76YN7QncO0/VVnvndgzHTjImEaVXq00+xpkbL1ftoKFtlx
t1FqOnKEZk3k8F2PGGODu5VbJ2/MM0+Q8F7Npvc2Pa8duh7TS+1XgIu7Vy0YORk0PxSxk/tebW6d
GP5lBeqJgM4+JbpVmPr3sBhuFVY9pwJLxAkJhnJZ8CsUFh0S+L4neMRMU73kJlK0p7pNlEc1Zspb
4mf0WPk3JmMR7OWWrGHsoUmlyd01T8PEZTMXQ3ZejwqI5O2yGsklfFOVRymAg/a9nWFcVW0PlXN+
bqrnJjWHx4GBUOvUaKHnTMmHGcgI4mUxPyR4VUpMVv6HrfNocpWJtuwvIgLIxE0F8ip3y9eEqFsG
713Cr++F7uv+3qAnCpXKI0hOnrP32iTkEHvQDA5kh15tFFZT6aE3tPLb0VAkgK0Pcx4+tBM+/qI6
O9FkofrnoaJb7OMxUzuzgjV2fa2EwLBfSFmjYfp/XxsWCgmQpua+IUWvcq3wrlgfwFF4tdPc9za4
pryHi6OoYe6X9SHJRX1wZ2feXD9kBRH3KTQKDEPdv5f+e72z5Wti9eJ0fcnVGhMumVqIC+2q7fW1
64MwQ5MxEczG65f8r09AzBNz9+8XX1+2zIr57lyVx+svvr4WxtPG9noR9HPLxHr9I6+fTDK9PFs2
AML1JYu2+q3jaMEUxelDVW8rDMH3vWEkD8zMf1XShMfJEDeAyPOLIqzq/vrgLrD+wVpZu/9ey+ex
JMQNMn+ma6mGpTEUZF4Pp8zKrHua/da/7x0Se7tUIelHcd+RouWyaQtzMoYWq3b3/z4mIanZtVUu
fXS+fD6uLfO8Fs9p594tHtXBuDTMippB3ntept1ZyTlaPxBJ+j8PymrfB7qWp1nm67YQvw/pfwgz
/vs6lUE5yheW3usPcvTKJrsiuSfwbritqzn4d0YtdRKhNe43UJG7u6otogdJk+zBTKvHOozU+fpl
1wdKMnNDLFB9uH54/VoDynpgNSjHr991fQ1HRY4lIbthD6d8T4+8+7wU3j1c7uUkxPARhS2UkPV1
0ylGkqTSTZi6OP+vXwYB88jkPr65fgWV372eGOKcLJx/1Zz0By3y7HvMos49CWLN1ohdsgzU4txf
P2H0wD31muHM9cPrJwCmyNsmp2AkeUODHBv3jJKF8MeE9Tcbrct/XxvTOyXMrHP2udmkO3dGMQHO
Mn6ocUMExLNkW+FARvOdvgl3whOQw+G3PIB6Th5k3+ENFRn9A0U/1BU5oUJrlsn1gdplIS2LNE9z
UVQbdUQcnkZYSLiS+kLAw//zbP0Qvt5r2ZPlR7aGh/5ujVYJCYc+XZ8R11wwvz71q0toWCWM12fX
h+kqlFwf2NQinLy+CLp22HsmE2+VAnyp5qf4n/Bq1XnrlN3tm24utFl6drGr8eG/B2pkrA7Xj4ur
62GUxatcjUfD6qRp1z+BbCKcR/bVf2Q1gN2gQdIUgLt7uj6YTa8WAo7alb/x/56aufeVZCYMjK4E
+3j99DguOESvT1OwMyD/s5QxB+B8hnZQ9v4dMXcmgiSDM5K6NiPE61H892lgL+e1K7OHfULcAQ4z
7Atyq81Cw2I3/MyD/A6hReRVs1fEfwWW8RiR63iqhvHN4bCeE+LAdr0hP+JZelu1qmozfkzlnVlx
iu31//3vaF+fXd8BZljxVkYcK42UtLM+mEGbRfLQE9R2skVVH202CVmTthtNH/aTtJ9z/mvLUjj0
MXXovMOcAkZLTe4CpF80K0hbTMyrKa1cFdfO+mZdnxVAG7YNWBDuu6Nx6iBbRI3NoEvUkPiyXF3+
14HBosxxs70OhKJj+JpWhPT7abg1sfUli1jbCutSTa06dbE9/XsQMlGn0FyPXDF/FIbZnLD8Niev
bICOX5+Wrjca2+vTa/Tq9dn1IXPCBrWTBw1j1c5XaxxLLRoMOhQd/98Tq/ac8pgUgABWj+j6b14f
rv/wfx8OhYAsY5CbGa4epmXVKF4PR3X1nF6f9gsNr7Jw5uC/d+Z6nv734fWZZ0zEW2HgZfGu4ATy
IFbZ338P1iDj/SCtc7Zq76/nwfUhWT+cGHHslqS7XF+qQ4twh8ilGrnGGozXRANbG3l/x6r6kxtd
S/qoKPGAra6xf0+dwZyOGZAvTPIc05UP0UhiDK4P1w/TBAqxkWi/LSXldCYYst8snTOSiqKl6uy4
VSCI6eorNW+igmjdmHzqQHcbdjGmHu7p/Xx7uXoy6hWsSz1CbmxF4BxW+pnR+dYsRnyj2U1RNfEG
RhmD0qWOLzZamJsoHHzm7d1mmovbwuAWUXqNFXhQVs960/ssGTUjdDqLdTMcwQ2sW9tFf8B9bx6W
iQQh2yWT1nnt277cSYYwqNiHkSyWLtolPUGUstxoY8F8BJlgwA2XRSO9k6Zh+7Mxa9tQ64mFGc0d
7H/wdMuzkPmxrGv6d0QSJZ18b6aGzMI534FfSrYWRr+qHy5x1Oobbo44k+OqCjoMGfFwAfyKniRl
pKvpjF6jlKYKXiofKFuym5o1I7oXqHBpUTCc9pfanMg3drugBlHRufQaR/XbORwYd/SISuH7l9G7
RHOW+gkBW2GZ6nBNiShNDNrVow74VqTQ8QnNbMbfNMSRraOk8tViufsQ1o1W94fejDkIcOgSaXOk
ZYxXvJskupjpxXPX1iVBkNRj3bfDrXtdWwwDdoxjH8tsL7QZI7CG3n+YtD0VxeIzf/ygeI637ox/
v9bsDDYRMh13ofaUeHNc8GjIN/nHo9KbD5n7oEAgHZh46hfEtKRnuCQw6CVvdI1LF8/8EAEMdiNX
J2trkDCncD3F2m8fki3Tqpv1DDJTu7/J4+XH4pN+2XGjbNhka054W5nDV1NARzK5RH1jGglrmifm
jbFDYo6eyoCG6KXKOhJwbXxiOLiDnHaCkJjCl0zPfbtfkSKwljfK7F9D7hcBlNcNuczkgxaMcFx+
l914CUyIZfRR5cwQvaybodF2RdSFDzPE9aVx/9Y5qXqRHn3Oo7brXTaCkzEGawE42iI+o5XbWV78
rcFh3VSKbGJDLW9eQ8OCBqSh/ThEJMI1EslRGHTyvFR/gLjg+mLOgzAen2bD3RGEi3wkRoqlSZ1p
KzskLfvKGmPYLY0agjnO653mvsRaWW6stAi3bV7SnxnLnWVr1WWJ+YFTT2cwMYy7SKU9aMr5OOif
7Pxj35udcTu0j11GVGtLXhf9/K3t1e9GP4JnAZDkCkKP+/EFRa4AdpTGPimexYZq0PAX+Ksbj8DU
TT+rYpM68cGSmr4ZQXbZqXwBJNZIRJJgvnLqo0YPypT0FRdiqG4MB0NEFp+bXyNv/AyjpgXqVH2n
y9tiZsDX8vgLcW4RdOYzEYrPI3pJpi7QUqezBzJ1nW30anADem1qHhxaZoiA7dD8pX0DwsR+Tyfr
tlIM7XPvIk2+rDCmG6FT/bOmp9uR1OG+7i7hMhAgW8574nlt0mXL+DD/JTmbfvVTVg4fxkCgvN7P
9zKl8h+WFddb0QgkGp1Bn2SFLoFMDmiGARtGnBN+Ww0AwdLPkYO0aWtCgTWhHWtFkRVLo/H7Pcde
D3KHhj+RAmdR79rCCh/INuy3jHZSXzXOs62KQJQDC4EGhjbP38i4zwPDY+DdtX2y6briFb0oJsee
PbTKEvKSUG/aLUHCa04symi17bT8BZj/A+g0d9O9jjYEuibJ8N1PRzcxvyst+y4S86trBGGBLWR+
nT0UHe59OQ3zzi0YFiQGWnY3R0cUz9GbQRdUFcD+prl61NPmtlkbVeW8DmJ/ROcQvTDxB8dIZbtR
buDetVul2avdub4b43STVDbdklWo20TqWBncFAo0QjbwPlgvrJp25KfGsS2SOwchxqbOq9siq34L
4Rybxv7sEjZeSt7Hbl4EUs8PCFXoB4U9eS1TiK/enU49aWYRqOqgQYG+HUQKkWcas8DWSKM3tX7e
aFapglBoXy5kozgcEaInYisJlTJ7x97Pqn0i5o0xdCH3dAH21kInMy6fS6XvJKneOze20Q+jWUks
TjOtevP0Kj2NfhS7K0PszyhiaOP5y7z0eQB/5ilul69K2a9mNT+Mtm8WdrOzI3WzgObMbMhzHfmT
hm3fVGCs3aqDM1iZTNRkd8zCEJm2vZ8SLXATsu7f56T+8KL8ya6Hi7LRNOrTS9znhw4NTqY4J9K+
24FkA00zXmLAgQjaAKO1uRVkNTtwrQ1Ey/UJVd7KD01XTTRxZ5hx8KGBBpBdEVkfc68+yKYuNk6u
PXcuIJs+Md+7IvuawOmJRr3jL/tBtosuVuyXMTkOsniasZH7uV79qQfg5QkcpjFDUc3xeJSEiO0r
xgBo/gS9o27ZM4AEptYdo2F4INOIDEGX/vjUOz+d7EBTcIclY5uo91KC/AWgvNHkROSlXoJtyi9m
Xz5koHk2xjJZW+l5e2V7x/eiA9AHbehYKauHt58hlp+RR8TkaJLGfiYUo7rFN4yEzwGbbnJF1iGd
HbrCvfWlF/0l06e3gT+Krd9rgggD0mf+4rXamZXvEXFZvRkGh0Mf3Rok01eWue/T6aCqcNcduqnc
dRwWFgl2/swO1YbZXkL9P4ECdurbhC7VoSdPTe8IFlPeJatgfQ4iY55S7qaEq3dyw588J0I5Q59W
qvbVHvqL6fX3g5v75Dk81H30YRXsG7GQEd0w5e8Onnr4pNXoM5oh5UES/blwbjARABtfUja0xkRF
o7au0BEYD3vJPuPosVuuiluiR1vqgESnV8XlMrzaPU3lJXfVBg7PXZ6qbtM4EAF1ieBIFNFTZec/
da/aTdHnU9B4A4mRmA7bWD+OuvfHERSRcww5u4zGs+iosush/Bh6rrtlMHc2MG+nG28E3TvIKVkA
4s7WcqahTQhKFO0UyN1XGIQInSJaaILeYTsKDrLDYSTyZGFBN4pgMB0Pw7/rbsZ0KoLisStgRI2Z
pu9MAbOha5M/BMD3IWx7bnBUkg/et66G4WIAImM3Zh3csH/S5Ax20xs+ZA9pfNYSdC/DR9t5u2gE
KdolZBR7mRfktAhaBhw5wvig1DUuHoqwRqZ+E9ERGHS9oGOdHYpldI+ETL46CfAe7uDDWH8bPbXx
PHF5VvB10uQitYqEuQmGYsrp0iR/DJafAHcSqibye5akuURJ9UvIaLyRxsBYSTyHnUtQSfnXgFzn
Li0uCYNEsDBxyecsb4aoOdsUi1Ff3o4eQ0PyRUBd3WAgeqHWfnEZWvhWtGZFmOprttgBZO6obl2P
W409B5k7rAmD3M1tAqTSDo5q85qZDVfH5Nvtot9ZY6EoxvNsI11qMDtHtxElvyP97P5sVSshy1Lw
3tT0bFXT1jAtRWFFaEbiwHawh3ttUvUx0bJ7EVGQk0lbmla5F3SmmmaZKGjjcY9JW3R2EdAQerbj
6C98K9ipGZq92Gi4AjhptF+afp9JlR1DWyiSgXumlbdFDcYMxL3c5KhtD4sVtUEHEdObUj9drJt2
8NCmDj+WdiJq+ZIQzFrShAb4iPYuq7dYGe/TUcqdXjbvQBZOQ7lAfK5WRPNHIwmuVp6BWb+Kn2vp
UAmhgXJpEmwaPaLurBIwk0jQS3ePaMkiGtKZ/NTG3GPPuEKsz3QAATlOM5nttrmTYn4ydfvSpFyB
MUc4k4RKMJX8sZxwDPIe4nCxjQ17n9jqY1EnlDPPOYrUDbkgzbYwOE5Eid/ixEA2srBft/Eq9fPa
grdeNch8q7bNhx7yZnZnzdjZBB5tPEt7lJXcjQBu10Wq2sBBxQo1I6Der3Q50j8yFjZNnEEHvo+x
+Gva2rwLzRFYMhZSiIZsT/McvB0VoeVx9lca3gEKE2ITY/wr1Ph9EsNIysSvsPtyYyva/RbUJNZN
WogWeEFTf0hc3YQq5wQZKacbzeMscSzzk4bLDxnK9XnMmFqbDO5noooy0/gDsK8IkMpgoBRGoGeV
tX7DNqFHHJgmg30320sLLq2h1MExRpc6IK19UHMd9JT+LTUacNT9WUs426pWbrq8fk7zEjuSfQKM
GSwV9fPUe6T60qTY2Hm8n0gch9q53NpI2Gv5PRveV10saYCQreY0HR6ccnp3uukLkuhhmWffNo2P
SiUWtOQJRC/mi1C1FnySqfSZg+i1fBwz52HoXGwZaXEzugMDlEZnkO29p1ZPon0hnsL+zyB1UN0w
REkQI3FHd8JAxeVNbsmLNGwu3agnz4k5Rqs7dzW7jrEqpyBO9HsCR57NkVRMbyh3UTz/iUNrRAvo
PDBQIcAlDWE2L2+u98e1NUQi5sriK3rl931KgU2BCb4uClKzCmYotsScb8Z2YN4Q77W6vCnzZ7B5
HsPO8MA56bd1LLYqNdiJjQZfaiblVjNt4bunLgLYSdMP7QLZ4N6A5qR0tlOjv2l5zqhlMPehgrmn
QsLwcjBojTP40dh/xQ3Se0scqS+6MqfAmJyNRVXJ7mu607MjlbQFdTgnpSrxfKMabX4NeQi5p/kh
2tyyEYbvuun37MRvMXPKeR4KXxthA6aeOR+d+bWSSb4NzX0uGUiX+FDxoEZbmxyYSg5vWRmtHWp2
/mHKu+bZrc8NgVlJa9BpJa9O26eYSGc7e1aKu7dFqveunig5RrtnTNgxHo4JifYcD4bydx2SkZHF
9W0fxTtBkMjOm9W5zsy/uYZhN04hv6+8oab/QpH0zEC82mloVDYNV/zW0xz2hh6X0jR1t+W886AA
zzPtdvRcTRBmEXS2CltggxMhZ6qVdnj/8pBeSJJ8V2F+0R0NqHlakywUWoyeku4QA9jYIFpyNm1l
fk8C7FT+bNhOuY8q48MxtIOzKPonHmoeUX9XFahTeN3f8GY+qainXWPGtwvIYci+WeaTBguFYLlr
YyJc7xV3Uy5FDIflJ5IYpN/jL/mWt6FHxHLCGmUQdF6MzotnqPPcAiOBM0eWvGjvxlZ+lrxZIFEe
kswz99oauRzX8yW3dKjvSTnskoR9mk7tX9fTC9coMhBE9etyaG/baN7zfUzBhwjwbXwkVug5M0wt
IAFr/4KRNNxMTYh66NtTr40rXultPznFQLWJMNVaUJwRXY114pxnHttUlqhQUPBybSKypdfbtMhr
3nXb/GgMtFQFmgkatn8qDt6mnMSDlme0DKV4G5lbGtE0BqT/rDwVL7rElnyKFvtg5BToMiKUj9WJ
CgDSHntY14Td2gwCoTEkYRpW914cPdQ/LLwhk58JZ6WKx4dcslOzW/w06UQsitTf4paghtmsyIOa
ngCQ5js0XPepM14YK2D00/JbmUd9wCbwMq3k1lk8Gp9R6X46Q/fS6ZyYmfVC9sWjaZeBjMgpJAIY
CjhBsvOpa7lasHWhED90Qn8beuuv5oz0lVG6dYLsulSnGZNy/3eWROCYGI/NcJs1cMBZAJDBrfBm
4z1cN6+uFl0WSIUgtS+ZaS807rqvulG7xtFeciKJN04sJn+qKLx1CzVDyNlCFTOUlYdVXOobS+an
Kuz/lhILRTwsQCmRP7XDo5PLsyjszje1gZqqRH6vA6hWqaYFcs3nHTxjixWcKPq0+oqL+AC44tQm
8U7PrO/YbelTtUwBSVIlSjHZm3N9m9kEirZNfqxHIlMHvd6iCv/MjA65qElCt5Vs04zBc9qjfwtL
wMHWlj/hPMR3TlIiEp4upWbAd7KNeIPpMZzEn7DHQhGGv0upPZlECSm7ip+07ANmYmktpq9FOmqs
ybydYY8Foje+nKE/ml7yWE1M1nEAfvfherDj/GM2xtesxFdN2gL0q4r/OZlu52y6qVLkeWH0SQnx
SbBqvHGqcWfV88dQr748nRu5VngoApcK9riJ2o7afO1Uqj1TvDgQM61ZPTEJgDfpJsQfnkUiRdaV
lyInTqmy/hTuJJmga+9LNF30BoS0V96YLOHScfd9Vbl+MQG5K/ttMiVvSd5K/7ex6i9L5H/DukZr
aVYPBbTG3ilYXOyWtCWrB493XsppG5Ifj8oJr7ZRn/EZPZraiDgd5y8ui8M8gSWMyQZNU52m3lCO
nI1ozhcpAp2ZKgyuCC9IOfm63y8qJSkxyXZL5JxxUH7asvnIl+VuhPPFWM2+4Qp5tTNobdoQeGWF
BtON9mab+s40IDjWSItKl1vMSyeotcu+scTWAm/A/ccgjzL3XZOra1z08UCmAxR9ZODKHYCs80/V
wvujHJo3Dv2UjaCi4ywub0T+MsgsIED1vo37t3hkBL6egstMxBTCEn0X2Zwo+Cdulzzc0xF/C53+
ls7tXQgon10CPrS8MbakEJ1zWTz2sfleKFuy0Yspa/FTuR6UJ9lzYyyTx6tUINJpytA8rg/sxh4J
1X6r+/SL3e8TLtD+CDafTOUlDPC9vFn1pa3Dd8oD9BgxJUpIo/6iMchpDcJWhtnKtm5hHlAZ0dZL
Z0HJ0ETkQ2qXyqm1W/aar6qgt7sMzo687DKoLHtiT6+8XbGAollknh3K9qasNAYE/ICtm2lf7Hs3
M14ImYTuQS0avskCZCUhWZFyo9OYTGwaIScw29f8OrWILZ6t/dwVxknLmWA1OBGYRDhs1NxYx55h
7OfZa47Y45JNO5PBpAxR/NHmDmi8k3X764f/XgNDn3JddnkYOFg4APHXJveqnrBxp6jIMljTn9Sb
KxNg3ARY2I6a/cabj5WDJR2T04dNH9mQ6E8dMWgH/p/dYlCoDjKk0wfEnq3Ny5K33X6kQm8n7mFj
SwMy6R/JF/4c+nx1dnH3WbTpKI3R2zvhr0Nmpz/nxic6Mu41HXK3VJcROcf5uzYAVK0Epb09GT9h
6XLRUGEXYfhXpHLwaRG5AdgA6QkgznrJ/2SzLLnNKZnWki3WzrGDhi90vmLP/Bo75Nszi3A4hEdI
zADS6Vj1nvnqZUC/rV09azfN+uuSdQIjbORTE+R7z32Bnwf2sCRZYin9cU4vi27/Keq7OpXjJs2n
xzJi+py77rGtJS1N5y4zcZM77nerLCD+UXM/W/lDuo4OPK2gbajas9Sjye9awRXhkQKPq+xEPkYZ
NFGjmOH3AcX1xGUtjuUoCdSx2L0dRBRLYBMoO3QbIoHh1DBRM+FAaIzabWrVd206vqliDVpU6bgP
RfE7JUt300PaiGhv6xY7ZRF53GBnwXxAiK0X62/J7Nx40a/ZCWayLXloLhvOOnFLlsf0sZheQpFA
F3LZo8WRiDZYrDeqh+WgKuW7Xsre2bGmDTPVfZroxmvmsVrDjmV3S4tFFeRDGclZDnRf7FHessd+
svXitSvcfKu1MkFoEb3BGMHC7pp73Ey6j9CDZXAVHTrEDtE5pEk1+GvbczuamNVN3mNznbYuGsGQ
VpbtCTLlu8yzYBa20137c8HJX0y0KsOR4QoIFSzuTNynXrGH08hdcsvc9TPbNnA0jU9GDhBQFyBf
xqpGVkXDyqq/s7SB/VJOh3ymz2zklnc05bEv+mEzRwymuoXmk+NknwNNPu42lbYpET10eRUfo3Rc
C2jz3cLisqFbGYE7Ue29XhQMVkzrb7WOnsKPhg6Lb2QatWt/6ehZIpNtTxHWwIFi5CG0OSvLimbn
oOM7GW9H/HU+GpV665UWlPSZsYe9JtYMDR2/ZBkm5mWcMJARsn0bQ6mgvNuoNhseGjLTg454oxXI
f6YvfxNZjZ8P9G0URA1joq1JLVUf07GB+MEdIW5k6DdDot/0k74rqCk3s4NzOllILJf6nVdLsZf6
0OwgRB6XJnU2dlZuY5PAliXi5hBFsjtP9NszF4F7mqkXu0RkqvfPTM14/8sF6Q8d2TDp0lNe0VZn
3wqnNrWJXhl3sBigSDRlcukd5qdNS9O+FkrDFAsPMveK7dILbsZT9waiZ1taa/1ZYY1bxqOVsZLm
SfVS2os4OGaFmllW80l260yoRU5D/AYaPidrqWtz8sTxbmxlzGmhTRIDdkcjkAuNbZZtvRR5W/iO
UYY+yJUSLSeu1zr1iWwrAUCtl+RdrvgV2cwlLPLW8qWUa55Cc7Fk+trbHNvQ6O1DmmQImLjssfm8
tDb/cWPxK/ET0YmJbJY1RjK2O75anoWwOCsuoD7VOaoedFoonFHlJuRd2cZZB+67a9nu8buNet4R
NDIydabKcpj1bG23rvw0Gg+SjTvxwgURq4Ms9wyLBYyYnTfeVDHhLXhlP3Vb9n8KM9yO6fwqJlyX
ozM+dyFeT2RA7b4kiIYlur9TycIXab+SlCDaOtHfWthD4LjDKWKGSuPQMwGjRDNtc7v+ht/MIZrT
+1EfNMKnXRwwo0vsRokxoanR05p06EzCRgYSNkvOZCsEt8aFhOu/vpFzz3KjSvMIqKRaKCsszjlZ
G98qsj5183dUyzfoGcItAIVbzf3S2TpknJA+dPgJfIvvlqa903McFIwModd0mEzoe2jTeDsxY7ZJ
8UnjcdvF2rvXSnc7GC2Ba0lW3TD5c7b54pKOJ5npMPbydYNKh30O5l4qVva1e8A+0oeJkQXcto+p
COeTHerMNtj6yBJJjhNVaqfBgkeH/Nhrub5r3XsYFxSG+vwyKuOwdDpdYdU+9yMTEXvqfTMqO19N
nkGhmC/89dFN3PXvuc2ITPyaY3LvsttnE8xdcRwVUiO2A4NiAB17GjX7ocU3fheRR6JVhFkT7hRM
nfbdVuO7iMj1ysObbEBbKYfvyaWhX6e04FFXPvU0Bch78+D+ljbND/E8hmwPU+gNWww6n9rqXoud
+awcoguKNH3QZA0935o55Za62lRIUQJjZM/nrEz8ri5/dDH97UedisWeDgZrz36Fbk9V/hftBumV
0E+Z97IzNp32D/9RylkVp7RfrHwfg8BFbBhkWnoodAKd21DcN52XnqqOc1s0QcRB3sy1hzyQIbjR
eNY27qfptna3AvVs4CpJ2sbwOc/VHXfYlCpYbGSNfa6tSnQg9W5OV8Nuz76D0DYE8kv9nWKyYquQ
Ppq6F/pxQ+s1rqyEZzRO8qga7kobZ672Ra99+tCiA9NXHbSTvB07xmyLKr8cZ2WzSLZGbYewbuRd
MfRlH3lLd5esDxbdtwIl7en6kp03RBnReagzm/+2WyNoQnUokD+iyTVZSwlWdzUPin87zkHdsA6H
tfGUDknKeaC/duAlAsM0HT8SB9e2rUAu3muUxBKXGz3tqiumbRuykSkmfBDpplVVc2xU9zQ69bI3
U5Fsxza/VUjGmB0znRNt3uy5eAg2docMjrBiVsskjhKONRaXPpgKusNb0XbD7Vi7f/KSA1ou+aao
jfa29/qaDO+dy03frWGy9Iw3oI7dteFMk582Yx+rv9NgQBF3GMung/EibJSFdfdRN5BccHRRChVb
r3XuCiZiQb3Izqdo3YZYB0dGrDBz1qCN6Sdt5yC0x574wlPWDmoH+BvlYnjrLdFNZLNXYVu2y8w6
9ictox9jTCeD/AGKHPXDkgs8ynHvDdE+NENGG8aOXvKZ+afkvhRBkG61+VeRH5yGwrhNLDEGfVlE
Oy0nGaEx3F/HQqNZ9C+qH8ONBIPsO7PuO93M+iyWb6ncQyuIyU5/HZsTdCnyr0bhrdWdntpPI8So
nKPzJOrnNkNM0XNymd0TPo6z16LwicJ4GyYtFI/B3Die/FodJxTi0Ek6zxR+aDoXE+V1zvxlO0b2
0UPyc8Ko+GysMeNRrTFtrzgAjvzucsyW+Igqmq87FbpAbdL8ybOZU5sOGUWwQE52Nd+NgumBJcP3
+B4FCquKH07LdjCR7o/tzTxk+R5ZxnEewzviQrC+0IvIDIVUx+FnRvP8WpTWT7uoGymHO6pUsMXx
OQv5Cs5ODUFQt8vkwNm9VmfMUe7sNJaUs11B50QcGqs/Gooc9EI9avNi3AxogUx0wLsqORQtJW7v
iR8zE8OmtLtXreoX+lwZNwOOm4kzs0H01LrxuWeWRs/t05R9fzEIi01jd95pfe8F3VL5now5W5KH
HDKDH7HWV+0erNIRzSS38kw38ffXH7lNnFioBInT2k9kDZ+ZzP72bbxw9pv7qeF9kQnhheSt7+yl
+4gETcg0Xe30KRM0QcaTWbmRL0GU0WFgYmtxmMd23CF8YoU9pX36zPv/x/nb1q0XRPQLaNPS9O88
faNNbKus6Ed16k9nOj913r+6c/fIFCL0zVSDk+8QnOVBlGpCtgPSWNU7zFE1UoNtiSSbyAN3MxRL
w5ZfZ+rshOIMKO2vEU6u35ToxNZpVtljz2enlgfE7hxHZQN/OM1i3jtcQWVU7QsW7tDW3sSQ/AI3
K+k8N2pf6cjasL/H7U/pdK/kTNGNLqu7Ru6MkDsnazp0Ze9QyBH6cfnXzFy06Wo7uAmSOl3W5DLg
O63X+BltRmAXGt+O+cNA093Gi3ejkKQFpQEaAel10uhoer34pKzF2KRJfFNXGqmVorjYuNWysin2
/WzpW2RzFtXF5A+lvTcmFUEbqxsiWJo/Jj8YwhqXfyZPLZvSCEcn6Y4xxmuv6Vnh93Od/sRVs0Kn
+qMoNf5vUjmlTReH8pZN2JqBNk8vxhJ7ZzobvurIHnetxNgqp3yK6/ZeDARBgKnmz0iCqUDr6tIt
x+/9f5g7z+bGjW1d/xWXP1/oIIdTZ7vqiqSoROWRPP6C4kgycs789fdBg0qcsY+36dpX8hTMDlgE
mt2rV6/wLmNlRhyFCszls2CQSVylRedg6l3j/g3oX59jseoxYvQkd8JzalnUUr7o8st6IytnadIe
dankzYsIoSyvjrNUQW5FJxykAb9eny5sf7MKEhiQ6xfpQs7rU88mcbsnk3YBjyPFkaqFE0uEK7e/
xn25KNsKEaD2riQFob9LsycPg14RkozS8aRgLg3q2qyLS12ujxMnHha1grwb15GJPkgjWCgGkcXt
rmpP+5brZ54G1yRPoIU57HcHH4dMNwhzb51ncqSsUX7phX2PBWXZkwaOmJYzjUOp7yFG9J56ScDK
pd/Jl0HX4O2hnORenBwpqAfMxLzqVWd05UEczQsSKQ74uual+lD1wR0eloij4FAZdUugRmpepBvt
1tXCGx2ecmRbzTIqN0snV05ddnKCRWdNhoGM1JSLMEQbScbOMCgP1aLX5rhRUrI9hJ0cv5gqQWtO
LHeQ+cuhVY6sukYqQdnokLPgMJfic70vn9ywfYoqbBXh5lApbuKiaVg0hPy52a+qbz4FvfHctBl4
/epck+N8Cfg99rIBYIWCU7vpf0Mli8E+T0uUZ9Kllm3ufMO6D63+WFa1k8JHVJVq9Rz4HcI9dHx0
GjZEo7Kbw/PfFV1aFHLOhgE0ROvoR0bBDit338oU2MDom67p5GGLTlDqXpsWmri4zh42rjMvh42+
9Gvli0Me1qJwvvrN6BEf+OdShyMFjnZkgUj6cyMh72mmouBO7C8yKG6Nm10CeNTiedXeFi26mNoj
GDazzBWBYyS0c/ObhECGQ2cznKeNMw82BlmU6ILF5FwDJwUzq31k2OWNZiTrsiJXmSRbYO3jkCa3
d46OellzCCsw7NuuVhDYjDksFws0GAm44epfIhJ0Em4CvJihletUbuYSXqoFWUP7QL00FYucoeAG
hujcm9w9Hrc87AIPmzQyDnU/JTadUB+3MK4Lrbowyt6eYWvk2E3SukOp0K7ixqwWKT49nY3nY1+f
qQ3WYA9zSik9guRAqkd0q4ddCYIkfqmqxU/bYS+PY4VzqXWCCh7eGCg5+9pm2SjNfSKjAgMVaYxI
X0oEdleOiVCCoNgRrTKaAcGTCoCdkL0B5QDSr1v9VtjKUVPq541lgYeSkxkygmcDaGFlKDSbetXl
er1SsqBZoYDYYNbrpGPcR7rDSsr7k6TS85tQl6IbjtXjZ1GRVcQ/glPEtmm6YEG6vqfMSkOulttm
Okp9uyCtYXEpqnAHwA5h6F/fiISdF8LH7X5hbKr8Bj1McYO72G0uA94hqjTSu14Ujnw8dRh7xSQw
PeJp/fkbIRTpROl3qnQi+uFs3V/3BenrR6riQmzJsU9AJWZrnkzUVWZVz/CwM4BxeamLA3umAOpz
KXqA3TXg7RKi0Dai7lLv2+2Fs921rafd6U69jmwAlE6HQeulv1KYoFjo59hJ1Yu36pjUahceHkaC
qKiPs4HUU75xxVnkKFcL9yokp+dd4eI4leVdfSqKppNFYw64zSLow+bOKb34TC3QJaZe17Bz1PY1
ORBmMeE39Sy1+lUnw3zFrUPpVDMPZ70TUQxjJ1wS2KDPJ8Ke252TqxCl2fi1ZQzqXKRMXcVX2U7+
gNVFX4lv6gJSNm5c20MhQfeuKZJjjtPSTBQDIk9XnaN+SQqJ55DlS61QqltBR+FOVBllcS4IGSlO
fUXquEeitQ6N2YBPL1E1cXYtLkZclEdRydICKsv3Z42ZgXXRJdVMNOPRnF3zhcFxSQ5muPjYJwk2
Pl5XGLXe6ETV0HMeSJcoKdSjutaCS1Ts/lHW9fEVJvjRcyDPr4Gos+aZF7Q3EZCa8wpUhduhLMyZ
S/TNHbJXOfM6M76v0b6x7ozuwd+AZ2fFhvVr2hvpYSw12W96mT+TVJZwyTJ9sNsweezzlLDBUHtK
Nziyx3b2e90jUSTYVLBwZLNWzmEcG/nK7ZFoDstztFW45Cag0OhmiPsBqYkRd1p6b7Kljy3kGUPE
mVZviqe4tK4tPPy/BV341U79ci1zJkB6q5yvKrbbwyiMh6Mg90iN4ijFNcnkwdWMLVjQmHBZ1HlR
TkjlRkL4aYviWjQonmLBJNx8IYqioQxQDoVeLCHuQGrql3v9wsTFbC6K9Uggs1R70fY2iHqv30Gu
5wz3aexoRldk/mxTWvKRpCmgEI99BH0Hm+CyL4x2elTRkFZus0wrbFqii6DfSzJ+/q2PvT8r8Gcj
Iv1400aki8QEekm2oOS4KYyQlKC5v2KZSYta6sNbQAyCWakY9W9JLF2oRt552IivN7br/14kxhoH
b+ehM1WbFMg1YbOdFaNVcYozKc20M0vt7CMOry3rP1Gxi2vtr53b/mpkQLn4xoLoAX6gTbS5Tq3c
/NqbajbzvG5z4yhBduSYCXA7SdWe4t1vL8na7F6S1rSaa0Uk3+NRGAKY5F8VcnSTblT1QssTgBY0
s8M0gS2wifzigomDocjLoouIo9NSA2thFUV6vGwKUFLiFANXEnXDKjK0eqmleBWkOsb/RleSldIM
6hJkG2+lOKq5ZKFY51FEIEAGw2WVnaY4nSxzQvuPNSP0r5FGEOkUy3z04lNwJcynmnP4YVV7w43o
GhgbCa3MS9e+rXa6aoQ538jk+F62tQH3baJbvKfCc3KfLTsXbFPQllFniDoUnsu2yDt/0ZEudJ6X
MlY/t7tO1IrMyqG7WajBprsWF9LLWjMNOIkjUVTGfkpLJK6n5cYyh7WRuDtElw2qj3eiBkU/3eeH
KJVt1S1PMYI/bcjmB1AVmn58/a/q3AH2hjglToP2cUYWFXwsO4KBiUu41kAVnuO00y9EXZfZ7jXS
PT76IG5iE6KfqLM6bd4NwDOJUue7yQUQZceiJAgRn+Ych2TPw50ZGuJi6IZL4mbW0Fsd/pwlplxT
PWle+2H/mKtA212KqtyxUyDdyuOsJIV6H8f1XFY7vCtQoNRHUqjz25EO0l8QjUg8prSJ0GWp1aXF
toAjwFiJbjKaTeWqKAHgQ4879RRFgPNRNY2XNxKiITO8+tLEpA7mtA0MTFddKu4gHwvFfSrFPAQT
8w8qPcOUjyUFFb+4UXQUF9FAHCrm4PHmzSbHfTxyzBNvPIAWfqldtOh/Lr2kwK0F1MDf0BpWGHmM
7ErNAaowNsTjZA0GR81Kn1M1c64Dj8Abp0CfLuoTy7kF7kO+dUZxtygIi5H8hv5pdpbloEIZA9mm
3SEtFqK+8TkRdU3+gBXHApyoJ71qiOkyMUg5q/iddFZZzKZD8bEeyFya9i1Q5oZ0JqrKMKJVlKeP
ovatvXUIXIsT6fedelHcqTNUWzlJimjR2ehQyXs1nPnqsL3IcnUdNLzrRsdfPPEt41clJPhAzqP8
N4x2T4aem2vJSu9rRalPdFPTl7YS+gsn0UD9AAP+Xs8UzGdEeKSqDT/1FHCZyjh4IOMlSY1hmHhl
SItKG85sULbcIdTmeIXD/9L+YiiK5HnIAfVsKvVXz6hkPEgzmxN7J512D8eq0gIrKmO6P5Q7zTt2
k5SjdU1ol60m69xRvpKfXLoBMDs7S1VgBgNrg0NC3xwVSR4/tDJGtEGKlSOJEK7fTHcGgWTRPLSl
l58qRRkfyQSInWSNl9zbw3CCMjJdK52WEfXkumeJ34Y3ru79Lr5uo9r8gkWfXVpZ0l64HlaGfrxh
fA48KLFphfgGpqanL4GT/BYCSboSFy3tm1WhN7jXGjYQBxKn9AIHyZWmBnp/KPoQyzl+xE2bGDj9
bFt8JSG6J3n+kCRxdvxGOtZwC9altl40BaEBfb85AbfFuRClNCIAzWqBvRfFsMSLBffUk86uLiwM
gvVJhQYE7zA5mGWFVD4MLXbVMNWLr9YGu3XQx9U6i5MH3Dy6R1I0rxrk0eeqNQnJSj0y2Gebw8wm
TOBQ4iA/qqMdj/iWpMdDxvb0Mdw+IU68Jk55BJfLrAKEOVXJDwNSSy9F8a0hiqWEPMj4Wbaouy+D
e6kljbgGIPW5bfqFc1TluPh2vVmd+FpzKkriIroYYz9RLMboIr3z0JfV1nXQy9JJahPXlRClzim9
BURBJfhqHozNok8pufIsjtGJloZBH7bVR4700ul0i6rEs1L1jMupM7/ThUJmCaM0rGsChiDy+h3T
/Z2blMwsvqPCpeCsz+vuaFbjh33jRUl6445HjkAu8dV5rbOrpp5HqMBw3QESjsgV9aqUbfu8UMPy
nFiWB87Exp1MWBV4Y+ZVXllAyob4k1tMxHPRaIBqP8cPJD+Wc/wE61bLl6mFv2tca96XwM2sRd4C
jqCGPXFUhHeSPKcl1K1PzLtNjJeNk3nS8xH2Nfc5bRFJtbI27hJoLXCQjc57Q/PneRgTQISnwC3a
zEUPrSvN0IzbTemiOLVUTpgE2XE2B9Rd0+vwULRaGpbOobbcc8zzAIwGQXyRV2Z5YeGxhgm9DL4V
VnJapqFxX2q5RUyFBxzIJgkecgkFwtjB+ngnttQKpbrtf8NfZLrThGPN8qFSr7AtoXG3iviui4lQ
AsAzuA5dF9wopc4wkcTWshtM9Sxkj8AdJmmwaIfZOfytXg6JbF3ojM/CiiLtOotJfxfIknXXj5BF
4PEeFoVuL6vG3QyHyZiDobEGZYWpM0ZxCerWWJXiwb/Kx8vUry71jNwW0vYO0VIPAxmSO90lBSHB
7di4F3gkNjem1vi3uQlmRQDQ20IUxYUOumU2N0j2YxQQwENvHUQdHRQddSAakO7EdRqdzLStd2am
cbnq/C5ZRElc36tB+Ch+akX7PTA6/ylkrqJMH0h0Md5jA1V0po/3xBY6hTLUq/uNNpoPOvdZT6d7
UidWDlU72d5TmPilRHF6RkiVc6bUg3OGyRP7VqdikCjC1DuK2BtKsmHTlIqm3Y8IwdpcaoKjuC+S
hiQFOnF8ZNU9rHh7UJ7Joz54gDAcGrLNNR0r3i51HJAAGK/Xuw2BtIumJ+N6FfTaeZaq0SIwQumB
IPnLjln4ZATtlV512gNxCylm8eq7rm7SXArRVff7q9wJtl13qOobmRzrWRGhRlyrZap9kd0yv/Pa
d4WgXSutqU4tivOuZfee3Mm7ZVW6OKFsipbM4pXcs8cS8Y9BVNYX4mOkAAgQjJfcCUGYtC9lcLvO
ymg8r4mPKRi0EjlVP9aKMsjw5elGQ2XtDNJpanhnhIzoyxhT8SlWeelU1BP4jvJUVCpJb4OLPPbG
6Oekh6JXYyqNcSw6VKJWfBSXwjawlVlNeJiDnLHtL1oGxfutcUr/bIDPX3ksjeO4RzGnJEV65aZK
eiU+IYXe1xhTT9/qe9dTjm0Nw7249WNfvE23fWuwew/BOGiAHba9lbgYAH0yjxJ9YRUJ2CV1Q+y3
+PjWpxowd+z2Ec2mbADW0pJYJsDN0LuTAH8/S9NaRj89flQlPL7EJ3GpPPYu3JP8w7e6VrWHYvVW
jsxNdBQm4JiJmwlxBKlphw7qSow0VWXCrmxsZO9oIDhZs3ToZfxrcmK1gOtrneAKIIP0ypP99KqI
B4sYcVebO4OavG84rlsA/N5qc02z5lhatbm4UVyAVk6vquNy7Ckqqg7/MBORY0mcRkKmmYcN5sYV
yRCKQ1EklClbVhpIS6Ko6oSMSsRqnotiYAZzNkj1LndU9SpK9DtR3QVgt9Y6OeTCIR0eKgVTL0cI
60S0SoZ8SSbNzTWJsvXbKt1MpJ1Yb866sMnBU+ImLB7DAlwhzqPjYykxaIKZIWkXHXmVHlSXzCTf
P60+Pi1imH+EJal/eHtaQTLiaZMKgOaCKP2lQEJP2C6O6szDL3oES5/Q0Uc89bdiUflEojm40IhW
0bDpYzi7KMdy+jVW4vRYlIakOINVEuITKwsnRNYlLDAIrsB26+cV+uxFX1kDrkx+MnMBKrjIEIVI
neQamB9K4LNE7+lGS/PxnS7sMa9HcGVIVXCFv5nH0aK7jsh/cQ6A/Fkj9faDrPL1g9MTdeQ4V0Ub
fanG6tQhzqaMMKfXTWQ/9LUWzlDEB+eitTZDcmIM0b2n4D1d66TY6TvJfigJGjtKy7A/Enepaoc6
sgnDC0eKnftNeC6+0pZa+RykVyyA41e5YYght0ylpSgO0fB1Q95ZMKyq/K7y3IX4SqfGNqZsyHzd
tLF6rxM1FgX2qo41LB6yTHAxiaxWZMq2Vl1hYHsJFdPFL1S/HYZYB27otbmX8GF4u2Wz2QwwUSD2
DbZWzSDqxG9vPb9pb0m0hOowxjnU9SgCeUMCmW5Yv/VQGvdLF2rxSvQn60m11FoCLUWxHAmOVtyR
lrinKxNjBqaIs3Q0Y1k3Q3nZp8TbIwDgal9KrFYZkMxGM70n/7rx2+yJHE4JfoLemGtAJ9p2U9sE
+nfhF8OsvjmalD5Fror7i1n8qqlGsahBJjxHG2mu8o1SkAPJsX4LpWIuuhY2dj61k+2bTUxuuEEO
2EmMsrvZ5E57KL7PJEgxbs1i7ea4KkpFjzAmRcZZRVDlIgtM+wHHgZXoWofq19aWiUFUTYWHQqMj
3iFzu2JmcY56eYeIM9T0DlmCTCXeoSRq6EuQFt9w322P3CLSj2I52hzjHJDMVYA9vohiW0bpXPVl
9YteV9vWjeNp74pypBbHGI2SI6KdsZNoUngvkyd9Lg9yeYEzfHdSKFF1DGwyOKJSEM8tcPN+HYb2
ARdo/Xe7OqtiafNcF7AJQMhDAsq5e+O45UWFPjNrAFzotHTdJYW/BC8rAf4u7vJzNHOkjBo/7RQb
QJ5JM6zXM84B9C6KbiA6gjTQbp2YF7GiLdxeCs4xG9mzGL3rQtQXtoovEIHO6blmZIus7kgZ4TXc
oTkBiV+c3p4IdCeapZNVSxnT61mWfK7r+IKOpSL08OLJymFqbEtfWZRlCyLB2CC6iFanVbMzDAig
6IcYqEACO4pLz1jp6DdX5ngRRT/uzLMNySVFSdSLHkqC/QijjwUydRoS+j7e22XkOPKN5Mgn681M
ALAT6folB+j/NvBwmKwU/CwEELq1qb6Yjh3dYk73p/o8tmaNola/gbZBtHn7BNo4exjuL9derrvH
HtBBS9uP09uow8hRS3L7pHXyDADoZi2D2jQHxlG5ADqVDGhNHBz1hVTdl7LyxSujDkgdEmUNqfNg
hORQCRUrOm/yoiMHiDaA2j94V5wxCMZOvWvCyrtzTa3Na2O86Cp+i0Z2PYSBOSKKNStcMM+I/8PX
stSj8kTdIFa89W+qKjiSa45sok7c1vp44Q9BkyxFUTTIQfkMbL1x+tbNwpPKqrLkkuBN8zou3OrS
bqXZWweQZRDNwuHxjUylWcWy3hDUJ24SDU0T9PMo9l1CLiAk6pQ67Ul2HSQnothmrnmUBjneEDK5
cRzPeLA50p11Dk4AolgNg78AqUY+FkUryr7UmLuuCKZyb4lQP6rqxnjIB48ANudG6UN9hekCCH5P
/h03LHkZljlHGlEnLkGQVufEXBG2TF95k2lH7qbMT+o2/YovMKHnjqvOFdkOb7ohNa509VuDboHA
GdJVnABjRsjr2JiVWXQj64E8l7EOLUTd1ODmX7VBVc5ECShF48pJv4nuoiYwFPkEofU9nTDOZLwi
amlRWm1LIGldffWIoZpocLjAXbvYfCX4xZ6VDpbpENO/MjKgALzX27eS604lwat6UC7e2toPpdf7
BJN77Snuw+bU3aodtuqRAb72nL5vbBsBd35wn9N7eD963YnXDdGKyMZoZUTuTZMM7TFwLNHqrV58
muqKHoNZh2cD3d+q0xJOfyjK1aZ9jD0c88nPsHITI1uJT+JSFQOYKmrckEDspcFV5KB/V9at4DiT
veQ07MhDOZF5o9BW0rBQwhG7b6QvLoIWQkF7+PNP//XL/zz2/+09Z1dZPHhZ+hPRilcZeFrVv342
lZ9/yqfqk6d//Wzh3eiYjm6rmiwTRGooJu2P65sg9eit/J9Urn037HPnUQ5Vw/ytd3viFcajVzsv
i1r+YuDX/WUgAI3P4rCGXszpL1UzIlIc14uv7igy+6MYnYwCNWFmdw6qv9NIyNqp2rZsMLjXii7i
YieFPUtL/H2LQynoHAQVkgTER14Y6RflxtCmS7JRLnRY6ym2YcYatCT9Aq/8fCkpXnP41k80YHMj
gWYWAJmcByhFjfS4SO1uZaRJvxKftNdPYw+QU1LEOPxOfY4mK1dVTuqgya7zAFdaVx/elZxUPjF8
Zzj685E3nN2Rt3TNNHXbMTTbUjXb/jjygTHgx+cF1lNJGteVqSbZRdfI8QXZLcbPRG9X2DfGmmJh
DGQmw22jBzpkvGyrw9IBNrCo3JWEcXOe6LIB4E1fXTuBVQKhQF3vmgbupHLrE9X3Us6b8rGIy4bs
M/59gbv+ZYA1/F5W7+Oobr5oBE3dRPhyi1q7qcOV4hJiKIqxglGl1yTA88d7DGIPFl5clQTvN8Y9
vhbxbGOl8ZloTbPoHf0+f0df0uSTrikJtHQVsp66bg1YR9Wu0D7/+UA72ncDbSoy89zSbYWQL13/
ONCNndoIrF76jEakAy+G8RMj7CUOg2oAZUFgH2h5YozfmrsMWNQqTU+nfn7VECkMjuipr2/Kc9Q6
xMNGTLjEHBqSZo6VrT36D4uPrquPHy112ys3zOe2QO4qvNw5AbNKW7R2vVnX9eFQoQ/fkCDmSE7U
5qRJdPvOcJUr0Z5wykFjruZEcrrmRQm88axq7c3araK7Hh3zHTxgh2CM+8GN7Gg4Gs76GNzSjdFf
tZblnzddvhIlQAKHq219e0WeZxD42jx1D1sN5EfcXLS5q7914dZaT6dbVUkv5xvkk+MsxMvDBzoE
CPugv5Hd4m7oFYUEby26JLse38WTfrWsxdAY8lcZ9P9jnIXMqWgOwUVKDOutZpMkKMiMhISp3P0j
quPtpQYWgpga//WB/VWCHT5m+VAGnl/vFH+5yxL+/c94z2ufj3f8sgoey6zCSeBPey2fs4t18lzt
dvpAmW/fPt18Xa8/FBZpHdTDdfNcDjfPVRPXf946vQdcfiQk2Ptd9h2Jv9TpZbv4MaGfnsVz3Q35
879+XoPIheKWdK/BY/3ztmncSDTTUa136/KVlnifP6MRr3nt5gniunrgOI7Jmcjg//zBEZnA3rZZ
YhEfGIai6wZblfh7/2u/fuMPhuHP3/BltKdZ82M6f/YG0wBNo2DacJfXDfiV1r8zCvqBqTlsCub2
Jdk33o+C7RxYmuoYhjNu2fzB7vjCd7PqjybDf2wUAKFFzNhvFKwDXVE0g6w100/N5Ho/CooqMxfY
PRGoxShMX/ipRkEz950LGhNeUR3ZdnTxkuNv/X4ULPvAdCxTBUh0av98o6CznvecC5pzQMYksv2h
ORZ/u3NBUQ5My1ZV1Zy+6hPNAtVCxNvz/XVeDw8YBzP39LfDFy2FWWLbBP5tx+fTcQSFdcpD78cR
5AOs+Qou6Fu+uDMK8EW+xtQMezsK8M3PxRdV3RiPX/uNgnbgaLbJe5rbyfCRI0x80YZ1fjpWAJfS
5H1fX2ZbMAwkV+uHDNFWDywEW8NWldfh+WSTAESCfSeBZhwYwOZYhrZdCjsM0WIp2IauWAo8c/xT
P91SIORtb3ERhqABCmwAUfzylh82RwQpyzZU+WUqTHz4E20OeH7aE6/eET3/DXFRkw8cmwGwjR3Z
wFEObEdhV7S3k+TTvb4KGMa+r8+ZQUF5YunWVhpmbX2YBOydsiFrqFg+3xpAcNuXHyIm418j26yE
6e/j6zMxDnSCeNRPzA9JibfvKGgHWBpMBcY/cYKdpTAKSBZiMszilVN8sl1Btc1JXvn7nAAx0SBw
iZTF5utbvl8KjnMAo7BUztVTu/HZVoQCTMaeU0HT4Xq8oPYHOgRHPSDNDiKE8VkHQVUse++pYB3A
8gwFlecPF4QiOwecFhRAMD/drqBoprHviVHh9bBcWbIGpfdrgB9+XCS6KoNwNv59PilZ4WfZdxHY
B5ppMcO3upFR/ns/CuMisCxtPCtNm8bnOzYDQrcvKxjViZqj6prGrz3+7e4KBsdqdAqmAjb7+Pf5
RkExtqL7398VNE5EKkvh9VT8vTqR9abKurodpU83Cpzq7b1XhHPgcAywkAC2fx9XhG0eENGBCsXZ
ShCfjy2airrvitDsAx0QPNXB9UX8QfADX4BvALvJ7vmmaPtccpICDMG+zFE/UEeB2H5Z9juHZ3x9
DtDZ4XxoTHLUp9silFHtve8ooFlWsSPo5q4azWAlMD84Vkwr5fOtBEXW9uUHqn0AJhs7rbbLDtka
bUvTOZhPS2Q6oH4ipQFnHHXf19f1Axloev7b3RNV5r5q4ni7PU9+ujOCqhEmtO/k1w+wmGiWom9P
SjujoMjmAeIjyiX78y1+nSPenu/Pz6/ZDkdBfasa2+EBioLqDPsiXGAa6s80/YlQ33sLUFCKaDbu
IG9msw/7IAYnpEa2SQ7L499ku/jPj8Jj1hDXjDsAiVbS9+Z2dXRi+SuGhB0Kb8Z2jGqoxQwL+XdH
CHAOEAFwiX7RG34+DqjoyvSL/H2xmCWA9xVTyfoD+zKKM8wVusNmK0b6P//j/6GvBYaU0cfpr/z8
OzTe/fycg22NTX4r744H4Q9LAPkADijLL+MzqSQ+0yjIbNT7joJ94Ixi0Oib9/7tLRMzEoZ3svBM
DODTrQHsfPJfZAF/PAfY7PH8JFHSls3tSMK2hnJZR7cub3Vln28UHFvfVxLWjQNNHwX+d4ee93PB
dA5UlBH66EEo/j4dP8AVaFqdf58d4miiGowCh+QfngwVoVEDLhrWO43Cp2OKPNm+cqFuMhUcBQXx
dsLvMkX9QHFgipweP9vrI8jsvSWgKWIdqPidvR593i8EdCSstlGbtmUXn25LcJS9HQxQkTgy2UGU
UTH+/u0tVOogwDjIjZ+UDWiarO4tGRv8xvy8qAWmt9w5GTAHNB3ZUH+ZI59uIaiwqkmF+fe5IcIh
SMaWwzT48SgYuGBitnRGneL49+l0phb+Qf+AbOTYeFuNxpLxb4cZKjIiJCsFM8JnY4bIrHufD0aT
saEYWNF++PYWzFJDdiKD5Gd7e/SaewvG2E6Qd0zD0n9sQHQ0jgdgCClbM5r86VaAbW894P4+G+CI
jF8NfgMvkuHuKcFAjWAT7K9smeWnmwpEbKn7igW6jEUdyXArEn3HB9gYbYKXRpvCxAz/fylLds45
773yMYDtzw0RjXBH51Qo/nbPSjIWZ81CZbhVKX06pjgu1T0HwUT+JfpidK2YmCK7/3sZSTHUAzIe
IyFv9ROfSV2A2L63dIRekJgDjgg/djZTFBO9Ka6ZWBbEAH067THKU2XfWaDhgiyjGUHSmmYBU/39
LLBHhoHOAEPatFT+jb3hL0yY15CmmR/ET4sxOCl4rt6FTf2vHV7iYL4n8C6gadSwfug4BkBNpCfO
MpZ/+cBzRAzOu8aXmBzxPdvbty/4/Vd/+K6Xt3qpPA6ey3X56A+iYdg+5hht9q+f/2+8/rZO1u+1
w9Nh8O1JvovbelUd/i+Eq2iH7shC9qZbBiQy/khYmHX3Jxyt02pdvTziGJE1uZTtS3m2joPfszIN
Pjz1pHfZm3YWZ+X6KXv/1JP4vj/lNH1+rIPHpv5AXEjH+xKfP8dr4JCf31OeZK69KW/DC3/Kfv9p
lsVN8u3jsE+n/H2/5YhRD54+/J7ws9G0uC9l4kBL7+Mjb7W1+1I+ZsSD4OUJxfSenOX2JXzytPY/
TEBlsjLuTTcmG3IWfFyRUyzQ3qTTp2C9w0UmR6G9KWfdx2kxnaf2JXv2PW+aXHr2JgyB5jEaPsyL
yUVkX9LnWRNU3w3zFLWwL+3VOkg/cA9Uq//E9rJal0O8Tp/eDwfubeOReP9Hrqr1o99Uz2R8eSE3
LsNtJMPe9INHP/DWHy29kz5rf9LsBVVWf5jZ6qQz3582yD38y/MPvEmdvBf/CepZU+6SHpX9e5PO
0nqHh2y9r/elfPH8rVzvSE+4nI0+/vuTbtcf9y3s1OPRZn/C3U/H6wQkewCWXsiJ2T3qOl8qfogD
8JfkyYvn7qfT57J6/sCp8OcZI8H+iYdfPffB44dtbOss9E8Q/5qV0ctjToMiPJT3Jp2Vtf/TbF1m
7JQfF+cUKPjPfMF8He2ufU1EH+1L/tIPPo74FOS5N9koRiL5eKrZuj3sTRr0sF1nGhGXuy/hq+c0
rQA9XO8cE7ZKuH3J3/jZ0/NPJ9V3e9sUYb4v+VtS5v54Im51Bv/MF3w/EUfyaOf2JX/H6D9X1fMH
zrU1ie1Pu/94qtQmJ7R96X6p1/7Lm488BT+EESxhX7L3z2XCzvZCSFCenEb3phxwstmZ3kCRjy5S
+5J+WLPvpF79cWkSoTJCiexN/Lmqf7r/0cMT+fAPTL6HoHrM0ir4ILkB7jWCwez97EMG5o73Qkj8
mhPYzp9T/pGm6RUm5nv90wsIzo9u+6hcG3s8xs/r8pf/BwAA//8=</cx:binary>
              </cx:geoCache>
            </cx:geography>
          </cx:layoutPr>
          <cx:valueColors>
            <cx:minColor>
              <a:schemeClr val="accent5">
                <a:lumMod val="40000"/>
                <a:lumOff val="60000"/>
              </a:schemeClr>
            </cx:minColor>
            <cx:midColor>
              <a:srgbClr val="3A78BB"/>
            </cx:midColor>
            <cx:maxColor>
              <a:srgbClr val="104170"/>
            </cx:maxColor>
          </cx:valueColors>
          <cx:valueColorPositions count="3">
            <cx:minPosition>
              <cx:number val="1"/>
            </cx:minPosition>
            <cx:midPosition>
              <cx:number val="2"/>
            </cx:midPosition>
            <cx:maxPosition>
              <cx:number val="3"/>
            </cx:maxPosition>
          </cx:valueColorPosition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omments/modernComment_7FFFEAAD_6DE70F1C.xml><?xml version="1.0" encoding="utf-8"?>
<p188:cmLst xmlns:a="http://schemas.openxmlformats.org/drawingml/2006/main" xmlns:r="http://schemas.openxmlformats.org/officeDocument/2006/relationships" xmlns:p188="http://schemas.microsoft.com/office/powerpoint/2018/8/main">
  <p188:cm id="{177E913B-D611-4897-AF50-21A1D59CA03C}" authorId="{009B8B58-3D8C-48D2-64A4-3AE3656072D5}" created="2026-01-30T15:36:38.116">
    <ac:deMkLst xmlns:ac="http://schemas.microsoft.com/office/drawing/2013/main/command">
      <pc:docMk xmlns:pc="http://schemas.microsoft.com/office/powerpoint/2013/main/command"/>
      <pc:sldMk xmlns:pc="http://schemas.microsoft.com/office/powerpoint/2013/main/command" cId="1843859228" sldId="2147478189"/>
      <ac:graphicFrameMk id="12" creationId="{E97BEF57-03B2-EC34-4C16-25C2AA7BA9DD}"/>
    </ac:deMkLst>
    <p188:txBody>
      <a:bodyPr/>
      <a:lstStyle/>
      <a:p>
        <a:r>
          <a:rPr lang="en-US"/>
          <a:t>Here are the QR codes again.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F05AE-D2D1-7940-9DA0-0BE4E79FA029}"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940EB2EC-2B68-AC4E-955D-D580F61565D2}">
      <dgm:prSet phldrT="[Text]" custT="1"/>
      <dgm:spPr>
        <a:solidFill>
          <a:srgbClr val="447CB6"/>
        </a:solidFill>
      </dgm:spPr>
      <dgm:t>
        <a:bodyPr/>
        <a:lstStyle/>
        <a:p>
          <a:r>
            <a:rPr lang="en-US" sz="2400" b="1" dirty="0">
              <a:solidFill>
                <a:schemeClr val="bg1"/>
              </a:solidFill>
            </a:rPr>
            <a:t>Focus Population</a:t>
          </a:r>
        </a:p>
      </dgm:t>
    </dgm:pt>
    <dgm:pt modelId="{4570174D-21C4-A146-B699-7D671FAEA322}" type="parTrans" cxnId="{BCDB796B-1EBE-0143-AABF-EF699D9F0373}">
      <dgm:prSet/>
      <dgm:spPr/>
      <dgm:t>
        <a:bodyPr/>
        <a:lstStyle/>
        <a:p>
          <a:endParaRPr lang="en-US"/>
        </a:p>
      </dgm:t>
    </dgm:pt>
    <dgm:pt modelId="{7085CFD8-287A-2342-B49A-B741F801BD42}" type="sibTrans" cxnId="{BCDB796B-1EBE-0143-AABF-EF699D9F0373}">
      <dgm:prSet/>
      <dgm:spPr/>
      <dgm:t>
        <a:bodyPr/>
        <a:lstStyle/>
        <a:p>
          <a:endParaRPr lang="en-US"/>
        </a:p>
      </dgm:t>
    </dgm:pt>
    <dgm:pt modelId="{48156E6E-AA49-394C-8E09-AC753E518247}">
      <dgm:prSet phldrT="[Text]" custT="1"/>
      <dgm:spPr>
        <a:solidFill>
          <a:srgbClr val="18416B"/>
        </a:solidFill>
      </dgm:spPr>
      <dgm:t>
        <a:bodyPr/>
        <a:lstStyle/>
        <a:p>
          <a:r>
            <a:rPr lang="en-US" sz="1800" dirty="0"/>
            <a:t>Eligible for Medicaid or CHIP</a:t>
          </a:r>
          <a:br>
            <a:rPr lang="en-US" sz="1800" dirty="0"/>
          </a:br>
          <a:r>
            <a:rPr lang="en-US" sz="1400" dirty="0"/>
            <a:t>(based on income and other factors; varies by state)</a:t>
          </a:r>
          <a:endParaRPr lang="en-US" sz="1800" dirty="0"/>
        </a:p>
      </dgm:t>
    </dgm:pt>
    <dgm:pt modelId="{229A20BA-D2BC-884D-AC4A-0D6474678A98}" type="parTrans" cxnId="{792DBB1F-36D4-C645-9625-1E63FF61ED9F}">
      <dgm:prSet/>
      <dgm:spPr/>
      <dgm:t>
        <a:bodyPr/>
        <a:lstStyle/>
        <a:p>
          <a:endParaRPr lang="en-US"/>
        </a:p>
      </dgm:t>
    </dgm:pt>
    <dgm:pt modelId="{2172869B-E742-FF4A-B352-FB2B3ADFDF13}" type="sibTrans" cxnId="{792DBB1F-36D4-C645-9625-1E63FF61ED9F}">
      <dgm:prSet/>
      <dgm:spPr/>
      <dgm:t>
        <a:bodyPr/>
        <a:lstStyle/>
        <a:p>
          <a:endParaRPr lang="en-US"/>
        </a:p>
      </dgm:t>
    </dgm:pt>
    <dgm:pt modelId="{D8944A9E-81A3-454F-991E-96C04F7371F0}">
      <dgm:prSet phldrT="[Text]" custT="1"/>
      <dgm:spPr>
        <a:solidFill>
          <a:srgbClr val="18416B"/>
        </a:solidFill>
      </dgm:spPr>
      <dgm:t>
        <a:bodyPr/>
        <a:lstStyle/>
        <a:p>
          <a:r>
            <a:rPr lang="en-US" sz="1800" dirty="0"/>
            <a:t>Under 21 </a:t>
          </a:r>
          <a:br>
            <a:rPr lang="en-US" sz="1800" dirty="0"/>
          </a:br>
          <a:r>
            <a:rPr lang="en-US" sz="1800" dirty="0"/>
            <a:t>(or under 26 if former foster youth)</a:t>
          </a:r>
        </a:p>
      </dgm:t>
    </dgm:pt>
    <dgm:pt modelId="{697DC4E2-D7AC-F74C-B020-83731A63F603}" type="parTrans" cxnId="{5D31E5BC-4531-1E49-BB43-7DC9CACDC1C3}">
      <dgm:prSet/>
      <dgm:spPr/>
      <dgm:t>
        <a:bodyPr/>
        <a:lstStyle/>
        <a:p>
          <a:endParaRPr lang="en-US"/>
        </a:p>
      </dgm:t>
    </dgm:pt>
    <dgm:pt modelId="{AF1FB2D9-2D80-464A-9884-0AF9CB32920E}" type="sibTrans" cxnId="{5D31E5BC-4531-1E49-BB43-7DC9CACDC1C3}">
      <dgm:prSet/>
      <dgm:spPr/>
      <dgm:t>
        <a:bodyPr/>
        <a:lstStyle/>
        <a:p>
          <a:endParaRPr lang="en-US"/>
        </a:p>
      </dgm:t>
    </dgm:pt>
    <dgm:pt modelId="{9983404A-563D-284F-AB5A-C2585C83B9D6}">
      <dgm:prSet phldrT="[Text]" custT="1"/>
      <dgm:spPr>
        <a:solidFill>
          <a:srgbClr val="18416B"/>
        </a:solidFill>
      </dgm:spPr>
      <dgm:t>
        <a:bodyPr/>
        <a:lstStyle/>
        <a:p>
          <a:r>
            <a:rPr lang="en-US" sz="2000" dirty="0"/>
            <a:t>Post-Adjudication</a:t>
          </a:r>
        </a:p>
      </dgm:t>
    </dgm:pt>
    <dgm:pt modelId="{677265E1-350E-AB48-872A-5090D4B994B5}" type="parTrans" cxnId="{284696F1-3983-B341-8EAC-1B4205B3E56E}">
      <dgm:prSet/>
      <dgm:spPr/>
      <dgm:t>
        <a:bodyPr/>
        <a:lstStyle/>
        <a:p>
          <a:endParaRPr lang="en-US"/>
        </a:p>
      </dgm:t>
    </dgm:pt>
    <dgm:pt modelId="{199A73A2-486C-7F48-9532-245EA7EC9A96}" type="sibTrans" cxnId="{284696F1-3983-B341-8EAC-1B4205B3E56E}">
      <dgm:prSet/>
      <dgm:spPr/>
      <dgm:t>
        <a:bodyPr/>
        <a:lstStyle/>
        <a:p>
          <a:endParaRPr lang="en-US"/>
        </a:p>
      </dgm:t>
    </dgm:pt>
    <dgm:pt modelId="{A2B43618-899F-5347-B195-A4D1F730ABF8}">
      <dgm:prSet phldrT="[Text]" custT="1"/>
      <dgm:spPr>
        <a:solidFill>
          <a:srgbClr val="18416B"/>
        </a:solidFill>
      </dgm:spPr>
      <dgm:t>
        <a:bodyPr/>
        <a:lstStyle/>
        <a:p>
          <a:r>
            <a:rPr lang="en-US" sz="1800" dirty="0"/>
            <a:t>Is within 30 days of scheduled release</a:t>
          </a:r>
        </a:p>
      </dgm:t>
    </dgm:pt>
    <dgm:pt modelId="{6360FE30-589D-A84B-AABA-C5558F16B1E7}" type="parTrans" cxnId="{B09AB349-2C99-E24F-9720-1FD7601D92B9}">
      <dgm:prSet/>
      <dgm:spPr/>
      <dgm:t>
        <a:bodyPr/>
        <a:lstStyle/>
        <a:p>
          <a:endParaRPr lang="en-US"/>
        </a:p>
      </dgm:t>
    </dgm:pt>
    <dgm:pt modelId="{79E9EAF4-BDF8-9440-B44F-03270FD3AAB4}" type="sibTrans" cxnId="{B09AB349-2C99-E24F-9720-1FD7601D92B9}">
      <dgm:prSet/>
      <dgm:spPr/>
      <dgm:t>
        <a:bodyPr/>
        <a:lstStyle/>
        <a:p>
          <a:endParaRPr lang="en-US"/>
        </a:p>
      </dgm:t>
    </dgm:pt>
    <dgm:pt modelId="{296B05D8-5E3D-EC47-BB85-1BE13E8C566C}" type="pres">
      <dgm:prSet presAssocID="{237F05AE-D2D1-7940-9DA0-0BE4E79FA029}" presName="diagram" presStyleCnt="0">
        <dgm:presLayoutVars>
          <dgm:chMax val="1"/>
          <dgm:dir/>
          <dgm:animLvl val="ctr"/>
          <dgm:resizeHandles val="exact"/>
        </dgm:presLayoutVars>
      </dgm:prSet>
      <dgm:spPr/>
    </dgm:pt>
    <dgm:pt modelId="{348CFBBE-D37A-BA40-B9FC-E754485FAB0C}" type="pres">
      <dgm:prSet presAssocID="{237F05AE-D2D1-7940-9DA0-0BE4E79FA029}" presName="matrix" presStyleCnt="0"/>
      <dgm:spPr/>
    </dgm:pt>
    <dgm:pt modelId="{ED4E1044-391B-1F47-90E2-145497620048}" type="pres">
      <dgm:prSet presAssocID="{237F05AE-D2D1-7940-9DA0-0BE4E79FA029}" presName="tile1" presStyleLbl="node1" presStyleIdx="0" presStyleCnt="4"/>
      <dgm:spPr/>
    </dgm:pt>
    <dgm:pt modelId="{0D5CA3D1-0397-5048-98F2-EA1B8CCEE9F1}" type="pres">
      <dgm:prSet presAssocID="{237F05AE-D2D1-7940-9DA0-0BE4E79FA029}" presName="tile1text" presStyleLbl="node1" presStyleIdx="0" presStyleCnt="4">
        <dgm:presLayoutVars>
          <dgm:chMax val="0"/>
          <dgm:chPref val="0"/>
          <dgm:bulletEnabled val="1"/>
        </dgm:presLayoutVars>
      </dgm:prSet>
      <dgm:spPr/>
    </dgm:pt>
    <dgm:pt modelId="{57707EC1-0718-3248-A4F0-AD22272BB091}" type="pres">
      <dgm:prSet presAssocID="{237F05AE-D2D1-7940-9DA0-0BE4E79FA029}" presName="tile2" presStyleLbl="node1" presStyleIdx="1" presStyleCnt="4"/>
      <dgm:spPr/>
    </dgm:pt>
    <dgm:pt modelId="{59558C32-EFF4-CC4D-B381-B2F35C215206}" type="pres">
      <dgm:prSet presAssocID="{237F05AE-D2D1-7940-9DA0-0BE4E79FA029}" presName="tile2text" presStyleLbl="node1" presStyleIdx="1" presStyleCnt="4">
        <dgm:presLayoutVars>
          <dgm:chMax val="0"/>
          <dgm:chPref val="0"/>
          <dgm:bulletEnabled val="1"/>
        </dgm:presLayoutVars>
      </dgm:prSet>
      <dgm:spPr/>
    </dgm:pt>
    <dgm:pt modelId="{014935AB-1ABF-5A4B-B42E-7C8C3710EF4A}" type="pres">
      <dgm:prSet presAssocID="{237F05AE-D2D1-7940-9DA0-0BE4E79FA029}" presName="tile3" presStyleLbl="node1" presStyleIdx="2" presStyleCnt="4"/>
      <dgm:spPr/>
    </dgm:pt>
    <dgm:pt modelId="{9DEFC937-91F9-F440-B27D-433AB83F7E63}" type="pres">
      <dgm:prSet presAssocID="{237F05AE-D2D1-7940-9DA0-0BE4E79FA029}" presName="tile3text" presStyleLbl="node1" presStyleIdx="2" presStyleCnt="4">
        <dgm:presLayoutVars>
          <dgm:chMax val="0"/>
          <dgm:chPref val="0"/>
          <dgm:bulletEnabled val="1"/>
        </dgm:presLayoutVars>
      </dgm:prSet>
      <dgm:spPr/>
    </dgm:pt>
    <dgm:pt modelId="{FC9993DE-FD92-C643-9E24-1F27F8EF61B7}" type="pres">
      <dgm:prSet presAssocID="{237F05AE-D2D1-7940-9DA0-0BE4E79FA029}" presName="tile4" presStyleLbl="node1" presStyleIdx="3" presStyleCnt="4"/>
      <dgm:spPr/>
    </dgm:pt>
    <dgm:pt modelId="{F490ED10-A02D-A84E-9370-E6A2308D0A77}" type="pres">
      <dgm:prSet presAssocID="{237F05AE-D2D1-7940-9DA0-0BE4E79FA029}" presName="tile4text" presStyleLbl="node1" presStyleIdx="3" presStyleCnt="4">
        <dgm:presLayoutVars>
          <dgm:chMax val="0"/>
          <dgm:chPref val="0"/>
          <dgm:bulletEnabled val="1"/>
        </dgm:presLayoutVars>
      </dgm:prSet>
      <dgm:spPr/>
    </dgm:pt>
    <dgm:pt modelId="{DC6A9B1C-781D-5A4C-ADD8-6146B589E330}" type="pres">
      <dgm:prSet presAssocID="{237F05AE-D2D1-7940-9DA0-0BE4E79FA029}" presName="centerTile" presStyleLbl="fgShp" presStyleIdx="0" presStyleCnt="1" custScaleX="124136" custScaleY="124136">
        <dgm:presLayoutVars>
          <dgm:chMax val="0"/>
          <dgm:chPref val="0"/>
        </dgm:presLayoutVars>
      </dgm:prSet>
      <dgm:spPr/>
    </dgm:pt>
  </dgm:ptLst>
  <dgm:cxnLst>
    <dgm:cxn modelId="{3E2D100A-2C74-4341-8C13-329997A18C1E}" type="presOf" srcId="{237F05AE-D2D1-7940-9DA0-0BE4E79FA029}" destId="{296B05D8-5E3D-EC47-BB85-1BE13E8C566C}" srcOrd="0" destOrd="0" presId="urn:microsoft.com/office/officeart/2005/8/layout/matrix1"/>
    <dgm:cxn modelId="{F8062216-2481-7C41-9E51-AD0FD53710D6}" type="presOf" srcId="{A2B43618-899F-5347-B195-A4D1F730ABF8}" destId="{F490ED10-A02D-A84E-9370-E6A2308D0A77}" srcOrd="1" destOrd="0" presId="urn:microsoft.com/office/officeart/2005/8/layout/matrix1"/>
    <dgm:cxn modelId="{792DBB1F-36D4-C645-9625-1E63FF61ED9F}" srcId="{940EB2EC-2B68-AC4E-955D-D580F61565D2}" destId="{48156E6E-AA49-394C-8E09-AC753E518247}" srcOrd="0" destOrd="0" parTransId="{229A20BA-D2BC-884D-AC4A-0D6474678A98}" sibTransId="{2172869B-E742-FF4A-B352-FB2B3ADFDF13}"/>
    <dgm:cxn modelId="{F0A14639-BBF5-5849-975C-963A4FEE78A4}" type="presOf" srcId="{940EB2EC-2B68-AC4E-955D-D580F61565D2}" destId="{DC6A9B1C-781D-5A4C-ADD8-6146B589E330}" srcOrd="0" destOrd="0" presId="urn:microsoft.com/office/officeart/2005/8/layout/matrix1"/>
    <dgm:cxn modelId="{B09AB349-2C99-E24F-9720-1FD7601D92B9}" srcId="{940EB2EC-2B68-AC4E-955D-D580F61565D2}" destId="{A2B43618-899F-5347-B195-A4D1F730ABF8}" srcOrd="3" destOrd="0" parTransId="{6360FE30-589D-A84B-AABA-C5558F16B1E7}" sibTransId="{79E9EAF4-BDF8-9440-B44F-03270FD3AAB4}"/>
    <dgm:cxn modelId="{BCDB796B-1EBE-0143-AABF-EF699D9F0373}" srcId="{237F05AE-D2D1-7940-9DA0-0BE4E79FA029}" destId="{940EB2EC-2B68-AC4E-955D-D580F61565D2}" srcOrd="0" destOrd="0" parTransId="{4570174D-21C4-A146-B699-7D671FAEA322}" sibTransId="{7085CFD8-287A-2342-B49A-B741F801BD42}"/>
    <dgm:cxn modelId="{D8C4EB76-E904-9E4D-AEAD-70D45B53C666}" type="presOf" srcId="{48156E6E-AA49-394C-8E09-AC753E518247}" destId="{0D5CA3D1-0397-5048-98F2-EA1B8CCEE9F1}" srcOrd="1" destOrd="0" presId="urn:microsoft.com/office/officeart/2005/8/layout/matrix1"/>
    <dgm:cxn modelId="{F7A8098F-9E0F-BB4C-8721-2D315B2C6CA3}" type="presOf" srcId="{D8944A9E-81A3-454F-991E-96C04F7371F0}" destId="{57707EC1-0718-3248-A4F0-AD22272BB091}" srcOrd="0" destOrd="0" presId="urn:microsoft.com/office/officeart/2005/8/layout/matrix1"/>
    <dgm:cxn modelId="{6451BD9F-6D45-DD4D-8B6C-FB430F066A96}" type="presOf" srcId="{48156E6E-AA49-394C-8E09-AC753E518247}" destId="{ED4E1044-391B-1F47-90E2-145497620048}" srcOrd="0" destOrd="0" presId="urn:microsoft.com/office/officeart/2005/8/layout/matrix1"/>
    <dgm:cxn modelId="{9E07E4AF-44D7-B440-82E0-2BF3B1E35395}" type="presOf" srcId="{A2B43618-899F-5347-B195-A4D1F730ABF8}" destId="{FC9993DE-FD92-C643-9E24-1F27F8EF61B7}" srcOrd="0" destOrd="0" presId="urn:microsoft.com/office/officeart/2005/8/layout/matrix1"/>
    <dgm:cxn modelId="{5D31E5BC-4531-1E49-BB43-7DC9CACDC1C3}" srcId="{940EB2EC-2B68-AC4E-955D-D580F61565D2}" destId="{D8944A9E-81A3-454F-991E-96C04F7371F0}" srcOrd="1" destOrd="0" parTransId="{697DC4E2-D7AC-F74C-B020-83731A63F603}" sibTransId="{AF1FB2D9-2D80-464A-9884-0AF9CB32920E}"/>
    <dgm:cxn modelId="{69716DD0-E3A9-9A4D-9477-6CE47C54915A}" type="presOf" srcId="{D8944A9E-81A3-454F-991E-96C04F7371F0}" destId="{59558C32-EFF4-CC4D-B381-B2F35C215206}" srcOrd="1" destOrd="0" presId="urn:microsoft.com/office/officeart/2005/8/layout/matrix1"/>
    <dgm:cxn modelId="{57EFC2D4-3086-3846-B7E3-6E159E23574D}" type="presOf" srcId="{9983404A-563D-284F-AB5A-C2585C83B9D6}" destId="{014935AB-1ABF-5A4B-B42E-7C8C3710EF4A}" srcOrd="0" destOrd="0" presId="urn:microsoft.com/office/officeart/2005/8/layout/matrix1"/>
    <dgm:cxn modelId="{A91042E8-57E1-CE40-94E0-BDE1CF1EF579}" type="presOf" srcId="{9983404A-563D-284F-AB5A-C2585C83B9D6}" destId="{9DEFC937-91F9-F440-B27D-433AB83F7E63}" srcOrd="1" destOrd="0" presId="urn:microsoft.com/office/officeart/2005/8/layout/matrix1"/>
    <dgm:cxn modelId="{284696F1-3983-B341-8EAC-1B4205B3E56E}" srcId="{940EB2EC-2B68-AC4E-955D-D580F61565D2}" destId="{9983404A-563D-284F-AB5A-C2585C83B9D6}" srcOrd="2" destOrd="0" parTransId="{677265E1-350E-AB48-872A-5090D4B994B5}" sibTransId="{199A73A2-486C-7F48-9532-245EA7EC9A96}"/>
    <dgm:cxn modelId="{23F4D8A3-9669-314E-88C2-FD6EC14244D0}" type="presParOf" srcId="{296B05D8-5E3D-EC47-BB85-1BE13E8C566C}" destId="{348CFBBE-D37A-BA40-B9FC-E754485FAB0C}" srcOrd="0" destOrd="0" presId="urn:microsoft.com/office/officeart/2005/8/layout/matrix1"/>
    <dgm:cxn modelId="{531BBEC4-35A8-4144-8922-216C38CBCA1D}" type="presParOf" srcId="{348CFBBE-D37A-BA40-B9FC-E754485FAB0C}" destId="{ED4E1044-391B-1F47-90E2-145497620048}" srcOrd="0" destOrd="0" presId="urn:microsoft.com/office/officeart/2005/8/layout/matrix1"/>
    <dgm:cxn modelId="{0658FADD-159F-4F42-AF09-5D225A543763}" type="presParOf" srcId="{348CFBBE-D37A-BA40-B9FC-E754485FAB0C}" destId="{0D5CA3D1-0397-5048-98F2-EA1B8CCEE9F1}" srcOrd="1" destOrd="0" presId="urn:microsoft.com/office/officeart/2005/8/layout/matrix1"/>
    <dgm:cxn modelId="{EACD8735-94A8-8A4D-8B74-FC3C5C1D20F3}" type="presParOf" srcId="{348CFBBE-D37A-BA40-B9FC-E754485FAB0C}" destId="{57707EC1-0718-3248-A4F0-AD22272BB091}" srcOrd="2" destOrd="0" presId="urn:microsoft.com/office/officeart/2005/8/layout/matrix1"/>
    <dgm:cxn modelId="{73C69202-9C2A-1A43-AFEC-BB02CCDD7655}" type="presParOf" srcId="{348CFBBE-D37A-BA40-B9FC-E754485FAB0C}" destId="{59558C32-EFF4-CC4D-B381-B2F35C215206}" srcOrd="3" destOrd="0" presId="urn:microsoft.com/office/officeart/2005/8/layout/matrix1"/>
    <dgm:cxn modelId="{35FE2B95-61CA-C54A-A06D-A022491F3F22}" type="presParOf" srcId="{348CFBBE-D37A-BA40-B9FC-E754485FAB0C}" destId="{014935AB-1ABF-5A4B-B42E-7C8C3710EF4A}" srcOrd="4" destOrd="0" presId="urn:microsoft.com/office/officeart/2005/8/layout/matrix1"/>
    <dgm:cxn modelId="{F95367A3-9D43-7543-9804-BA9F5226DC05}" type="presParOf" srcId="{348CFBBE-D37A-BA40-B9FC-E754485FAB0C}" destId="{9DEFC937-91F9-F440-B27D-433AB83F7E63}" srcOrd="5" destOrd="0" presId="urn:microsoft.com/office/officeart/2005/8/layout/matrix1"/>
    <dgm:cxn modelId="{41C9F37A-6C28-D647-9787-969C8CF4A7B4}" type="presParOf" srcId="{348CFBBE-D37A-BA40-B9FC-E754485FAB0C}" destId="{FC9993DE-FD92-C643-9E24-1F27F8EF61B7}" srcOrd="6" destOrd="0" presId="urn:microsoft.com/office/officeart/2005/8/layout/matrix1"/>
    <dgm:cxn modelId="{DA36B104-C2C0-CA47-9D30-377757124C91}" type="presParOf" srcId="{348CFBBE-D37A-BA40-B9FC-E754485FAB0C}" destId="{F490ED10-A02D-A84E-9370-E6A2308D0A77}" srcOrd="7" destOrd="0" presId="urn:microsoft.com/office/officeart/2005/8/layout/matrix1"/>
    <dgm:cxn modelId="{84D51A6C-6499-234F-8399-CCC76DA7037E}" type="presParOf" srcId="{296B05D8-5E3D-EC47-BB85-1BE13E8C566C}" destId="{DC6A9B1C-781D-5A4C-ADD8-6146B589E33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E1044-391B-1F47-90E2-145497620048}">
      <dsp:nvSpPr>
        <dsp:cNvPr id="0" name=""/>
        <dsp:cNvSpPr/>
      </dsp:nvSpPr>
      <dsp:spPr>
        <a:xfrm rot="16200000">
          <a:off x="394685" y="-394685"/>
          <a:ext cx="1578742" cy="2368113"/>
        </a:xfrm>
        <a:prstGeom prst="round1Rect">
          <a:avLst/>
        </a:prstGeom>
        <a:solidFill>
          <a:srgbClr val="1841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Eligible for Medicaid or CHIP</a:t>
          </a:r>
          <a:br>
            <a:rPr lang="en-US" sz="1800" kern="1200" dirty="0"/>
          </a:br>
          <a:r>
            <a:rPr lang="en-US" sz="1400" kern="1200" dirty="0"/>
            <a:t>(based on income and other factors; varies by state)</a:t>
          </a:r>
          <a:endParaRPr lang="en-US" sz="1800" kern="1200" dirty="0"/>
        </a:p>
      </dsp:txBody>
      <dsp:txXfrm rot="5400000">
        <a:off x="0" y="0"/>
        <a:ext cx="2368113" cy="1184056"/>
      </dsp:txXfrm>
    </dsp:sp>
    <dsp:sp modelId="{57707EC1-0718-3248-A4F0-AD22272BB091}">
      <dsp:nvSpPr>
        <dsp:cNvPr id="0" name=""/>
        <dsp:cNvSpPr/>
      </dsp:nvSpPr>
      <dsp:spPr>
        <a:xfrm>
          <a:off x="2368113" y="0"/>
          <a:ext cx="2368113" cy="1578742"/>
        </a:xfrm>
        <a:prstGeom prst="round1Rect">
          <a:avLst/>
        </a:prstGeom>
        <a:solidFill>
          <a:srgbClr val="1841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Under 21 </a:t>
          </a:r>
          <a:br>
            <a:rPr lang="en-US" sz="1800" kern="1200" dirty="0"/>
          </a:br>
          <a:r>
            <a:rPr lang="en-US" sz="1800" kern="1200" dirty="0"/>
            <a:t>(or under 26 if former foster youth)</a:t>
          </a:r>
        </a:p>
      </dsp:txBody>
      <dsp:txXfrm>
        <a:off x="2368113" y="0"/>
        <a:ext cx="2368113" cy="1184056"/>
      </dsp:txXfrm>
    </dsp:sp>
    <dsp:sp modelId="{014935AB-1ABF-5A4B-B42E-7C8C3710EF4A}">
      <dsp:nvSpPr>
        <dsp:cNvPr id="0" name=""/>
        <dsp:cNvSpPr/>
      </dsp:nvSpPr>
      <dsp:spPr>
        <a:xfrm rot="10800000">
          <a:off x="0" y="1578742"/>
          <a:ext cx="2368113" cy="1578742"/>
        </a:xfrm>
        <a:prstGeom prst="round1Rect">
          <a:avLst/>
        </a:prstGeom>
        <a:solidFill>
          <a:srgbClr val="1841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Post-Adjudication</a:t>
          </a:r>
        </a:p>
      </dsp:txBody>
      <dsp:txXfrm rot="10800000">
        <a:off x="0" y="1973428"/>
        <a:ext cx="2368113" cy="1184056"/>
      </dsp:txXfrm>
    </dsp:sp>
    <dsp:sp modelId="{FC9993DE-FD92-C643-9E24-1F27F8EF61B7}">
      <dsp:nvSpPr>
        <dsp:cNvPr id="0" name=""/>
        <dsp:cNvSpPr/>
      </dsp:nvSpPr>
      <dsp:spPr>
        <a:xfrm rot="5400000">
          <a:off x="2762799" y="1184056"/>
          <a:ext cx="1578742" cy="2368113"/>
        </a:xfrm>
        <a:prstGeom prst="round1Rect">
          <a:avLst/>
        </a:prstGeom>
        <a:solidFill>
          <a:srgbClr val="1841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Is within 30 days of scheduled release</a:t>
          </a:r>
        </a:p>
      </dsp:txBody>
      <dsp:txXfrm rot="-5400000">
        <a:off x="2368113" y="1973427"/>
        <a:ext cx="2368113" cy="1184056"/>
      </dsp:txXfrm>
    </dsp:sp>
    <dsp:sp modelId="{DC6A9B1C-781D-5A4C-ADD8-6146B589E330}">
      <dsp:nvSpPr>
        <dsp:cNvPr id="0" name=""/>
        <dsp:cNvSpPr/>
      </dsp:nvSpPr>
      <dsp:spPr>
        <a:xfrm>
          <a:off x="1486209" y="1088795"/>
          <a:ext cx="1763808" cy="979893"/>
        </a:xfrm>
        <a:prstGeom prst="roundRect">
          <a:avLst/>
        </a:prstGeom>
        <a:solidFill>
          <a:srgbClr val="447C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Focus Population</a:t>
          </a:r>
        </a:p>
      </dsp:txBody>
      <dsp:txXfrm>
        <a:off x="1534043" y="1136629"/>
        <a:ext cx="1668140" cy="88422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32836-F6EA-5047-939D-73926F507605}" type="datetimeFigureOut">
              <a:rPr lang="en-US" smtClean="0"/>
              <a:t>1/31/26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749D0-1AE3-2147-ADEF-BCEF4423F0DA}" type="slidenum">
              <a:rPr lang="en-US" smtClean="0"/>
              <a:t>‹#›</a:t>
            </a:fld>
            <a:endParaRPr lang="en-US"/>
          </a:p>
        </p:txBody>
      </p:sp>
    </p:spTree>
    <p:extLst>
      <p:ext uri="{BB962C8B-B14F-4D97-AF65-F5344CB8AC3E}">
        <p14:creationId xmlns:p14="http://schemas.microsoft.com/office/powerpoint/2010/main" val="334985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Who’d heard of JJSC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EAD36F-B52A-E14C-AAB7-77FFE5404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9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6B13C-3198-42BC-B6C6-E886CBD80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550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4674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634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374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214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839E-8AB1-490B-2611-7F2404638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2FF53-AB36-662A-5F5B-0C6CB6693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AAAE4-CE4C-74D6-0492-C095F92DA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7E2AB5-42D2-7239-3072-870C608CDD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359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E854-A011-BCB9-E1DF-FAE2297B6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28976-D545-230F-A6DE-65FDFC321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44785-4B31-259E-7468-F1D7DD3A4F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131D2-D039-789E-7549-F30D0220CF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9519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623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CFB4-72F6-736D-4BE8-BED83E34D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1F413-D119-D617-5A43-5EBB5AAFA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1DE2E-070C-D2CD-EC95-DCAF3BBE0C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36FFDD-D6CF-5DC2-C924-986787C939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7906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C620-6EA8-211F-067A-48A27A3B9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08BAA-A783-3EAE-F798-79690C152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D7620-4C9A-6B9A-B5D9-48C83C996E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6F886F-E1F3-1F9D-B177-850FE4733C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1325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EAD36F-B52A-E14C-AAB7-77FFE5404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64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E9D5E-9A88-4227-88C4-81CAC8763F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514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1" name="Google Shape;1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7972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00000"/>
              </a:lnSpc>
              <a:spcBef>
                <a:spcPts val="0"/>
              </a:spcBef>
              <a:spcAft>
                <a:spcPts val="0"/>
              </a:spcAft>
            </a:pPr>
            <a:r>
              <a:rPr lang="en-US" sz="2100" dirty="0"/>
              <a:t>Since </a:t>
            </a:r>
            <a:r>
              <a:rPr lang="en-US" sz="2100" b="1" dirty="0"/>
              <a:t>January 2025</a:t>
            </a:r>
            <a:r>
              <a:rPr lang="en-US" sz="2100" dirty="0"/>
              <a:t>, states are required to use Medicaid and the Children’s Health Insurance Program (CHIP) to cover limited services for incarcerated youth who are soon to be released </a:t>
            </a:r>
          </a:p>
          <a:p>
            <a:r>
              <a:rPr lang="en-US" sz="2100" b="1" dirty="0"/>
              <a:t>This applies to all Medicaid beneficiaries in custody following adjudication who</a:t>
            </a:r>
            <a:r>
              <a:rPr lang="en-US" sz="2100" dirty="0"/>
              <a:t>:</a:t>
            </a:r>
          </a:p>
          <a:p>
            <a:pPr lvl="1"/>
            <a:r>
              <a:rPr lang="en-US" sz="2100" dirty="0"/>
              <a:t>Are under age 21 </a:t>
            </a:r>
          </a:p>
          <a:p>
            <a:pPr lvl="1"/>
            <a:r>
              <a:rPr lang="en-US" sz="2100" dirty="0"/>
              <a:t>Are former foster youth under age 26</a:t>
            </a:r>
          </a:p>
          <a:p>
            <a:r>
              <a:rPr lang="en-US" sz="2100" b="1" dirty="0"/>
              <a:t>The policy </a:t>
            </a:r>
            <a:r>
              <a:rPr lang="en-US" sz="2100" b="1" u="sng" dirty="0"/>
              <a:t>requires</a:t>
            </a:r>
            <a:r>
              <a:rPr lang="en-US" sz="2100" dirty="0"/>
              <a:t> </a:t>
            </a:r>
            <a:r>
              <a:rPr lang="en-US" sz="2100" b="1" dirty="0">
                <a:solidFill>
                  <a:schemeClr val="dk1"/>
                </a:solidFill>
                <a:latin typeface="Calibri"/>
                <a:ea typeface="Calibri"/>
                <a:cs typeface="Calibri"/>
                <a:sym typeface="Calibri"/>
              </a:rPr>
              <a:t>all states:</a:t>
            </a:r>
          </a:p>
          <a:p>
            <a:pPr lvl="1"/>
            <a:r>
              <a:rPr lang="en-US" sz="2100" b="1" dirty="0"/>
              <a:t>To provide s</a:t>
            </a:r>
            <a:r>
              <a:rPr lang="en-US" sz="2100" b="1" dirty="0">
                <a:solidFill>
                  <a:schemeClr val="dk1"/>
                </a:solidFill>
                <a:latin typeface="Calibri"/>
                <a:ea typeface="Calibri"/>
                <a:cs typeface="Calibri"/>
                <a:sym typeface="Calibri"/>
              </a:rPr>
              <a:t>creenings and diagnoses and service referrals for youth in 30 days before OR shortly after release </a:t>
            </a:r>
          </a:p>
          <a:p>
            <a:pPr lvl="1"/>
            <a:r>
              <a:rPr lang="en-US" sz="2100" b="1" dirty="0"/>
              <a:t>To provide case management</a:t>
            </a:r>
            <a:r>
              <a:rPr lang="en-US" sz="2100" b="1" dirty="0">
                <a:solidFill>
                  <a:schemeClr val="dk1"/>
                </a:solidFill>
                <a:latin typeface="Calibri"/>
                <a:ea typeface="Calibri"/>
                <a:cs typeface="Calibri"/>
                <a:sym typeface="Calibri"/>
              </a:rPr>
              <a:t> in the 30 days before AND at least 30 days following release</a:t>
            </a:r>
            <a:endParaRPr lang="en-US" sz="2100" b="1" dirty="0"/>
          </a:p>
          <a:p>
            <a:r>
              <a:rPr lang="en-US" sz="2100" dirty="0"/>
              <a:t>This applies to all state, local and tribal facilities where youth are incarcerated post-adjudication (prisons, jails, juvenile justice, and youth corrections)  </a:t>
            </a:r>
          </a:p>
          <a:p>
            <a:endParaRPr lang="en-US" sz="2100" dirty="0"/>
          </a:p>
          <a:p>
            <a:r>
              <a:rPr lang="en-US" sz="2100" dirty="0"/>
              <a:t>Additional state option to</a:t>
            </a:r>
            <a:r>
              <a:rPr lang="en-US" sz="2100" dirty="0">
                <a:solidFill>
                  <a:schemeClr val="dk1"/>
                </a:solidFill>
                <a:latin typeface="Calibri"/>
                <a:ea typeface="Calibri"/>
                <a:cs typeface="Calibri"/>
                <a:sym typeface="Calibri"/>
              </a:rPr>
              <a:t> use Medicaid to cover comprehensive </a:t>
            </a:r>
            <a:r>
              <a:rPr lang="en-US" sz="2100" dirty="0"/>
              <a:t>services</a:t>
            </a:r>
            <a:r>
              <a:rPr lang="en-US" sz="2100" dirty="0">
                <a:solidFill>
                  <a:schemeClr val="dk1"/>
                </a:solidFill>
                <a:latin typeface="Calibri"/>
                <a:ea typeface="Calibri"/>
                <a:cs typeface="Calibri"/>
                <a:sym typeface="Calibri"/>
              </a:rPr>
              <a:t> for youth </a:t>
            </a:r>
            <a:r>
              <a:rPr lang="en-US" sz="2100" dirty="0"/>
              <a:t>pending disposition of charges</a:t>
            </a:r>
          </a:p>
          <a:p>
            <a:pPr marL="0" lvl="0" indent="0" algn="l" rtl="0">
              <a:spcBef>
                <a:spcPts val="0"/>
              </a:spcBef>
              <a:spcAft>
                <a:spcPts val="0"/>
              </a:spcAft>
              <a:buNone/>
            </a:pPr>
            <a:endParaRPr dirty="0"/>
          </a:p>
        </p:txBody>
      </p:sp>
      <p:sp>
        <p:nvSpPr>
          <p:cNvPr id="132" name="Google Shape;1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68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99" name="Google Shape;39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234" name="Google Shape;2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010F9-E04F-6B21-2487-22EF16640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3A7A8-456D-EEFC-2951-EDC1C7F06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CD1F4-FB4B-B2AB-E9D7-E27BC13849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A0528C-7007-0FEF-AD52-C7DC14AB4C0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546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6" name="Google Shape;62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DB48CB-238A-4F2D-832B-8E264FF1C0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2350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79A96-D24D-4840-99D3-0C69CDA7DE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20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79A96-D24D-4840-99D3-0C69CDA7DE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62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of the women in these cases were arrested on nonviolent charges that included probation violations, forgery and drug possession.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DB48CB-238A-4F2D-832B-8E264FF1C0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334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maternal deaths</a:t>
            </a:r>
          </a:p>
          <a:p>
            <a:r>
              <a:rPr lang="en-US" dirty="0"/>
              <a:t>Infant placement</a:t>
            </a:r>
          </a:p>
          <a:p>
            <a:r>
              <a:rPr lang="en-US" dirty="0"/>
              <a:t>Data not disaggregated by race or GA on entry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CD9D0D-0E94-4567-A2B4-1A2A7BE3AF6B}"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46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effectLst/>
                <a:latin typeface="inherit"/>
              </a:rPr>
              <a:t>TRANSITION: RACIAL INEQUITIES </a:t>
            </a:r>
          </a:p>
          <a:p>
            <a:pPr algn="l" fontAlgn="base"/>
            <a:endParaRPr lang="en-US" b="0" i="0" dirty="0">
              <a:solidFill>
                <a:srgbClr val="1A1A1A"/>
              </a:solidFill>
              <a:effectLst/>
              <a:latin typeface="Suisse IntÂ´l"/>
            </a:endParaRPr>
          </a:p>
          <a:p>
            <a:pPr algn="l" fontAlgn="base"/>
            <a:r>
              <a:rPr lang="en-US" b="0" i="0" dirty="0">
                <a:solidFill>
                  <a:srgbClr val="1A1A1A"/>
                </a:solidFill>
                <a:effectLst/>
                <a:latin typeface="Suisse IntÂ´l"/>
              </a:rPr>
              <a:t>The maternal mortality ratio is defined by the World Health Organization as the death of a woman while pregnant or within 42 days of termination of pregnancy, irrespective of the duration and site of the pregnancy, from any cause related to or aggravated by the pregnancy or its management but not from accidental or incidental causes.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CD9D0D-0E94-4567-A2B4-1A2A7BE3AF6B}"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128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10% of maternal deaths are opioid related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 It is estimated that among the nearly 55,000 admissions of pregnant people to jails each year, 14%, or roughly 7,700, have OUD, and 3,000 to prisons with 26% or 780 with OUD.</a:t>
            </a:r>
            <a:r>
              <a:rPr lang="en-US" sz="1200" kern="1200" baseline="30000" dirty="0">
                <a:solidFill>
                  <a:schemeClr val="tx1"/>
                </a:solidFill>
                <a:latin typeface="+mn-lt"/>
                <a:ea typeface="+mn-ea"/>
                <a:cs typeface="+mn-cs"/>
              </a:rPr>
              <a:t>6,7 </a:t>
            </a:r>
            <a:r>
              <a:rPr lang="en-US" sz="1200" kern="1200" dirty="0">
                <a:solidFill>
                  <a:schemeClr val="tx1"/>
                </a:solidFill>
                <a:latin typeface="+mn-lt"/>
                <a:ea typeface="+mn-ea"/>
                <a:cs typeface="+mn-cs"/>
              </a:rPr>
              <a:t> Total &gt;8,000 pregnant people to P/J each year with OUD. Rates of OUD in pregnancy have quadrupled in the US from 1999-2016, and with fatal consequences—by 2016, 10% of pregnancy and postpartum deaths were opioid related.</a:t>
            </a:r>
            <a:r>
              <a:rPr lang="en-US" sz="1200" kern="1200" baseline="30000" dirty="0">
                <a:solidFill>
                  <a:schemeClr val="tx1"/>
                </a:solidFill>
                <a:latin typeface="+mn-lt"/>
                <a:ea typeface="+mn-ea"/>
                <a:cs typeface="+mn-cs"/>
              </a:rPr>
              <a:t>8–11</a:t>
            </a:r>
            <a:r>
              <a:rPr lang="en-US" sz="1200" kern="1200" dirty="0">
                <a:solidFill>
                  <a:schemeClr val="tx1"/>
                </a:solidFill>
                <a:latin typeface="+mn-lt"/>
                <a:ea typeface="+mn-ea"/>
                <a:cs typeface="+mn-cs"/>
              </a:rPr>
              <a:t>  </a:t>
            </a:r>
          </a:p>
          <a:p>
            <a:r>
              <a:rPr lang="en-US" b="0" i="0" dirty="0">
                <a:solidFill>
                  <a:srgbClr val="000000"/>
                </a:solidFill>
                <a:effectLst/>
                <a:latin typeface="Open Sans" panose="020B0606030504020204" pitchFamily="34" charset="0"/>
              </a:rPr>
              <a:t>Stigma, intergenerational impact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CD9D0D-0E94-4567-A2B4-1A2A7BE3AF6B}"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611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6B13C-3198-42BC-B6C6-E886CBD80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78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6B13C-3198-42BC-B6C6-E886CBD80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5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openxmlformats.org/officeDocument/2006/relationships/hyperlink" Target="https://www.cdc.gov/" TargetMode="External"/><Relationship Id="rId2" Type="http://schemas.openxmlformats.org/officeDocument/2006/relationships/image" Target="../media/image32.emf"/><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1524000" y="3840480"/>
            <a:ext cx="8839200" cy="369332"/>
          </a:xfrm>
          <a:prstGeom prst="rect">
            <a:avLst/>
          </a:prstGeom>
        </p:spPr>
        <p:txBody>
          <a:bodyPr wrap="square" lIns="0" tIns="0" rIns="0" bIns="0">
            <a:spAutoFit/>
          </a:bodyPr>
          <a:lstStyle>
            <a:lvl1pPr>
              <a:defRPr sz="2400" b="0" i="0">
                <a:solidFill>
                  <a:srgbClr val="231F20"/>
                </a:solidFill>
                <a:latin typeface="Calibri"/>
                <a:cs typeface="Calibri"/>
              </a:defRPr>
            </a:lvl1pPr>
          </a:lstStyle>
          <a:p>
            <a:r>
              <a:rPr lang="en-US"/>
              <a:t>Click to edit Master subtitle style</a:t>
            </a:r>
            <a:endParaRPr/>
          </a:p>
        </p:txBody>
      </p:sp>
      <p:sp>
        <p:nvSpPr>
          <p:cNvPr id="7" name="object 2">
            <a:extLst>
              <a:ext uri="{FF2B5EF4-FFF2-40B4-BE49-F238E27FC236}">
                <a16:creationId xmlns:a16="http://schemas.microsoft.com/office/drawing/2014/main" id="{AE50FA6B-5BAF-CB5D-0079-708915271284}"/>
              </a:ext>
            </a:extLst>
          </p:cNvPr>
          <p:cNvSpPr/>
          <p:nvPr/>
        </p:nvSpPr>
        <p:spPr>
          <a:xfrm>
            <a:off x="1" y="2523117"/>
            <a:ext cx="12189515" cy="333068"/>
          </a:xfrm>
          <a:custGeom>
            <a:avLst/>
            <a:gdLst/>
            <a:ahLst/>
            <a:cxnLst/>
            <a:rect l="l" t="t" r="r" b="b"/>
            <a:pathLst>
              <a:path w="9345295" h="344169">
                <a:moveTo>
                  <a:pt x="0" y="343585"/>
                </a:moveTo>
                <a:lnTo>
                  <a:pt x="9345168" y="343585"/>
                </a:lnTo>
                <a:lnTo>
                  <a:pt x="9345168" y="0"/>
                </a:lnTo>
                <a:lnTo>
                  <a:pt x="0" y="0"/>
                </a:lnTo>
                <a:lnTo>
                  <a:pt x="0" y="343585"/>
                </a:lnTo>
                <a:close/>
              </a:path>
            </a:pathLst>
          </a:custGeom>
          <a:solidFill>
            <a:srgbClr val="024E7B"/>
          </a:solidFill>
        </p:spPr>
        <p:txBody>
          <a:bodyPr wrap="square" lIns="0" tIns="0" rIns="0" bIns="0" rtlCol="0"/>
          <a:lstStyle/>
          <a:p>
            <a:endParaRPr/>
          </a:p>
        </p:txBody>
      </p:sp>
      <p:grpSp>
        <p:nvGrpSpPr>
          <p:cNvPr id="8" name="object 3">
            <a:extLst>
              <a:ext uri="{FF2B5EF4-FFF2-40B4-BE49-F238E27FC236}">
                <a16:creationId xmlns:a16="http://schemas.microsoft.com/office/drawing/2014/main" id="{F532A9F7-5522-766E-8737-1E5BF0556DDA}"/>
              </a:ext>
            </a:extLst>
          </p:cNvPr>
          <p:cNvGrpSpPr/>
          <p:nvPr/>
        </p:nvGrpSpPr>
        <p:grpSpPr>
          <a:xfrm>
            <a:off x="1" y="0"/>
            <a:ext cx="12189515" cy="2523203"/>
            <a:chOff x="0" y="0"/>
            <a:chExt cx="9345295" cy="2607310"/>
          </a:xfrm>
        </p:grpSpPr>
        <p:sp>
          <p:nvSpPr>
            <p:cNvPr id="9" name="object 4">
              <a:extLst>
                <a:ext uri="{FF2B5EF4-FFF2-40B4-BE49-F238E27FC236}">
                  <a16:creationId xmlns:a16="http://schemas.microsoft.com/office/drawing/2014/main" id="{7AF29179-664A-2C78-E7D6-839E7E6E451F}"/>
                </a:ext>
              </a:extLst>
            </p:cNvPr>
            <p:cNvSpPr/>
            <p:nvPr/>
          </p:nvSpPr>
          <p:spPr>
            <a:xfrm>
              <a:off x="0" y="0"/>
              <a:ext cx="9345295" cy="2503170"/>
            </a:xfrm>
            <a:custGeom>
              <a:avLst/>
              <a:gdLst/>
              <a:ahLst/>
              <a:cxnLst/>
              <a:rect l="l" t="t" r="r" b="b"/>
              <a:pathLst>
                <a:path w="9345295" h="2503170">
                  <a:moveTo>
                    <a:pt x="0" y="2502865"/>
                  </a:moveTo>
                  <a:lnTo>
                    <a:pt x="9345168" y="2502865"/>
                  </a:lnTo>
                  <a:lnTo>
                    <a:pt x="9345168" y="0"/>
                  </a:lnTo>
                  <a:lnTo>
                    <a:pt x="0" y="0"/>
                  </a:lnTo>
                  <a:lnTo>
                    <a:pt x="0" y="2502865"/>
                  </a:lnTo>
                  <a:close/>
                </a:path>
              </a:pathLst>
            </a:custGeom>
            <a:solidFill>
              <a:srgbClr val="024E7B"/>
            </a:solidFill>
          </p:spPr>
          <p:txBody>
            <a:bodyPr wrap="square" lIns="0" tIns="0" rIns="0" bIns="0" rtlCol="0"/>
            <a:lstStyle/>
            <a:p>
              <a:endParaRPr/>
            </a:p>
          </p:txBody>
        </p:sp>
        <p:sp>
          <p:nvSpPr>
            <p:cNvPr id="10" name="object 5">
              <a:extLst>
                <a:ext uri="{FF2B5EF4-FFF2-40B4-BE49-F238E27FC236}">
                  <a16:creationId xmlns:a16="http://schemas.microsoft.com/office/drawing/2014/main" id="{BA567E09-6C89-0C13-A19D-27E1B74804C6}"/>
                </a:ext>
              </a:extLst>
            </p:cNvPr>
            <p:cNvSpPr/>
            <p:nvPr/>
          </p:nvSpPr>
          <p:spPr>
            <a:xfrm>
              <a:off x="0" y="2502865"/>
              <a:ext cx="9344025" cy="50165"/>
            </a:xfrm>
            <a:custGeom>
              <a:avLst/>
              <a:gdLst/>
              <a:ahLst/>
              <a:cxnLst/>
              <a:rect l="l" t="t" r="r" b="b"/>
              <a:pathLst>
                <a:path w="9344025" h="50164">
                  <a:moveTo>
                    <a:pt x="0" y="49606"/>
                  </a:moveTo>
                  <a:lnTo>
                    <a:pt x="9343555" y="49606"/>
                  </a:lnTo>
                  <a:lnTo>
                    <a:pt x="9343555" y="0"/>
                  </a:lnTo>
                  <a:lnTo>
                    <a:pt x="0" y="0"/>
                  </a:lnTo>
                  <a:lnTo>
                    <a:pt x="0" y="49606"/>
                  </a:lnTo>
                  <a:close/>
                </a:path>
              </a:pathLst>
            </a:custGeom>
            <a:solidFill>
              <a:srgbClr val="F4973C"/>
            </a:solidFill>
          </p:spPr>
          <p:txBody>
            <a:bodyPr wrap="square" lIns="0" tIns="0" rIns="0" bIns="0" rtlCol="0"/>
            <a:lstStyle/>
            <a:p>
              <a:endParaRPr/>
            </a:p>
          </p:txBody>
        </p:sp>
        <p:sp>
          <p:nvSpPr>
            <p:cNvPr id="11" name="object 6">
              <a:extLst>
                <a:ext uri="{FF2B5EF4-FFF2-40B4-BE49-F238E27FC236}">
                  <a16:creationId xmlns:a16="http://schemas.microsoft.com/office/drawing/2014/main" id="{7E484AA7-B7C4-F7CA-4055-E2F2B4A36315}"/>
                </a:ext>
              </a:extLst>
            </p:cNvPr>
            <p:cNvSpPr/>
            <p:nvPr/>
          </p:nvSpPr>
          <p:spPr>
            <a:xfrm>
              <a:off x="0" y="2552471"/>
              <a:ext cx="9344025" cy="55244"/>
            </a:xfrm>
            <a:custGeom>
              <a:avLst/>
              <a:gdLst/>
              <a:ahLst/>
              <a:cxnLst/>
              <a:rect l="l" t="t" r="r" b="b"/>
              <a:pathLst>
                <a:path w="9344025" h="55244">
                  <a:moveTo>
                    <a:pt x="9343796" y="0"/>
                  </a:moveTo>
                  <a:lnTo>
                    <a:pt x="0" y="0"/>
                  </a:lnTo>
                  <a:lnTo>
                    <a:pt x="0" y="54749"/>
                  </a:lnTo>
                  <a:lnTo>
                    <a:pt x="9343796" y="54749"/>
                  </a:lnTo>
                  <a:lnTo>
                    <a:pt x="9343796" y="0"/>
                  </a:lnTo>
                  <a:close/>
                </a:path>
              </a:pathLst>
            </a:custGeom>
            <a:solidFill>
              <a:srgbClr val="1796BA"/>
            </a:solidFill>
          </p:spPr>
          <p:txBody>
            <a:bodyPr wrap="square" lIns="0" tIns="0" rIns="0" bIns="0" rtlCol="0"/>
            <a:lstStyle/>
            <a:p>
              <a:endParaRPr/>
            </a:p>
          </p:txBody>
        </p:sp>
      </p:grpSp>
      <p:sp>
        <p:nvSpPr>
          <p:cNvPr id="12" name="object 7">
            <a:extLst>
              <a:ext uri="{FF2B5EF4-FFF2-40B4-BE49-F238E27FC236}">
                <a16:creationId xmlns:a16="http://schemas.microsoft.com/office/drawing/2014/main" id="{B487546D-1198-19B5-0C06-B647A6D1EB10}"/>
              </a:ext>
            </a:extLst>
          </p:cNvPr>
          <p:cNvSpPr txBox="1">
            <a:spLocks/>
          </p:cNvSpPr>
          <p:nvPr/>
        </p:nvSpPr>
        <p:spPr>
          <a:xfrm>
            <a:off x="595718" y="766412"/>
            <a:ext cx="7928584" cy="566408"/>
          </a:xfrm>
          <a:prstGeom prst="rect">
            <a:avLst/>
          </a:prstGeom>
        </p:spPr>
        <p:txBody>
          <a:bodyPr vert="horz" wrap="square" lIns="0" tIns="12290" rIns="0" bIns="0" rtlCol="0">
            <a:spAutoFit/>
          </a:bodyPr>
          <a:lstStyle>
            <a:lvl1pPr eaLnBrk="1" hangingPunct="1">
              <a:defRPr sz="2800" b="0" i="0">
                <a:solidFill>
                  <a:srgbClr val="231F20"/>
                </a:solidFill>
                <a:latin typeface="Calibri"/>
                <a:ea typeface="+mj-ea"/>
                <a:cs typeface="Calibri"/>
              </a:defRPr>
            </a:lvl1pPr>
          </a:lstStyle>
          <a:p>
            <a:pPr marL="12290">
              <a:spcBef>
                <a:spcPts val="97"/>
              </a:spcBef>
            </a:pPr>
            <a:r>
              <a:rPr lang="en-US" sz="3600" b="1">
                <a:solidFill>
                  <a:srgbClr val="FFFFFF"/>
                </a:solidFill>
              </a:rPr>
              <a:t>Your</a:t>
            </a:r>
            <a:r>
              <a:rPr lang="en-US" sz="3600" b="1" spc="-126">
                <a:solidFill>
                  <a:srgbClr val="FFFFFF"/>
                </a:solidFill>
              </a:rPr>
              <a:t> </a:t>
            </a:r>
            <a:r>
              <a:rPr lang="en-US" sz="3600" b="1">
                <a:solidFill>
                  <a:srgbClr val="FFFFFF"/>
                </a:solidFill>
              </a:rPr>
              <a:t>Presentation</a:t>
            </a:r>
            <a:r>
              <a:rPr lang="en-US" sz="3600" b="1" spc="-116">
                <a:solidFill>
                  <a:srgbClr val="FFFFFF"/>
                </a:solidFill>
              </a:rPr>
              <a:t> </a:t>
            </a:r>
            <a:r>
              <a:rPr lang="en-US" sz="3600" b="1">
                <a:solidFill>
                  <a:srgbClr val="FFFFFF"/>
                </a:solidFill>
              </a:rPr>
              <a:t>Title</a:t>
            </a:r>
            <a:r>
              <a:rPr lang="en-US" sz="3600" b="1" spc="-121">
                <a:solidFill>
                  <a:srgbClr val="FFFFFF"/>
                </a:solidFill>
              </a:rPr>
              <a:t> </a:t>
            </a:r>
            <a:r>
              <a:rPr lang="en-US" sz="3600" b="1" spc="-19">
                <a:solidFill>
                  <a:srgbClr val="FFFFFF"/>
                </a:solidFill>
              </a:rPr>
              <a:t>Here</a:t>
            </a:r>
            <a:endParaRPr lang="en-US" sz="3600"/>
          </a:p>
        </p:txBody>
      </p:sp>
      <p:grpSp>
        <p:nvGrpSpPr>
          <p:cNvPr id="13" name="object 8">
            <a:extLst>
              <a:ext uri="{FF2B5EF4-FFF2-40B4-BE49-F238E27FC236}">
                <a16:creationId xmlns:a16="http://schemas.microsoft.com/office/drawing/2014/main" id="{3F1B7687-06A9-4720-7F00-9196B614380B}"/>
              </a:ext>
            </a:extLst>
          </p:cNvPr>
          <p:cNvGrpSpPr/>
          <p:nvPr/>
        </p:nvGrpSpPr>
        <p:grpSpPr>
          <a:xfrm>
            <a:off x="1" y="0"/>
            <a:ext cx="12189515" cy="3065821"/>
            <a:chOff x="0" y="0"/>
            <a:chExt cx="9345295" cy="3168015"/>
          </a:xfrm>
        </p:grpSpPr>
        <p:sp>
          <p:nvSpPr>
            <p:cNvPr id="14" name="object 9">
              <a:extLst>
                <a:ext uri="{FF2B5EF4-FFF2-40B4-BE49-F238E27FC236}">
                  <a16:creationId xmlns:a16="http://schemas.microsoft.com/office/drawing/2014/main" id="{94B15062-7380-C115-C774-7EB1B0EEDE9B}"/>
                </a:ext>
              </a:extLst>
            </p:cNvPr>
            <p:cNvSpPr/>
            <p:nvPr/>
          </p:nvSpPr>
          <p:spPr>
            <a:xfrm>
              <a:off x="0" y="2457279"/>
              <a:ext cx="9345295" cy="710565"/>
            </a:xfrm>
            <a:custGeom>
              <a:avLst/>
              <a:gdLst/>
              <a:ahLst/>
              <a:cxnLst/>
              <a:rect l="l" t="t" r="r" b="b"/>
              <a:pathLst>
                <a:path w="9345295" h="710564">
                  <a:moveTo>
                    <a:pt x="9345168" y="0"/>
                  </a:moveTo>
                  <a:lnTo>
                    <a:pt x="9322104" y="68170"/>
                  </a:lnTo>
                  <a:lnTo>
                    <a:pt x="9228725" y="168028"/>
                  </a:lnTo>
                  <a:lnTo>
                    <a:pt x="9046173" y="211200"/>
                  </a:lnTo>
                  <a:lnTo>
                    <a:pt x="278969" y="220827"/>
                  </a:lnTo>
                  <a:lnTo>
                    <a:pt x="237257" y="225490"/>
                  </a:lnTo>
                  <a:lnTo>
                    <a:pt x="143757" y="255147"/>
                  </a:lnTo>
                  <a:lnTo>
                    <a:pt x="45920" y="333304"/>
                  </a:lnTo>
                  <a:lnTo>
                    <a:pt x="0" y="459315"/>
                  </a:lnTo>
                  <a:lnTo>
                    <a:pt x="0" y="710349"/>
                  </a:lnTo>
                  <a:lnTo>
                    <a:pt x="9345168" y="710349"/>
                  </a:lnTo>
                  <a:lnTo>
                    <a:pt x="9345168" y="0"/>
                  </a:lnTo>
                  <a:close/>
                </a:path>
              </a:pathLst>
            </a:custGeom>
            <a:solidFill>
              <a:srgbClr val="FFFFFF"/>
            </a:solidFill>
          </p:spPr>
          <p:txBody>
            <a:bodyPr wrap="square" lIns="0" tIns="0" rIns="0" bIns="0" rtlCol="0"/>
            <a:lstStyle/>
            <a:p>
              <a:endParaRPr/>
            </a:p>
          </p:txBody>
        </p:sp>
        <p:sp>
          <p:nvSpPr>
            <p:cNvPr id="15" name="object 10">
              <a:extLst>
                <a:ext uri="{FF2B5EF4-FFF2-40B4-BE49-F238E27FC236}">
                  <a16:creationId xmlns:a16="http://schemas.microsoft.com/office/drawing/2014/main" id="{2D4189EB-B916-8001-AE30-D6F42430F44C}"/>
                </a:ext>
              </a:extLst>
            </p:cNvPr>
            <p:cNvSpPr/>
            <p:nvPr/>
          </p:nvSpPr>
          <p:spPr>
            <a:xfrm>
              <a:off x="469137" y="0"/>
              <a:ext cx="965835" cy="116205"/>
            </a:xfrm>
            <a:custGeom>
              <a:avLst/>
              <a:gdLst/>
              <a:ahLst/>
              <a:cxnLst/>
              <a:rect l="l" t="t" r="r" b="b"/>
              <a:pathLst>
                <a:path w="965835" h="116205">
                  <a:moveTo>
                    <a:pt x="965327" y="0"/>
                  </a:moveTo>
                  <a:lnTo>
                    <a:pt x="0" y="0"/>
                  </a:lnTo>
                  <a:lnTo>
                    <a:pt x="0" y="115925"/>
                  </a:lnTo>
                  <a:lnTo>
                    <a:pt x="965327" y="115925"/>
                  </a:lnTo>
                  <a:lnTo>
                    <a:pt x="965327" y="0"/>
                  </a:lnTo>
                  <a:close/>
                </a:path>
              </a:pathLst>
            </a:custGeom>
            <a:solidFill>
              <a:srgbClr val="1796BA"/>
            </a:solidFill>
          </p:spPr>
          <p:txBody>
            <a:bodyPr wrap="square" lIns="0" tIns="0" rIns="0" bIns="0" rtlCol="0"/>
            <a:lstStyle/>
            <a:p>
              <a:endParaRPr/>
            </a:p>
          </p:txBody>
        </p:sp>
      </p:grpSp>
    </p:spTree>
    <p:extLst>
      <p:ext uri="{BB962C8B-B14F-4D97-AF65-F5344CB8AC3E}">
        <p14:creationId xmlns:p14="http://schemas.microsoft.com/office/powerpoint/2010/main" val="215868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9D70-D0F5-4F44-9DBF-30A702F54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68E14-6ECA-4430-8C12-399F554F7B9B}"/>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4" name="Footer Placeholder 3">
            <a:extLst>
              <a:ext uri="{FF2B5EF4-FFF2-40B4-BE49-F238E27FC236}">
                <a16:creationId xmlns:a16="http://schemas.microsoft.com/office/drawing/2014/main" id="{6BCF94CD-2DDC-4D78-9F04-D3B7973BD2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C216D3-484A-483A-99C6-368135FBFDDA}"/>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2099775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9EEA-1A69-88B7-633E-E08B5B2EA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712690-0D7D-B548-A798-91CD72429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1278A1-8E59-85AB-3FDE-A1E2E1320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27AF33E-C769-D9F6-49E7-2CCC261D0708}"/>
              </a:ext>
            </a:extLst>
          </p:cNvPr>
          <p:cNvSpPr>
            <a:spLocks noGrp="1"/>
          </p:cNvSpPr>
          <p:nvPr>
            <p:ph type="ftr" sz="quarter" idx="11"/>
          </p:nvPr>
        </p:nvSpPr>
        <p:spPr/>
        <p:txBody>
          <a:bodyPr/>
          <a:lstStyle/>
          <a:p>
            <a:r>
              <a:rPr lang="en-US"/>
              <a:t>Authors</a:t>
            </a:r>
          </a:p>
        </p:txBody>
      </p:sp>
      <p:sp>
        <p:nvSpPr>
          <p:cNvPr id="7" name="Slide Number Placeholder 6">
            <a:extLst>
              <a:ext uri="{FF2B5EF4-FFF2-40B4-BE49-F238E27FC236}">
                <a16:creationId xmlns:a16="http://schemas.microsoft.com/office/drawing/2014/main" id="{815EA99B-5CAD-A204-2051-05C79A055D76}"/>
              </a:ext>
            </a:extLst>
          </p:cNvPr>
          <p:cNvSpPr>
            <a:spLocks noGrp="1"/>
          </p:cNvSpPr>
          <p:nvPr>
            <p:ph type="sldNum" sz="quarter" idx="12"/>
          </p:nvPr>
        </p:nvSpPr>
        <p:spPr/>
        <p:txBody>
          <a:bodyPr/>
          <a:lstStyle/>
          <a:p>
            <a:fld id="{3C5EB4F0-0E4D-0D46-917C-5E8B7D48FDDC}" type="slidenum">
              <a:rPr lang="en-US" smtClean="0"/>
              <a:t>‹#›</a:t>
            </a:fld>
            <a:endParaRPr lang="en-US"/>
          </a:p>
        </p:txBody>
      </p:sp>
    </p:spTree>
    <p:extLst>
      <p:ext uri="{BB962C8B-B14F-4D97-AF65-F5344CB8AC3E}">
        <p14:creationId xmlns:p14="http://schemas.microsoft.com/office/powerpoint/2010/main" val="3385820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2756BC-8870-0457-E802-FD1B7ABA96DA}"/>
              </a:ext>
            </a:extLst>
          </p:cNvPr>
          <p:cNvSpPr/>
          <p:nvPr userDrawn="1"/>
        </p:nvSpPr>
        <p:spPr>
          <a:xfrm>
            <a:off x="-12700" y="0"/>
            <a:ext cx="122047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D89DB5-73A6-56F0-19CB-808857CED7F6}"/>
              </a:ext>
            </a:extLst>
          </p:cNvPr>
          <p:cNvSpPr/>
          <p:nvPr userDrawn="1"/>
        </p:nvSpPr>
        <p:spPr>
          <a:xfrm>
            <a:off x="80056" y="-56380"/>
            <a:ext cx="10970381" cy="6919338"/>
          </a:xfrm>
          <a:custGeom>
            <a:avLst/>
            <a:gdLst>
              <a:gd name="connsiteX0" fmla="*/ 0 w 8576527"/>
              <a:gd name="connsiteY0" fmla="*/ 0 h 6914381"/>
              <a:gd name="connsiteX1" fmla="*/ 8576527 w 8576527"/>
              <a:gd name="connsiteY1" fmla="*/ 0 h 6914381"/>
              <a:gd name="connsiteX2" fmla="*/ 8576527 w 8576527"/>
              <a:gd name="connsiteY2" fmla="*/ 6914381 h 6914381"/>
              <a:gd name="connsiteX3" fmla="*/ 0 w 8576527"/>
              <a:gd name="connsiteY3" fmla="*/ 6914381 h 6914381"/>
              <a:gd name="connsiteX4" fmla="*/ 0 w 8576527"/>
              <a:gd name="connsiteY4" fmla="*/ 0 h 6914381"/>
              <a:gd name="connsiteX0" fmla="*/ 0 w 8576527"/>
              <a:gd name="connsiteY0" fmla="*/ 7119 h 6921500"/>
              <a:gd name="connsiteX1" fmla="*/ 5562600 w 8576527"/>
              <a:gd name="connsiteY1" fmla="*/ 0 h 6921500"/>
              <a:gd name="connsiteX2" fmla="*/ 8576527 w 8576527"/>
              <a:gd name="connsiteY2" fmla="*/ 7119 h 6921500"/>
              <a:gd name="connsiteX3" fmla="*/ 8576527 w 8576527"/>
              <a:gd name="connsiteY3" fmla="*/ 6921500 h 6921500"/>
              <a:gd name="connsiteX4" fmla="*/ 0 w 8576527"/>
              <a:gd name="connsiteY4" fmla="*/ 6921500 h 6921500"/>
              <a:gd name="connsiteX5" fmla="*/ 0 w 8576527"/>
              <a:gd name="connsiteY5" fmla="*/ 7119 h 6921500"/>
              <a:gd name="connsiteX0" fmla="*/ 660400 w 8576527"/>
              <a:gd name="connsiteY0" fmla="*/ 19819 h 6921500"/>
              <a:gd name="connsiteX1" fmla="*/ 5562600 w 8576527"/>
              <a:gd name="connsiteY1" fmla="*/ 0 h 6921500"/>
              <a:gd name="connsiteX2" fmla="*/ 8576527 w 8576527"/>
              <a:gd name="connsiteY2" fmla="*/ 7119 h 6921500"/>
              <a:gd name="connsiteX3" fmla="*/ 8576527 w 8576527"/>
              <a:gd name="connsiteY3" fmla="*/ 6921500 h 6921500"/>
              <a:gd name="connsiteX4" fmla="*/ 0 w 8576527"/>
              <a:gd name="connsiteY4" fmla="*/ 6921500 h 6921500"/>
              <a:gd name="connsiteX5" fmla="*/ 660400 w 8576527"/>
              <a:gd name="connsiteY5" fmla="*/ 19819 h 6921500"/>
              <a:gd name="connsiteX0" fmla="*/ 660400 w 9186127"/>
              <a:gd name="connsiteY0" fmla="*/ 19819 h 6921500"/>
              <a:gd name="connsiteX1" fmla="*/ 5562600 w 9186127"/>
              <a:gd name="connsiteY1" fmla="*/ 0 h 6921500"/>
              <a:gd name="connsiteX2" fmla="*/ 9186127 w 9186127"/>
              <a:gd name="connsiteY2" fmla="*/ 19819 h 6921500"/>
              <a:gd name="connsiteX3" fmla="*/ 8576527 w 9186127"/>
              <a:gd name="connsiteY3" fmla="*/ 6921500 h 6921500"/>
              <a:gd name="connsiteX4" fmla="*/ 0 w 9186127"/>
              <a:gd name="connsiteY4" fmla="*/ 6921500 h 6921500"/>
              <a:gd name="connsiteX5" fmla="*/ 660400 w 9186127"/>
              <a:gd name="connsiteY5" fmla="*/ 19819 h 6921500"/>
              <a:gd name="connsiteX0" fmla="*/ 1143000 w 9668727"/>
              <a:gd name="connsiteY0" fmla="*/ 19819 h 6934200"/>
              <a:gd name="connsiteX1" fmla="*/ 6045200 w 9668727"/>
              <a:gd name="connsiteY1" fmla="*/ 0 h 6934200"/>
              <a:gd name="connsiteX2" fmla="*/ 9668727 w 9668727"/>
              <a:gd name="connsiteY2" fmla="*/ 19819 h 6934200"/>
              <a:gd name="connsiteX3" fmla="*/ 9059127 w 9668727"/>
              <a:gd name="connsiteY3" fmla="*/ 6921500 h 6934200"/>
              <a:gd name="connsiteX4" fmla="*/ 0 w 9668727"/>
              <a:gd name="connsiteY4" fmla="*/ 6934200 h 6934200"/>
              <a:gd name="connsiteX5" fmla="*/ 1143000 w 9668727"/>
              <a:gd name="connsiteY5" fmla="*/ 19819 h 6934200"/>
              <a:gd name="connsiteX0" fmla="*/ 1143000 w 9668727"/>
              <a:gd name="connsiteY0" fmla="*/ 19819 h 6934200"/>
              <a:gd name="connsiteX1" fmla="*/ 6045200 w 9668727"/>
              <a:gd name="connsiteY1" fmla="*/ 0 h 6934200"/>
              <a:gd name="connsiteX2" fmla="*/ 9668727 w 9668727"/>
              <a:gd name="connsiteY2" fmla="*/ 19819 h 6934200"/>
              <a:gd name="connsiteX3" fmla="*/ 8297127 w 9668727"/>
              <a:gd name="connsiteY3" fmla="*/ 6921500 h 6934200"/>
              <a:gd name="connsiteX4" fmla="*/ 0 w 9668727"/>
              <a:gd name="connsiteY4" fmla="*/ 6934200 h 6934200"/>
              <a:gd name="connsiteX5" fmla="*/ 1143000 w 96687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2971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2971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5765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779727 w 9897327"/>
              <a:gd name="connsiteY3" fmla="*/ 6934200 h 6934200"/>
              <a:gd name="connsiteX4" fmla="*/ 0 w 9897327"/>
              <a:gd name="connsiteY4" fmla="*/ 6934200 h 6934200"/>
              <a:gd name="connsiteX5" fmla="*/ 1143000 w 9897327"/>
              <a:gd name="connsiteY5" fmla="*/ 19819 h 6934200"/>
              <a:gd name="connsiteX0" fmla="*/ 1143000 w 9897327"/>
              <a:gd name="connsiteY0" fmla="*/ 19819 h 6959600"/>
              <a:gd name="connsiteX1" fmla="*/ 6045200 w 9897327"/>
              <a:gd name="connsiteY1" fmla="*/ 0 h 6959600"/>
              <a:gd name="connsiteX2" fmla="*/ 9897327 w 9897327"/>
              <a:gd name="connsiteY2" fmla="*/ 32519 h 6959600"/>
              <a:gd name="connsiteX3" fmla="*/ 8424127 w 9897327"/>
              <a:gd name="connsiteY3" fmla="*/ 6959600 h 6959600"/>
              <a:gd name="connsiteX4" fmla="*/ 0 w 9897327"/>
              <a:gd name="connsiteY4" fmla="*/ 6934200 h 6959600"/>
              <a:gd name="connsiteX5" fmla="*/ 1143000 w 9897327"/>
              <a:gd name="connsiteY5" fmla="*/ 19819 h 6959600"/>
              <a:gd name="connsiteX0" fmla="*/ 1143000 w 9897327"/>
              <a:gd name="connsiteY0" fmla="*/ 19819 h 6959600"/>
              <a:gd name="connsiteX1" fmla="*/ 6045200 w 9897327"/>
              <a:gd name="connsiteY1" fmla="*/ 0 h 6959600"/>
              <a:gd name="connsiteX2" fmla="*/ 9897327 w 9897327"/>
              <a:gd name="connsiteY2" fmla="*/ 32519 h 6959600"/>
              <a:gd name="connsiteX3" fmla="*/ 8474927 w 9897327"/>
              <a:gd name="connsiteY3" fmla="*/ 6959600 h 6959600"/>
              <a:gd name="connsiteX4" fmla="*/ 0 w 9897327"/>
              <a:gd name="connsiteY4" fmla="*/ 6934200 h 6959600"/>
              <a:gd name="connsiteX5" fmla="*/ 1143000 w 9897327"/>
              <a:gd name="connsiteY5" fmla="*/ 19819 h 6959600"/>
              <a:gd name="connsiteX0" fmla="*/ 2108200 w 10862527"/>
              <a:gd name="connsiteY0" fmla="*/ 198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108200 w 10862527"/>
              <a:gd name="connsiteY5" fmla="*/ 19819 h 6959600"/>
              <a:gd name="connsiteX0" fmla="*/ 2476500 w 10862527"/>
              <a:gd name="connsiteY0" fmla="*/ 71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476500 w 10862527"/>
              <a:gd name="connsiteY5" fmla="*/ 7119 h 6959600"/>
              <a:gd name="connsiteX0" fmla="*/ 2387600 w 10862527"/>
              <a:gd name="connsiteY0" fmla="*/ 71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387600 w 10862527"/>
              <a:gd name="connsiteY5" fmla="*/ 7119 h 6959600"/>
              <a:gd name="connsiteX0" fmla="*/ 2463800 w 10938727"/>
              <a:gd name="connsiteY0" fmla="*/ 7119 h 6959600"/>
              <a:gd name="connsiteX1" fmla="*/ 7086600 w 10938727"/>
              <a:gd name="connsiteY1" fmla="*/ 0 h 6959600"/>
              <a:gd name="connsiteX2" fmla="*/ 10938727 w 10938727"/>
              <a:gd name="connsiteY2" fmla="*/ 32519 h 6959600"/>
              <a:gd name="connsiteX3" fmla="*/ 9516327 w 10938727"/>
              <a:gd name="connsiteY3" fmla="*/ 6959600 h 6959600"/>
              <a:gd name="connsiteX4" fmla="*/ 0 w 10938727"/>
              <a:gd name="connsiteY4" fmla="*/ 6934200 h 6959600"/>
              <a:gd name="connsiteX5" fmla="*/ 2463800 w 10938727"/>
              <a:gd name="connsiteY5" fmla="*/ 7119 h 6959600"/>
              <a:gd name="connsiteX0" fmla="*/ 2489665 w 10964592"/>
              <a:gd name="connsiteY0" fmla="*/ 7119 h 6964589"/>
              <a:gd name="connsiteX1" fmla="*/ 7112465 w 10964592"/>
              <a:gd name="connsiteY1" fmla="*/ 0 h 6964589"/>
              <a:gd name="connsiteX2" fmla="*/ 10964592 w 10964592"/>
              <a:gd name="connsiteY2" fmla="*/ 32519 h 6964589"/>
              <a:gd name="connsiteX3" fmla="*/ 9542192 w 10964592"/>
              <a:gd name="connsiteY3" fmla="*/ 6959600 h 6964589"/>
              <a:gd name="connsiteX4" fmla="*/ 0 w 10964592"/>
              <a:gd name="connsiteY4" fmla="*/ 6964589 h 6964589"/>
              <a:gd name="connsiteX5" fmla="*/ 2489665 w 10964592"/>
              <a:gd name="connsiteY5" fmla="*/ 7119 h 696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4592" h="6964589">
                <a:moveTo>
                  <a:pt x="2489665" y="7119"/>
                </a:moveTo>
                <a:lnTo>
                  <a:pt x="7112465" y="0"/>
                </a:lnTo>
                <a:lnTo>
                  <a:pt x="10964592" y="32519"/>
                </a:lnTo>
                <a:lnTo>
                  <a:pt x="9542192" y="6959600"/>
                </a:lnTo>
                <a:lnTo>
                  <a:pt x="0" y="6964589"/>
                </a:lnTo>
                <a:lnTo>
                  <a:pt x="2489665" y="711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0">
            <a:extLst>
              <a:ext uri="{FF2B5EF4-FFF2-40B4-BE49-F238E27FC236}">
                <a16:creationId xmlns:a16="http://schemas.microsoft.com/office/drawing/2014/main" id="{CC403535-3D37-AFF8-7B23-EC191268AC03}"/>
              </a:ext>
            </a:extLst>
          </p:cNvPr>
          <p:cNvSpPr/>
          <p:nvPr userDrawn="1"/>
        </p:nvSpPr>
        <p:spPr>
          <a:xfrm>
            <a:off x="9671225" y="-34157"/>
            <a:ext cx="2238014" cy="6892157"/>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33295 w 2237318"/>
              <a:gd name="connsiteY0" fmla="*/ 18962 h 6882938"/>
              <a:gd name="connsiteX1" fmla="*/ 2237318 w 2237318"/>
              <a:gd name="connsiteY1" fmla="*/ 0 h 6882938"/>
              <a:gd name="connsiteX2" fmla="*/ 59384 w 2237318"/>
              <a:gd name="connsiteY2" fmla="*/ 6874625 h 6882938"/>
              <a:gd name="connsiteX3" fmla="*/ 0 w 2237318"/>
              <a:gd name="connsiteY3" fmla="*/ 6882938 h 6882938"/>
              <a:gd name="connsiteX4" fmla="*/ 1433295 w 2237318"/>
              <a:gd name="connsiteY4" fmla="*/ 18962 h 6882938"/>
              <a:gd name="connsiteX0" fmla="*/ 1433295 w 2227836"/>
              <a:gd name="connsiteY0" fmla="*/ 0 h 6863976"/>
              <a:gd name="connsiteX1" fmla="*/ 2227836 w 2227836"/>
              <a:gd name="connsiteY1" fmla="*/ 6322 h 6863976"/>
              <a:gd name="connsiteX2" fmla="*/ 59384 w 2227836"/>
              <a:gd name="connsiteY2" fmla="*/ 6855663 h 6863976"/>
              <a:gd name="connsiteX3" fmla="*/ 0 w 2227836"/>
              <a:gd name="connsiteY3" fmla="*/ 6863976 h 6863976"/>
              <a:gd name="connsiteX4" fmla="*/ 1433295 w 2227836"/>
              <a:gd name="connsiteY4" fmla="*/ 0 h 6863976"/>
              <a:gd name="connsiteX0" fmla="*/ 1455419 w 2227836"/>
              <a:gd name="connsiteY0" fmla="*/ 0 h 6860815"/>
              <a:gd name="connsiteX1" fmla="*/ 2227836 w 2227836"/>
              <a:gd name="connsiteY1" fmla="*/ 3161 h 6860815"/>
              <a:gd name="connsiteX2" fmla="*/ 59384 w 2227836"/>
              <a:gd name="connsiteY2" fmla="*/ 6852502 h 6860815"/>
              <a:gd name="connsiteX3" fmla="*/ 0 w 2227836"/>
              <a:gd name="connsiteY3" fmla="*/ 6860815 h 6860815"/>
              <a:gd name="connsiteX4" fmla="*/ 1455419 w 2227836"/>
              <a:gd name="connsiteY4" fmla="*/ 0 h 6860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836" h="6860815">
                <a:moveTo>
                  <a:pt x="1455419" y="0"/>
                </a:moveTo>
                <a:lnTo>
                  <a:pt x="2227836" y="3161"/>
                </a:lnTo>
                <a:lnTo>
                  <a:pt x="59384" y="6852502"/>
                </a:lnTo>
                <a:lnTo>
                  <a:pt x="0" y="6860815"/>
                </a:lnTo>
                <a:lnTo>
                  <a:pt x="1455419"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0">
            <a:extLst>
              <a:ext uri="{FF2B5EF4-FFF2-40B4-BE49-F238E27FC236}">
                <a16:creationId xmlns:a16="http://schemas.microsoft.com/office/drawing/2014/main" id="{9346D5D2-3ADA-6CA2-B574-AAAF9030F99B}"/>
              </a:ext>
            </a:extLst>
          </p:cNvPr>
          <p:cNvSpPr/>
          <p:nvPr userDrawn="1"/>
        </p:nvSpPr>
        <p:spPr>
          <a:xfrm>
            <a:off x="9768327" y="-33772"/>
            <a:ext cx="2486048" cy="6914381"/>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772598 w 2605066"/>
              <a:gd name="connsiteY0" fmla="*/ 0 h 6902817"/>
              <a:gd name="connsiteX1" fmla="*/ 2605066 w 2605066"/>
              <a:gd name="connsiteY1" fmla="*/ 1 h 6902817"/>
              <a:gd name="connsiteX2" fmla="*/ 427132 w 2605066"/>
              <a:gd name="connsiteY2" fmla="*/ 6874626 h 6902817"/>
              <a:gd name="connsiteX3" fmla="*/ 0 w 2605066"/>
              <a:gd name="connsiteY3" fmla="*/ 6902817 h 6902817"/>
              <a:gd name="connsiteX4" fmla="*/ 1772598 w 2605066"/>
              <a:gd name="connsiteY4" fmla="*/ 0 h 6902817"/>
              <a:gd name="connsiteX0" fmla="*/ 1772848 w 2605316"/>
              <a:gd name="connsiteY0" fmla="*/ 0 h 6914382"/>
              <a:gd name="connsiteX1" fmla="*/ 2605316 w 2605316"/>
              <a:gd name="connsiteY1" fmla="*/ 1 h 6914382"/>
              <a:gd name="connsiteX2" fmla="*/ 0 w 2605316"/>
              <a:gd name="connsiteY2" fmla="*/ 6914382 h 6914382"/>
              <a:gd name="connsiteX3" fmla="*/ 250 w 2605316"/>
              <a:gd name="connsiteY3" fmla="*/ 6902817 h 6914382"/>
              <a:gd name="connsiteX4" fmla="*/ 1772848 w 2605316"/>
              <a:gd name="connsiteY4" fmla="*/ 0 h 6914382"/>
              <a:gd name="connsiteX0" fmla="*/ 1772848 w 2008969"/>
              <a:gd name="connsiteY0" fmla="*/ 0 h 6914382"/>
              <a:gd name="connsiteX1" fmla="*/ 2008969 w 2008969"/>
              <a:gd name="connsiteY1" fmla="*/ 1 h 6914382"/>
              <a:gd name="connsiteX2" fmla="*/ 0 w 2008969"/>
              <a:gd name="connsiteY2" fmla="*/ 6914382 h 6914382"/>
              <a:gd name="connsiteX3" fmla="*/ 250 w 2008969"/>
              <a:gd name="connsiteY3" fmla="*/ 6902817 h 6914382"/>
              <a:gd name="connsiteX4" fmla="*/ 1772848 w 2008969"/>
              <a:gd name="connsiteY4" fmla="*/ 0 h 6914382"/>
              <a:gd name="connsiteX0" fmla="*/ 1772848 w 2486048"/>
              <a:gd name="connsiteY0" fmla="*/ 0 h 6914382"/>
              <a:gd name="connsiteX1" fmla="*/ 2486048 w 2486048"/>
              <a:gd name="connsiteY1" fmla="*/ 1 h 6914382"/>
              <a:gd name="connsiteX2" fmla="*/ 0 w 2486048"/>
              <a:gd name="connsiteY2" fmla="*/ 6914382 h 6914382"/>
              <a:gd name="connsiteX3" fmla="*/ 250 w 2486048"/>
              <a:gd name="connsiteY3" fmla="*/ 6902817 h 6914382"/>
              <a:gd name="connsiteX4" fmla="*/ 1772848 w 2486048"/>
              <a:gd name="connsiteY4" fmla="*/ 0 h 6914382"/>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48" h="6914381">
                <a:moveTo>
                  <a:pt x="2279743" y="9938"/>
                </a:moveTo>
                <a:lnTo>
                  <a:pt x="2486048" y="0"/>
                </a:lnTo>
                <a:lnTo>
                  <a:pt x="0" y="6914381"/>
                </a:lnTo>
                <a:cubicBezTo>
                  <a:pt x="83" y="6910526"/>
                  <a:pt x="167" y="6906671"/>
                  <a:pt x="250" y="6902816"/>
                </a:cubicBezTo>
                <a:lnTo>
                  <a:pt x="2279743" y="9938"/>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0">
            <a:extLst>
              <a:ext uri="{FF2B5EF4-FFF2-40B4-BE49-F238E27FC236}">
                <a16:creationId xmlns:a16="http://schemas.microsoft.com/office/drawing/2014/main" id="{F70CD3F1-ABDB-437D-5FD6-44839B95857F}"/>
              </a:ext>
            </a:extLst>
          </p:cNvPr>
          <p:cNvSpPr/>
          <p:nvPr userDrawn="1"/>
        </p:nvSpPr>
        <p:spPr>
          <a:xfrm>
            <a:off x="-12700" y="-48190"/>
            <a:ext cx="2490361" cy="6926009"/>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772598 w 2605066"/>
              <a:gd name="connsiteY0" fmla="*/ 0 h 6902817"/>
              <a:gd name="connsiteX1" fmla="*/ 2605066 w 2605066"/>
              <a:gd name="connsiteY1" fmla="*/ 1 h 6902817"/>
              <a:gd name="connsiteX2" fmla="*/ 427132 w 2605066"/>
              <a:gd name="connsiteY2" fmla="*/ 6874626 h 6902817"/>
              <a:gd name="connsiteX3" fmla="*/ 0 w 2605066"/>
              <a:gd name="connsiteY3" fmla="*/ 6902817 h 6902817"/>
              <a:gd name="connsiteX4" fmla="*/ 1772598 w 2605066"/>
              <a:gd name="connsiteY4" fmla="*/ 0 h 6902817"/>
              <a:gd name="connsiteX0" fmla="*/ 1772848 w 2605316"/>
              <a:gd name="connsiteY0" fmla="*/ 0 h 6914382"/>
              <a:gd name="connsiteX1" fmla="*/ 2605316 w 2605316"/>
              <a:gd name="connsiteY1" fmla="*/ 1 h 6914382"/>
              <a:gd name="connsiteX2" fmla="*/ 0 w 2605316"/>
              <a:gd name="connsiteY2" fmla="*/ 6914382 h 6914382"/>
              <a:gd name="connsiteX3" fmla="*/ 250 w 2605316"/>
              <a:gd name="connsiteY3" fmla="*/ 6902817 h 6914382"/>
              <a:gd name="connsiteX4" fmla="*/ 1772848 w 2605316"/>
              <a:gd name="connsiteY4" fmla="*/ 0 h 6914382"/>
              <a:gd name="connsiteX0" fmla="*/ 1772848 w 2008969"/>
              <a:gd name="connsiteY0" fmla="*/ 0 h 6914382"/>
              <a:gd name="connsiteX1" fmla="*/ 2008969 w 2008969"/>
              <a:gd name="connsiteY1" fmla="*/ 1 h 6914382"/>
              <a:gd name="connsiteX2" fmla="*/ 0 w 2008969"/>
              <a:gd name="connsiteY2" fmla="*/ 6914382 h 6914382"/>
              <a:gd name="connsiteX3" fmla="*/ 250 w 2008969"/>
              <a:gd name="connsiteY3" fmla="*/ 6902817 h 6914382"/>
              <a:gd name="connsiteX4" fmla="*/ 1772848 w 2008969"/>
              <a:gd name="connsiteY4" fmla="*/ 0 h 6914382"/>
              <a:gd name="connsiteX0" fmla="*/ 1772848 w 2486048"/>
              <a:gd name="connsiteY0" fmla="*/ 0 h 6914382"/>
              <a:gd name="connsiteX1" fmla="*/ 2486048 w 2486048"/>
              <a:gd name="connsiteY1" fmla="*/ 1 h 6914382"/>
              <a:gd name="connsiteX2" fmla="*/ 0 w 2486048"/>
              <a:gd name="connsiteY2" fmla="*/ 6914382 h 6914382"/>
              <a:gd name="connsiteX3" fmla="*/ 250 w 2486048"/>
              <a:gd name="connsiteY3" fmla="*/ 6902817 h 6914382"/>
              <a:gd name="connsiteX4" fmla="*/ 1772848 w 2486048"/>
              <a:gd name="connsiteY4" fmla="*/ 0 h 6914382"/>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305622 w 2486048"/>
              <a:gd name="connsiteY0" fmla="*/ 0 h 6926009"/>
              <a:gd name="connsiteX1" fmla="*/ 2486048 w 2486048"/>
              <a:gd name="connsiteY1" fmla="*/ 11628 h 6926009"/>
              <a:gd name="connsiteX2" fmla="*/ 0 w 2486048"/>
              <a:gd name="connsiteY2" fmla="*/ 6926009 h 6926009"/>
              <a:gd name="connsiteX3" fmla="*/ 250 w 2486048"/>
              <a:gd name="connsiteY3" fmla="*/ 6914444 h 6926009"/>
              <a:gd name="connsiteX4" fmla="*/ 2305622 w 2486048"/>
              <a:gd name="connsiteY4" fmla="*/ 0 h 6926009"/>
              <a:gd name="connsiteX0" fmla="*/ 2305622 w 2490361"/>
              <a:gd name="connsiteY0" fmla="*/ 0 h 6926009"/>
              <a:gd name="connsiteX1" fmla="*/ 2490361 w 2490361"/>
              <a:gd name="connsiteY1" fmla="*/ 3001 h 6926009"/>
              <a:gd name="connsiteX2" fmla="*/ 0 w 2490361"/>
              <a:gd name="connsiteY2" fmla="*/ 6926009 h 6926009"/>
              <a:gd name="connsiteX3" fmla="*/ 250 w 2490361"/>
              <a:gd name="connsiteY3" fmla="*/ 6914444 h 6926009"/>
              <a:gd name="connsiteX4" fmla="*/ 2305622 w 2490361"/>
              <a:gd name="connsiteY4" fmla="*/ 0 h 6926009"/>
              <a:gd name="connsiteX0" fmla="*/ 2284056 w 2490361"/>
              <a:gd name="connsiteY0" fmla="*/ 0 h 6926009"/>
              <a:gd name="connsiteX1" fmla="*/ 2490361 w 2490361"/>
              <a:gd name="connsiteY1" fmla="*/ 3001 h 6926009"/>
              <a:gd name="connsiteX2" fmla="*/ 0 w 2490361"/>
              <a:gd name="connsiteY2" fmla="*/ 6926009 h 6926009"/>
              <a:gd name="connsiteX3" fmla="*/ 250 w 2490361"/>
              <a:gd name="connsiteY3" fmla="*/ 6914444 h 6926009"/>
              <a:gd name="connsiteX4" fmla="*/ 2284056 w 2490361"/>
              <a:gd name="connsiteY4" fmla="*/ 0 h 692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361" h="6926009">
                <a:moveTo>
                  <a:pt x="2284056" y="0"/>
                </a:moveTo>
                <a:lnTo>
                  <a:pt x="2490361" y="3001"/>
                </a:lnTo>
                <a:lnTo>
                  <a:pt x="0" y="6926009"/>
                </a:lnTo>
                <a:cubicBezTo>
                  <a:pt x="83" y="6922154"/>
                  <a:pt x="167" y="6918299"/>
                  <a:pt x="250" y="6914444"/>
                </a:cubicBezTo>
                <a:lnTo>
                  <a:pt x="2284056"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0">
            <a:extLst>
              <a:ext uri="{FF2B5EF4-FFF2-40B4-BE49-F238E27FC236}">
                <a16:creationId xmlns:a16="http://schemas.microsoft.com/office/drawing/2014/main" id="{AB9797BA-48E2-5382-F37E-3E1211A09D1F}"/>
              </a:ext>
            </a:extLst>
          </p:cNvPr>
          <p:cNvSpPr/>
          <p:nvPr userDrawn="1"/>
        </p:nvSpPr>
        <p:spPr>
          <a:xfrm>
            <a:off x="-75950" y="-34157"/>
            <a:ext cx="2238014" cy="6892157"/>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33295 w 2237318"/>
              <a:gd name="connsiteY0" fmla="*/ 18962 h 6882938"/>
              <a:gd name="connsiteX1" fmla="*/ 2237318 w 2237318"/>
              <a:gd name="connsiteY1" fmla="*/ 0 h 6882938"/>
              <a:gd name="connsiteX2" fmla="*/ 59384 w 2237318"/>
              <a:gd name="connsiteY2" fmla="*/ 6874625 h 6882938"/>
              <a:gd name="connsiteX3" fmla="*/ 0 w 2237318"/>
              <a:gd name="connsiteY3" fmla="*/ 6882938 h 6882938"/>
              <a:gd name="connsiteX4" fmla="*/ 1433295 w 2237318"/>
              <a:gd name="connsiteY4" fmla="*/ 18962 h 6882938"/>
              <a:gd name="connsiteX0" fmla="*/ 1433295 w 2227836"/>
              <a:gd name="connsiteY0" fmla="*/ 0 h 6863976"/>
              <a:gd name="connsiteX1" fmla="*/ 2227836 w 2227836"/>
              <a:gd name="connsiteY1" fmla="*/ 6322 h 6863976"/>
              <a:gd name="connsiteX2" fmla="*/ 59384 w 2227836"/>
              <a:gd name="connsiteY2" fmla="*/ 6855663 h 6863976"/>
              <a:gd name="connsiteX3" fmla="*/ 0 w 2227836"/>
              <a:gd name="connsiteY3" fmla="*/ 6863976 h 6863976"/>
              <a:gd name="connsiteX4" fmla="*/ 1433295 w 2227836"/>
              <a:gd name="connsiteY4" fmla="*/ 0 h 6863976"/>
              <a:gd name="connsiteX0" fmla="*/ 1455419 w 2227836"/>
              <a:gd name="connsiteY0" fmla="*/ 0 h 6860815"/>
              <a:gd name="connsiteX1" fmla="*/ 2227836 w 2227836"/>
              <a:gd name="connsiteY1" fmla="*/ 3161 h 6860815"/>
              <a:gd name="connsiteX2" fmla="*/ 59384 w 2227836"/>
              <a:gd name="connsiteY2" fmla="*/ 6852502 h 6860815"/>
              <a:gd name="connsiteX3" fmla="*/ 0 w 2227836"/>
              <a:gd name="connsiteY3" fmla="*/ 6860815 h 6860815"/>
              <a:gd name="connsiteX4" fmla="*/ 1455419 w 2227836"/>
              <a:gd name="connsiteY4" fmla="*/ 0 h 6860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836" h="6860815">
                <a:moveTo>
                  <a:pt x="1455419" y="0"/>
                </a:moveTo>
                <a:lnTo>
                  <a:pt x="2227836" y="3161"/>
                </a:lnTo>
                <a:lnTo>
                  <a:pt x="59384" y="6852502"/>
                </a:lnTo>
                <a:lnTo>
                  <a:pt x="0" y="6860815"/>
                </a:lnTo>
                <a:lnTo>
                  <a:pt x="1455419"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A4713A-AA8A-78A6-3814-AAC7D683596A}"/>
              </a:ext>
            </a:extLst>
          </p:cNvPr>
          <p:cNvSpPr>
            <a:spLocks noGrp="1"/>
          </p:cNvSpPr>
          <p:nvPr>
            <p:ph type="title" hasCustomPrompt="1"/>
          </p:nvPr>
        </p:nvSpPr>
        <p:spPr>
          <a:xfrm>
            <a:off x="2254820" y="1023119"/>
            <a:ext cx="7199996" cy="4800600"/>
          </a:xfrm>
        </p:spPr>
        <p:txBody>
          <a:bodyPr>
            <a:noAutofit/>
          </a:bodyPr>
          <a:lstStyle>
            <a:lvl1pPr algn="ctr">
              <a:lnSpc>
                <a:spcPct val="150000"/>
              </a:lnSpc>
              <a:defRPr sz="4400" b="1" i="1">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a:t>Quotations are commonly printed as means of inspiration and to invoke philosophical thoughts from the reader.</a:t>
            </a:r>
          </a:p>
        </p:txBody>
      </p:sp>
      <p:sp>
        <p:nvSpPr>
          <p:cNvPr id="6" name="Slide Number Placeholder 5">
            <a:extLst>
              <a:ext uri="{FF2B5EF4-FFF2-40B4-BE49-F238E27FC236}">
                <a16:creationId xmlns:a16="http://schemas.microsoft.com/office/drawing/2014/main" id="{8E9A87E4-05A5-0C19-0981-B5AC969DF9DC}"/>
              </a:ext>
            </a:extLst>
          </p:cNvPr>
          <p:cNvSpPr>
            <a:spLocks noGrp="1"/>
          </p:cNvSpPr>
          <p:nvPr>
            <p:ph type="sldNum" sz="quarter" idx="12"/>
          </p:nvPr>
        </p:nvSpPr>
        <p:spPr/>
        <p:txBody>
          <a:bodyPr/>
          <a:lstStyle/>
          <a:p>
            <a:fld id="{3C5EB4F0-0E4D-0D46-917C-5E8B7D48FDDC}" type="slidenum">
              <a:rPr lang="en-US" smtClean="0"/>
              <a:t>‹#›</a:t>
            </a:fld>
            <a:endParaRPr lang="en-US"/>
          </a:p>
        </p:txBody>
      </p:sp>
      <p:sp>
        <p:nvSpPr>
          <p:cNvPr id="15" name="TextBox 14">
            <a:extLst>
              <a:ext uri="{FF2B5EF4-FFF2-40B4-BE49-F238E27FC236}">
                <a16:creationId xmlns:a16="http://schemas.microsoft.com/office/drawing/2014/main" id="{09EBDB47-3808-7637-676C-B3A075AA435E}"/>
              </a:ext>
            </a:extLst>
          </p:cNvPr>
          <p:cNvSpPr txBox="1"/>
          <p:nvPr userDrawn="1"/>
        </p:nvSpPr>
        <p:spPr>
          <a:xfrm>
            <a:off x="5389385" y="117566"/>
            <a:ext cx="836023" cy="1569660"/>
          </a:xfrm>
          <a:prstGeom prst="rect">
            <a:avLst/>
          </a:prstGeom>
          <a:noFill/>
        </p:spPr>
        <p:txBody>
          <a:bodyPr wrap="square" rtlCol="0">
            <a:spAutoFit/>
          </a:bodyPr>
          <a:lstStyle/>
          <a:p>
            <a:pPr algn="ctr"/>
            <a:r>
              <a:rPr lang="en-US" sz="9600" dirty="0">
                <a:solidFill>
                  <a:schemeClr val="accent5"/>
                </a:solidFill>
                <a:latin typeface="Lato" panose="020F0502020204030203" pitchFamily="34" charset="0"/>
                <a:ea typeface="Lato" panose="020F0502020204030203" pitchFamily="34" charset="0"/>
                <a:cs typeface="Lato" panose="020F0502020204030203" pitchFamily="34" charset="0"/>
              </a:rPr>
              <a:t>“</a:t>
            </a:r>
          </a:p>
        </p:txBody>
      </p:sp>
      <p:sp>
        <p:nvSpPr>
          <p:cNvPr id="16" name="TextBox 15">
            <a:extLst>
              <a:ext uri="{FF2B5EF4-FFF2-40B4-BE49-F238E27FC236}">
                <a16:creationId xmlns:a16="http://schemas.microsoft.com/office/drawing/2014/main" id="{0BE2B12F-E5C1-28EE-C221-4A7F47D9ECDA}"/>
              </a:ext>
            </a:extLst>
          </p:cNvPr>
          <p:cNvSpPr txBox="1"/>
          <p:nvPr userDrawn="1"/>
        </p:nvSpPr>
        <p:spPr>
          <a:xfrm>
            <a:off x="5371026" y="5834881"/>
            <a:ext cx="836023" cy="1569660"/>
          </a:xfrm>
          <a:prstGeom prst="rect">
            <a:avLst/>
          </a:prstGeom>
          <a:noFill/>
        </p:spPr>
        <p:txBody>
          <a:bodyPr wrap="square" rtlCol="0">
            <a:spAutoFit/>
          </a:bodyPr>
          <a:lstStyle/>
          <a:p>
            <a:pPr algn="ctr"/>
            <a:r>
              <a:rPr lang="en-US" sz="9600" dirty="0">
                <a:solidFill>
                  <a:schemeClr val="accent5"/>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1176296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xtra layou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2756BC-8870-0457-E802-FD1B7ABA96DA}"/>
              </a:ext>
            </a:extLst>
          </p:cNvPr>
          <p:cNvSpPr/>
          <p:nvPr userDrawn="1"/>
        </p:nvSpPr>
        <p:spPr>
          <a:xfrm>
            <a:off x="-12700" y="0"/>
            <a:ext cx="122047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D89DB5-73A6-56F0-19CB-808857CED7F6}"/>
              </a:ext>
            </a:extLst>
          </p:cNvPr>
          <p:cNvSpPr/>
          <p:nvPr userDrawn="1"/>
        </p:nvSpPr>
        <p:spPr>
          <a:xfrm>
            <a:off x="-67661" y="-56381"/>
            <a:ext cx="11118098" cy="6914381"/>
          </a:xfrm>
          <a:custGeom>
            <a:avLst/>
            <a:gdLst>
              <a:gd name="connsiteX0" fmla="*/ 0 w 8576527"/>
              <a:gd name="connsiteY0" fmla="*/ 0 h 6914381"/>
              <a:gd name="connsiteX1" fmla="*/ 8576527 w 8576527"/>
              <a:gd name="connsiteY1" fmla="*/ 0 h 6914381"/>
              <a:gd name="connsiteX2" fmla="*/ 8576527 w 8576527"/>
              <a:gd name="connsiteY2" fmla="*/ 6914381 h 6914381"/>
              <a:gd name="connsiteX3" fmla="*/ 0 w 8576527"/>
              <a:gd name="connsiteY3" fmla="*/ 6914381 h 6914381"/>
              <a:gd name="connsiteX4" fmla="*/ 0 w 8576527"/>
              <a:gd name="connsiteY4" fmla="*/ 0 h 6914381"/>
              <a:gd name="connsiteX0" fmla="*/ 0 w 8576527"/>
              <a:gd name="connsiteY0" fmla="*/ 7119 h 6921500"/>
              <a:gd name="connsiteX1" fmla="*/ 5562600 w 8576527"/>
              <a:gd name="connsiteY1" fmla="*/ 0 h 6921500"/>
              <a:gd name="connsiteX2" fmla="*/ 8576527 w 8576527"/>
              <a:gd name="connsiteY2" fmla="*/ 7119 h 6921500"/>
              <a:gd name="connsiteX3" fmla="*/ 8576527 w 8576527"/>
              <a:gd name="connsiteY3" fmla="*/ 6921500 h 6921500"/>
              <a:gd name="connsiteX4" fmla="*/ 0 w 8576527"/>
              <a:gd name="connsiteY4" fmla="*/ 6921500 h 6921500"/>
              <a:gd name="connsiteX5" fmla="*/ 0 w 8576527"/>
              <a:gd name="connsiteY5" fmla="*/ 7119 h 6921500"/>
              <a:gd name="connsiteX0" fmla="*/ 660400 w 8576527"/>
              <a:gd name="connsiteY0" fmla="*/ 19819 h 6921500"/>
              <a:gd name="connsiteX1" fmla="*/ 5562600 w 8576527"/>
              <a:gd name="connsiteY1" fmla="*/ 0 h 6921500"/>
              <a:gd name="connsiteX2" fmla="*/ 8576527 w 8576527"/>
              <a:gd name="connsiteY2" fmla="*/ 7119 h 6921500"/>
              <a:gd name="connsiteX3" fmla="*/ 8576527 w 8576527"/>
              <a:gd name="connsiteY3" fmla="*/ 6921500 h 6921500"/>
              <a:gd name="connsiteX4" fmla="*/ 0 w 8576527"/>
              <a:gd name="connsiteY4" fmla="*/ 6921500 h 6921500"/>
              <a:gd name="connsiteX5" fmla="*/ 660400 w 8576527"/>
              <a:gd name="connsiteY5" fmla="*/ 19819 h 6921500"/>
              <a:gd name="connsiteX0" fmla="*/ 660400 w 9186127"/>
              <a:gd name="connsiteY0" fmla="*/ 19819 h 6921500"/>
              <a:gd name="connsiteX1" fmla="*/ 5562600 w 9186127"/>
              <a:gd name="connsiteY1" fmla="*/ 0 h 6921500"/>
              <a:gd name="connsiteX2" fmla="*/ 9186127 w 9186127"/>
              <a:gd name="connsiteY2" fmla="*/ 19819 h 6921500"/>
              <a:gd name="connsiteX3" fmla="*/ 8576527 w 9186127"/>
              <a:gd name="connsiteY3" fmla="*/ 6921500 h 6921500"/>
              <a:gd name="connsiteX4" fmla="*/ 0 w 9186127"/>
              <a:gd name="connsiteY4" fmla="*/ 6921500 h 6921500"/>
              <a:gd name="connsiteX5" fmla="*/ 660400 w 9186127"/>
              <a:gd name="connsiteY5" fmla="*/ 19819 h 6921500"/>
              <a:gd name="connsiteX0" fmla="*/ 1143000 w 9668727"/>
              <a:gd name="connsiteY0" fmla="*/ 19819 h 6934200"/>
              <a:gd name="connsiteX1" fmla="*/ 6045200 w 9668727"/>
              <a:gd name="connsiteY1" fmla="*/ 0 h 6934200"/>
              <a:gd name="connsiteX2" fmla="*/ 9668727 w 9668727"/>
              <a:gd name="connsiteY2" fmla="*/ 19819 h 6934200"/>
              <a:gd name="connsiteX3" fmla="*/ 9059127 w 9668727"/>
              <a:gd name="connsiteY3" fmla="*/ 6921500 h 6934200"/>
              <a:gd name="connsiteX4" fmla="*/ 0 w 9668727"/>
              <a:gd name="connsiteY4" fmla="*/ 6934200 h 6934200"/>
              <a:gd name="connsiteX5" fmla="*/ 1143000 w 9668727"/>
              <a:gd name="connsiteY5" fmla="*/ 19819 h 6934200"/>
              <a:gd name="connsiteX0" fmla="*/ 1143000 w 9668727"/>
              <a:gd name="connsiteY0" fmla="*/ 19819 h 6934200"/>
              <a:gd name="connsiteX1" fmla="*/ 6045200 w 9668727"/>
              <a:gd name="connsiteY1" fmla="*/ 0 h 6934200"/>
              <a:gd name="connsiteX2" fmla="*/ 9668727 w 9668727"/>
              <a:gd name="connsiteY2" fmla="*/ 19819 h 6934200"/>
              <a:gd name="connsiteX3" fmla="*/ 8297127 w 9668727"/>
              <a:gd name="connsiteY3" fmla="*/ 6921500 h 6934200"/>
              <a:gd name="connsiteX4" fmla="*/ 0 w 9668727"/>
              <a:gd name="connsiteY4" fmla="*/ 6934200 h 6934200"/>
              <a:gd name="connsiteX5" fmla="*/ 1143000 w 96687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2971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2971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5765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779727 w 9897327"/>
              <a:gd name="connsiteY3" fmla="*/ 6934200 h 6934200"/>
              <a:gd name="connsiteX4" fmla="*/ 0 w 9897327"/>
              <a:gd name="connsiteY4" fmla="*/ 6934200 h 6934200"/>
              <a:gd name="connsiteX5" fmla="*/ 1143000 w 9897327"/>
              <a:gd name="connsiteY5" fmla="*/ 19819 h 6934200"/>
              <a:gd name="connsiteX0" fmla="*/ 1143000 w 9897327"/>
              <a:gd name="connsiteY0" fmla="*/ 19819 h 6959600"/>
              <a:gd name="connsiteX1" fmla="*/ 6045200 w 9897327"/>
              <a:gd name="connsiteY1" fmla="*/ 0 h 6959600"/>
              <a:gd name="connsiteX2" fmla="*/ 9897327 w 9897327"/>
              <a:gd name="connsiteY2" fmla="*/ 32519 h 6959600"/>
              <a:gd name="connsiteX3" fmla="*/ 8424127 w 9897327"/>
              <a:gd name="connsiteY3" fmla="*/ 6959600 h 6959600"/>
              <a:gd name="connsiteX4" fmla="*/ 0 w 9897327"/>
              <a:gd name="connsiteY4" fmla="*/ 6934200 h 6959600"/>
              <a:gd name="connsiteX5" fmla="*/ 1143000 w 9897327"/>
              <a:gd name="connsiteY5" fmla="*/ 19819 h 6959600"/>
              <a:gd name="connsiteX0" fmla="*/ 1143000 w 9897327"/>
              <a:gd name="connsiteY0" fmla="*/ 19819 h 6959600"/>
              <a:gd name="connsiteX1" fmla="*/ 6045200 w 9897327"/>
              <a:gd name="connsiteY1" fmla="*/ 0 h 6959600"/>
              <a:gd name="connsiteX2" fmla="*/ 9897327 w 9897327"/>
              <a:gd name="connsiteY2" fmla="*/ 32519 h 6959600"/>
              <a:gd name="connsiteX3" fmla="*/ 8474927 w 9897327"/>
              <a:gd name="connsiteY3" fmla="*/ 6959600 h 6959600"/>
              <a:gd name="connsiteX4" fmla="*/ 0 w 9897327"/>
              <a:gd name="connsiteY4" fmla="*/ 6934200 h 6959600"/>
              <a:gd name="connsiteX5" fmla="*/ 1143000 w 9897327"/>
              <a:gd name="connsiteY5" fmla="*/ 19819 h 6959600"/>
              <a:gd name="connsiteX0" fmla="*/ 2108200 w 10862527"/>
              <a:gd name="connsiteY0" fmla="*/ 198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108200 w 10862527"/>
              <a:gd name="connsiteY5" fmla="*/ 19819 h 6959600"/>
              <a:gd name="connsiteX0" fmla="*/ 2476500 w 10862527"/>
              <a:gd name="connsiteY0" fmla="*/ 71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476500 w 10862527"/>
              <a:gd name="connsiteY5" fmla="*/ 7119 h 6959600"/>
              <a:gd name="connsiteX0" fmla="*/ 2387600 w 10862527"/>
              <a:gd name="connsiteY0" fmla="*/ 71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387600 w 10862527"/>
              <a:gd name="connsiteY5" fmla="*/ 7119 h 6959600"/>
              <a:gd name="connsiteX0" fmla="*/ 2463800 w 10938727"/>
              <a:gd name="connsiteY0" fmla="*/ 7119 h 6959600"/>
              <a:gd name="connsiteX1" fmla="*/ 7086600 w 10938727"/>
              <a:gd name="connsiteY1" fmla="*/ 0 h 6959600"/>
              <a:gd name="connsiteX2" fmla="*/ 10938727 w 10938727"/>
              <a:gd name="connsiteY2" fmla="*/ 32519 h 6959600"/>
              <a:gd name="connsiteX3" fmla="*/ 9516327 w 10938727"/>
              <a:gd name="connsiteY3" fmla="*/ 6959600 h 6959600"/>
              <a:gd name="connsiteX4" fmla="*/ 0 w 10938727"/>
              <a:gd name="connsiteY4" fmla="*/ 6934200 h 6959600"/>
              <a:gd name="connsiteX5" fmla="*/ 2463800 w 10938727"/>
              <a:gd name="connsiteY5" fmla="*/ 7119 h 6959600"/>
              <a:gd name="connsiteX0" fmla="*/ 2489665 w 10964592"/>
              <a:gd name="connsiteY0" fmla="*/ 7119 h 6964589"/>
              <a:gd name="connsiteX1" fmla="*/ 7112465 w 10964592"/>
              <a:gd name="connsiteY1" fmla="*/ 0 h 6964589"/>
              <a:gd name="connsiteX2" fmla="*/ 10964592 w 10964592"/>
              <a:gd name="connsiteY2" fmla="*/ 32519 h 6964589"/>
              <a:gd name="connsiteX3" fmla="*/ 9542192 w 10964592"/>
              <a:gd name="connsiteY3" fmla="*/ 6959600 h 6964589"/>
              <a:gd name="connsiteX4" fmla="*/ 0 w 10964592"/>
              <a:gd name="connsiteY4" fmla="*/ 6964589 h 6964589"/>
              <a:gd name="connsiteX5" fmla="*/ 2489665 w 10964592"/>
              <a:gd name="connsiteY5" fmla="*/ 7119 h 6964589"/>
              <a:gd name="connsiteX0" fmla="*/ 0 w 11112231"/>
              <a:gd name="connsiteY0" fmla="*/ 46564 h 6964589"/>
              <a:gd name="connsiteX1" fmla="*/ 7260104 w 11112231"/>
              <a:gd name="connsiteY1" fmla="*/ 0 h 6964589"/>
              <a:gd name="connsiteX2" fmla="*/ 11112231 w 11112231"/>
              <a:gd name="connsiteY2" fmla="*/ 32519 h 6964589"/>
              <a:gd name="connsiteX3" fmla="*/ 9689831 w 11112231"/>
              <a:gd name="connsiteY3" fmla="*/ 6959600 h 6964589"/>
              <a:gd name="connsiteX4" fmla="*/ 147639 w 11112231"/>
              <a:gd name="connsiteY4" fmla="*/ 6964589 h 6964589"/>
              <a:gd name="connsiteX5" fmla="*/ 0 w 11112231"/>
              <a:gd name="connsiteY5" fmla="*/ 46564 h 6964589"/>
              <a:gd name="connsiteX0" fmla="*/ 0 w 11112231"/>
              <a:gd name="connsiteY0" fmla="*/ 46564 h 6959600"/>
              <a:gd name="connsiteX1" fmla="*/ 7260104 w 11112231"/>
              <a:gd name="connsiteY1" fmla="*/ 0 h 6959600"/>
              <a:gd name="connsiteX2" fmla="*/ 11112231 w 11112231"/>
              <a:gd name="connsiteY2" fmla="*/ 32519 h 6959600"/>
              <a:gd name="connsiteX3" fmla="*/ 9689831 w 11112231"/>
              <a:gd name="connsiteY3" fmla="*/ 6959600 h 6959600"/>
              <a:gd name="connsiteX4" fmla="*/ 552373 w 11112231"/>
              <a:gd name="connsiteY4" fmla="*/ 6846254 h 6959600"/>
              <a:gd name="connsiteX5" fmla="*/ 0 w 11112231"/>
              <a:gd name="connsiteY5" fmla="*/ 46564 h 6959600"/>
              <a:gd name="connsiteX0" fmla="*/ 0 w 11112231"/>
              <a:gd name="connsiteY0" fmla="*/ 46564 h 6959600"/>
              <a:gd name="connsiteX1" fmla="*/ 7260104 w 11112231"/>
              <a:gd name="connsiteY1" fmla="*/ 0 h 6959600"/>
              <a:gd name="connsiteX2" fmla="*/ 11112231 w 11112231"/>
              <a:gd name="connsiteY2" fmla="*/ 32519 h 6959600"/>
              <a:gd name="connsiteX3" fmla="*/ 9689831 w 11112231"/>
              <a:gd name="connsiteY3" fmla="*/ 6959600 h 6959600"/>
              <a:gd name="connsiteX4" fmla="*/ 30134 w 11112231"/>
              <a:gd name="connsiteY4" fmla="*/ 6951441 h 6959600"/>
              <a:gd name="connsiteX5" fmla="*/ 0 w 11112231"/>
              <a:gd name="connsiteY5" fmla="*/ 46564 h 695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231" h="6959600">
                <a:moveTo>
                  <a:pt x="0" y="46564"/>
                </a:moveTo>
                <a:lnTo>
                  <a:pt x="7260104" y="0"/>
                </a:lnTo>
                <a:lnTo>
                  <a:pt x="11112231" y="32519"/>
                </a:lnTo>
                <a:lnTo>
                  <a:pt x="9689831" y="6959600"/>
                </a:lnTo>
                <a:lnTo>
                  <a:pt x="30134" y="6951441"/>
                </a:lnTo>
                <a:lnTo>
                  <a:pt x="0" y="46564"/>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0">
            <a:extLst>
              <a:ext uri="{FF2B5EF4-FFF2-40B4-BE49-F238E27FC236}">
                <a16:creationId xmlns:a16="http://schemas.microsoft.com/office/drawing/2014/main" id="{CC403535-3D37-AFF8-7B23-EC191268AC03}"/>
              </a:ext>
            </a:extLst>
          </p:cNvPr>
          <p:cNvSpPr/>
          <p:nvPr userDrawn="1"/>
        </p:nvSpPr>
        <p:spPr>
          <a:xfrm>
            <a:off x="9671225" y="-34157"/>
            <a:ext cx="2238014" cy="6892157"/>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33295 w 2237318"/>
              <a:gd name="connsiteY0" fmla="*/ 18962 h 6882938"/>
              <a:gd name="connsiteX1" fmla="*/ 2237318 w 2237318"/>
              <a:gd name="connsiteY1" fmla="*/ 0 h 6882938"/>
              <a:gd name="connsiteX2" fmla="*/ 59384 w 2237318"/>
              <a:gd name="connsiteY2" fmla="*/ 6874625 h 6882938"/>
              <a:gd name="connsiteX3" fmla="*/ 0 w 2237318"/>
              <a:gd name="connsiteY3" fmla="*/ 6882938 h 6882938"/>
              <a:gd name="connsiteX4" fmla="*/ 1433295 w 2237318"/>
              <a:gd name="connsiteY4" fmla="*/ 18962 h 6882938"/>
              <a:gd name="connsiteX0" fmla="*/ 1433295 w 2227836"/>
              <a:gd name="connsiteY0" fmla="*/ 0 h 6863976"/>
              <a:gd name="connsiteX1" fmla="*/ 2227836 w 2227836"/>
              <a:gd name="connsiteY1" fmla="*/ 6322 h 6863976"/>
              <a:gd name="connsiteX2" fmla="*/ 59384 w 2227836"/>
              <a:gd name="connsiteY2" fmla="*/ 6855663 h 6863976"/>
              <a:gd name="connsiteX3" fmla="*/ 0 w 2227836"/>
              <a:gd name="connsiteY3" fmla="*/ 6863976 h 6863976"/>
              <a:gd name="connsiteX4" fmla="*/ 1433295 w 2227836"/>
              <a:gd name="connsiteY4" fmla="*/ 0 h 6863976"/>
              <a:gd name="connsiteX0" fmla="*/ 1455419 w 2227836"/>
              <a:gd name="connsiteY0" fmla="*/ 0 h 6860815"/>
              <a:gd name="connsiteX1" fmla="*/ 2227836 w 2227836"/>
              <a:gd name="connsiteY1" fmla="*/ 3161 h 6860815"/>
              <a:gd name="connsiteX2" fmla="*/ 59384 w 2227836"/>
              <a:gd name="connsiteY2" fmla="*/ 6852502 h 6860815"/>
              <a:gd name="connsiteX3" fmla="*/ 0 w 2227836"/>
              <a:gd name="connsiteY3" fmla="*/ 6860815 h 6860815"/>
              <a:gd name="connsiteX4" fmla="*/ 1455419 w 2227836"/>
              <a:gd name="connsiteY4" fmla="*/ 0 h 6860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836" h="6860815">
                <a:moveTo>
                  <a:pt x="1455419" y="0"/>
                </a:moveTo>
                <a:lnTo>
                  <a:pt x="2227836" y="3161"/>
                </a:lnTo>
                <a:lnTo>
                  <a:pt x="59384" y="6852502"/>
                </a:lnTo>
                <a:lnTo>
                  <a:pt x="0" y="6860815"/>
                </a:lnTo>
                <a:lnTo>
                  <a:pt x="1455419"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0">
            <a:extLst>
              <a:ext uri="{FF2B5EF4-FFF2-40B4-BE49-F238E27FC236}">
                <a16:creationId xmlns:a16="http://schemas.microsoft.com/office/drawing/2014/main" id="{9346D5D2-3ADA-6CA2-B574-AAAF9030F99B}"/>
              </a:ext>
            </a:extLst>
          </p:cNvPr>
          <p:cNvSpPr/>
          <p:nvPr userDrawn="1"/>
        </p:nvSpPr>
        <p:spPr>
          <a:xfrm>
            <a:off x="9768327" y="-33772"/>
            <a:ext cx="2486048" cy="6914381"/>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772598 w 2605066"/>
              <a:gd name="connsiteY0" fmla="*/ 0 h 6902817"/>
              <a:gd name="connsiteX1" fmla="*/ 2605066 w 2605066"/>
              <a:gd name="connsiteY1" fmla="*/ 1 h 6902817"/>
              <a:gd name="connsiteX2" fmla="*/ 427132 w 2605066"/>
              <a:gd name="connsiteY2" fmla="*/ 6874626 h 6902817"/>
              <a:gd name="connsiteX3" fmla="*/ 0 w 2605066"/>
              <a:gd name="connsiteY3" fmla="*/ 6902817 h 6902817"/>
              <a:gd name="connsiteX4" fmla="*/ 1772598 w 2605066"/>
              <a:gd name="connsiteY4" fmla="*/ 0 h 6902817"/>
              <a:gd name="connsiteX0" fmla="*/ 1772848 w 2605316"/>
              <a:gd name="connsiteY0" fmla="*/ 0 h 6914382"/>
              <a:gd name="connsiteX1" fmla="*/ 2605316 w 2605316"/>
              <a:gd name="connsiteY1" fmla="*/ 1 h 6914382"/>
              <a:gd name="connsiteX2" fmla="*/ 0 w 2605316"/>
              <a:gd name="connsiteY2" fmla="*/ 6914382 h 6914382"/>
              <a:gd name="connsiteX3" fmla="*/ 250 w 2605316"/>
              <a:gd name="connsiteY3" fmla="*/ 6902817 h 6914382"/>
              <a:gd name="connsiteX4" fmla="*/ 1772848 w 2605316"/>
              <a:gd name="connsiteY4" fmla="*/ 0 h 6914382"/>
              <a:gd name="connsiteX0" fmla="*/ 1772848 w 2008969"/>
              <a:gd name="connsiteY0" fmla="*/ 0 h 6914382"/>
              <a:gd name="connsiteX1" fmla="*/ 2008969 w 2008969"/>
              <a:gd name="connsiteY1" fmla="*/ 1 h 6914382"/>
              <a:gd name="connsiteX2" fmla="*/ 0 w 2008969"/>
              <a:gd name="connsiteY2" fmla="*/ 6914382 h 6914382"/>
              <a:gd name="connsiteX3" fmla="*/ 250 w 2008969"/>
              <a:gd name="connsiteY3" fmla="*/ 6902817 h 6914382"/>
              <a:gd name="connsiteX4" fmla="*/ 1772848 w 2008969"/>
              <a:gd name="connsiteY4" fmla="*/ 0 h 6914382"/>
              <a:gd name="connsiteX0" fmla="*/ 1772848 w 2486048"/>
              <a:gd name="connsiteY0" fmla="*/ 0 h 6914382"/>
              <a:gd name="connsiteX1" fmla="*/ 2486048 w 2486048"/>
              <a:gd name="connsiteY1" fmla="*/ 1 h 6914382"/>
              <a:gd name="connsiteX2" fmla="*/ 0 w 2486048"/>
              <a:gd name="connsiteY2" fmla="*/ 6914382 h 6914382"/>
              <a:gd name="connsiteX3" fmla="*/ 250 w 2486048"/>
              <a:gd name="connsiteY3" fmla="*/ 6902817 h 6914382"/>
              <a:gd name="connsiteX4" fmla="*/ 1772848 w 2486048"/>
              <a:gd name="connsiteY4" fmla="*/ 0 h 6914382"/>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48" h="6914381">
                <a:moveTo>
                  <a:pt x="2279743" y="9938"/>
                </a:moveTo>
                <a:lnTo>
                  <a:pt x="2486048" y="0"/>
                </a:lnTo>
                <a:lnTo>
                  <a:pt x="0" y="6914381"/>
                </a:lnTo>
                <a:cubicBezTo>
                  <a:pt x="83" y="6910526"/>
                  <a:pt x="167" y="6906671"/>
                  <a:pt x="250" y="6902816"/>
                </a:cubicBezTo>
                <a:lnTo>
                  <a:pt x="2279743" y="9938"/>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E9A87E4-05A5-0C19-0981-B5AC969DF9DC}"/>
              </a:ext>
            </a:extLst>
          </p:cNvPr>
          <p:cNvSpPr>
            <a:spLocks noGrp="1"/>
          </p:cNvSpPr>
          <p:nvPr>
            <p:ph type="sldNum" sz="quarter" idx="12"/>
          </p:nvPr>
        </p:nvSpPr>
        <p:spPr/>
        <p:txBody>
          <a:bodyPr/>
          <a:lstStyle/>
          <a:p>
            <a:fld id="{3C5EB4F0-0E4D-0D46-917C-5E8B7D48FDDC}" type="slidenum">
              <a:rPr lang="en-US" smtClean="0"/>
              <a:t>‹#›</a:t>
            </a:fld>
            <a:endParaRPr lang="en-US"/>
          </a:p>
        </p:txBody>
      </p:sp>
      <p:sp>
        <p:nvSpPr>
          <p:cNvPr id="3" name="Title 1">
            <a:extLst>
              <a:ext uri="{FF2B5EF4-FFF2-40B4-BE49-F238E27FC236}">
                <a16:creationId xmlns:a16="http://schemas.microsoft.com/office/drawing/2014/main" id="{16C1517B-446E-4672-1610-8E79E2CECBDA}"/>
              </a:ext>
            </a:extLst>
          </p:cNvPr>
          <p:cNvSpPr>
            <a:spLocks noGrp="1"/>
          </p:cNvSpPr>
          <p:nvPr>
            <p:ph type="title"/>
          </p:nvPr>
        </p:nvSpPr>
        <p:spPr>
          <a:xfrm>
            <a:off x="838200" y="365125"/>
            <a:ext cx="9465527" cy="1325563"/>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6386FA7A-BA61-09D9-0C0D-CEFFB3EC3721}"/>
              </a:ext>
            </a:extLst>
          </p:cNvPr>
          <p:cNvSpPr>
            <a:spLocks noGrp="1"/>
          </p:cNvSpPr>
          <p:nvPr>
            <p:ph idx="1"/>
          </p:nvPr>
        </p:nvSpPr>
        <p:spPr>
          <a:xfrm>
            <a:off x="838200" y="1825625"/>
            <a:ext cx="9465527"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042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ark Extra layou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2756BC-8870-0457-E802-FD1B7ABA96DA}"/>
              </a:ext>
            </a:extLst>
          </p:cNvPr>
          <p:cNvSpPr/>
          <p:nvPr userDrawn="1"/>
        </p:nvSpPr>
        <p:spPr>
          <a:xfrm>
            <a:off x="-12700" y="-56381"/>
            <a:ext cx="12204700" cy="691438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D89DB5-73A6-56F0-19CB-808857CED7F6}"/>
              </a:ext>
            </a:extLst>
          </p:cNvPr>
          <p:cNvSpPr/>
          <p:nvPr userDrawn="1"/>
        </p:nvSpPr>
        <p:spPr>
          <a:xfrm>
            <a:off x="-67661" y="-56381"/>
            <a:ext cx="11118098" cy="6914381"/>
          </a:xfrm>
          <a:custGeom>
            <a:avLst/>
            <a:gdLst>
              <a:gd name="connsiteX0" fmla="*/ 0 w 8576527"/>
              <a:gd name="connsiteY0" fmla="*/ 0 h 6914381"/>
              <a:gd name="connsiteX1" fmla="*/ 8576527 w 8576527"/>
              <a:gd name="connsiteY1" fmla="*/ 0 h 6914381"/>
              <a:gd name="connsiteX2" fmla="*/ 8576527 w 8576527"/>
              <a:gd name="connsiteY2" fmla="*/ 6914381 h 6914381"/>
              <a:gd name="connsiteX3" fmla="*/ 0 w 8576527"/>
              <a:gd name="connsiteY3" fmla="*/ 6914381 h 6914381"/>
              <a:gd name="connsiteX4" fmla="*/ 0 w 8576527"/>
              <a:gd name="connsiteY4" fmla="*/ 0 h 6914381"/>
              <a:gd name="connsiteX0" fmla="*/ 0 w 8576527"/>
              <a:gd name="connsiteY0" fmla="*/ 7119 h 6921500"/>
              <a:gd name="connsiteX1" fmla="*/ 5562600 w 8576527"/>
              <a:gd name="connsiteY1" fmla="*/ 0 h 6921500"/>
              <a:gd name="connsiteX2" fmla="*/ 8576527 w 8576527"/>
              <a:gd name="connsiteY2" fmla="*/ 7119 h 6921500"/>
              <a:gd name="connsiteX3" fmla="*/ 8576527 w 8576527"/>
              <a:gd name="connsiteY3" fmla="*/ 6921500 h 6921500"/>
              <a:gd name="connsiteX4" fmla="*/ 0 w 8576527"/>
              <a:gd name="connsiteY4" fmla="*/ 6921500 h 6921500"/>
              <a:gd name="connsiteX5" fmla="*/ 0 w 8576527"/>
              <a:gd name="connsiteY5" fmla="*/ 7119 h 6921500"/>
              <a:gd name="connsiteX0" fmla="*/ 660400 w 8576527"/>
              <a:gd name="connsiteY0" fmla="*/ 19819 h 6921500"/>
              <a:gd name="connsiteX1" fmla="*/ 5562600 w 8576527"/>
              <a:gd name="connsiteY1" fmla="*/ 0 h 6921500"/>
              <a:gd name="connsiteX2" fmla="*/ 8576527 w 8576527"/>
              <a:gd name="connsiteY2" fmla="*/ 7119 h 6921500"/>
              <a:gd name="connsiteX3" fmla="*/ 8576527 w 8576527"/>
              <a:gd name="connsiteY3" fmla="*/ 6921500 h 6921500"/>
              <a:gd name="connsiteX4" fmla="*/ 0 w 8576527"/>
              <a:gd name="connsiteY4" fmla="*/ 6921500 h 6921500"/>
              <a:gd name="connsiteX5" fmla="*/ 660400 w 8576527"/>
              <a:gd name="connsiteY5" fmla="*/ 19819 h 6921500"/>
              <a:gd name="connsiteX0" fmla="*/ 660400 w 9186127"/>
              <a:gd name="connsiteY0" fmla="*/ 19819 h 6921500"/>
              <a:gd name="connsiteX1" fmla="*/ 5562600 w 9186127"/>
              <a:gd name="connsiteY1" fmla="*/ 0 h 6921500"/>
              <a:gd name="connsiteX2" fmla="*/ 9186127 w 9186127"/>
              <a:gd name="connsiteY2" fmla="*/ 19819 h 6921500"/>
              <a:gd name="connsiteX3" fmla="*/ 8576527 w 9186127"/>
              <a:gd name="connsiteY3" fmla="*/ 6921500 h 6921500"/>
              <a:gd name="connsiteX4" fmla="*/ 0 w 9186127"/>
              <a:gd name="connsiteY4" fmla="*/ 6921500 h 6921500"/>
              <a:gd name="connsiteX5" fmla="*/ 660400 w 9186127"/>
              <a:gd name="connsiteY5" fmla="*/ 19819 h 6921500"/>
              <a:gd name="connsiteX0" fmla="*/ 1143000 w 9668727"/>
              <a:gd name="connsiteY0" fmla="*/ 19819 h 6934200"/>
              <a:gd name="connsiteX1" fmla="*/ 6045200 w 9668727"/>
              <a:gd name="connsiteY1" fmla="*/ 0 h 6934200"/>
              <a:gd name="connsiteX2" fmla="*/ 9668727 w 9668727"/>
              <a:gd name="connsiteY2" fmla="*/ 19819 h 6934200"/>
              <a:gd name="connsiteX3" fmla="*/ 9059127 w 9668727"/>
              <a:gd name="connsiteY3" fmla="*/ 6921500 h 6934200"/>
              <a:gd name="connsiteX4" fmla="*/ 0 w 9668727"/>
              <a:gd name="connsiteY4" fmla="*/ 6934200 h 6934200"/>
              <a:gd name="connsiteX5" fmla="*/ 1143000 w 9668727"/>
              <a:gd name="connsiteY5" fmla="*/ 19819 h 6934200"/>
              <a:gd name="connsiteX0" fmla="*/ 1143000 w 9668727"/>
              <a:gd name="connsiteY0" fmla="*/ 19819 h 6934200"/>
              <a:gd name="connsiteX1" fmla="*/ 6045200 w 9668727"/>
              <a:gd name="connsiteY1" fmla="*/ 0 h 6934200"/>
              <a:gd name="connsiteX2" fmla="*/ 9668727 w 9668727"/>
              <a:gd name="connsiteY2" fmla="*/ 19819 h 6934200"/>
              <a:gd name="connsiteX3" fmla="*/ 8297127 w 9668727"/>
              <a:gd name="connsiteY3" fmla="*/ 6921500 h 6934200"/>
              <a:gd name="connsiteX4" fmla="*/ 0 w 9668727"/>
              <a:gd name="connsiteY4" fmla="*/ 6934200 h 6934200"/>
              <a:gd name="connsiteX5" fmla="*/ 1143000 w 96687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2971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2971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576527 w 9897327"/>
              <a:gd name="connsiteY3" fmla="*/ 6921500 h 6934200"/>
              <a:gd name="connsiteX4" fmla="*/ 0 w 9897327"/>
              <a:gd name="connsiteY4" fmla="*/ 6934200 h 6934200"/>
              <a:gd name="connsiteX5" fmla="*/ 1143000 w 9897327"/>
              <a:gd name="connsiteY5" fmla="*/ 19819 h 6934200"/>
              <a:gd name="connsiteX0" fmla="*/ 1143000 w 9897327"/>
              <a:gd name="connsiteY0" fmla="*/ 19819 h 6934200"/>
              <a:gd name="connsiteX1" fmla="*/ 6045200 w 9897327"/>
              <a:gd name="connsiteY1" fmla="*/ 0 h 6934200"/>
              <a:gd name="connsiteX2" fmla="*/ 9897327 w 9897327"/>
              <a:gd name="connsiteY2" fmla="*/ 32519 h 6934200"/>
              <a:gd name="connsiteX3" fmla="*/ 8779727 w 9897327"/>
              <a:gd name="connsiteY3" fmla="*/ 6934200 h 6934200"/>
              <a:gd name="connsiteX4" fmla="*/ 0 w 9897327"/>
              <a:gd name="connsiteY4" fmla="*/ 6934200 h 6934200"/>
              <a:gd name="connsiteX5" fmla="*/ 1143000 w 9897327"/>
              <a:gd name="connsiteY5" fmla="*/ 19819 h 6934200"/>
              <a:gd name="connsiteX0" fmla="*/ 1143000 w 9897327"/>
              <a:gd name="connsiteY0" fmla="*/ 19819 h 6959600"/>
              <a:gd name="connsiteX1" fmla="*/ 6045200 w 9897327"/>
              <a:gd name="connsiteY1" fmla="*/ 0 h 6959600"/>
              <a:gd name="connsiteX2" fmla="*/ 9897327 w 9897327"/>
              <a:gd name="connsiteY2" fmla="*/ 32519 h 6959600"/>
              <a:gd name="connsiteX3" fmla="*/ 8424127 w 9897327"/>
              <a:gd name="connsiteY3" fmla="*/ 6959600 h 6959600"/>
              <a:gd name="connsiteX4" fmla="*/ 0 w 9897327"/>
              <a:gd name="connsiteY4" fmla="*/ 6934200 h 6959600"/>
              <a:gd name="connsiteX5" fmla="*/ 1143000 w 9897327"/>
              <a:gd name="connsiteY5" fmla="*/ 19819 h 6959600"/>
              <a:gd name="connsiteX0" fmla="*/ 1143000 w 9897327"/>
              <a:gd name="connsiteY0" fmla="*/ 19819 h 6959600"/>
              <a:gd name="connsiteX1" fmla="*/ 6045200 w 9897327"/>
              <a:gd name="connsiteY1" fmla="*/ 0 h 6959600"/>
              <a:gd name="connsiteX2" fmla="*/ 9897327 w 9897327"/>
              <a:gd name="connsiteY2" fmla="*/ 32519 h 6959600"/>
              <a:gd name="connsiteX3" fmla="*/ 8474927 w 9897327"/>
              <a:gd name="connsiteY3" fmla="*/ 6959600 h 6959600"/>
              <a:gd name="connsiteX4" fmla="*/ 0 w 9897327"/>
              <a:gd name="connsiteY4" fmla="*/ 6934200 h 6959600"/>
              <a:gd name="connsiteX5" fmla="*/ 1143000 w 9897327"/>
              <a:gd name="connsiteY5" fmla="*/ 19819 h 6959600"/>
              <a:gd name="connsiteX0" fmla="*/ 2108200 w 10862527"/>
              <a:gd name="connsiteY0" fmla="*/ 198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108200 w 10862527"/>
              <a:gd name="connsiteY5" fmla="*/ 19819 h 6959600"/>
              <a:gd name="connsiteX0" fmla="*/ 2476500 w 10862527"/>
              <a:gd name="connsiteY0" fmla="*/ 71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476500 w 10862527"/>
              <a:gd name="connsiteY5" fmla="*/ 7119 h 6959600"/>
              <a:gd name="connsiteX0" fmla="*/ 2387600 w 10862527"/>
              <a:gd name="connsiteY0" fmla="*/ 7119 h 6959600"/>
              <a:gd name="connsiteX1" fmla="*/ 7010400 w 10862527"/>
              <a:gd name="connsiteY1" fmla="*/ 0 h 6959600"/>
              <a:gd name="connsiteX2" fmla="*/ 10862527 w 10862527"/>
              <a:gd name="connsiteY2" fmla="*/ 32519 h 6959600"/>
              <a:gd name="connsiteX3" fmla="*/ 9440127 w 10862527"/>
              <a:gd name="connsiteY3" fmla="*/ 6959600 h 6959600"/>
              <a:gd name="connsiteX4" fmla="*/ 0 w 10862527"/>
              <a:gd name="connsiteY4" fmla="*/ 6946900 h 6959600"/>
              <a:gd name="connsiteX5" fmla="*/ 2387600 w 10862527"/>
              <a:gd name="connsiteY5" fmla="*/ 7119 h 6959600"/>
              <a:gd name="connsiteX0" fmla="*/ 2463800 w 10938727"/>
              <a:gd name="connsiteY0" fmla="*/ 7119 h 6959600"/>
              <a:gd name="connsiteX1" fmla="*/ 7086600 w 10938727"/>
              <a:gd name="connsiteY1" fmla="*/ 0 h 6959600"/>
              <a:gd name="connsiteX2" fmla="*/ 10938727 w 10938727"/>
              <a:gd name="connsiteY2" fmla="*/ 32519 h 6959600"/>
              <a:gd name="connsiteX3" fmla="*/ 9516327 w 10938727"/>
              <a:gd name="connsiteY3" fmla="*/ 6959600 h 6959600"/>
              <a:gd name="connsiteX4" fmla="*/ 0 w 10938727"/>
              <a:gd name="connsiteY4" fmla="*/ 6934200 h 6959600"/>
              <a:gd name="connsiteX5" fmla="*/ 2463800 w 10938727"/>
              <a:gd name="connsiteY5" fmla="*/ 7119 h 6959600"/>
              <a:gd name="connsiteX0" fmla="*/ 2489665 w 10964592"/>
              <a:gd name="connsiteY0" fmla="*/ 7119 h 6964589"/>
              <a:gd name="connsiteX1" fmla="*/ 7112465 w 10964592"/>
              <a:gd name="connsiteY1" fmla="*/ 0 h 6964589"/>
              <a:gd name="connsiteX2" fmla="*/ 10964592 w 10964592"/>
              <a:gd name="connsiteY2" fmla="*/ 32519 h 6964589"/>
              <a:gd name="connsiteX3" fmla="*/ 9542192 w 10964592"/>
              <a:gd name="connsiteY3" fmla="*/ 6959600 h 6964589"/>
              <a:gd name="connsiteX4" fmla="*/ 0 w 10964592"/>
              <a:gd name="connsiteY4" fmla="*/ 6964589 h 6964589"/>
              <a:gd name="connsiteX5" fmla="*/ 2489665 w 10964592"/>
              <a:gd name="connsiteY5" fmla="*/ 7119 h 6964589"/>
              <a:gd name="connsiteX0" fmla="*/ 0 w 11112231"/>
              <a:gd name="connsiteY0" fmla="*/ 46564 h 6964589"/>
              <a:gd name="connsiteX1" fmla="*/ 7260104 w 11112231"/>
              <a:gd name="connsiteY1" fmla="*/ 0 h 6964589"/>
              <a:gd name="connsiteX2" fmla="*/ 11112231 w 11112231"/>
              <a:gd name="connsiteY2" fmla="*/ 32519 h 6964589"/>
              <a:gd name="connsiteX3" fmla="*/ 9689831 w 11112231"/>
              <a:gd name="connsiteY3" fmla="*/ 6959600 h 6964589"/>
              <a:gd name="connsiteX4" fmla="*/ 147639 w 11112231"/>
              <a:gd name="connsiteY4" fmla="*/ 6964589 h 6964589"/>
              <a:gd name="connsiteX5" fmla="*/ 0 w 11112231"/>
              <a:gd name="connsiteY5" fmla="*/ 46564 h 6964589"/>
              <a:gd name="connsiteX0" fmla="*/ 0 w 11112231"/>
              <a:gd name="connsiteY0" fmla="*/ 46564 h 6959600"/>
              <a:gd name="connsiteX1" fmla="*/ 7260104 w 11112231"/>
              <a:gd name="connsiteY1" fmla="*/ 0 h 6959600"/>
              <a:gd name="connsiteX2" fmla="*/ 11112231 w 11112231"/>
              <a:gd name="connsiteY2" fmla="*/ 32519 h 6959600"/>
              <a:gd name="connsiteX3" fmla="*/ 9689831 w 11112231"/>
              <a:gd name="connsiteY3" fmla="*/ 6959600 h 6959600"/>
              <a:gd name="connsiteX4" fmla="*/ 552373 w 11112231"/>
              <a:gd name="connsiteY4" fmla="*/ 6846254 h 6959600"/>
              <a:gd name="connsiteX5" fmla="*/ 0 w 11112231"/>
              <a:gd name="connsiteY5" fmla="*/ 46564 h 6959600"/>
              <a:gd name="connsiteX0" fmla="*/ 0 w 11112231"/>
              <a:gd name="connsiteY0" fmla="*/ 46564 h 6959600"/>
              <a:gd name="connsiteX1" fmla="*/ 7260104 w 11112231"/>
              <a:gd name="connsiteY1" fmla="*/ 0 h 6959600"/>
              <a:gd name="connsiteX2" fmla="*/ 11112231 w 11112231"/>
              <a:gd name="connsiteY2" fmla="*/ 32519 h 6959600"/>
              <a:gd name="connsiteX3" fmla="*/ 9689831 w 11112231"/>
              <a:gd name="connsiteY3" fmla="*/ 6959600 h 6959600"/>
              <a:gd name="connsiteX4" fmla="*/ 30134 w 11112231"/>
              <a:gd name="connsiteY4" fmla="*/ 6951441 h 6959600"/>
              <a:gd name="connsiteX5" fmla="*/ 0 w 11112231"/>
              <a:gd name="connsiteY5" fmla="*/ 46564 h 695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231" h="6959600">
                <a:moveTo>
                  <a:pt x="0" y="46564"/>
                </a:moveTo>
                <a:lnTo>
                  <a:pt x="7260104" y="0"/>
                </a:lnTo>
                <a:lnTo>
                  <a:pt x="11112231" y="32519"/>
                </a:lnTo>
                <a:lnTo>
                  <a:pt x="9689831" y="6959600"/>
                </a:lnTo>
                <a:lnTo>
                  <a:pt x="30134" y="6951441"/>
                </a:lnTo>
                <a:lnTo>
                  <a:pt x="0" y="4656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0">
            <a:extLst>
              <a:ext uri="{FF2B5EF4-FFF2-40B4-BE49-F238E27FC236}">
                <a16:creationId xmlns:a16="http://schemas.microsoft.com/office/drawing/2014/main" id="{CC403535-3D37-AFF8-7B23-EC191268AC03}"/>
              </a:ext>
            </a:extLst>
          </p:cNvPr>
          <p:cNvSpPr/>
          <p:nvPr userDrawn="1"/>
        </p:nvSpPr>
        <p:spPr>
          <a:xfrm>
            <a:off x="9671225" y="-34157"/>
            <a:ext cx="2238014" cy="6892157"/>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33295 w 2237318"/>
              <a:gd name="connsiteY0" fmla="*/ 18962 h 6882938"/>
              <a:gd name="connsiteX1" fmla="*/ 2237318 w 2237318"/>
              <a:gd name="connsiteY1" fmla="*/ 0 h 6882938"/>
              <a:gd name="connsiteX2" fmla="*/ 59384 w 2237318"/>
              <a:gd name="connsiteY2" fmla="*/ 6874625 h 6882938"/>
              <a:gd name="connsiteX3" fmla="*/ 0 w 2237318"/>
              <a:gd name="connsiteY3" fmla="*/ 6882938 h 6882938"/>
              <a:gd name="connsiteX4" fmla="*/ 1433295 w 2237318"/>
              <a:gd name="connsiteY4" fmla="*/ 18962 h 6882938"/>
              <a:gd name="connsiteX0" fmla="*/ 1433295 w 2227836"/>
              <a:gd name="connsiteY0" fmla="*/ 0 h 6863976"/>
              <a:gd name="connsiteX1" fmla="*/ 2227836 w 2227836"/>
              <a:gd name="connsiteY1" fmla="*/ 6322 h 6863976"/>
              <a:gd name="connsiteX2" fmla="*/ 59384 w 2227836"/>
              <a:gd name="connsiteY2" fmla="*/ 6855663 h 6863976"/>
              <a:gd name="connsiteX3" fmla="*/ 0 w 2227836"/>
              <a:gd name="connsiteY3" fmla="*/ 6863976 h 6863976"/>
              <a:gd name="connsiteX4" fmla="*/ 1433295 w 2227836"/>
              <a:gd name="connsiteY4" fmla="*/ 0 h 6863976"/>
              <a:gd name="connsiteX0" fmla="*/ 1455419 w 2227836"/>
              <a:gd name="connsiteY0" fmla="*/ 0 h 6860815"/>
              <a:gd name="connsiteX1" fmla="*/ 2227836 w 2227836"/>
              <a:gd name="connsiteY1" fmla="*/ 3161 h 6860815"/>
              <a:gd name="connsiteX2" fmla="*/ 59384 w 2227836"/>
              <a:gd name="connsiteY2" fmla="*/ 6852502 h 6860815"/>
              <a:gd name="connsiteX3" fmla="*/ 0 w 2227836"/>
              <a:gd name="connsiteY3" fmla="*/ 6860815 h 6860815"/>
              <a:gd name="connsiteX4" fmla="*/ 1455419 w 2227836"/>
              <a:gd name="connsiteY4" fmla="*/ 0 h 6860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836" h="6860815">
                <a:moveTo>
                  <a:pt x="1455419" y="0"/>
                </a:moveTo>
                <a:lnTo>
                  <a:pt x="2227836" y="3161"/>
                </a:lnTo>
                <a:lnTo>
                  <a:pt x="59384" y="6852502"/>
                </a:lnTo>
                <a:lnTo>
                  <a:pt x="0" y="6860815"/>
                </a:lnTo>
                <a:lnTo>
                  <a:pt x="1455419"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0">
            <a:extLst>
              <a:ext uri="{FF2B5EF4-FFF2-40B4-BE49-F238E27FC236}">
                <a16:creationId xmlns:a16="http://schemas.microsoft.com/office/drawing/2014/main" id="{9346D5D2-3ADA-6CA2-B574-AAAF9030F99B}"/>
              </a:ext>
            </a:extLst>
          </p:cNvPr>
          <p:cNvSpPr/>
          <p:nvPr userDrawn="1"/>
        </p:nvSpPr>
        <p:spPr>
          <a:xfrm>
            <a:off x="9768327" y="-33772"/>
            <a:ext cx="2486048" cy="6914381"/>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772598 w 2605066"/>
              <a:gd name="connsiteY0" fmla="*/ 0 h 6902817"/>
              <a:gd name="connsiteX1" fmla="*/ 2605066 w 2605066"/>
              <a:gd name="connsiteY1" fmla="*/ 1 h 6902817"/>
              <a:gd name="connsiteX2" fmla="*/ 427132 w 2605066"/>
              <a:gd name="connsiteY2" fmla="*/ 6874626 h 6902817"/>
              <a:gd name="connsiteX3" fmla="*/ 0 w 2605066"/>
              <a:gd name="connsiteY3" fmla="*/ 6902817 h 6902817"/>
              <a:gd name="connsiteX4" fmla="*/ 1772598 w 2605066"/>
              <a:gd name="connsiteY4" fmla="*/ 0 h 6902817"/>
              <a:gd name="connsiteX0" fmla="*/ 1772848 w 2605316"/>
              <a:gd name="connsiteY0" fmla="*/ 0 h 6914382"/>
              <a:gd name="connsiteX1" fmla="*/ 2605316 w 2605316"/>
              <a:gd name="connsiteY1" fmla="*/ 1 h 6914382"/>
              <a:gd name="connsiteX2" fmla="*/ 0 w 2605316"/>
              <a:gd name="connsiteY2" fmla="*/ 6914382 h 6914382"/>
              <a:gd name="connsiteX3" fmla="*/ 250 w 2605316"/>
              <a:gd name="connsiteY3" fmla="*/ 6902817 h 6914382"/>
              <a:gd name="connsiteX4" fmla="*/ 1772848 w 2605316"/>
              <a:gd name="connsiteY4" fmla="*/ 0 h 6914382"/>
              <a:gd name="connsiteX0" fmla="*/ 1772848 w 2008969"/>
              <a:gd name="connsiteY0" fmla="*/ 0 h 6914382"/>
              <a:gd name="connsiteX1" fmla="*/ 2008969 w 2008969"/>
              <a:gd name="connsiteY1" fmla="*/ 1 h 6914382"/>
              <a:gd name="connsiteX2" fmla="*/ 0 w 2008969"/>
              <a:gd name="connsiteY2" fmla="*/ 6914382 h 6914382"/>
              <a:gd name="connsiteX3" fmla="*/ 250 w 2008969"/>
              <a:gd name="connsiteY3" fmla="*/ 6902817 h 6914382"/>
              <a:gd name="connsiteX4" fmla="*/ 1772848 w 2008969"/>
              <a:gd name="connsiteY4" fmla="*/ 0 h 6914382"/>
              <a:gd name="connsiteX0" fmla="*/ 1772848 w 2486048"/>
              <a:gd name="connsiteY0" fmla="*/ 0 h 6914382"/>
              <a:gd name="connsiteX1" fmla="*/ 2486048 w 2486048"/>
              <a:gd name="connsiteY1" fmla="*/ 1 h 6914382"/>
              <a:gd name="connsiteX2" fmla="*/ 0 w 2486048"/>
              <a:gd name="connsiteY2" fmla="*/ 6914382 h 6914382"/>
              <a:gd name="connsiteX3" fmla="*/ 250 w 2486048"/>
              <a:gd name="connsiteY3" fmla="*/ 6902817 h 6914382"/>
              <a:gd name="connsiteX4" fmla="*/ 1772848 w 2486048"/>
              <a:gd name="connsiteY4" fmla="*/ 0 h 6914382"/>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48" h="6914381">
                <a:moveTo>
                  <a:pt x="2279743" y="9938"/>
                </a:moveTo>
                <a:lnTo>
                  <a:pt x="2486048" y="0"/>
                </a:lnTo>
                <a:lnTo>
                  <a:pt x="0" y="6914381"/>
                </a:lnTo>
                <a:cubicBezTo>
                  <a:pt x="83" y="6910526"/>
                  <a:pt x="167" y="6906671"/>
                  <a:pt x="250" y="6902816"/>
                </a:cubicBezTo>
                <a:lnTo>
                  <a:pt x="2279743" y="9938"/>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E9A87E4-05A5-0C19-0981-B5AC969DF9DC}"/>
              </a:ext>
            </a:extLst>
          </p:cNvPr>
          <p:cNvSpPr>
            <a:spLocks noGrp="1"/>
          </p:cNvSpPr>
          <p:nvPr>
            <p:ph type="sldNum" sz="quarter" idx="12"/>
          </p:nvPr>
        </p:nvSpPr>
        <p:spPr/>
        <p:txBody>
          <a:bodyPr/>
          <a:lstStyle/>
          <a:p>
            <a:fld id="{3C5EB4F0-0E4D-0D46-917C-5E8B7D48FDDC}" type="slidenum">
              <a:rPr lang="en-US" smtClean="0"/>
              <a:t>‹#›</a:t>
            </a:fld>
            <a:endParaRPr lang="en-US"/>
          </a:p>
        </p:txBody>
      </p:sp>
      <p:sp>
        <p:nvSpPr>
          <p:cNvPr id="3" name="Title 1">
            <a:extLst>
              <a:ext uri="{FF2B5EF4-FFF2-40B4-BE49-F238E27FC236}">
                <a16:creationId xmlns:a16="http://schemas.microsoft.com/office/drawing/2014/main" id="{16C1517B-446E-4672-1610-8E79E2CECBDA}"/>
              </a:ext>
            </a:extLst>
          </p:cNvPr>
          <p:cNvSpPr>
            <a:spLocks noGrp="1"/>
          </p:cNvSpPr>
          <p:nvPr>
            <p:ph type="title"/>
          </p:nvPr>
        </p:nvSpPr>
        <p:spPr>
          <a:xfrm>
            <a:off x="838200" y="365125"/>
            <a:ext cx="9465527"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876796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18B4-73BA-DC80-909F-324326023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B38D3F-029B-82FC-50AC-63D954A876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DF3C8-E57B-1B66-CB38-AFD949A71AF3}"/>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5" name="Footer Placeholder 4">
            <a:extLst>
              <a:ext uri="{FF2B5EF4-FFF2-40B4-BE49-F238E27FC236}">
                <a16:creationId xmlns:a16="http://schemas.microsoft.com/office/drawing/2014/main" id="{F4C134E8-483D-AD4B-DCC6-16239EAC2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F0A169-125B-37E5-07DB-8CF872100EA7}"/>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30224461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BD06-6465-070D-6B9F-33DA354CF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63351-B6C5-5B74-AC99-A923F65235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0CE68-891C-AFB6-97A6-FAF13458ABCD}"/>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5" name="Footer Placeholder 4">
            <a:extLst>
              <a:ext uri="{FF2B5EF4-FFF2-40B4-BE49-F238E27FC236}">
                <a16:creationId xmlns:a16="http://schemas.microsoft.com/office/drawing/2014/main" id="{1B7C56F2-7954-A300-A1D8-92CB24B174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F04771-F3F9-339A-8596-94456D7366FB}"/>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29924093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F1D3-CF73-F1CD-E7F5-0C322FAA7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36A165-76C6-6DEB-1A10-8CBA2EAC35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CBAB2-8DA0-A2B2-A486-D94B14405214}"/>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5" name="Footer Placeholder 4">
            <a:extLst>
              <a:ext uri="{FF2B5EF4-FFF2-40B4-BE49-F238E27FC236}">
                <a16:creationId xmlns:a16="http://schemas.microsoft.com/office/drawing/2014/main" id="{BCF998EF-90B8-F52E-608D-4454E1272D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381D90-9CE4-C51C-54E5-35E3954D5288}"/>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39810005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4C44E-EFD4-5559-F0D2-6F569A654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7C0F77-91D7-0636-9F68-26E6E9B6DC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9EE36-4A9F-7C4B-656B-533F53E590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7CFE6E-84F2-3414-2C0D-B12A0AA2C9F2}"/>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6" name="Footer Placeholder 5">
            <a:extLst>
              <a:ext uri="{FF2B5EF4-FFF2-40B4-BE49-F238E27FC236}">
                <a16:creationId xmlns:a16="http://schemas.microsoft.com/office/drawing/2014/main" id="{61DD9CE0-DB38-EDF4-609E-E5608400A4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BD0F43-AF2D-388C-6903-C7A7338F7C78}"/>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10054693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C215-A5D3-DA2A-4CFF-E3F14631B5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14D82D-9F2A-C724-D414-B9BA4A4EC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76FADD-01A5-B655-D576-007D6BA544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096004-F29C-BF1E-9ABE-D57B2A26B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1AB39-6DF8-A794-26C9-1CFDE4B4BD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8E012-F881-EEB2-EAF5-5B90129257F5}"/>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8" name="Footer Placeholder 7">
            <a:extLst>
              <a:ext uri="{FF2B5EF4-FFF2-40B4-BE49-F238E27FC236}">
                <a16:creationId xmlns:a16="http://schemas.microsoft.com/office/drawing/2014/main" id="{13305F93-7612-2443-D3CF-7188D93121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46CFB35-564A-CDA0-7225-97D4FC50F870}"/>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6901123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C31C-1C1D-DDC2-B4ED-5CEFDFBF20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20C3E-BD49-7D08-2272-E6B7EFEE5FBE}"/>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4" name="Footer Placeholder 3">
            <a:extLst>
              <a:ext uri="{FF2B5EF4-FFF2-40B4-BE49-F238E27FC236}">
                <a16:creationId xmlns:a16="http://schemas.microsoft.com/office/drawing/2014/main" id="{5D967B28-A9CC-4782-3375-5244D8E003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17C3261-97A1-819B-2E2A-868DE3252824}"/>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40597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F52F7-C5D6-47EC-8A40-869D09870A95}"/>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3" name="Footer Placeholder 2">
            <a:extLst>
              <a:ext uri="{FF2B5EF4-FFF2-40B4-BE49-F238E27FC236}">
                <a16:creationId xmlns:a16="http://schemas.microsoft.com/office/drawing/2014/main" id="{FE8EEDAC-0BBC-48B3-BF97-9BAA30906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3663B-0932-4BC5-94E0-7FCCEFEC85F2}"/>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19350271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1C610-4775-FCE5-6784-CBD7A1786A46}"/>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3" name="Footer Placeholder 2">
            <a:extLst>
              <a:ext uri="{FF2B5EF4-FFF2-40B4-BE49-F238E27FC236}">
                <a16:creationId xmlns:a16="http://schemas.microsoft.com/office/drawing/2014/main" id="{C1E7DEC8-17AD-D743-3CC8-41FD86EFDBA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B0F3DD-45F7-8FF3-D499-2F1F6B861556}"/>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20034465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DA81-B6E7-98B2-1030-BD39BD8E7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8518BB-B147-63A6-15D2-F844309EA6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2A66C-FD72-299A-48D2-B9D2ADA34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293-6979-C593-C240-A0BE1103A979}"/>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6" name="Footer Placeholder 5">
            <a:extLst>
              <a:ext uri="{FF2B5EF4-FFF2-40B4-BE49-F238E27FC236}">
                <a16:creationId xmlns:a16="http://schemas.microsoft.com/office/drawing/2014/main" id="{14332204-B6B8-4614-2378-D52FF01484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15DF3E-47A5-4D61-AB2D-85F3ACA7861B}"/>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3375821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02C6-B3C6-9EDA-0CCA-37D717947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2BEA50-DD3D-2258-074D-388B9A0A2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C49F9D-B421-AA87-FA2C-47544ECA2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A3CF70-4CDD-C080-8839-EAD7FB869252}"/>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6" name="Footer Placeholder 5">
            <a:extLst>
              <a:ext uri="{FF2B5EF4-FFF2-40B4-BE49-F238E27FC236}">
                <a16:creationId xmlns:a16="http://schemas.microsoft.com/office/drawing/2014/main" id="{81734597-EF01-D251-4859-0B9A8117D2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3C15FC-A385-0CDB-09A0-A08E59091FEB}"/>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4731293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E6B2-6509-315C-6E09-A49513E12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91C3EE-8F48-A4C9-031C-9316E7986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021BA-4DFF-ED5B-9AA9-A51F19452765}"/>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5" name="Footer Placeholder 4">
            <a:extLst>
              <a:ext uri="{FF2B5EF4-FFF2-40B4-BE49-F238E27FC236}">
                <a16:creationId xmlns:a16="http://schemas.microsoft.com/office/drawing/2014/main" id="{149A438B-25F1-0536-12A7-FEB4AD5723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8AF026-9589-6685-3499-464BBA9356FB}"/>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4203249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DA1B9E-7326-CE11-350B-30979FEF07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35856-6281-83D0-65C1-9546CAEF40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680AE-7619-3413-9E31-62A449F90EA6}"/>
              </a:ext>
            </a:extLst>
          </p:cNvPr>
          <p:cNvSpPr>
            <a:spLocks noGrp="1"/>
          </p:cNvSpPr>
          <p:nvPr>
            <p:ph type="dt" sz="half" idx="10"/>
          </p:nvPr>
        </p:nvSpPr>
        <p:spPr/>
        <p:txBody>
          <a:bodyPr/>
          <a:lstStyle/>
          <a:p>
            <a:fld id="{E48FEFDF-F80A-43A2-BEA3-6499164AE742}" type="datetimeFigureOut">
              <a:rPr lang="en-US" smtClean="0"/>
              <a:t>1/31/26</a:t>
            </a:fld>
            <a:endParaRPr lang="en-US" dirty="0"/>
          </a:p>
        </p:txBody>
      </p:sp>
      <p:sp>
        <p:nvSpPr>
          <p:cNvPr id="5" name="Footer Placeholder 4">
            <a:extLst>
              <a:ext uri="{FF2B5EF4-FFF2-40B4-BE49-F238E27FC236}">
                <a16:creationId xmlns:a16="http://schemas.microsoft.com/office/drawing/2014/main" id="{356905E3-9F0C-0E3E-E731-1EA1922C7B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6C0D5-444C-6FE9-6DBB-EF6CF0742219}"/>
              </a:ext>
            </a:extLst>
          </p:cNvPr>
          <p:cNvSpPr>
            <a:spLocks noGrp="1"/>
          </p:cNvSpPr>
          <p:nvPr>
            <p:ph type="sldNum" sz="quarter" idx="12"/>
          </p:nvPr>
        </p:nvSpPr>
        <p:spPr/>
        <p:txBody>
          <a:bodyPr/>
          <a:lstStyle/>
          <a:p>
            <a:fld id="{8EF3D9EA-B518-4E38-B3B5-CF20763293AC}" type="slidenum">
              <a:rPr lang="en-US" smtClean="0"/>
              <a:t>‹#›</a:t>
            </a:fld>
            <a:endParaRPr lang="en-US" dirty="0"/>
          </a:p>
        </p:txBody>
      </p:sp>
    </p:spTree>
    <p:extLst>
      <p:ext uri="{BB962C8B-B14F-4D97-AF65-F5344CB8AC3E}">
        <p14:creationId xmlns:p14="http://schemas.microsoft.com/office/powerpoint/2010/main" val="37748461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24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34029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chor="t"/>
          <a:lstStyle>
            <a:lvl1pPr>
              <a:spcBef>
                <a:spcPts val="0"/>
              </a:spcBef>
              <a:spcAft>
                <a:spcPts val="0"/>
              </a:spcAft>
              <a:defRPr sz="3200"/>
            </a:lvl1pPr>
            <a:lvl2pPr>
              <a:spcBef>
                <a:spcPts val="0"/>
              </a:spcBef>
              <a:spcAft>
                <a:spcPts val="0"/>
              </a:spcAft>
              <a:defRPr sz="2800"/>
            </a:lvl2pPr>
            <a:lvl3pPr>
              <a:spcBef>
                <a:spcPts val="0"/>
              </a:spcBef>
              <a:spcAft>
                <a:spcPts val="0"/>
              </a:spcAft>
              <a:defRPr sz="2400"/>
            </a:lvl3pPr>
            <a:lvl4pPr>
              <a:spcBef>
                <a:spcPts val="0"/>
              </a:spcBef>
              <a:spcAft>
                <a:spcPts val="0"/>
              </a:spcAft>
              <a:defRPr sz="2000"/>
            </a:lvl4pPr>
            <a:lvl5pPr>
              <a:spcBef>
                <a:spcPts val="0"/>
              </a:spcBef>
              <a:spcAft>
                <a:spcPts val="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382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58863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0251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2" y="2128892"/>
            <a:ext cx="5087075" cy="536005"/>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796845"/>
            <a:ext cx="5393100" cy="2934999"/>
          </a:xfrm>
        </p:spPr>
        <p:txBody>
          <a:bodyPr anchor="t">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709" y="2128892"/>
            <a:ext cx="5087073" cy="553373"/>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796845"/>
            <a:ext cx="5393100" cy="2934999"/>
          </a:xfrm>
        </p:spPr>
        <p:txBody>
          <a:bodyPr anchor="t">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9558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2383-7F73-4F75-A197-95E48342B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D7D51C-7CD1-407B-98C9-CA837A477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B5B178-643C-4652-950A-9E8522255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BBDE09-5E44-4B26-9B24-0E4C2B07C22B}"/>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6" name="Footer Placeholder 5">
            <a:extLst>
              <a:ext uri="{FF2B5EF4-FFF2-40B4-BE49-F238E27FC236}">
                <a16:creationId xmlns:a16="http://schemas.microsoft.com/office/drawing/2014/main" id="{515A62BA-ECB1-4135-B5ED-00F680D77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BF1EA-62C9-47C2-A3DD-926688ED6A46}"/>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3096536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658350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40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307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fld id="{27CA70DE-28B5-41A0-8D6D-7D455605D340}" type="datetimeFigureOut">
              <a:rPr lang="en-US" smtClean="0"/>
              <a:t>1/31/26</a:t>
            </a:fld>
            <a:endParaRPr lang="en-US"/>
          </a:p>
        </p:txBody>
      </p:sp>
      <p:sp>
        <p:nvSpPr>
          <p:cNvPr id="6" name="Footer Placeholder 5"/>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A4F5919-57D5-4456-AB25-64828D6E4F7B}" type="slidenum">
              <a:rPr lang="en-US" smtClean="0"/>
              <a:t>‹#›</a:t>
            </a:fld>
            <a:endParaRPr lang="en-US"/>
          </a:p>
        </p:txBody>
      </p:sp>
    </p:spTree>
    <p:extLst>
      <p:ext uri="{BB962C8B-B14F-4D97-AF65-F5344CB8AC3E}">
        <p14:creationId xmlns:p14="http://schemas.microsoft.com/office/powerpoint/2010/main" val="3773051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fld id="{27CA70DE-28B5-41A0-8D6D-7D455605D340}" type="datetimeFigureOut">
              <a:rPr lang="en-US" smtClean="0"/>
              <a:t>1/31/26</a:t>
            </a:fld>
            <a:endParaRPr lang="en-US"/>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A4F5919-57D5-4456-AB25-64828D6E4F7B}" type="slidenum">
              <a:rPr lang="en-US" smtClean="0"/>
              <a:t>‹#›</a:t>
            </a:fld>
            <a:endParaRPr lang="en-US"/>
          </a:p>
        </p:txBody>
      </p:sp>
    </p:spTree>
    <p:extLst>
      <p:ext uri="{BB962C8B-B14F-4D97-AF65-F5344CB8AC3E}">
        <p14:creationId xmlns:p14="http://schemas.microsoft.com/office/powerpoint/2010/main" val="2533800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p>
            <a:fld id="{27CA70DE-28B5-41A0-8D6D-7D455605D340}" type="datetimeFigureOut">
              <a:rPr lang="en-US" smtClean="0"/>
              <a:t>1/31/26</a:t>
            </a:fld>
            <a:endParaRPr lang="en-US"/>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A4F5919-57D5-4456-AB25-64828D6E4F7B}" type="slidenum">
              <a:rPr lang="en-US" smtClean="0"/>
              <a:t>‹#›</a:t>
            </a:fld>
            <a:endParaRPr lang="en-US"/>
          </a:p>
        </p:txBody>
      </p:sp>
    </p:spTree>
    <p:extLst>
      <p:ext uri="{BB962C8B-B14F-4D97-AF65-F5344CB8AC3E}">
        <p14:creationId xmlns:p14="http://schemas.microsoft.com/office/powerpoint/2010/main" val="6667515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accent1">
                    <a:lumMod val="75000"/>
                    <a:lumOff val="25000"/>
                  </a:schemeClr>
                </a:solidFill>
              </a:defRPr>
            </a:lvl1pPr>
          </a:lstStyle>
          <a:p>
            <a:fld id="{27CA70DE-28B5-41A0-8D6D-7D455605D340}" type="datetimeFigureOut">
              <a:rPr lang="en-US" smtClean="0"/>
              <a:t>1/31/26</a:t>
            </a:fld>
            <a:endParaRPr lang="en-US"/>
          </a:p>
        </p:txBody>
      </p:sp>
      <p:sp>
        <p:nvSpPr>
          <p:cNvPr id="5" name="Footer Placeholder 4"/>
          <p:cNvSpPr>
            <a:spLocks noGrp="1"/>
          </p:cNvSpPr>
          <p:nvPr>
            <p:ph type="ftr" sz="quarter" idx="11"/>
          </p:nvPr>
        </p:nvSpPr>
        <p:spPr>
          <a:xfrm>
            <a:off x="774923" y="5951811"/>
            <a:ext cx="789627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A4F5919-57D5-4456-AB25-64828D6E4F7B}" type="slidenum">
              <a:rPr lang="en-US" smtClean="0"/>
              <a:t>‹#›</a:t>
            </a:fld>
            <a:endParaRPr lang="en-US"/>
          </a:p>
        </p:txBody>
      </p:sp>
    </p:spTree>
    <p:extLst>
      <p:ext uri="{BB962C8B-B14F-4D97-AF65-F5344CB8AC3E}">
        <p14:creationId xmlns:p14="http://schemas.microsoft.com/office/powerpoint/2010/main" val="7478560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F101-C783-379A-5C88-C1EFA920DA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D5F94-B566-48AE-1B09-88AD5511E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81B5-6138-C42B-BEDC-27CAD8436346}"/>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5" name="Footer Placeholder 4">
            <a:extLst>
              <a:ext uri="{FF2B5EF4-FFF2-40B4-BE49-F238E27FC236}">
                <a16:creationId xmlns:a16="http://schemas.microsoft.com/office/drawing/2014/main" id="{1371A93D-0971-A294-CB4A-6D29DD3B1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FA54F-48F1-6396-04DD-73FFF8288D01}"/>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31331683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FE44-FCF7-F794-396F-75724998D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62AB0-B03A-0A03-AC87-22A1D2688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674CE-B93C-3AB4-1B95-A3DDA0389516}"/>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5" name="Footer Placeholder 4">
            <a:extLst>
              <a:ext uri="{FF2B5EF4-FFF2-40B4-BE49-F238E27FC236}">
                <a16:creationId xmlns:a16="http://schemas.microsoft.com/office/drawing/2014/main" id="{38C60ED6-29F7-4567-49DC-8772D13FC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D61E2-003B-A653-1AA8-D12205C41D07}"/>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20889435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D9F6-9E9C-204A-B499-0259E5B69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6F722-8A16-6C11-AA9A-2FD3B4C25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521A44-0438-3DD3-E21C-78E23A202C62}"/>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5" name="Footer Placeholder 4">
            <a:extLst>
              <a:ext uri="{FF2B5EF4-FFF2-40B4-BE49-F238E27FC236}">
                <a16:creationId xmlns:a16="http://schemas.microsoft.com/office/drawing/2014/main" id="{44C0583D-20FF-0836-F1DE-4C641AEC4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063F5-A4B4-5F54-1CF1-5D9BD031DC85}"/>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296963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4B24-1252-4131-8EC1-EFD750D78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30497F-9F8D-499F-A6F0-55D59D8F8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BD9031-CFDC-4CBB-9604-10C2035CD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449D64-BEFD-49AF-B0E1-79C2E39262EE}"/>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6" name="Footer Placeholder 5">
            <a:extLst>
              <a:ext uri="{FF2B5EF4-FFF2-40B4-BE49-F238E27FC236}">
                <a16:creationId xmlns:a16="http://schemas.microsoft.com/office/drawing/2014/main" id="{63086D40-E7B8-4D98-9536-5D5B351DE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D8F69-4445-41F1-91C8-9608425CDDA6}"/>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5048333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3B2C-73DD-8207-B773-A2D2CC83A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4E874-2D0F-D501-48DA-DD03A569F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2D7AA-094E-6DB9-CC13-0F557A2DCF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22361D-6A09-329A-294D-9E7F0147937C}"/>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6" name="Footer Placeholder 5">
            <a:extLst>
              <a:ext uri="{FF2B5EF4-FFF2-40B4-BE49-F238E27FC236}">
                <a16:creationId xmlns:a16="http://schemas.microsoft.com/office/drawing/2014/main" id="{20D745F4-4E7B-BDD5-DB3F-A51638486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FFC16-60E7-1286-C6A8-E9ECD92F8878}"/>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1668723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E906-9E4B-79D1-FF73-B0798A0BB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BA9324-F166-9A7E-1367-F01AE3729F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6BCD7-C18D-3C4C-6A09-889794FFB7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FA203-7D23-AFDB-F489-288D200F9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AD068-460A-AAC4-7C96-BAEDD42F10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A8BBD8-13DE-05B1-6D67-9E0685E543CC}"/>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8" name="Footer Placeholder 7">
            <a:extLst>
              <a:ext uri="{FF2B5EF4-FFF2-40B4-BE49-F238E27FC236}">
                <a16:creationId xmlns:a16="http://schemas.microsoft.com/office/drawing/2014/main" id="{193CCD35-1EE1-FCD2-E35A-1116CC47B0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65B283-01D0-6581-489A-095FD84038F8}"/>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16262840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CADA-CF96-F3E4-38D1-DA46EFA137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F0C1F0-A7EB-078E-22C5-945CDDD3ED42}"/>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4" name="Footer Placeholder 3">
            <a:extLst>
              <a:ext uri="{FF2B5EF4-FFF2-40B4-BE49-F238E27FC236}">
                <a16:creationId xmlns:a16="http://schemas.microsoft.com/office/drawing/2014/main" id="{CF3CF3FD-3C86-F4A1-DA5D-5CE2C9DD0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12FA34-16F2-E8F3-33C1-7731DD7C85F9}"/>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41473842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1B219D-41C0-FE96-A038-CBE64E0EFC55}"/>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3" name="Footer Placeholder 2">
            <a:extLst>
              <a:ext uri="{FF2B5EF4-FFF2-40B4-BE49-F238E27FC236}">
                <a16:creationId xmlns:a16="http://schemas.microsoft.com/office/drawing/2014/main" id="{D15EA3ED-24EB-3734-B493-33E6FFF682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807BD-AF6D-63D9-2E5D-47A51D6D2C2D}"/>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26459604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BD95-92F2-45A0-E747-282EAADA4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A0D84-7E5F-DE0D-8A5A-2DBC7F2B08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4EF42A-00EB-77F2-9FED-BD95E57F8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F7E7F-6C41-3FB3-E533-59EE4E1099C5}"/>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6" name="Footer Placeholder 5">
            <a:extLst>
              <a:ext uri="{FF2B5EF4-FFF2-40B4-BE49-F238E27FC236}">
                <a16:creationId xmlns:a16="http://schemas.microsoft.com/office/drawing/2014/main" id="{190374E2-0A73-392F-D594-2640C9A00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0343E-D850-D2DF-488C-53AC41362EC9}"/>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2969879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E79A-3D6D-4DAE-0BBD-696CCC1A3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AA23A2-B424-DCE3-0E18-1B16F260C3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7D608B-1EEC-78DB-0D8B-0884FF69A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FEEE59-E4DF-B70B-8250-0A82DF20FB1D}"/>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6" name="Footer Placeholder 5">
            <a:extLst>
              <a:ext uri="{FF2B5EF4-FFF2-40B4-BE49-F238E27FC236}">
                <a16:creationId xmlns:a16="http://schemas.microsoft.com/office/drawing/2014/main" id="{3987B3E8-F0B4-0144-C9A7-609CEF91F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46EAC-DB9B-4BBF-FCE5-1F04F22C4753}"/>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42475557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F35D-F4C1-B8A4-83B4-D2EF6B485D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ACB5E-9C5A-52CC-D0CE-654AA4D02D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68FE3-EF6B-08D7-0C9D-AB80176C439B}"/>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5" name="Footer Placeholder 4">
            <a:extLst>
              <a:ext uri="{FF2B5EF4-FFF2-40B4-BE49-F238E27FC236}">
                <a16:creationId xmlns:a16="http://schemas.microsoft.com/office/drawing/2014/main" id="{82FB7621-5D5A-3F38-D9C0-FCCB88708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CF9F8-6F37-3D56-7405-808C99036F8B}"/>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406916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08893-3CC9-20E6-8FC9-AD8D970285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7A7A7-D3F4-42C0-4D57-36D36D8E20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5D422-BD68-63D2-E5F7-AFBF302A4224}"/>
              </a:ext>
            </a:extLst>
          </p:cNvPr>
          <p:cNvSpPr>
            <a:spLocks noGrp="1"/>
          </p:cNvSpPr>
          <p:nvPr>
            <p:ph type="dt" sz="half" idx="10"/>
          </p:nvPr>
        </p:nvSpPr>
        <p:spPr/>
        <p:txBody>
          <a:bodyPr/>
          <a:lstStyle/>
          <a:p>
            <a:fld id="{AF855169-FFDB-45D6-BD73-DFE286C07266}" type="datetimeFigureOut">
              <a:rPr lang="en-US" smtClean="0"/>
              <a:t>1/31/26</a:t>
            </a:fld>
            <a:endParaRPr lang="en-US"/>
          </a:p>
        </p:txBody>
      </p:sp>
      <p:sp>
        <p:nvSpPr>
          <p:cNvPr id="5" name="Footer Placeholder 4">
            <a:extLst>
              <a:ext uri="{FF2B5EF4-FFF2-40B4-BE49-F238E27FC236}">
                <a16:creationId xmlns:a16="http://schemas.microsoft.com/office/drawing/2014/main" id="{262AF7A5-0859-978D-3A17-7860CDCEB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B01AD-E51B-8CED-585B-C0C94477E5A4}"/>
              </a:ext>
            </a:extLst>
          </p:cNvPr>
          <p:cNvSpPr>
            <a:spLocks noGrp="1"/>
          </p:cNvSpPr>
          <p:nvPr>
            <p:ph type="sldNum" sz="quarter" idx="12"/>
          </p:nvPr>
        </p:nvSpPr>
        <p:spPr/>
        <p:txBody>
          <a:bodyPr/>
          <a:lstStyle/>
          <a:p>
            <a:fld id="{34C6BEA7-B594-48F6-87E3-D55928813DDC}" type="slidenum">
              <a:rPr lang="en-US" smtClean="0"/>
              <a:t>‹#›</a:t>
            </a:fld>
            <a:endParaRPr lang="en-US"/>
          </a:p>
        </p:txBody>
      </p:sp>
    </p:spTree>
    <p:extLst>
      <p:ext uri="{BB962C8B-B14F-4D97-AF65-F5344CB8AC3E}">
        <p14:creationId xmlns:p14="http://schemas.microsoft.com/office/powerpoint/2010/main" val="41298887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B91FC18-4624-4A30-8765-AA81A2C5744E}" type="datetimeFigureOut">
              <a:rPr lang="en-US"/>
              <a:pPr>
                <a:defRPr/>
              </a:pPr>
              <a:t>1/31/26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52D5F1-4C3A-4528-A35C-66723F6D782B}" type="slidenum">
              <a:rPr lang="en-US"/>
              <a:pPr>
                <a:defRPr/>
              </a:pPr>
              <a:t>‹#›</a:t>
            </a:fld>
            <a:endParaRPr lang="en-US" dirty="0"/>
          </a:p>
        </p:txBody>
      </p:sp>
    </p:spTree>
    <p:extLst>
      <p:ext uri="{BB962C8B-B14F-4D97-AF65-F5344CB8AC3E}">
        <p14:creationId xmlns:p14="http://schemas.microsoft.com/office/powerpoint/2010/main" val="1182557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9A7848-7399-4DC3-929E-DA5147243E85}" type="datetimeFigureOut">
              <a:rPr lang="en-US"/>
              <a:pPr>
                <a:defRPr/>
              </a:pPr>
              <a:t>1/31/26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B33EE20-88CE-4B92-B752-7E3ABF2B4AB2}" type="slidenum">
              <a:rPr lang="en-US"/>
              <a:pPr>
                <a:defRPr/>
              </a:pPr>
              <a:t>‹#›</a:t>
            </a:fld>
            <a:endParaRPr lang="en-US" dirty="0"/>
          </a:p>
        </p:txBody>
      </p:sp>
    </p:spTree>
    <p:extLst>
      <p:ext uri="{BB962C8B-B14F-4D97-AF65-F5344CB8AC3E}">
        <p14:creationId xmlns:p14="http://schemas.microsoft.com/office/powerpoint/2010/main" val="3740742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9A92-2354-40DD-8E72-D5E3E7D1B8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983C84-087D-41AB-9F3B-A27183BCD4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289EC-6B67-4083-B0EA-7B47DDB0F1D0}"/>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5" name="Footer Placeholder 4">
            <a:extLst>
              <a:ext uri="{FF2B5EF4-FFF2-40B4-BE49-F238E27FC236}">
                <a16:creationId xmlns:a16="http://schemas.microsoft.com/office/drawing/2014/main" id="{F07D6CD8-95AA-4440-98E1-9E121920C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11E07-8565-4E4C-AC5D-319D120B07BB}"/>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10580760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326A08-4AF8-4843-BAFB-D16D9EA5E417}" type="datetimeFigureOut">
              <a:rPr lang="en-US"/>
              <a:pPr>
                <a:defRPr/>
              </a:pPr>
              <a:t>1/31/26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00A37A5-E2A0-42A9-93D4-4D48191BE026}" type="slidenum">
              <a:rPr lang="en-US"/>
              <a:pPr>
                <a:defRPr/>
              </a:pPr>
              <a:t>‹#›</a:t>
            </a:fld>
            <a:endParaRPr lang="en-US" dirty="0"/>
          </a:p>
        </p:txBody>
      </p:sp>
    </p:spTree>
    <p:extLst>
      <p:ext uri="{BB962C8B-B14F-4D97-AF65-F5344CB8AC3E}">
        <p14:creationId xmlns:p14="http://schemas.microsoft.com/office/powerpoint/2010/main" val="16753984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39A63A4-D731-4886-B936-FC2446C8D70B}" type="datetimeFigureOut">
              <a:rPr lang="en-US"/>
              <a:pPr>
                <a:defRPr/>
              </a:pPr>
              <a:t>1/31/26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5773EFE-226C-45CB-9816-B81DEF7F697B}" type="slidenum">
              <a:rPr lang="en-US"/>
              <a:pPr>
                <a:defRPr/>
              </a:pPr>
              <a:t>‹#›</a:t>
            </a:fld>
            <a:endParaRPr lang="en-US" dirty="0"/>
          </a:p>
        </p:txBody>
      </p:sp>
    </p:spTree>
    <p:extLst>
      <p:ext uri="{BB962C8B-B14F-4D97-AF65-F5344CB8AC3E}">
        <p14:creationId xmlns:p14="http://schemas.microsoft.com/office/powerpoint/2010/main" val="41321401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4F251B4-04DF-44D9-A0DB-9B6D87D097BF}" type="datetimeFigureOut">
              <a:rPr lang="en-US"/>
              <a:pPr>
                <a:defRPr/>
              </a:pPr>
              <a:t>1/31/26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718BA2A-4193-42B0-89E7-5C18FB0AE18C}" type="slidenum">
              <a:rPr lang="en-US"/>
              <a:pPr>
                <a:defRPr/>
              </a:pPr>
              <a:t>‹#›</a:t>
            </a:fld>
            <a:endParaRPr lang="en-US" dirty="0"/>
          </a:p>
        </p:txBody>
      </p:sp>
    </p:spTree>
    <p:extLst>
      <p:ext uri="{BB962C8B-B14F-4D97-AF65-F5344CB8AC3E}">
        <p14:creationId xmlns:p14="http://schemas.microsoft.com/office/powerpoint/2010/main" val="32352544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D02A846A-172D-48E2-9E70-6453DF619945}" type="datetimeFigureOut">
              <a:rPr lang="en-US"/>
              <a:pPr>
                <a:defRPr/>
              </a:pPr>
              <a:t>1/31/26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D8C024D-722A-4F7D-A553-E015FDD9859C}" type="slidenum">
              <a:rPr lang="en-US"/>
              <a:pPr>
                <a:defRPr/>
              </a:pPr>
              <a:t>‹#›</a:t>
            </a:fld>
            <a:endParaRPr lang="en-US" dirty="0"/>
          </a:p>
        </p:txBody>
      </p:sp>
    </p:spTree>
    <p:extLst>
      <p:ext uri="{BB962C8B-B14F-4D97-AF65-F5344CB8AC3E}">
        <p14:creationId xmlns:p14="http://schemas.microsoft.com/office/powerpoint/2010/main" val="39971492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734692-0240-4284-ACA5-F860C68B2AB1}" type="datetimeFigureOut">
              <a:rPr lang="en-US"/>
              <a:pPr>
                <a:defRPr/>
              </a:pPr>
              <a:t>1/31/26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558F2C1-5D50-4186-8100-F2C30E8B2DBC}" type="slidenum">
              <a:rPr lang="en-US"/>
              <a:pPr>
                <a:defRPr/>
              </a:pPr>
              <a:t>‹#›</a:t>
            </a:fld>
            <a:endParaRPr lang="en-US" dirty="0"/>
          </a:p>
        </p:txBody>
      </p:sp>
    </p:spTree>
    <p:extLst>
      <p:ext uri="{BB962C8B-B14F-4D97-AF65-F5344CB8AC3E}">
        <p14:creationId xmlns:p14="http://schemas.microsoft.com/office/powerpoint/2010/main" val="19447163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FFFF00"/>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FFFF0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9CE441-2D41-4FE8-9519-753B128E53EA}" type="datetimeFigureOut">
              <a:rPr lang="en-US"/>
              <a:pPr>
                <a:defRPr/>
              </a:pPr>
              <a:t>1/31/26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D0980A3-C037-4346-B47F-D248E160C0C8}" type="slidenum">
              <a:rPr lang="en-US"/>
              <a:pPr>
                <a:defRPr/>
              </a:pPr>
              <a:t>‹#›</a:t>
            </a:fld>
            <a:endParaRPr lang="en-US" dirty="0"/>
          </a:p>
        </p:txBody>
      </p:sp>
    </p:spTree>
    <p:extLst>
      <p:ext uri="{BB962C8B-B14F-4D97-AF65-F5344CB8AC3E}">
        <p14:creationId xmlns:p14="http://schemas.microsoft.com/office/powerpoint/2010/main" val="5851969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0A0F61-1537-489A-A44F-49F3C5A78BB8}" type="datetimeFigureOut">
              <a:rPr lang="en-US"/>
              <a:pPr>
                <a:defRPr/>
              </a:pPr>
              <a:t>1/31/26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9A754DB-FDD8-47B3-81C4-AD3CA6681A1E}" type="slidenum">
              <a:rPr lang="en-US"/>
              <a:pPr>
                <a:defRPr/>
              </a:pPr>
              <a:t>‹#›</a:t>
            </a:fld>
            <a:endParaRPr lang="en-US" dirty="0"/>
          </a:p>
        </p:txBody>
      </p:sp>
    </p:spTree>
    <p:extLst>
      <p:ext uri="{BB962C8B-B14F-4D97-AF65-F5344CB8AC3E}">
        <p14:creationId xmlns:p14="http://schemas.microsoft.com/office/powerpoint/2010/main" val="6658048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A4C3AB-9DE3-4D31-A7E5-4C7DD7E2159F}" type="datetimeFigureOut">
              <a:rPr lang="en-US"/>
              <a:pPr>
                <a:defRPr/>
              </a:pPr>
              <a:t>1/31/26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463E809-8D72-4EE0-A3AA-C6D322223A6D}" type="slidenum">
              <a:rPr lang="en-US"/>
              <a:pPr>
                <a:defRPr/>
              </a:pPr>
              <a:t>‹#›</a:t>
            </a:fld>
            <a:endParaRPr lang="en-US" dirty="0"/>
          </a:p>
        </p:txBody>
      </p:sp>
    </p:spTree>
    <p:extLst>
      <p:ext uri="{BB962C8B-B14F-4D97-AF65-F5344CB8AC3E}">
        <p14:creationId xmlns:p14="http://schemas.microsoft.com/office/powerpoint/2010/main" val="1375628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FDF97F-FFD9-45B3-B9D3-0469D80E38F5}" type="datetimeFigureOut">
              <a:rPr lang="en-US"/>
              <a:pPr>
                <a:defRPr/>
              </a:pPr>
              <a:t>1/31/26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7D06C50-F27C-4136-B0DE-C2B9DD5534B5}" type="slidenum">
              <a:rPr lang="en-US"/>
              <a:pPr>
                <a:defRPr/>
              </a:pPr>
              <a:t>‹#›</a:t>
            </a:fld>
            <a:endParaRPr lang="en-US" dirty="0"/>
          </a:p>
        </p:txBody>
      </p:sp>
    </p:spTree>
    <p:extLst>
      <p:ext uri="{BB962C8B-B14F-4D97-AF65-F5344CB8AC3E}">
        <p14:creationId xmlns:p14="http://schemas.microsoft.com/office/powerpoint/2010/main" val="37620700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A9B69B-386A-9EA1-4BA7-B36E1A69B259}"/>
              </a:ext>
              <a:ext uri="{C183D7F6-B498-43B3-948B-1728B52AA6E4}">
                <adec:decorative xmlns:adec="http://schemas.microsoft.com/office/drawing/2017/decorative" val="1"/>
              </a:ext>
            </a:extLst>
          </p:cNvPr>
          <p:cNvSpPr/>
          <p:nvPr userDrawn="1"/>
        </p:nvSpPr>
        <p:spPr>
          <a:xfrm>
            <a:off x="0" y="0"/>
            <a:ext cx="12192000" cy="198781"/>
          </a:xfrm>
          <a:prstGeom prst="rect">
            <a:avLst/>
          </a:prstGeom>
          <a:gradFill>
            <a:gsLst>
              <a:gs pos="0">
                <a:schemeClr val="tx2">
                  <a:lumMod val="50000"/>
                </a:schemeClr>
              </a:gs>
              <a:gs pos="100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5207196" cy="2263779"/>
          </a:xfrm>
        </p:spPr>
        <p:txBody>
          <a:bodyPr>
            <a:normAutofit/>
          </a:bodyPr>
          <a:lstStyle>
            <a:lvl1pPr>
              <a:lnSpc>
                <a:spcPct val="80000"/>
              </a:lnSpc>
              <a:defRPr sz="6100">
                <a:solidFill>
                  <a:schemeClr val="tx2"/>
                </a:solidFill>
              </a:defRPr>
            </a:lvl1pPr>
          </a:lstStyle>
          <a:p>
            <a:r>
              <a:rPr lang="en-US" dirty="0"/>
              <a:t>Presentation Title Slide Option 1a</a:t>
            </a:r>
          </a:p>
        </p:txBody>
      </p:sp>
      <p:pic>
        <p:nvPicPr>
          <p:cNvPr id="2" name="Picture 1" descr="U.S. Centers for Disease Control and Prevention">
            <a:extLst>
              <a:ext uri="{FF2B5EF4-FFF2-40B4-BE49-F238E27FC236}">
                <a16:creationId xmlns:a16="http://schemas.microsoft.com/office/drawing/2014/main" id="{81630437-5014-D771-53BC-AC3D66E3FE92}"/>
              </a:ext>
            </a:extLst>
          </p:cNvPr>
          <p:cNvPicPr>
            <a:picLocks noChangeAspect="1"/>
          </p:cNvPicPr>
          <p:nvPr userDrawn="1"/>
        </p:nvPicPr>
        <p:blipFill>
          <a:blip r:embed="rId2"/>
          <a:stretch>
            <a:fillRect/>
          </a:stretch>
        </p:blipFill>
        <p:spPr>
          <a:xfrm>
            <a:off x="617458" y="665609"/>
            <a:ext cx="1445079" cy="91440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9"/>
            <a:ext cx="5238567" cy="277780"/>
          </a:xfr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a:t>Subhead Goes Here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5" cy="5958479"/>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3" name="Text Placeholder 9">
            <a:extLst>
              <a:ext uri="{FF2B5EF4-FFF2-40B4-BE49-F238E27FC236}">
                <a16:creationId xmlns:a16="http://schemas.microsoft.com/office/drawing/2014/main" id="{4F6F9023-78E8-330D-F82C-34050378359F}"/>
              </a:ext>
            </a:extLst>
          </p:cNvPr>
          <p:cNvSpPr>
            <a:spLocks noGrp="1"/>
          </p:cNvSpPr>
          <p:nvPr>
            <p:ph type="body" sz="quarter" idx="13" hasCustomPrompt="1"/>
          </p:nvPr>
        </p:nvSpPr>
        <p:spPr>
          <a:xfrm>
            <a:off x="1793971" y="5199064"/>
            <a:ext cx="4033464" cy="273197"/>
          </a:xfrm>
        </p:spPr>
        <p:txBody>
          <a:bodyPr/>
          <a:lstStyle>
            <a:lvl1pPr marL="0" indent="0">
              <a:buNone/>
              <a:defRPr lang="en-US" sz="2000" dirty="0"/>
            </a:lvl1pPr>
          </a:lstStyle>
          <a:p>
            <a:r>
              <a:rPr lang="en-US" dirty="0">
                <a:latin typeface="+mj-lt"/>
              </a:rPr>
              <a:t>Name of Presenter</a:t>
            </a:r>
          </a:p>
        </p:txBody>
      </p:sp>
      <p:sp>
        <p:nvSpPr>
          <p:cNvPr id="5" name="Text Placeholder 49">
            <a:extLst>
              <a:ext uri="{FF2B5EF4-FFF2-40B4-BE49-F238E27FC236}">
                <a16:creationId xmlns:a16="http://schemas.microsoft.com/office/drawing/2014/main" id="{EE1B9B0B-9B4D-7FC1-7BD7-8A83499EE869}"/>
              </a:ext>
            </a:extLst>
          </p:cNvPr>
          <p:cNvSpPr>
            <a:spLocks noGrp="1"/>
          </p:cNvSpPr>
          <p:nvPr>
            <p:ph type="body" sz="quarter" idx="14" hasCustomPrompt="1"/>
          </p:nvPr>
        </p:nvSpPr>
        <p:spPr>
          <a:xfrm>
            <a:off x="1813805" y="5496293"/>
            <a:ext cx="4013631" cy="937504"/>
          </a:xfrm>
          <a:prstGeom prst="rect">
            <a:avLst/>
          </a:prstGeom>
        </p:spPr>
        <p:txBody>
          <a:bodyPr>
            <a:noAutofit/>
          </a:bodyPr>
          <a:lstStyle>
            <a:lvl1pPr marL="0" indent="0">
              <a:lnSpc>
                <a:spcPct val="100000"/>
              </a:lnSpc>
              <a:spcBef>
                <a:spcPts val="0"/>
              </a:spcBef>
              <a:buNone/>
              <a:defRPr sz="1600" b="0" i="1">
                <a:solidFill>
                  <a:schemeClr val="tx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6" name="Picture Placeholder 7" descr="Profile picture of presenter">
            <a:extLst>
              <a:ext uri="{FF2B5EF4-FFF2-40B4-BE49-F238E27FC236}">
                <a16:creationId xmlns:a16="http://schemas.microsoft.com/office/drawing/2014/main" id="{60C2E521-767B-5C37-66FE-5313045825A8}"/>
              </a:ext>
            </a:extLst>
          </p:cNvPr>
          <p:cNvSpPr>
            <a:spLocks noGrp="1"/>
          </p:cNvSpPr>
          <p:nvPr>
            <p:ph type="pic" sz="quarter" idx="10"/>
          </p:nvPr>
        </p:nvSpPr>
        <p:spPr>
          <a:xfrm>
            <a:off x="619957" y="5172456"/>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Tree>
    <p:extLst>
      <p:ext uri="{BB962C8B-B14F-4D97-AF65-F5344CB8AC3E}">
        <p14:creationId xmlns:p14="http://schemas.microsoft.com/office/powerpoint/2010/main" val="3095691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98488-82FF-4EBB-BA13-E42359DDA4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54024D-F8CF-411F-9177-A2DDADD934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B4291-5DE9-4146-B1A6-AD0034B4DE50}"/>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5" name="Footer Placeholder 4">
            <a:extLst>
              <a:ext uri="{FF2B5EF4-FFF2-40B4-BE49-F238E27FC236}">
                <a16:creationId xmlns:a16="http://schemas.microsoft.com/office/drawing/2014/main" id="{C4F3F790-3894-48BA-8C82-2E9F79CF7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7D636-AF7A-432F-9AD1-579CF6F66547}"/>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31243668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5207197" cy="2263779"/>
          </a:xfrm>
        </p:spPr>
        <p:txBody>
          <a:bodyPr>
            <a:normAutofit/>
          </a:bodyPr>
          <a:lstStyle>
            <a:lvl1pPr>
              <a:lnSpc>
                <a:spcPct val="80000"/>
              </a:lnSpc>
              <a:defRPr sz="6100">
                <a:solidFill>
                  <a:schemeClr val="tx2"/>
                </a:solidFill>
              </a:defRPr>
            </a:lvl1pPr>
          </a:lstStyle>
          <a:p>
            <a:r>
              <a:rPr lang="en-US" dirty="0"/>
              <a:t>Presentation Title Slide Option 1b</a:t>
            </a:r>
          </a:p>
        </p:txBody>
      </p:sp>
      <p:pic>
        <p:nvPicPr>
          <p:cNvPr id="2" name="Picture 1" descr="U.S. Centers for Disease Control and Prevention">
            <a:extLst>
              <a:ext uri="{FF2B5EF4-FFF2-40B4-BE49-F238E27FC236}">
                <a16:creationId xmlns:a16="http://schemas.microsoft.com/office/drawing/2014/main" id="{81630437-5014-D771-53BC-AC3D66E3FE9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17458" y="665609"/>
            <a:ext cx="1445079" cy="914400"/>
          </a:xfrm>
          <a:prstGeom prst="rect">
            <a:avLst/>
          </a:prstGeom>
        </p:spPr>
      </p:pic>
      <p:pic>
        <p:nvPicPr>
          <p:cNvPr id="5" name="Picture 4" descr="U.S. Centers for Disease Control and Prevention">
            <a:extLst>
              <a:ext uri="{FF2B5EF4-FFF2-40B4-BE49-F238E27FC236}">
                <a16:creationId xmlns:a16="http://schemas.microsoft.com/office/drawing/2014/main" id="{60DBAF97-C74B-8C2C-937D-C2942AA613D0}"/>
              </a:ext>
            </a:extLst>
          </p:cNvPr>
          <p:cNvPicPr>
            <a:picLocks noChangeAspect="1"/>
          </p:cNvPicPr>
          <p:nvPr userDrawn="1"/>
        </p:nvPicPr>
        <p:blipFill>
          <a:blip r:embed="rId2"/>
          <a:stretch>
            <a:fillRect/>
          </a:stretch>
        </p:blipFill>
        <p:spPr>
          <a:xfrm>
            <a:off x="617458" y="665609"/>
            <a:ext cx="1445079" cy="91440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9" y="2220699"/>
            <a:ext cx="5207197" cy="277780"/>
          </a:xfrm>
          <a:prstGeom prst="rect">
            <a:avLst/>
          </a:prstGeo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0" name="Text Placeholder 9">
            <a:extLst>
              <a:ext uri="{FF2B5EF4-FFF2-40B4-BE49-F238E27FC236}">
                <a16:creationId xmlns:a16="http://schemas.microsoft.com/office/drawing/2014/main" id="{2B688248-B5A8-1409-E546-B3E021EFEF58}"/>
              </a:ext>
            </a:extLst>
          </p:cNvPr>
          <p:cNvSpPr>
            <a:spLocks noGrp="1"/>
          </p:cNvSpPr>
          <p:nvPr>
            <p:ph type="body" sz="quarter" idx="13" hasCustomPrompt="1"/>
          </p:nvPr>
        </p:nvSpPr>
        <p:spPr>
          <a:xfrm>
            <a:off x="1793971" y="5199064"/>
            <a:ext cx="4033464" cy="273197"/>
          </a:xfrm>
        </p:spPr>
        <p:txBody>
          <a:bodyPr/>
          <a:lstStyle>
            <a:lvl1pPr marL="0" indent="0">
              <a:buNone/>
              <a:defRPr lang="en-US" sz="2000" dirty="0"/>
            </a:lvl1pPr>
          </a:lstStyle>
          <a:p>
            <a:r>
              <a:rPr lang="en-US" dirty="0">
                <a:latin typeface="+mj-lt"/>
              </a:rPr>
              <a:t>Name of Presenter</a:t>
            </a:r>
          </a:p>
        </p:txBody>
      </p:sp>
      <p:sp>
        <p:nvSpPr>
          <p:cNvPr id="19" name="Text Placeholder 49">
            <a:extLst>
              <a:ext uri="{FF2B5EF4-FFF2-40B4-BE49-F238E27FC236}">
                <a16:creationId xmlns:a16="http://schemas.microsoft.com/office/drawing/2014/main" id="{CF2B82EB-1B8A-9AB1-DC59-99649350EBF8}"/>
              </a:ext>
            </a:extLst>
          </p:cNvPr>
          <p:cNvSpPr>
            <a:spLocks noGrp="1"/>
          </p:cNvSpPr>
          <p:nvPr>
            <p:ph type="body" sz="quarter" idx="14" hasCustomPrompt="1"/>
          </p:nvPr>
        </p:nvSpPr>
        <p:spPr>
          <a:xfrm>
            <a:off x="1813805" y="5496293"/>
            <a:ext cx="4013631" cy="937504"/>
          </a:xfrm>
          <a:prstGeom prst="rect">
            <a:avLst/>
          </a:prstGeom>
        </p:spPr>
        <p:txBody>
          <a:bodyPr>
            <a:noAutofit/>
          </a:bodyPr>
          <a:lstStyle>
            <a:lvl1pPr marL="0" indent="0">
              <a:lnSpc>
                <a:spcPct val="100000"/>
              </a:lnSpc>
              <a:spcBef>
                <a:spcPts val="0"/>
              </a:spcBef>
              <a:buNone/>
              <a:defRPr sz="1600" b="0" i="1">
                <a:solidFill>
                  <a:schemeClr val="tx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21" name="Picture Placeholder 7" descr="Profile picture of presenter">
            <a:extLst>
              <a:ext uri="{FF2B5EF4-FFF2-40B4-BE49-F238E27FC236}">
                <a16:creationId xmlns:a16="http://schemas.microsoft.com/office/drawing/2014/main" id="{AD5D8931-20DF-B271-1548-678C615D73BD}"/>
              </a:ext>
            </a:extLst>
          </p:cNvPr>
          <p:cNvSpPr>
            <a:spLocks noGrp="1"/>
          </p:cNvSpPr>
          <p:nvPr>
            <p:ph type="pic" sz="quarter" idx="10"/>
          </p:nvPr>
        </p:nvSpPr>
        <p:spPr>
          <a:xfrm>
            <a:off x="619957" y="5172456"/>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5" cy="5958479"/>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
        <p:nvSpPr>
          <p:cNvPr id="3" name="Rectangle 2">
            <a:extLst>
              <a:ext uri="{FF2B5EF4-FFF2-40B4-BE49-F238E27FC236}">
                <a16:creationId xmlns:a16="http://schemas.microsoft.com/office/drawing/2014/main" id="{DB008774-EA65-7D99-CC86-EA00A32DBD6F}"/>
              </a:ext>
              <a:ext uri="{C183D7F6-B498-43B3-948B-1728B52AA6E4}">
                <adec:decorative xmlns:adec="http://schemas.microsoft.com/office/drawing/2017/decorative" val="1"/>
              </a:ext>
            </a:extLst>
          </p:cNvPr>
          <p:cNvSpPr/>
          <p:nvPr userDrawn="1"/>
        </p:nvSpPr>
        <p:spPr>
          <a:xfrm>
            <a:off x="0" y="2"/>
            <a:ext cx="12192000" cy="198783"/>
          </a:xfrm>
          <a:prstGeom prst="rect">
            <a:avLst/>
          </a:prstGeom>
          <a:gradFill flip="none" rotWithShape="1">
            <a:gsLst>
              <a:gs pos="100000">
                <a:schemeClr val="accent5"/>
              </a:gs>
              <a:gs pos="0">
                <a:schemeClr val="accent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5E998D9A-B02E-C4D4-F4FA-AA1D9573FF36}"/>
              </a:ext>
              <a:ext uri="{C183D7F6-B498-43B3-948B-1728B52AA6E4}">
                <adec:decorative xmlns:adec="http://schemas.microsoft.com/office/drawing/2017/decorative" val="1"/>
              </a:ext>
            </a:extLst>
          </p:cNvPr>
          <p:cNvSpPr/>
          <p:nvPr/>
        </p:nvSpPr>
        <p:spPr>
          <a:xfrm>
            <a:off x="0" y="2"/>
            <a:ext cx="12192000" cy="198783"/>
          </a:xfrm>
          <a:prstGeom prst="rect">
            <a:avLst/>
          </a:prstGeom>
          <a:gradFill flip="none" rotWithShape="1">
            <a:gsLst>
              <a:gs pos="100000">
                <a:schemeClr val="accent5"/>
              </a:gs>
              <a:gs pos="0">
                <a:schemeClr val="accent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6764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_5">
    <p:bg>
      <p:bgPr>
        <a:solidFill>
          <a:schemeClr val="tx2"/>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60" y="2747815"/>
            <a:ext cx="5207193" cy="2263779"/>
          </a:xfrm>
        </p:spPr>
        <p:txBody>
          <a:bodyPr>
            <a:normAutofit/>
          </a:bodyPr>
          <a:lstStyle>
            <a:lvl1pPr>
              <a:lnSpc>
                <a:spcPct val="80000"/>
              </a:lnSpc>
              <a:defRPr sz="6100">
                <a:solidFill>
                  <a:schemeClr val="bg1"/>
                </a:solidFill>
              </a:defRPr>
            </a:lvl1pPr>
          </a:lstStyle>
          <a:p>
            <a:r>
              <a:rPr lang="en-US" dirty="0"/>
              <a:t>Presentation Title Slide Option 2a</a:t>
            </a:r>
          </a:p>
        </p:txBody>
      </p:sp>
      <p:pic>
        <p:nvPicPr>
          <p:cNvPr id="2" name="Picture 1" descr="U.S. Centers for Disease Control and Prevention">
            <a:extLst>
              <a:ext uri="{FF2B5EF4-FFF2-40B4-BE49-F238E27FC236}">
                <a16:creationId xmlns:a16="http://schemas.microsoft.com/office/drawing/2014/main" id="{BBAB3215-717B-42CA-9E19-684398DFE9A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17459" y="665609"/>
            <a:ext cx="1445079" cy="914400"/>
          </a:xfrm>
          <a:prstGeom prst="rect">
            <a:avLst/>
          </a:prstGeom>
        </p:spPr>
      </p:pic>
      <p:pic>
        <p:nvPicPr>
          <p:cNvPr id="3" name="Picture 2" descr="U.S. Centers for Disease Control and Prevention">
            <a:extLst>
              <a:ext uri="{FF2B5EF4-FFF2-40B4-BE49-F238E27FC236}">
                <a16:creationId xmlns:a16="http://schemas.microsoft.com/office/drawing/2014/main" id="{1EE03C7F-7F6B-8E0F-0E2B-8D12E7D1C041}"/>
              </a:ext>
            </a:extLst>
          </p:cNvPr>
          <p:cNvPicPr>
            <a:picLocks noChangeAspect="1"/>
          </p:cNvPicPr>
          <p:nvPr/>
        </p:nvPicPr>
        <p:blipFill>
          <a:blip r:embed="rId2"/>
          <a:stretch>
            <a:fillRect/>
          </a:stretch>
        </p:blipFill>
        <p:spPr>
          <a:xfrm>
            <a:off x="617459" y="665609"/>
            <a:ext cx="1445079" cy="91440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60" y="2220699"/>
            <a:ext cx="5207193" cy="277780"/>
          </a:xfrm>
          <a:prstGeom prst="rect">
            <a:avLst/>
          </a:prstGeom>
        </p:spPr>
        <p:txBody>
          <a:bodyPr>
            <a:noAutofit/>
          </a:bodyPr>
          <a:lstStyle>
            <a:lvl1pPr marL="0" indent="0">
              <a:lnSpc>
                <a:spcPct val="100000"/>
              </a:lnSpc>
              <a:buNone/>
              <a:defRPr sz="2000" b="0" i="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6" name="Text Placeholder 9">
            <a:extLst>
              <a:ext uri="{FF2B5EF4-FFF2-40B4-BE49-F238E27FC236}">
                <a16:creationId xmlns:a16="http://schemas.microsoft.com/office/drawing/2014/main" id="{C8805A6E-F780-87DD-C44E-50EB8C791A9F}"/>
              </a:ext>
            </a:extLst>
          </p:cNvPr>
          <p:cNvSpPr>
            <a:spLocks noGrp="1"/>
          </p:cNvSpPr>
          <p:nvPr>
            <p:ph type="body" sz="quarter" idx="13" hasCustomPrompt="1"/>
          </p:nvPr>
        </p:nvSpPr>
        <p:spPr>
          <a:xfrm>
            <a:off x="1793971" y="5199064"/>
            <a:ext cx="4033464" cy="273197"/>
          </a:xfrm>
        </p:spPr>
        <p:txBody>
          <a:bodyPr/>
          <a:lstStyle>
            <a:lvl1pPr marL="0" indent="0">
              <a:buNone/>
              <a:defRPr lang="en-US" sz="2000" dirty="0">
                <a:solidFill>
                  <a:schemeClr val="bg1"/>
                </a:solidFill>
              </a:defRPr>
            </a:lvl1pPr>
          </a:lstStyle>
          <a:p>
            <a:r>
              <a:rPr lang="en-US" dirty="0">
                <a:latin typeface="+mj-lt"/>
              </a:rPr>
              <a:t>Name of Presenter</a:t>
            </a:r>
          </a:p>
        </p:txBody>
      </p:sp>
      <p:sp>
        <p:nvSpPr>
          <p:cNvPr id="7" name="Text Placeholder 49">
            <a:extLst>
              <a:ext uri="{FF2B5EF4-FFF2-40B4-BE49-F238E27FC236}">
                <a16:creationId xmlns:a16="http://schemas.microsoft.com/office/drawing/2014/main" id="{F6179D83-25DC-CA18-9F56-4494FF95A6DB}"/>
              </a:ext>
            </a:extLst>
          </p:cNvPr>
          <p:cNvSpPr>
            <a:spLocks noGrp="1"/>
          </p:cNvSpPr>
          <p:nvPr>
            <p:ph type="body" sz="quarter" idx="14" hasCustomPrompt="1"/>
          </p:nvPr>
        </p:nvSpPr>
        <p:spPr>
          <a:xfrm>
            <a:off x="1813805" y="5496293"/>
            <a:ext cx="4013631" cy="937504"/>
          </a:xfrm>
          <a:prstGeom prst="rect">
            <a:avLst/>
          </a:prstGeom>
        </p:spPr>
        <p:txBody>
          <a:bodyPr>
            <a:noAutofit/>
          </a:bodyPr>
          <a:lstStyle>
            <a:lvl1pPr marL="0" indent="0">
              <a:lnSpc>
                <a:spcPct val="100000"/>
              </a:lnSpc>
              <a:spcBef>
                <a:spcPts val="0"/>
              </a:spcBef>
              <a:buNone/>
              <a:defRPr sz="1600" b="0" i="1">
                <a:solidFill>
                  <a:schemeClr val="bg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4" name="Picture Placeholder 7" descr="Profile picture of presenter">
            <a:extLst>
              <a:ext uri="{FF2B5EF4-FFF2-40B4-BE49-F238E27FC236}">
                <a16:creationId xmlns:a16="http://schemas.microsoft.com/office/drawing/2014/main" id="{EC562CDF-C46A-5583-A88D-65D7D5E8D4FF}"/>
              </a:ext>
            </a:extLst>
          </p:cNvPr>
          <p:cNvSpPr>
            <a:spLocks noGrp="1"/>
          </p:cNvSpPr>
          <p:nvPr>
            <p:ph type="pic" sz="quarter" idx="10"/>
          </p:nvPr>
        </p:nvSpPr>
        <p:spPr>
          <a:xfrm>
            <a:off x="619957" y="5172456"/>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5" name="Picture Placeholder 4">
            <a:extLst>
              <a:ext uri="{FF2B5EF4-FFF2-40B4-BE49-F238E27FC236}">
                <a16:creationId xmlns:a16="http://schemas.microsoft.com/office/drawing/2014/main" id="{B8C8EC6E-9D7D-3B8B-CB18-03194606BDCA}"/>
              </a:ext>
            </a:extLst>
          </p:cNvPr>
          <p:cNvSpPr>
            <a:spLocks noGrp="1"/>
          </p:cNvSpPr>
          <p:nvPr>
            <p:ph type="pic" sz="quarter" idx="11"/>
          </p:nvPr>
        </p:nvSpPr>
        <p:spPr>
          <a:xfrm>
            <a:off x="6367350" y="1"/>
            <a:ext cx="5824653" cy="6157257"/>
          </a:xfrm>
          <a:custGeom>
            <a:avLst/>
            <a:gdLst>
              <a:gd name="connsiteX0" fmla="*/ 0 w 5824653"/>
              <a:gd name="connsiteY0" fmla="*/ 0 h 6157257"/>
              <a:gd name="connsiteX1" fmla="*/ 5824653 w 5824653"/>
              <a:gd name="connsiteY1" fmla="*/ 0 h 6157257"/>
              <a:gd name="connsiteX2" fmla="*/ 5824653 w 5824653"/>
              <a:gd name="connsiteY2" fmla="*/ 6157257 h 6157257"/>
              <a:gd name="connsiteX3" fmla="*/ 282561 w 5824653"/>
              <a:gd name="connsiteY3" fmla="*/ 6157257 h 6157257"/>
              <a:gd name="connsiteX4" fmla="*/ 0 w 5824653"/>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3" h="6157257">
                <a:moveTo>
                  <a:pt x="0" y="0"/>
                </a:moveTo>
                <a:lnTo>
                  <a:pt x="5824653" y="0"/>
                </a:lnTo>
                <a:lnTo>
                  <a:pt x="5824653"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486267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_4">
    <p:bg>
      <p:bgPr>
        <a:solidFill>
          <a:schemeClr val="tx1"/>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60" y="2747815"/>
            <a:ext cx="5207193" cy="2263779"/>
          </a:xfrm>
        </p:spPr>
        <p:txBody>
          <a:bodyPr>
            <a:normAutofit/>
          </a:bodyPr>
          <a:lstStyle>
            <a:lvl1pPr>
              <a:lnSpc>
                <a:spcPct val="80000"/>
              </a:lnSpc>
              <a:defRPr sz="6100">
                <a:solidFill>
                  <a:schemeClr val="bg1"/>
                </a:solidFill>
              </a:defRPr>
            </a:lvl1pPr>
          </a:lstStyle>
          <a:p>
            <a:r>
              <a:rPr lang="en-US" dirty="0"/>
              <a:t>Presentation Title Slide Option 2b</a:t>
            </a:r>
          </a:p>
        </p:txBody>
      </p:sp>
      <p:pic>
        <p:nvPicPr>
          <p:cNvPr id="2" name="Picture 1" descr="U.S. Centers for Disease Control and Prevention">
            <a:extLst>
              <a:ext uri="{FF2B5EF4-FFF2-40B4-BE49-F238E27FC236}">
                <a16:creationId xmlns:a16="http://schemas.microsoft.com/office/drawing/2014/main" id="{48FFA876-C0CC-AAF2-48A5-F29DDDCADA5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17459" y="665609"/>
            <a:ext cx="1445079" cy="914400"/>
          </a:xfrm>
          <a:prstGeom prst="rect">
            <a:avLst/>
          </a:prstGeom>
        </p:spPr>
      </p:pic>
      <p:pic>
        <p:nvPicPr>
          <p:cNvPr id="3" name="Picture 2" descr="U.S. Centers for Disease Control and Prevention">
            <a:extLst>
              <a:ext uri="{FF2B5EF4-FFF2-40B4-BE49-F238E27FC236}">
                <a16:creationId xmlns:a16="http://schemas.microsoft.com/office/drawing/2014/main" id="{1EE03C7F-7F6B-8E0F-0E2B-8D12E7D1C041}"/>
              </a:ext>
            </a:extLst>
          </p:cNvPr>
          <p:cNvPicPr>
            <a:picLocks noChangeAspect="1"/>
          </p:cNvPicPr>
          <p:nvPr/>
        </p:nvPicPr>
        <p:blipFill>
          <a:blip r:embed="rId2"/>
          <a:stretch>
            <a:fillRect/>
          </a:stretch>
        </p:blipFill>
        <p:spPr>
          <a:xfrm>
            <a:off x="617459" y="665609"/>
            <a:ext cx="1445079" cy="91440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2220699"/>
            <a:ext cx="5207193" cy="277780"/>
          </a:xfrm>
          <a:prstGeom prst="rect">
            <a:avLst/>
          </a:prstGeom>
        </p:spPr>
        <p:txBody>
          <a:bodyPr>
            <a:noAutofit/>
          </a:bodyPr>
          <a:lstStyle>
            <a:lvl1pPr marL="0" indent="0">
              <a:lnSpc>
                <a:spcPct val="100000"/>
              </a:lnSpc>
              <a:buNone/>
              <a:defRPr sz="2000" b="0" i="0">
                <a:solidFill>
                  <a:schemeClr val="accent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9">
            <a:extLst>
              <a:ext uri="{FF2B5EF4-FFF2-40B4-BE49-F238E27FC236}">
                <a16:creationId xmlns:a16="http://schemas.microsoft.com/office/drawing/2014/main" id="{A9758610-2193-09A2-CC8C-5656859B24B4}"/>
              </a:ext>
            </a:extLst>
          </p:cNvPr>
          <p:cNvSpPr>
            <a:spLocks noGrp="1"/>
          </p:cNvSpPr>
          <p:nvPr>
            <p:ph type="body" sz="quarter" idx="13" hasCustomPrompt="1"/>
          </p:nvPr>
        </p:nvSpPr>
        <p:spPr>
          <a:xfrm>
            <a:off x="1793971" y="5199064"/>
            <a:ext cx="4033464" cy="273197"/>
          </a:xfrm>
        </p:spPr>
        <p:txBody>
          <a:bodyPr/>
          <a:lstStyle>
            <a:lvl1pPr marL="0" indent="0">
              <a:buNone/>
              <a:defRPr lang="en-US" sz="2000" dirty="0">
                <a:solidFill>
                  <a:schemeClr val="bg1"/>
                </a:solidFill>
              </a:defRPr>
            </a:lvl1pPr>
          </a:lstStyle>
          <a:p>
            <a:r>
              <a:rPr lang="en-US" dirty="0">
                <a:latin typeface="+mj-lt"/>
              </a:rPr>
              <a:t>Name of Presenter</a:t>
            </a:r>
          </a:p>
        </p:txBody>
      </p:sp>
      <p:sp>
        <p:nvSpPr>
          <p:cNvPr id="11" name="Text Placeholder 49">
            <a:extLst>
              <a:ext uri="{FF2B5EF4-FFF2-40B4-BE49-F238E27FC236}">
                <a16:creationId xmlns:a16="http://schemas.microsoft.com/office/drawing/2014/main" id="{968A452D-9DB4-C5F3-ADCD-FE6672BB187A}"/>
              </a:ext>
            </a:extLst>
          </p:cNvPr>
          <p:cNvSpPr>
            <a:spLocks noGrp="1"/>
          </p:cNvSpPr>
          <p:nvPr>
            <p:ph type="body" sz="quarter" idx="14" hasCustomPrompt="1"/>
          </p:nvPr>
        </p:nvSpPr>
        <p:spPr>
          <a:xfrm>
            <a:off x="1813805" y="5496293"/>
            <a:ext cx="4013631" cy="937504"/>
          </a:xfrm>
          <a:prstGeom prst="rect">
            <a:avLst/>
          </a:prstGeom>
        </p:spPr>
        <p:txBody>
          <a:bodyPr>
            <a:noAutofit/>
          </a:bodyPr>
          <a:lstStyle>
            <a:lvl1pPr marL="0" indent="0">
              <a:lnSpc>
                <a:spcPct val="100000"/>
              </a:lnSpc>
              <a:spcBef>
                <a:spcPts val="0"/>
              </a:spcBef>
              <a:buNone/>
              <a:defRPr sz="1600" b="0" i="1">
                <a:solidFill>
                  <a:schemeClr val="bg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9" name="Picture Placeholder 7" descr="Profile picture of presenter">
            <a:extLst>
              <a:ext uri="{FF2B5EF4-FFF2-40B4-BE49-F238E27FC236}">
                <a16:creationId xmlns:a16="http://schemas.microsoft.com/office/drawing/2014/main" id="{065EEC1E-C1BA-ABA0-527C-D8C5A94DD987}"/>
              </a:ext>
            </a:extLst>
          </p:cNvPr>
          <p:cNvSpPr>
            <a:spLocks noGrp="1"/>
          </p:cNvSpPr>
          <p:nvPr>
            <p:ph type="pic" sz="quarter" idx="10"/>
          </p:nvPr>
        </p:nvSpPr>
        <p:spPr>
          <a:xfrm>
            <a:off x="619957" y="5172456"/>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6" name="Picture Placeholder 5">
            <a:extLst>
              <a:ext uri="{FF2B5EF4-FFF2-40B4-BE49-F238E27FC236}">
                <a16:creationId xmlns:a16="http://schemas.microsoft.com/office/drawing/2014/main" id="{6B6C18DC-2C90-52D8-63EA-B4A8A2297540}"/>
              </a:ext>
            </a:extLst>
          </p:cNvPr>
          <p:cNvSpPr>
            <a:spLocks noGrp="1"/>
          </p:cNvSpPr>
          <p:nvPr>
            <p:ph type="pic" sz="quarter" idx="11"/>
          </p:nvPr>
        </p:nvSpPr>
        <p:spPr>
          <a:xfrm>
            <a:off x="6367350" y="2"/>
            <a:ext cx="5824653" cy="6157257"/>
          </a:xfrm>
          <a:custGeom>
            <a:avLst/>
            <a:gdLst>
              <a:gd name="connsiteX0" fmla="*/ 0 w 5824653"/>
              <a:gd name="connsiteY0" fmla="*/ 0 h 6157257"/>
              <a:gd name="connsiteX1" fmla="*/ 5824653 w 5824653"/>
              <a:gd name="connsiteY1" fmla="*/ 0 h 6157257"/>
              <a:gd name="connsiteX2" fmla="*/ 5824653 w 5824653"/>
              <a:gd name="connsiteY2" fmla="*/ 6157257 h 6157257"/>
              <a:gd name="connsiteX3" fmla="*/ 282561 w 5824653"/>
              <a:gd name="connsiteY3" fmla="*/ 6157257 h 6157257"/>
              <a:gd name="connsiteX4" fmla="*/ 0 w 5824653"/>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3" h="6157257">
                <a:moveTo>
                  <a:pt x="0" y="0"/>
                </a:moveTo>
                <a:lnTo>
                  <a:pt x="5824653" y="0"/>
                </a:lnTo>
                <a:lnTo>
                  <a:pt x="5824653"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822391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_3">
    <p:bg>
      <p:bgPr>
        <a:solidFill>
          <a:schemeClr val="accent3"/>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747815"/>
            <a:ext cx="5207195" cy="2263779"/>
          </a:xfrm>
        </p:spPr>
        <p:txBody>
          <a:bodyPr>
            <a:normAutofit/>
          </a:bodyPr>
          <a:lstStyle>
            <a:lvl1pPr>
              <a:lnSpc>
                <a:spcPct val="80000"/>
              </a:lnSpc>
              <a:defRPr sz="6100">
                <a:solidFill>
                  <a:schemeClr val="bg1"/>
                </a:solidFill>
              </a:defRPr>
            </a:lvl1pPr>
          </a:lstStyle>
          <a:p>
            <a:r>
              <a:rPr lang="en-US" dirty="0"/>
              <a:t>Presentation Title Slide Option 2c</a:t>
            </a:r>
          </a:p>
        </p:txBody>
      </p:sp>
      <p:pic>
        <p:nvPicPr>
          <p:cNvPr id="2" name="Picture 1" descr="U.S. Centers for Disease Control and Prevention">
            <a:extLst>
              <a:ext uri="{FF2B5EF4-FFF2-40B4-BE49-F238E27FC236}">
                <a16:creationId xmlns:a16="http://schemas.microsoft.com/office/drawing/2014/main" id="{AEFBEE3F-C344-F002-0143-ADCC4F15095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17459" y="665609"/>
            <a:ext cx="1445079" cy="914400"/>
          </a:xfrm>
          <a:prstGeom prst="rect">
            <a:avLst/>
          </a:prstGeom>
        </p:spPr>
      </p:pic>
      <p:pic>
        <p:nvPicPr>
          <p:cNvPr id="3" name="Picture 2" descr="U.S. Centers for Disease Control and Prevention">
            <a:extLst>
              <a:ext uri="{FF2B5EF4-FFF2-40B4-BE49-F238E27FC236}">
                <a16:creationId xmlns:a16="http://schemas.microsoft.com/office/drawing/2014/main" id="{1EE03C7F-7F6B-8E0F-0E2B-8D12E7D1C041}"/>
              </a:ext>
            </a:extLst>
          </p:cNvPr>
          <p:cNvPicPr>
            <a:picLocks noChangeAspect="1"/>
          </p:cNvPicPr>
          <p:nvPr/>
        </p:nvPicPr>
        <p:blipFill>
          <a:blip r:embed="rId2"/>
          <a:stretch>
            <a:fillRect/>
          </a:stretch>
        </p:blipFill>
        <p:spPr>
          <a:xfrm>
            <a:off x="617459" y="665609"/>
            <a:ext cx="1445079" cy="914400"/>
          </a:xfrm>
          <a:prstGeom prst="rect">
            <a:avLst/>
          </a:prstGeom>
        </p:spPr>
      </p:pic>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9" y="2220699"/>
            <a:ext cx="5240547" cy="277780"/>
          </a:xfrm>
          <a:prstGeom prst="rect">
            <a:avLst/>
          </a:prstGeom>
        </p:spPr>
        <p:txBody>
          <a:bodyPr>
            <a:noAutofit/>
          </a:bodyPr>
          <a:lstStyle>
            <a:lvl1pPr marL="0" indent="0">
              <a:lnSpc>
                <a:spcPct val="100000"/>
              </a:lnSpc>
              <a:buNone/>
              <a:defRPr sz="2000" b="0" i="0">
                <a:solidFill>
                  <a:schemeClr val="accent6"/>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6" name="Text Placeholder 9">
            <a:extLst>
              <a:ext uri="{FF2B5EF4-FFF2-40B4-BE49-F238E27FC236}">
                <a16:creationId xmlns:a16="http://schemas.microsoft.com/office/drawing/2014/main" id="{7D6C9154-3514-A463-7E35-13CB52487EDA}"/>
              </a:ext>
            </a:extLst>
          </p:cNvPr>
          <p:cNvSpPr>
            <a:spLocks noGrp="1"/>
          </p:cNvSpPr>
          <p:nvPr>
            <p:ph type="body" sz="quarter" idx="13" hasCustomPrompt="1"/>
          </p:nvPr>
        </p:nvSpPr>
        <p:spPr>
          <a:xfrm>
            <a:off x="1793971" y="5199064"/>
            <a:ext cx="4033464" cy="273197"/>
          </a:xfrm>
        </p:spPr>
        <p:txBody>
          <a:bodyPr/>
          <a:lstStyle>
            <a:lvl1pPr marL="0" indent="0">
              <a:buNone/>
              <a:defRPr lang="en-US" sz="2000" dirty="0">
                <a:solidFill>
                  <a:schemeClr val="bg1"/>
                </a:solidFill>
              </a:defRPr>
            </a:lvl1pPr>
          </a:lstStyle>
          <a:p>
            <a:r>
              <a:rPr lang="en-US" dirty="0">
                <a:latin typeface="+mj-lt"/>
              </a:rPr>
              <a:t>Name of Presenter</a:t>
            </a:r>
          </a:p>
        </p:txBody>
      </p:sp>
      <p:sp>
        <p:nvSpPr>
          <p:cNvPr id="7" name="Text Placeholder 49">
            <a:extLst>
              <a:ext uri="{FF2B5EF4-FFF2-40B4-BE49-F238E27FC236}">
                <a16:creationId xmlns:a16="http://schemas.microsoft.com/office/drawing/2014/main" id="{B085F1F1-4F50-E8DB-6576-4CC06C462750}"/>
              </a:ext>
            </a:extLst>
          </p:cNvPr>
          <p:cNvSpPr>
            <a:spLocks noGrp="1"/>
          </p:cNvSpPr>
          <p:nvPr>
            <p:ph type="body" sz="quarter" idx="14" hasCustomPrompt="1"/>
          </p:nvPr>
        </p:nvSpPr>
        <p:spPr>
          <a:xfrm>
            <a:off x="1813805" y="5496293"/>
            <a:ext cx="4013631" cy="937504"/>
          </a:xfrm>
          <a:prstGeom prst="rect">
            <a:avLst/>
          </a:prstGeom>
        </p:spPr>
        <p:txBody>
          <a:bodyPr>
            <a:noAutofit/>
          </a:bodyPr>
          <a:lstStyle>
            <a:lvl1pPr marL="0" indent="0">
              <a:lnSpc>
                <a:spcPct val="100000"/>
              </a:lnSpc>
              <a:spcBef>
                <a:spcPts val="0"/>
              </a:spcBef>
              <a:buNone/>
              <a:defRPr sz="1600" b="0" i="1">
                <a:solidFill>
                  <a:schemeClr val="bg1"/>
                </a:solidFill>
                <a:latin typeface="Nunito Sans Normal" pitchFamily="2" charset="77"/>
                <a:ea typeface="Roboto Medium" panose="02000000000000000000" pitchFamily="2" charset="0"/>
              </a:defRPr>
            </a:lvl1pPr>
          </a:lstStyle>
          <a:p>
            <a:pPr lvl="0"/>
            <a:r>
              <a:rPr lang="en-US" dirty="0"/>
              <a:t>Job Title</a:t>
            </a:r>
          </a:p>
          <a:p>
            <a:pPr lvl="0"/>
            <a:r>
              <a:rPr lang="en-US" dirty="0"/>
              <a:t>Division</a:t>
            </a:r>
          </a:p>
          <a:p>
            <a:pPr lvl="0"/>
            <a:r>
              <a:rPr lang="en-US" dirty="0"/>
              <a:t>Center/Institute/Office</a:t>
            </a:r>
          </a:p>
          <a:p>
            <a:pPr lvl="0"/>
            <a:r>
              <a:rPr lang="en-US" dirty="0"/>
              <a:t>Date of Presentation</a:t>
            </a:r>
          </a:p>
        </p:txBody>
      </p:sp>
      <p:sp>
        <p:nvSpPr>
          <p:cNvPr id="4" name="Picture Placeholder 7" descr="Profile picture of presenter">
            <a:extLst>
              <a:ext uri="{FF2B5EF4-FFF2-40B4-BE49-F238E27FC236}">
                <a16:creationId xmlns:a16="http://schemas.microsoft.com/office/drawing/2014/main" id="{87B10384-A48D-B058-BCF0-76B6BCA5DAC4}"/>
              </a:ext>
            </a:extLst>
          </p:cNvPr>
          <p:cNvSpPr>
            <a:spLocks noGrp="1"/>
          </p:cNvSpPr>
          <p:nvPr>
            <p:ph type="pic" sz="quarter" idx="10"/>
          </p:nvPr>
        </p:nvSpPr>
        <p:spPr>
          <a:xfrm>
            <a:off x="619957" y="5172456"/>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5" name="Picture Placeholder 4">
            <a:extLst>
              <a:ext uri="{FF2B5EF4-FFF2-40B4-BE49-F238E27FC236}">
                <a16:creationId xmlns:a16="http://schemas.microsoft.com/office/drawing/2014/main" id="{05017E84-86B9-3093-BD73-5B04004C69F7}"/>
              </a:ext>
            </a:extLst>
          </p:cNvPr>
          <p:cNvSpPr>
            <a:spLocks noGrp="1"/>
          </p:cNvSpPr>
          <p:nvPr>
            <p:ph type="pic" sz="quarter" idx="11"/>
          </p:nvPr>
        </p:nvSpPr>
        <p:spPr>
          <a:xfrm>
            <a:off x="6367349" y="2"/>
            <a:ext cx="5824652" cy="6157257"/>
          </a:xfrm>
          <a:custGeom>
            <a:avLst/>
            <a:gdLst>
              <a:gd name="connsiteX0" fmla="*/ 0 w 5824652"/>
              <a:gd name="connsiteY0" fmla="*/ 0 h 6157257"/>
              <a:gd name="connsiteX1" fmla="*/ 5824652 w 5824652"/>
              <a:gd name="connsiteY1" fmla="*/ 0 h 6157257"/>
              <a:gd name="connsiteX2" fmla="*/ 5824652 w 5824652"/>
              <a:gd name="connsiteY2" fmla="*/ 6157257 h 6157257"/>
              <a:gd name="connsiteX3" fmla="*/ 282561 w 5824652"/>
              <a:gd name="connsiteY3" fmla="*/ 6157257 h 6157257"/>
              <a:gd name="connsiteX4" fmla="*/ 0 w 5824652"/>
              <a:gd name="connsiteY4" fmla="*/ 5864407 h 615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2" h="6157257">
                <a:moveTo>
                  <a:pt x="0" y="0"/>
                </a:moveTo>
                <a:lnTo>
                  <a:pt x="5824652" y="0"/>
                </a:lnTo>
                <a:lnTo>
                  <a:pt x="5824652" y="6157257"/>
                </a:lnTo>
                <a:lnTo>
                  <a:pt x="282561" y="6157257"/>
                </a:lnTo>
                <a:cubicBezTo>
                  <a:pt x="126507" y="6157257"/>
                  <a:pt x="0" y="6026143"/>
                  <a:pt x="0" y="5864407"/>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2964861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4" y="2821201"/>
            <a:ext cx="5047219" cy="699747"/>
          </a:xfrm>
        </p:spPr>
        <p:txBody>
          <a:bodyPr/>
          <a:lstStyle>
            <a:lvl1pPr marL="0" algn="l" defTabSz="914377" rtl="0" eaLnBrk="1" latinLnBrk="0" hangingPunct="1">
              <a:defRPr lang="en-US" sz="5800" b="1" kern="1200" dirty="0">
                <a:solidFill>
                  <a:schemeClr val="tx1"/>
                </a:solidFill>
                <a:latin typeface="Roboto" panose="02000000000000000000" pitchFamily="2" charset="0"/>
                <a:ea typeface="Roboto" panose="02000000000000000000" pitchFamily="2" charset="0"/>
                <a:cs typeface="Poppins" pitchFamily="2" charset="77"/>
              </a:defRPr>
            </a:lvl1pPr>
          </a:lstStyle>
          <a:p>
            <a:r>
              <a:rPr lang="en-US" dirty="0"/>
              <a:t>Section Title 1</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6" y="3639861"/>
            <a:ext cx="4510655" cy="438364"/>
          </a:xfrm>
          <a:prstGeom prst="rect">
            <a:avLst/>
          </a:prstGeom>
        </p:spPr>
        <p:txBody>
          <a:bodyPr/>
          <a:lstStyle>
            <a:lvl1pPr marL="0" indent="0" algn="l" defTabSz="914377"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pPr lvl="0"/>
            <a:r>
              <a:rPr lang="en-US"/>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6019570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2"/>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6" y="2821201"/>
            <a:ext cx="4952327" cy="699747"/>
          </a:xfrm>
        </p:spPr>
        <p:txBody>
          <a:bodyPr/>
          <a:lstStyle>
            <a:lvl1pPr marL="0" algn="l" defTabSz="914377" rtl="0" eaLnBrk="1" latinLnBrk="0" hangingPunct="1">
              <a:defRPr lang="en-US" sz="5800" b="1" kern="1200" dirty="0">
                <a:solidFill>
                  <a:schemeClr val="bg2"/>
                </a:solidFill>
                <a:latin typeface="Roboto" panose="02000000000000000000" pitchFamily="2" charset="0"/>
                <a:ea typeface="Roboto" panose="02000000000000000000" pitchFamily="2" charset="0"/>
                <a:cs typeface="Poppins" pitchFamily="2" charset="77"/>
              </a:defRPr>
            </a:lvl1pPr>
          </a:lstStyle>
          <a:p>
            <a:r>
              <a:rPr lang="en-US" dirty="0"/>
              <a:t>Section Title 2</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6" y="3639861"/>
            <a:ext cx="4510655" cy="438364"/>
          </a:xfrm>
          <a:prstGeom prst="rect">
            <a:avLst/>
          </a:prstGeom>
        </p:spPr>
        <p:txBody>
          <a:bodyPr/>
          <a:lstStyle>
            <a:lvl1pPr marL="0" indent="0" algn="l" defTabSz="914377"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r>
              <a:rPr lang="en-US" dirty="0">
                <a:solidFill>
                  <a:srgbClr val="FCCF85"/>
                </a:solidFill>
              </a:rPr>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1579612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ext_SimpleWHITE">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CC70D64-8185-AB86-24F9-92070E2319C7}"/>
              </a:ext>
            </a:extLst>
          </p:cNvPr>
          <p:cNvSpPr>
            <a:spLocks noGrp="1"/>
          </p:cNvSpPr>
          <p:nvPr>
            <p:ph type="title" hasCustomPrompt="1"/>
          </p:nvPr>
        </p:nvSpPr>
        <p:spPr>
          <a:xfrm>
            <a:off x="887507" y="943328"/>
            <a:ext cx="10416988" cy="811369"/>
          </a:xfrm>
        </p:spPr>
        <p:txBody>
          <a:bodyPr/>
          <a:lstStyle>
            <a:lvl1pPr algn="ctr">
              <a:lnSpc>
                <a:spcPct val="100000"/>
              </a:lnSpc>
              <a:defRPr sz="2600">
                <a:solidFill>
                  <a:schemeClr val="tx2"/>
                </a:solidFill>
              </a:defRPr>
            </a:lvl1pPr>
          </a:lstStyle>
          <a:p>
            <a:r>
              <a:rPr lang="en-US" dirty="0"/>
              <a:t>Simple Text Content Slide</a:t>
            </a:r>
          </a:p>
        </p:txBody>
      </p:sp>
      <p:sp>
        <p:nvSpPr>
          <p:cNvPr id="5" name="Text Placeholder 9">
            <a:extLst>
              <a:ext uri="{FF2B5EF4-FFF2-40B4-BE49-F238E27FC236}">
                <a16:creationId xmlns:a16="http://schemas.microsoft.com/office/drawing/2014/main" id="{2191A1F6-FE9B-1DCF-03A4-036453A07309}"/>
              </a:ext>
            </a:extLst>
          </p:cNvPr>
          <p:cNvSpPr>
            <a:spLocks noGrp="1"/>
          </p:cNvSpPr>
          <p:nvPr>
            <p:ph type="body" sz="quarter" idx="11" hasCustomPrompt="1"/>
          </p:nvPr>
        </p:nvSpPr>
        <p:spPr>
          <a:xfrm>
            <a:off x="774402" y="530401"/>
            <a:ext cx="10655599"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4" name="Text Placeholder 5">
            <a:extLst>
              <a:ext uri="{FF2B5EF4-FFF2-40B4-BE49-F238E27FC236}">
                <a16:creationId xmlns:a16="http://schemas.microsoft.com/office/drawing/2014/main" id="{CE98DAEF-7BD3-CAAB-1864-ABC524AA882E}"/>
              </a:ext>
            </a:extLst>
          </p:cNvPr>
          <p:cNvSpPr>
            <a:spLocks noGrp="1"/>
          </p:cNvSpPr>
          <p:nvPr>
            <p:ph type="body" sz="quarter" idx="10" hasCustomPrompt="1"/>
          </p:nvPr>
        </p:nvSpPr>
        <p:spPr>
          <a:xfrm>
            <a:off x="887507" y="1983587"/>
            <a:ext cx="10416988" cy="4285188"/>
          </a:xfrm>
        </p:spPr>
        <p:txBody>
          <a:bodyPr/>
          <a:lstStyle>
            <a:lvl1pPr marL="342891" indent="-342891">
              <a:buFont typeface="Arial" panose="020B0604020202020204" pitchFamily="34" charset="0"/>
              <a:buChar char="•"/>
              <a:defRPr>
                <a:solidFill>
                  <a:schemeClr val="tx1"/>
                </a:solidFill>
              </a:defRPr>
            </a:lvl1pPr>
            <a:lvl2pPr marL="800080" indent="-342891">
              <a:buFont typeface="Courier New" panose="02070309020205020404" pitchFamily="49" charset="0"/>
              <a:buChar char="o"/>
              <a:defRPr>
                <a:solidFill>
                  <a:schemeClr val="tx1"/>
                </a:solidFill>
              </a:defRPr>
            </a:lvl2pPr>
            <a:lvl3pPr marL="1257269" indent="-342891">
              <a:buFont typeface="Wingdings" panose="05000000000000000000" pitchFamily="2" charset="2"/>
              <a:buChar char="§"/>
              <a:defRPr>
                <a:solidFill>
                  <a:schemeClr val="tx1"/>
                </a:solidFill>
              </a:defRPr>
            </a:lvl3pPr>
            <a:lvl4pPr marL="1714457" indent="-342891">
              <a:buFontTx/>
              <a:buChar char="›"/>
              <a:defRPr>
                <a:solidFill>
                  <a:schemeClr val="tx1"/>
                </a:solidFill>
              </a:defRPr>
            </a:lvl4pPr>
            <a:lvl5pPr>
              <a:defRPr>
                <a:solidFill>
                  <a:schemeClr val="bg1"/>
                </a:solidFill>
              </a:defRPr>
            </a:lvl5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pPr lvl="3"/>
            <a:r>
              <a:rPr lang="en-US" dirty="0"/>
              <a:t>Fourth level bullet</a:t>
            </a:r>
          </a:p>
          <a:p>
            <a:r>
              <a:rPr lang="en-US" dirty="0"/>
              <a:t>Either way, you have plenty of room here to add in both long and short text.</a:t>
            </a:r>
          </a:p>
          <a:p>
            <a:pPr lvl="0"/>
            <a:r>
              <a:rPr lang="en-US" dirty="0"/>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36484277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_SimpleTEAL">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4"/>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itle 7">
            <a:extLst>
              <a:ext uri="{FF2B5EF4-FFF2-40B4-BE49-F238E27FC236}">
                <a16:creationId xmlns:a16="http://schemas.microsoft.com/office/drawing/2014/main" id="{84110822-F9D7-AE18-E804-8219735AD6A3}"/>
              </a:ext>
            </a:extLst>
          </p:cNvPr>
          <p:cNvSpPr>
            <a:spLocks noGrp="1"/>
          </p:cNvSpPr>
          <p:nvPr>
            <p:ph type="title" hasCustomPrompt="1"/>
          </p:nvPr>
        </p:nvSpPr>
        <p:spPr>
          <a:xfrm>
            <a:off x="887507" y="943328"/>
            <a:ext cx="10416988" cy="811369"/>
          </a:xfrm>
        </p:spPr>
        <p:txBody>
          <a:bodyPr/>
          <a:lstStyle>
            <a:lvl1pPr algn="ctr">
              <a:lnSpc>
                <a:spcPct val="100000"/>
              </a:lnSpc>
              <a:defRPr sz="2600">
                <a:solidFill>
                  <a:schemeClr val="tx1"/>
                </a:solidFill>
              </a:defRPr>
            </a:lvl1pPr>
          </a:lstStyle>
          <a:p>
            <a:r>
              <a:rPr lang="en-US" dirty="0"/>
              <a:t>Text Content Slide with Teal Tint Background</a:t>
            </a:r>
          </a:p>
        </p:txBody>
      </p:sp>
      <p:sp>
        <p:nvSpPr>
          <p:cNvPr id="4" name="Text Placeholder 9">
            <a:extLst>
              <a:ext uri="{FF2B5EF4-FFF2-40B4-BE49-F238E27FC236}">
                <a16:creationId xmlns:a16="http://schemas.microsoft.com/office/drawing/2014/main" id="{044DB129-1844-03BD-EA35-9BF5DDED5557}"/>
              </a:ext>
            </a:extLst>
          </p:cNvPr>
          <p:cNvSpPr>
            <a:spLocks noGrp="1"/>
          </p:cNvSpPr>
          <p:nvPr>
            <p:ph type="body" sz="quarter" idx="11" hasCustomPrompt="1"/>
          </p:nvPr>
        </p:nvSpPr>
        <p:spPr>
          <a:xfrm>
            <a:off x="774402" y="530401"/>
            <a:ext cx="10655599" cy="198987"/>
          </a:xfrm>
          <a:prstGeom prst="rect">
            <a:avLst/>
          </a:prstGeom>
        </p:spPr>
        <p:txBody>
          <a:bodyPr/>
          <a:lstStyle>
            <a:lvl1pPr marL="0" indent="0" algn="ctr">
              <a:lnSpc>
                <a:spcPct val="100000"/>
              </a:lnSpc>
              <a:buNone/>
              <a:defRPr sz="1400" b="0" i="0" cap="all" spc="200" baseline="0">
                <a:solidFill>
                  <a:schemeClr val="tx1"/>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6" name="Text Placeholder 5">
            <a:extLst>
              <a:ext uri="{FF2B5EF4-FFF2-40B4-BE49-F238E27FC236}">
                <a16:creationId xmlns:a16="http://schemas.microsoft.com/office/drawing/2014/main" id="{EDBD6384-68DA-8F83-A8C5-9123AD5E7F91}"/>
              </a:ext>
            </a:extLst>
          </p:cNvPr>
          <p:cNvSpPr>
            <a:spLocks noGrp="1"/>
          </p:cNvSpPr>
          <p:nvPr>
            <p:ph type="body" sz="quarter" idx="10" hasCustomPrompt="1"/>
          </p:nvPr>
        </p:nvSpPr>
        <p:spPr>
          <a:xfrm>
            <a:off x="887507" y="1983587"/>
            <a:ext cx="10416988" cy="4285188"/>
          </a:xfrm>
        </p:spPr>
        <p:txBody>
          <a:bodyPr/>
          <a:lstStyle>
            <a:lvl1pPr marL="342891" indent="-342891">
              <a:buFont typeface="Arial" panose="020B0604020202020204" pitchFamily="34" charset="0"/>
              <a:buChar char="•"/>
              <a:defRPr>
                <a:solidFill>
                  <a:schemeClr val="tx1"/>
                </a:solidFill>
              </a:defRPr>
            </a:lvl1pPr>
            <a:lvl2pPr marL="800080" indent="-342891">
              <a:buFont typeface="Courier New" panose="02070309020205020404" pitchFamily="49" charset="0"/>
              <a:buChar char="o"/>
              <a:defRPr>
                <a:solidFill>
                  <a:schemeClr val="tx1"/>
                </a:solidFill>
              </a:defRPr>
            </a:lvl2pPr>
            <a:lvl3pPr marL="1257269" indent="-342891">
              <a:buFont typeface="Wingdings" panose="05000000000000000000" pitchFamily="2" charset="2"/>
              <a:buChar char="§"/>
              <a:defRPr>
                <a:solidFill>
                  <a:schemeClr val="tx1"/>
                </a:solidFill>
              </a:defRPr>
            </a:lvl3pPr>
            <a:lvl4pPr marL="1714457" indent="-342891">
              <a:buFontTx/>
              <a:buChar char="›"/>
              <a:defRPr>
                <a:solidFill>
                  <a:schemeClr val="tx1"/>
                </a:solidFill>
              </a:defRPr>
            </a:lvl4pPr>
            <a:lvl5pPr>
              <a:defRPr>
                <a:solidFill>
                  <a:schemeClr val="bg1"/>
                </a:solidFill>
              </a:defRPr>
            </a:lvl5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pPr lvl="3"/>
            <a:r>
              <a:rPr lang="en-US" dirty="0"/>
              <a:t>Fourth level bullet</a:t>
            </a:r>
          </a:p>
          <a:p>
            <a:r>
              <a:rPr lang="en-US" dirty="0"/>
              <a:t>Either way, you have plenty of room here to add in both long and short text.</a:t>
            </a:r>
          </a:p>
          <a:p>
            <a:pPr lvl="0"/>
            <a:r>
              <a:rPr lang="en-US" dirty="0"/>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493682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_SimpleBLUE">
    <p:bg>
      <p:bgRef idx="1001">
        <a:schemeClr val="bg1"/>
      </p:bgRef>
    </p:bg>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31AFB81-87E3-C2F5-3835-C23DAC465BE6}"/>
              </a:ext>
              <a:ext uri="{C183D7F6-B498-43B3-948B-1728B52AA6E4}">
                <adec:decorative xmlns:adec="http://schemas.microsoft.com/office/drawing/2017/decorative" val="1"/>
              </a:ext>
            </a:extLst>
          </p:cNvPr>
          <p:cNvSpPr/>
          <p:nvPr userDrawn="1"/>
        </p:nvSpPr>
        <p:spPr>
          <a:xfrm>
            <a:off x="266700" y="267974"/>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itle 7">
            <a:extLst>
              <a:ext uri="{FF2B5EF4-FFF2-40B4-BE49-F238E27FC236}">
                <a16:creationId xmlns:a16="http://schemas.microsoft.com/office/drawing/2014/main" id="{37882CC9-CA0D-5153-9733-FCB8A3CFD2B3}"/>
              </a:ext>
            </a:extLst>
          </p:cNvPr>
          <p:cNvSpPr>
            <a:spLocks noGrp="1"/>
          </p:cNvSpPr>
          <p:nvPr>
            <p:ph type="title" hasCustomPrompt="1"/>
          </p:nvPr>
        </p:nvSpPr>
        <p:spPr>
          <a:xfrm>
            <a:off x="887507" y="943328"/>
            <a:ext cx="10416988" cy="811369"/>
          </a:xfrm>
        </p:spPr>
        <p:txBody>
          <a:bodyPr/>
          <a:lstStyle>
            <a:lvl1pPr algn="ctr">
              <a:lnSpc>
                <a:spcPct val="100000"/>
              </a:lnSpc>
              <a:defRPr sz="2600">
                <a:solidFill>
                  <a:schemeClr val="tx2"/>
                </a:solidFill>
              </a:defRPr>
            </a:lvl1pPr>
          </a:lstStyle>
          <a:p>
            <a:r>
              <a:rPr lang="en-US" dirty="0"/>
              <a:t>Simple Text Content Slide with Blue Tint Background</a:t>
            </a:r>
          </a:p>
        </p:txBody>
      </p:sp>
      <p:sp>
        <p:nvSpPr>
          <p:cNvPr id="6" name="Text Placeholder 9">
            <a:extLst>
              <a:ext uri="{FF2B5EF4-FFF2-40B4-BE49-F238E27FC236}">
                <a16:creationId xmlns:a16="http://schemas.microsoft.com/office/drawing/2014/main" id="{DB0DC405-843B-F577-4590-F810904AE60D}"/>
              </a:ext>
            </a:extLst>
          </p:cNvPr>
          <p:cNvSpPr>
            <a:spLocks noGrp="1"/>
          </p:cNvSpPr>
          <p:nvPr>
            <p:ph type="body" sz="quarter" idx="11" hasCustomPrompt="1"/>
          </p:nvPr>
        </p:nvSpPr>
        <p:spPr>
          <a:xfrm>
            <a:off x="774402" y="530401"/>
            <a:ext cx="10655599"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7" name="Text Placeholder 5">
            <a:extLst>
              <a:ext uri="{FF2B5EF4-FFF2-40B4-BE49-F238E27FC236}">
                <a16:creationId xmlns:a16="http://schemas.microsoft.com/office/drawing/2014/main" id="{395250A9-6CB1-2582-0E6F-BF163E5D3436}"/>
              </a:ext>
            </a:extLst>
          </p:cNvPr>
          <p:cNvSpPr>
            <a:spLocks noGrp="1"/>
          </p:cNvSpPr>
          <p:nvPr>
            <p:ph type="body" sz="quarter" idx="10" hasCustomPrompt="1"/>
          </p:nvPr>
        </p:nvSpPr>
        <p:spPr>
          <a:xfrm>
            <a:off x="887507" y="1983587"/>
            <a:ext cx="10416988" cy="4285188"/>
          </a:xfrm>
        </p:spPr>
        <p:txBody>
          <a:bodyPr/>
          <a:lstStyle>
            <a:lvl1pPr marL="342891" indent="-342891">
              <a:buFont typeface="Arial" panose="020B0604020202020204" pitchFamily="34" charset="0"/>
              <a:buChar char="•"/>
              <a:defRPr>
                <a:solidFill>
                  <a:schemeClr val="tx1"/>
                </a:solidFill>
              </a:defRPr>
            </a:lvl1pPr>
            <a:lvl2pPr marL="800080" indent="-342891">
              <a:buFont typeface="Courier New" panose="02070309020205020404" pitchFamily="49" charset="0"/>
              <a:buChar char="o"/>
              <a:defRPr>
                <a:solidFill>
                  <a:schemeClr val="tx1"/>
                </a:solidFill>
              </a:defRPr>
            </a:lvl2pPr>
            <a:lvl3pPr marL="1257269" indent="-342891">
              <a:buFont typeface="Wingdings" panose="05000000000000000000" pitchFamily="2" charset="2"/>
              <a:buChar char="§"/>
              <a:defRPr>
                <a:solidFill>
                  <a:schemeClr val="tx1"/>
                </a:solidFill>
              </a:defRPr>
            </a:lvl3pPr>
            <a:lvl4pPr marL="1714457" indent="-342891">
              <a:buFontTx/>
              <a:buChar char="›"/>
              <a:defRPr>
                <a:solidFill>
                  <a:schemeClr val="tx1"/>
                </a:solidFill>
              </a:defRPr>
            </a:lvl4pPr>
            <a:lvl5pPr>
              <a:defRPr>
                <a:solidFill>
                  <a:schemeClr val="bg1"/>
                </a:solidFill>
              </a:defRPr>
            </a:lvl5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pPr lvl="3"/>
            <a:r>
              <a:rPr lang="en-US" dirty="0"/>
              <a:t>Fourth level bullet</a:t>
            </a:r>
          </a:p>
          <a:p>
            <a:r>
              <a:rPr lang="en-US" dirty="0"/>
              <a:t>Either way, you have plenty of room here to add in both long and short text.</a:t>
            </a:r>
          </a:p>
          <a:p>
            <a:pPr lvl="0"/>
            <a:r>
              <a:rPr lang="en-US" dirty="0"/>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420114172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4"/>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Top Corners Rounded 72">
            <a:extLst>
              <a:ext uri="{FF2B5EF4-FFF2-40B4-BE49-F238E27FC236}">
                <a16:creationId xmlns:a16="http://schemas.microsoft.com/office/drawing/2014/main" id="{DAD1AFA7-A11D-A45A-D8B4-8C7EBDC87BE5}"/>
              </a:ext>
              <a:ext uri="{C183D7F6-B498-43B3-948B-1728B52AA6E4}">
                <adec:decorative xmlns:adec="http://schemas.microsoft.com/office/drawing/2017/decorative" val="1"/>
              </a:ext>
            </a:extLst>
          </p:cNvPr>
          <p:cNvSpPr/>
          <p:nvPr userDrawn="1"/>
        </p:nvSpPr>
        <p:spPr>
          <a:xfrm flipH="1" flipV="1">
            <a:off x="2084831" y="1"/>
            <a:ext cx="8028432" cy="666751"/>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1">
              <a:latin typeface="Roboto" panose="02000000000000000000" pitchFamily="2" charset="0"/>
              <a:ea typeface="Roboto" panose="02000000000000000000" pitchFamily="2" charset="0"/>
            </a:endParaRPr>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934725"/>
            <a:ext cx="10655599" cy="645231"/>
          </a:xfrm>
        </p:spPr>
        <p:txBody>
          <a:bodyPr/>
          <a:lstStyle>
            <a:lvl1pPr algn="ctr">
              <a:lnSpc>
                <a:spcPct val="100000"/>
              </a:lnSpc>
              <a:defRPr sz="2600">
                <a:solidFill>
                  <a:schemeClr val="tx1">
                    <a:lumMod val="75000"/>
                    <a:lumOff val="25000"/>
                  </a:schemeClr>
                </a:solidFill>
              </a:defRPr>
            </a:lvl1pPr>
          </a:lstStyle>
          <a:p>
            <a:r>
              <a:rPr lang="en-US" dirty="0"/>
              <a:t>Meeting Agenda</a:t>
            </a:r>
          </a:p>
        </p:txBody>
      </p:sp>
      <p:sp>
        <p:nvSpPr>
          <p:cNvPr id="5" name="Text Placeholder 19">
            <a:extLst>
              <a:ext uri="{FF2B5EF4-FFF2-40B4-BE49-F238E27FC236}">
                <a16:creationId xmlns:a16="http://schemas.microsoft.com/office/drawing/2014/main" id="{FAC8998C-8611-5708-DFEF-B77036F84A80}"/>
              </a:ext>
            </a:extLst>
          </p:cNvPr>
          <p:cNvSpPr>
            <a:spLocks noGrp="1"/>
          </p:cNvSpPr>
          <p:nvPr>
            <p:ph type="body" sz="quarter" idx="26" hasCustomPrompt="1"/>
          </p:nvPr>
        </p:nvSpPr>
        <p:spPr>
          <a:xfrm>
            <a:off x="4689027" y="194877"/>
            <a:ext cx="2813947" cy="279687"/>
          </a:xfrm>
          <a:prstGeom prst="rect">
            <a:avLst/>
          </a:prstGeom>
        </p:spPr>
        <p:txBody>
          <a:bodyPr/>
          <a:lstStyle>
            <a:lvl1pPr marL="0" indent="0" algn="ctr" defTabSz="914377"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dirty="0"/>
              <a:t>Meeting Name/Date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1840893"/>
            <a:ext cx="5146895" cy="4543447"/>
          </a:xfrm>
          <a:prstGeom prst="rect">
            <a:avLst/>
          </a:prstGeom>
        </p:spPr>
        <p:txBody>
          <a:bodyPr/>
          <a:lstStyle>
            <a:lvl1pPr marL="230182" indent="-230182">
              <a:lnSpc>
                <a:spcPts val="2400"/>
              </a:lnSpc>
              <a:spcBef>
                <a:spcPts val="1200"/>
              </a:spcBef>
              <a:buFont typeface="Arial" panose="020B0604020202020204" pitchFamily="34" charset="0"/>
              <a:buChar char="•"/>
              <a:defRPr lang="en-US" sz="1800" b="0" kern="1200" dirty="0" smtClean="0">
                <a:solidFill>
                  <a:schemeClr val="tx1"/>
                </a:solidFill>
                <a:latin typeface="Nunito Sans Normal" pitchFamily="2" charset="77"/>
                <a:ea typeface="+mn-ea"/>
                <a:cs typeface="Arial" panose="020B0604020202020204" pitchFamily="34" charset="0"/>
              </a:defRPr>
            </a:lvl1pPr>
            <a:lvl2pPr marL="687371" indent="-230182">
              <a:buFont typeface="Courier New" panose="02070309020205020404" pitchFamily="49" charset="0"/>
              <a:buChar char="o"/>
              <a:defRPr lang="en-US" sz="1800" b="0" kern="1200" dirty="0" smtClean="0">
                <a:solidFill>
                  <a:schemeClr val="tx1"/>
                </a:solidFill>
                <a:latin typeface="Nunito Sans Normal" pitchFamily="2" charset="77"/>
                <a:ea typeface="+mn-ea"/>
                <a:cs typeface="Arial" panose="020B0604020202020204" pitchFamily="34" charset="0"/>
              </a:defRPr>
            </a:lvl2pPr>
            <a:lvl3pPr>
              <a:defRPr lang="en-US" sz="1800" b="0" kern="1200" dirty="0" smtClean="0">
                <a:solidFill>
                  <a:schemeClr val="tx1"/>
                </a:solidFill>
                <a:latin typeface="Nunito Sans Normal" pitchFamily="2" charset="77"/>
                <a:ea typeface="+mn-ea"/>
                <a:cs typeface="Arial" panose="020B0604020202020204" pitchFamily="34" charset="0"/>
              </a:defRPr>
            </a:lvl3pPr>
            <a:lvl4pPr marL="1371566" indent="-169858">
              <a:buFontTx/>
              <a:buChar char="›"/>
              <a:defRPr lang="en-US" sz="1800" b="0" kern="1200" dirty="0" smtClean="0">
                <a:solidFill>
                  <a:schemeClr val="tx1"/>
                </a:solidFill>
                <a:latin typeface="Nunito Sans Normal" pitchFamily="2" charset="77"/>
                <a:ea typeface="+mn-ea"/>
                <a:cs typeface="Arial" panose="020B0604020202020204" pitchFamily="34" charset="0"/>
              </a:defRPr>
            </a:lvl4pPr>
          </a:lstStyle>
          <a:p>
            <a:pPr lvl="0"/>
            <a:r>
              <a:rPr lang="en-US" dirty="0"/>
              <a:t>Place in your content here. When pasting in content, please use the “Use Destination Theme” or “Keep Text Only” options to ensure the text matches this template’s styles.</a:t>
            </a:r>
          </a:p>
          <a:p>
            <a:pPr lvl="0"/>
            <a:r>
              <a:rPr lang="en-US" dirty="0"/>
              <a:t>You can include bulleted lists, including the meeting objectives, topics for discussion, or the presenters or team members. </a:t>
            </a:r>
          </a:p>
          <a:p>
            <a:pPr lvl="0"/>
            <a:r>
              <a:rPr lang="en-US" dirty="0"/>
              <a:t>First level</a:t>
            </a:r>
          </a:p>
          <a:p>
            <a:pPr lvl="1"/>
            <a:r>
              <a:rPr lang="en-US" dirty="0"/>
              <a:t>Second level</a:t>
            </a:r>
          </a:p>
          <a:p>
            <a:pPr lvl="2"/>
            <a:r>
              <a:rPr lang="en-US" dirty="0"/>
              <a:t>Third level </a:t>
            </a:r>
          </a:p>
          <a:p>
            <a:pPr lvl="3"/>
            <a:r>
              <a:rPr lang="en-US" dirty="0"/>
              <a:t>Fourth level</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5" y="1847927"/>
            <a:ext cx="5146895" cy="4543447"/>
          </a:xfrm>
          <a:prstGeom prst="rect">
            <a:avLst/>
          </a:prstGeom>
        </p:spPr>
        <p:txBody>
          <a:bodyPr/>
          <a:lstStyle>
            <a:lvl1pPr marL="171446" indent="-171446">
              <a:lnSpc>
                <a:spcPts val="2400"/>
              </a:lnSpc>
              <a:spcBef>
                <a:spcPts val="1200"/>
              </a:spcBef>
              <a:buFont typeface="Arial" panose="020B0604020202020204" pitchFamily="34" charset="0"/>
              <a:buChar char="•"/>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Place in your content here. When pasting in content, please use the “Use Destination Theme” or “Keep Text Only” options to ensure the text matches this template’s styles.</a:t>
            </a:r>
          </a:p>
          <a:p>
            <a:pPr lvl="0"/>
            <a:r>
              <a:rPr lang="en-US" dirty="0"/>
              <a:t>You can include bulleted lists, including the meeting objectives, topics for discussion, or the presenters or team members. </a:t>
            </a:r>
          </a:p>
          <a:p>
            <a:pPr lvl="0"/>
            <a:r>
              <a:rPr lang="en-US" dirty="0"/>
              <a:t>First level</a:t>
            </a:r>
          </a:p>
          <a:p>
            <a:pPr lvl="1"/>
            <a:r>
              <a:rPr lang="en-US" dirty="0"/>
              <a:t>Second level</a:t>
            </a:r>
          </a:p>
          <a:p>
            <a:pPr lvl="2"/>
            <a:r>
              <a:rPr lang="en-US" dirty="0"/>
              <a:t>Third level </a:t>
            </a:r>
          </a:p>
          <a:p>
            <a:pPr lvl="3"/>
            <a:r>
              <a:rPr lang="en-US" dirty="0"/>
              <a:t>Fourth level</a:t>
            </a:r>
          </a:p>
          <a:p>
            <a:pPr lvl="0"/>
            <a:endParaRPr lang="en-US" dirty="0"/>
          </a:p>
        </p:txBody>
      </p:sp>
    </p:spTree>
    <p:extLst>
      <p:ext uri="{BB962C8B-B14F-4D97-AF65-F5344CB8AC3E}">
        <p14:creationId xmlns:p14="http://schemas.microsoft.com/office/powerpoint/2010/main" val="1271154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1D65EC18-6B11-4921-AFE4-F2E72035378D}" type="datetimeFigureOut">
              <a:rPr lang="en-US" smtClean="0"/>
              <a:t>1/31/26</a:t>
            </a:fld>
            <a:endParaRPr lang="en-US"/>
          </a:p>
        </p:txBody>
      </p:sp>
      <p:sp>
        <p:nvSpPr>
          <p:cNvPr id="17" name="Footer Placeholder 16"/>
          <p:cNvSpPr>
            <a:spLocks noGrp="1"/>
          </p:cNvSpPr>
          <p:nvPr>
            <p:ph type="ftr" sz="quarter" idx="11"/>
          </p:nvPr>
        </p:nvSpPr>
        <p:spPr>
          <a:xfrm>
            <a:off x="7213600" y="4205288"/>
            <a:ext cx="1727200" cy="457200"/>
          </a:xfrm>
        </p:spPr>
        <p:txBody>
          <a:bodyPr/>
          <a:lstStyle/>
          <a:p>
            <a:endParaRPr lang="en-US"/>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ADFC423A-4168-4475-B9EA-4D0E50D4F3C0}" type="slidenum">
              <a:rPr lang="en-US" smtClean="0"/>
              <a:t>‹#›</a:t>
            </a:fld>
            <a:endParaRPr lang="en-US"/>
          </a:p>
        </p:txBody>
      </p:sp>
    </p:spTree>
    <p:extLst>
      <p:ext uri="{BB962C8B-B14F-4D97-AF65-F5344CB8AC3E}">
        <p14:creationId xmlns:p14="http://schemas.microsoft.com/office/powerpoint/2010/main" val="1023266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4"/>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9230"/>
            <a:ext cx="10655599" cy="645231"/>
          </a:xfrm>
        </p:spPr>
        <p:txBody>
          <a:bodyPr/>
          <a:lstStyle>
            <a:lvl1pPr algn="ctr">
              <a:lnSpc>
                <a:spcPct val="100000"/>
              </a:lnSpc>
              <a:defRPr sz="2600">
                <a:solidFill>
                  <a:schemeClr val="accent3"/>
                </a:solidFill>
              </a:defRPr>
            </a:lvl1pPr>
          </a:lstStyle>
          <a:p>
            <a:r>
              <a:rPr lang="en-US" dirty="0"/>
              <a:t>Two Column Content Slide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2059929"/>
            <a:ext cx="5146895" cy="3694808"/>
          </a:xfrm>
          <a:prstGeom prst="rect">
            <a:avLst/>
          </a:prstGeom>
        </p:spPr>
        <p:txBody>
          <a:bodyPr/>
          <a:lstStyle>
            <a:lvl1pPr marL="171446" marR="0" indent="-171446" algn="l" defTabSz="914377"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Place in your content here. When pasting in content, please use the “Use Destination Theme” or “Keep Text Only” options to ensure the text matches this template’s styles.</a:t>
            </a:r>
          </a:p>
          <a:p>
            <a:pPr lvl="0"/>
            <a:r>
              <a:rPr lang="en-US" dirty="0"/>
              <a:t>You can even include bulleted lists like this one</a:t>
            </a:r>
          </a:p>
          <a:p>
            <a:pPr lvl="1"/>
            <a:r>
              <a:rPr lang="en-US" dirty="0"/>
              <a:t>Second level</a:t>
            </a:r>
          </a:p>
          <a:p>
            <a:pPr lvl="2"/>
            <a:r>
              <a:rPr lang="en-US" dirty="0"/>
              <a:t>Third level </a:t>
            </a:r>
          </a:p>
          <a:p>
            <a:pPr lvl="3"/>
            <a:r>
              <a:rPr lang="en-US" dirty="0"/>
              <a:t>Fourth level</a:t>
            </a:r>
          </a:p>
          <a:p>
            <a:pPr marL="171446" marR="0" lvl="0" indent="-171446" algn="l" defTabSz="914377"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dirty="0"/>
              <a:t>If you have just a few, make sure to center everything vertically in this space for best aesthetics.</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5" y="2066964"/>
            <a:ext cx="5146895" cy="3694808"/>
          </a:xfrm>
          <a:prstGeom prst="rect">
            <a:avLst/>
          </a:prstGeom>
        </p:spPr>
        <p:txBody>
          <a:bodyPr/>
          <a:lstStyle>
            <a:lvl1pPr marL="171446" marR="0" indent="-171446" algn="l" defTabSz="914377"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stStyle>
          <a:p>
            <a:pPr lvl="0"/>
            <a:r>
              <a:rPr lang="en-US" dirty="0"/>
              <a:t>Place in your content here. When pasting in content, please use the “Use Destination Theme” or “Keep Text Only” options to ensure the text matches this template’s styles.</a:t>
            </a:r>
          </a:p>
          <a:p>
            <a:pPr lvl="0"/>
            <a:r>
              <a:rPr lang="en-US" dirty="0"/>
              <a:t>You can even include bulleted lists like this one</a:t>
            </a:r>
          </a:p>
          <a:p>
            <a:pPr lvl="1"/>
            <a:r>
              <a:rPr lang="en-US" dirty="0"/>
              <a:t>Second level</a:t>
            </a:r>
          </a:p>
          <a:p>
            <a:pPr lvl="2"/>
            <a:r>
              <a:rPr lang="en-US" dirty="0"/>
              <a:t>Third level </a:t>
            </a:r>
          </a:p>
          <a:p>
            <a:pPr lvl="3"/>
            <a:r>
              <a:rPr lang="en-US" dirty="0"/>
              <a:t>Fourth level</a:t>
            </a:r>
          </a:p>
          <a:p>
            <a:pPr marL="171446" marR="0" lvl="0" indent="-171446" algn="l" defTabSz="914377"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dirty="0"/>
              <a:t>If you have just a few, make sure to center everything vertically in this space for best aesthetics.</a:t>
            </a:r>
          </a:p>
        </p:txBody>
      </p:sp>
    </p:spTree>
    <p:extLst>
      <p:ext uri="{BB962C8B-B14F-4D97-AF65-F5344CB8AC3E}">
        <p14:creationId xmlns:p14="http://schemas.microsoft.com/office/powerpoint/2010/main" val="13628630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_Short">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4"/>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eform: Shape 10">
            <a:extLst>
              <a:ext uri="{FF2B5EF4-FFF2-40B4-BE49-F238E27FC236}">
                <a16:creationId xmlns:a16="http://schemas.microsoft.com/office/drawing/2014/main" id="{294AB138-D39F-BCDE-1614-8CCB97C9B146}"/>
              </a:ext>
              <a:ext uri="{C183D7F6-B498-43B3-948B-1728B52AA6E4}">
                <adec:decorative xmlns:adec="http://schemas.microsoft.com/office/drawing/2017/decorative" val="1"/>
              </a:ext>
            </a:extLst>
          </p:cNvPr>
          <p:cNvSpPr/>
          <p:nvPr userDrawn="1"/>
        </p:nvSpPr>
        <p:spPr>
          <a:xfrm>
            <a:off x="1848611" y="6397173"/>
            <a:ext cx="8494776" cy="460827"/>
          </a:xfrm>
          <a:custGeom>
            <a:avLst/>
            <a:gdLst>
              <a:gd name="connsiteX0" fmla="*/ 213137 w 8396613"/>
              <a:gd name="connsiteY0" fmla="*/ 0 h 460826"/>
              <a:gd name="connsiteX1" fmla="*/ 8183476 w 8396613"/>
              <a:gd name="connsiteY1" fmla="*/ 0 h 460826"/>
              <a:gd name="connsiteX2" fmla="*/ 8396613 w 8396613"/>
              <a:gd name="connsiteY2" fmla="*/ 213137 h 460826"/>
              <a:gd name="connsiteX3" fmla="*/ 8396613 w 8396613"/>
              <a:gd name="connsiteY3" fmla="*/ 460826 h 460826"/>
              <a:gd name="connsiteX4" fmla="*/ 0 w 8396613"/>
              <a:gd name="connsiteY4" fmla="*/ 460826 h 460826"/>
              <a:gd name="connsiteX5" fmla="*/ 0 w 8396613"/>
              <a:gd name="connsiteY5" fmla="*/ 213137 h 460826"/>
              <a:gd name="connsiteX6" fmla="*/ 213137 w 8396613"/>
              <a:gd name="connsiteY6" fmla="*/ 0 h 4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13" h="460826">
                <a:moveTo>
                  <a:pt x="213137" y="0"/>
                </a:moveTo>
                <a:lnTo>
                  <a:pt x="8183476" y="0"/>
                </a:lnTo>
                <a:cubicBezTo>
                  <a:pt x="8301188" y="0"/>
                  <a:pt x="8396613" y="95425"/>
                  <a:pt x="8396613" y="213137"/>
                </a:cubicBezTo>
                <a:lnTo>
                  <a:pt x="8396613" y="460826"/>
                </a:lnTo>
                <a:lnTo>
                  <a:pt x="0" y="460826"/>
                </a:lnTo>
                <a:lnTo>
                  <a:pt x="0" y="213137"/>
                </a:lnTo>
                <a:cubicBezTo>
                  <a:pt x="0" y="95425"/>
                  <a:pt x="95425" y="0"/>
                  <a:pt x="213137"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303982"/>
            <a:ext cx="10655599" cy="645231"/>
          </a:xfrm>
        </p:spPr>
        <p:txBody>
          <a:bodyPr/>
          <a:lstStyle>
            <a:lvl1pPr algn="ctr">
              <a:lnSpc>
                <a:spcPct val="100000"/>
              </a:lnSpc>
              <a:defRPr sz="2600">
                <a:solidFill>
                  <a:schemeClr val="tx1"/>
                </a:solidFill>
              </a:defRPr>
            </a:lvl1pPr>
          </a:lstStyle>
          <a:p>
            <a:r>
              <a:rPr lang="en-US" dirty="0"/>
              <a:t>Short Text Content Slide with Teal Tint Background</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931209"/>
            <a:ext cx="10655599"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5" name="Text Placeholder 3">
            <a:extLst>
              <a:ext uri="{FF2B5EF4-FFF2-40B4-BE49-F238E27FC236}">
                <a16:creationId xmlns:a16="http://schemas.microsoft.com/office/drawing/2014/main" id="{0B64BE30-6AE1-887F-2DB8-28DC7C35E4A6}"/>
              </a:ext>
            </a:extLst>
          </p:cNvPr>
          <p:cNvSpPr>
            <a:spLocks noGrp="1"/>
          </p:cNvSpPr>
          <p:nvPr>
            <p:ph type="body" sz="quarter" idx="14" hasCustomPrompt="1"/>
          </p:nvPr>
        </p:nvSpPr>
        <p:spPr>
          <a:xfrm>
            <a:off x="1848611" y="2122998"/>
            <a:ext cx="8494776" cy="3610943"/>
          </a:xfrm>
          <a:prstGeom prst="rect">
            <a:avLst/>
          </a:prstGeom>
        </p:spPr>
        <p:txBody>
          <a:bodyPr numCol="1"/>
          <a:lstStyle>
            <a:lvl1pPr marL="342891" indent="-342891">
              <a:lnSpc>
                <a:spcPts val="2400"/>
              </a:lnSpc>
              <a:spcBef>
                <a:spcPts val="1200"/>
              </a:spcBef>
              <a:buFont typeface="Arial" panose="020B0604020202020204" pitchFamily="34" charset="0"/>
              <a:buChar char="•"/>
              <a:defRPr sz="1800"/>
            </a:lvl1pPr>
            <a:lvl2pPr marL="800080" indent="-342891">
              <a:buFont typeface="Courier New" panose="02070309020205020404" pitchFamily="49" charset="0"/>
              <a:buChar char="o"/>
              <a:defRPr/>
            </a:lvl2pPr>
            <a:lvl3pPr marL="1257269" indent="-342891">
              <a:buFont typeface="Wingdings" panose="05000000000000000000" pitchFamily="2" charset="2"/>
              <a:buChar char="§"/>
              <a:defRPr/>
            </a:lvl3pPr>
            <a:lvl4pPr marL="1714457" indent="-342891">
              <a:buFont typeface="+mj-lt"/>
              <a:buAutoNum type="arabicPeriod"/>
              <a:defRPr/>
            </a:lvl4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to best fit the length of your content. Be sure to center the content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 </a:t>
            </a:r>
          </a:p>
          <a:p>
            <a:pPr lvl="0"/>
            <a:r>
              <a:rPr lang="en-US" dirty="0"/>
              <a:t>You can include bulleted or numbered lists like this one.</a:t>
            </a:r>
          </a:p>
          <a:p>
            <a:pPr lvl="1"/>
            <a:r>
              <a:rPr lang="en-US" dirty="0"/>
              <a:t>Second level</a:t>
            </a:r>
          </a:p>
          <a:p>
            <a:pPr lvl="2"/>
            <a:r>
              <a:rPr lang="en-US" dirty="0"/>
              <a:t>Third level</a:t>
            </a:r>
          </a:p>
        </p:txBody>
      </p:sp>
    </p:spTree>
    <p:extLst>
      <p:ext uri="{BB962C8B-B14F-4D97-AF65-F5344CB8AC3E}">
        <p14:creationId xmlns:p14="http://schemas.microsoft.com/office/powerpoint/2010/main" val="915981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_Long_Blue">
    <p:spTree>
      <p:nvGrpSpPr>
        <p:cNvPr id="1" name=""/>
        <p:cNvGrpSpPr/>
        <p:nvPr/>
      </p:nvGrpSpPr>
      <p:grpSpPr>
        <a:xfrm>
          <a:off x="0" y="0"/>
          <a:ext cx="0" cy="0"/>
          <a:chOff x="0" y="0"/>
          <a:chExt cx="0" cy="0"/>
        </a:xfrm>
      </p:grpSpPr>
      <p:sp>
        <p:nvSpPr>
          <p:cNvPr id="7" name="Rectangle: Top Corners Rounded 28">
            <a:extLst>
              <a:ext uri="{FF2B5EF4-FFF2-40B4-BE49-F238E27FC236}">
                <a16:creationId xmlns:a16="http://schemas.microsoft.com/office/drawing/2014/main" id="{42E4DBEB-D5CB-EB9E-EDF2-6132C816DF84}"/>
              </a:ext>
              <a:ext uri="{C183D7F6-B498-43B3-948B-1728B52AA6E4}">
                <adec:decorative xmlns:adec="http://schemas.microsoft.com/office/drawing/2017/decorative" val="1"/>
              </a:ext>
            </a:extLst>
          </p:cNvPr>
          <p:cNvSpPr/>
          <p:nvPr userDrawn="1"/>
        </p:nvSpPr>
        <p:spPr>
          <a:xfrm rot="5400000">
            <a:off x="2666999" y="-2667005"/>
            <a:ext cx="6858003" cy="12191999"/>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400"/>
          </a:p>
        </p:txBody>
      </p:sp>
      <p:sp>
        <p:nvSpPr>
          <p:cNvPr id="6" name="Round Same Side Corner Rectangle 1">
            <a:extLst>
              <a:ext uri="{FF2B5EF4-FFF2-40B4-BE49-F238E27FC236}">
                <a16:creationId xmlns:a16="http://schemas.microsoft.com/office/drawing/2014/main" id="{3FEAA28D-5508-5029-88D1-B4A066F7D0A5}"/>
              </a:ext>
              <a:ext uri="{C183D7F6-B498-43B3-948B-1728B52AA6E4}">
                <adec:decorative xmlns:adec="http://schemas.microsoft.com/office/drawing/2017/decorative" val="1"/>
              </a:ext>
            </a:extLst>
          </p:cNvPr>
          <p:cNvSpPr>
            <a:spLocks/>
          </p:cNvSpPr>
          <p:nvPr userDrawn="1"/>
        </p:nvSpPr>
        <p:spPr>
          <a:xfrm rot="16200000">
            <a:off x="5153643" y="-555263"/>
            <a:ext cx="6099048" cy="7977667"/>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637243" y="1467932"/>
            <a:ext cx="3004947" cy="994143"/>
          </a:xfrm>
        </p:spPr>
        <p:txBody>
          <a:bodyPr/>
          <a:lstStyle>
            <a:lvl1pPr>
              <a:lnSpc>
                <a:spcPct val="100000"/>
              </a:lnSpc>
              <a:defRPr sz="2600">
                <a:solidFill>
                  <a:schemeClr val="bg1"/>
                </a:solidFill>
              </a:defRPr>
            </a:lvl1pPr>
          </a:lstStyle>
          <a:p>
            <a:r>
              <a:rPr lang="en-US" dirty="0"/>
              <a:t>Title Goes Here (can be long or short)</a:t>
            </a:r>
          </a:p>
        </p:txBody>
      </p:sp>
      <p:sp>
        <p:nvSpPr>
          <p:cNvPr id="8" name="Text Placeholder 9">
            <a:extLst>
              <a:ext uri="{FF2B5EF4-FFF2-40B4-BE49-F238E27FC236}">
                <a16:creationId xmlns:a16="http://schemas.microsoft.com/office/drawing/2014/main" id="{6BB03476-E897-B37B-5022-8B31C79BFF0A}"/>
              </a:ext>
            </a:extLst>
          </p:cNvPr>
          <p:cNvSpPr>
            <a:spLocks noGrp="1"/>
          </p:cNvSpPr>
          <p:nvPr>
            <p:ph type="body" sz="quarter" idx="11" hasCustomPrompt="1"/>
          </p:nvPr>
        </p:nvSpPr>
        <p:spPr>
          <a:xfrm>
            <a:off x="637243" y="1095161"/>
            <a:ext cx="3439931" cy="198987"/>
          </a:xfrm>
          <a:prstGeom prst="rect">
            <a:avLst/>
          </a:prstGeom>
        </p:spPr>
        <p:txBody>
          <a:bodyPr/>
          <a:lstStyle>
            <a:lvl1pPr marL="0" indent="0">
              <a:lnSpc>
                <a:spcPct val="100000"/>
              </a:lnSpc>
              <a:buNone/>
              <a:defRPr sz="1400" b="1"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0" name="Text Placeholder 3">
            <a:extLst>
              <a:ext uri="{FF2B5EF4-FFF2-40B4-BE49-F238E27FC236}">
                <a16:creationId xmlns:a16="http://schemas.microsoft.com/office/drawing/2014/main" id="{AEDA890B-A314-B6B7-FC6B-7D8A5057DCBF}"/>
              </a:ext>
            </a:extLst>
          </p:cNvPr>
          <p:cNvSpPr>
            <a:spLocks noGrp="1"/>
          </p:cNvSpPr>
          <p:nvPr>
            <p:ph type="body" sz="quarter" idx="14" hasCustomPrompt="1"/>
          </p:nvPr>
        </p:nvSpPr>
        <p:spPr>
          <a:xfrm>
            <a:off x="4802123" y="1095160"/>
            <a:ext cx="6918823" cy="4711280"/>
          </a:xfrm>
          <a:prstGeom prst="rect">
            <a:avLst/>
          </a:prstGeom>
        </p:spPr>
        <p:txBody>
          <a:bodyPr numCol="1"/>
          <a:lstStyle>
            <a:lvl1pPr marL="285744" indent="-285744">
              <a:lnSpc>
                <a:spcPts val="2400"/>
              </a:lnSpc>
              <a:spcBef>
                <a:spcPts val="1200"/>
              </a:spcBef>
              <a:buFont typeface="Arial" panose="020B0604020202020204" pitchFamily="34" charset="0"/>
              <a:buChar cha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dirty="0"/>
              <a:t>Place in your content here. When pasting in content, please use the “Use Destination Theme” or “Keep Text Only” options to ensure the text matches this template’s styles.</a:t>
            </a:r>
          </a:p>
          <a:p>
            <a:r>
              <a:rPr lang="en-US" dirty="0"/>
              <a:t>You can edit the location and size of text boxes as needed to best fit the length of your content. Be sure to center box in this space for the best aesthetics. </a:t>
            </a:r>
          </a:p>
          <a:p>
            <a:pPr lvl="0"/>
            <a:r>
              <a:rPr lang="en-US" dirty="0"/>
              <a:t>Keep content text to </a:t>
            </a:r>
            <a:r>
              <a:rPr lang="en-US" b="1" dirty="0"/>
              <a:t>no smaller than 18pt</a:t>
            </a:r>
            <a:r>
              <a:rPr lang="en-US" dirty="0"/>
              <a:t>. </a:t>
            </a:r>
          </a:p>
          <a:p>
            <a:pPr lvl="0"/>
            <a:r>
              <a:rPr lang="en-US" dirty="0"/>
              <a:t>Keep supporting text (captions) </a:t>
            </a:r>
            <a:r>
              <a:rPr lang="en-US" b="1" dirty="0"/>
              <a:t>no smaller than 14pt</a:t>
            </a:r>
            <a:r>
              <a:rPr lang="en-US" dirty="0"/>
              <a:t>.</a:t>
            </a:r>
          </a:p>
          <a:p>
            <a:r>
              <a:rPr lang="en-US" dirty="0"/>
              <a:t>You can also include bulleted or numbered lists.</a:t>
            </a:r>
          </a:p>
          <a:p>
            <a:pPr lvl="1"/>
            <a:r>
              <a:rPr lang="en-US" dirty="0"/>
              <a:t>Second level bullet</a:t>
            </a:r>
          </a:p>
          <a:p>
            <a:pPr lvl="2"/>
            <a:r>
              <a:rPr lang="en-US" dirty="0"/>
              <a:t>Third level bullet</a:t>
            </a:r>
          </a:p>
          <a:p>
            <a:r>
              <a:rPr lang="en-US" dirty="0"/>
              <a:t>Either way, you have plenty of room here to add in both long and short text.</a:t>
            </a:r>
          </a:p>
        </p:txBody>
      </p:sp>
    </p:spTree>
    <p:extLst>
      <p:ext uri="{BB962C8B-B14F-4D97-AF65-F5344CB8AC3E}">
        <p14:creationId xmlns:p14="http://schemas.microsoft.com/office/powerpoint/2010/main" val="41560787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al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301"/>
            <a:ext cx="6858003" cy="3003391"/>
          </a:xfrm>
          <a:prstGeom prst="round2SameRect">
            <a:avLst>
              <a:gd name="adj1" fmla="val 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40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2"/>
            <a:ext cx="5304003" cy="645231"/>
          </a:xfrm>
        </p:spPr>
        <p:txBody>
          <a:bodyPr/>
          <a:lstStyle>
            <a:lvl1pPr>
              <a:lnSpc>
                <a:spcPct val="100000"/>
              </a:lnSpc>
              <a:defRPr sz="2600">
                <a:solidFill>
                  <a:schemeClr val="tx1"/>
                </a:solidFill>
              </a:defRPr>
            </a:lvl1pPr>
          </a:lstStyle>
          <a:p>
            <a:r>
              <a:rPr lang="en-US" dirty="0"/>
              <a:t>Teal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3"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3" cy="3932371"/>
          </a:xfrm>
          <a:prstGeom prst="rect">
            <a:avLst/>
          </a:prstGeom>
        </p:spPr>
        <p:txBody>
          <a:bodyPr/>
          <a:lstStyle>
            <a:lvl1pPr marL="342891" indent="-285744">
              <a:lnSpc>
                <a:spcPts val="2400"/>
              </a:lnSpc>
              <a:spcBef>
                <a:spcPts val="1200"/>
              </a:spcBef>
              <a:buFont typeface="Arial" panose="020B0604020202020204" pitchFamily="34" charset="0"/>
              <a:buChar char="•"/>
              <a:defRPr sz="1800" b="0">
                <a:solidFill>
                  <a:schemeClr val="tx1"/>
                </a:solidFill>
              </a:defRPr>
            </a:lvl1pPr>
            <a:lvl2pPr marL="685783" marR="0" indent="-228594" algn="l" defTabSz="914377"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a:p>
            <a:pPr lvl="1"/>
            <a:endParaRPr lang="en-US" dirty="0"/>
          </a:p>
          <a:p>
            <a:pPr lvl="0"/>
            <a:endParaRPr lang="en-US" dirty="0"/>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9092653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urple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301"/>
            <a:ext cx="6858003" cy="3003391"/>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40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2"/>
            <a:ext cx="5304003" cy="645231"/>
          </a:xfrm>
        </p:spPr>
        <p:txBody>
          <a:bodyPr/>
          <a:lstStyle>
            <a:lvl1pPr>
              <a:lnSpc>
                <a:spcPct val="100000"/>
              </a:lnSpc>
              <a:defRPr sz="2600">
                <a:solidFill>
                  <a:schemeClr val="tx1"/>
                </a:solidFill>
              </a:defRPr>
            </a:lvl1pPr>
          </a:lstStyle>
          <a:p>
            <a:r>
              <a:rPr lang="en-US" dirty="0"/>
              <a:t>Purple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3"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3" cy="3932371"/>
          </a:xfrm>
          <a:prstGeom prst="rect">
            <a:avLst/>
          </a:prstGeom>
        </p:spPr>
        <p:txBody>
          <a:bodyPr/>
          <a:lstStyle>
            <a:lvl1pPr marL="342891" indent="-285744">
              <a:lnSpc>
                <a:spcPts val="2400"/>
              </a:lnSpc>
              <a:spcBef>
                <a:spcPts val="1200"/>
              </a:spcBef>
              <a:buFont typeface="Arial" panose="020B0604020202020204" pitchFamily="34" charset="0"/>
              <a:buChar char="•"/>
              <a:defRPr sz="1800" b="0">
                <a:solidFill>
                  <a:schemeClr val="tx1"/>
                </a:solidFill>
              </a:defRPr>
            </a:lvl1pPr>
            <a:lvl2pPr marL="685783" marR="0" indent="-228594" algn="l" defTabSz="914377"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a:p>
            <a:pPr lvl="1"/>
            <a:endParaRPr lang="en-US" dirty="0"/>
          </a:p>
          <a:p>
            <a:pPr lvl="0"/>
            <a:endParaRPr lang="en-US" dirty="0"/>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0713050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ue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301"/>
            <a:ext cx="6858003" cy="3003391"/>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40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1070901"/>
            <a:ext cx="5418111" cy="645231"/>
          </a:xfrm>
        </p:spPr>
        <p:txBody>
          <a:bodyPr/>
          <a:lstStyle>
            <a:lvl1pPr>
              <a:lnSpc>
                <a:spcPct val="100000"/>
              </a:lnSpc>
              <a:defRPr sz="2600">
                <a:solidFill>
                  <a:schemeClr val="tx1"/>
                </a:solidFill>
              </a:defRPr>
            </a:lvl1pPr>
          </a:lstStyle>
          <a:p>
            <a:r>
              <a:rPr lang="en-US" dirty="0"/>
              <a:t>Blue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698128"/>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1982022"/>
            <a:ext cx="5418111" cy="4177852"/>
          </a:xfrm>
          <a:prstGeom prst="rect">
            <a:avLst/>
          </a:prstGeom>
        </p:spPr>
        <p:txBody>
          <a:bodyPr/>
          <a:lstStyle>
            <a:lvl1pPr marL="171446" indent="-171446">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8216960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ueG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301"/>
            <a:ext cx="6858003" cy="3003391"/>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40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1112629"/>
            <a:ext cx="5418111" cy="645231"/>
          </a:xfrm>
        </p:spPr>
        <p:txBody>
          <a:bodyPr/>
          <a:lstStyle>
            <a:lvl1pPr>
              <a:lnSpc>
                <a:spcPct val="100000"/>
              </a:lnSpc>
              <a:defRPr sz="2600">
                <a:solidFill>
                  <a:schemeClr val="tx1"/>
                </a:solidFill>
              </a:defRPr>
            </a:lvl1pPr>
          </a:lstStyle>
          <a:p>
            <a:r>
              <a:rPr lang="en-US" dirty="0"/>
              <a:t>Blue Gradient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739856"/>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2023749"/>
            <a:ext cx="5418111" cy="4116409"/>
          </a:xfrm>
          <a:prstGeom prst="rect">
            <a:avLst/>
          </a:prstGeom>
        </p:spPr>
        <p:txBody>
          <a:bodyPr/>
          <a:lstStyle>
            <a:lvl1pPr marL="171446" indent="-171446">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3445509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Photo_Left">
    <p:spTree>
      <p:nvGrpSpPr>
        <p:cNvPr id="1" name=""/>
        <p:cNvGrpSpPr/>
        <p:nvPr/>
      </p:nvGrpSpPr>
      <p:grpSpPr>
        <a:xfrm>
          <a:off x="0" y="0"/>
          <a:ext cx="0" cy="0"/>
          <a:chOff x="0" y="0"/>
          <a:chExt cx="0" cy="0"/>
        </a:xfrm>
      </p:grpSpPr>
      <p:sp>
        <p:nvSpPr>
          <p:cNvPr id="4" name="Rectangle: Top Corners Rounded 8">
            <a:extLst>
              <a:ext uri="{FF2B5EF4-FFF2-40B4-BE49-F238E27FC236}">
                <a16:creationId xmlns:a16="http://schemas.microsoft.com/office/drawing/2014/main" id="{BBABB99C-A34B-E14D-B267-4494C4279A4B}"/>
              </a:ext>
              <a:ext uri="{C183D7F6-B498-43B3-948B-1728B52AA6E4}">
                <adec:decorative xmlns:adec="http://schemas.microsoft.com/office/drawing/2017/decorative" val="1"/>
              </a:ext>
            </a:extLst>
          </p:cNvPr>
          <p:cNvSpPr/>
          <p:nvPr/>
        </p:nvSpPr>
        <p:spPr>
          <a:xfrm rot="16200000">
            <a:off x="7536330" y="969878"/>
            <a:ext cx="4373004" cy="4938343"/>
          </a:xfrm>
          <a:prstGeom prst="round2SameRect">
            <a:avLst>
              <a:gd name="adj1" fmla="val 4732"/>
              <a:gd name="adj2" fmla="val 0"/>
            </a:avLst>
          </a:prstGeom>
          <a:gradFill>
            <a:gsLst>
              <a:gs pos="100000">
                <a:schemeClr val="tx1"/>
              </a:gs>
              <a:gs pos="0">
                <a:schemeClr val="tx2"/>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3" name="Title 7">
            <a:extLst>
              <a:ext uri="{FF2B5EF4-FFF2-40B4-BE49-F238E27FC236}">
                <a16:creationId xmlns:a16="http://schemas.microsoft.com/office/drawing/2014/main" id="{DF05E8BB-A40D-77FC-456F-B4C6FEBF8834}"/>
              </a:ext>
            </a:extLst>
          </p:cNvPr>
          <p:cNvSpPr>
            <a:spLocks noGrp="1"/>
          </p:cNvSpPr>
          <p:nvPr>
            <p:ph type="title" hasCustomPrompt="1"/>
          </p:nvPr>
        </p:nvSpPr>
        <p:spPr>
          <a:xfrm>
            <a:off x="8078971" y="2178826"/>
            <a:ext cx="3439931" cy="99414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Large Photo on Left Slide</a:t>
            </a:r>
            <a:endParaRPr lang="en-US" dirty="0"/>
          </a:p>
        </p:txBody>
      </p:sp>
      <p:sp>
        <p:nvSpPr>
          <p:cNvPr id="14" name="Text Placeholder 9">
            <a:extLst>
              <a:ext uri="{FF2B5EF4-FFF2-40B4-BE49-F238E27FC236}">
                <a16:creationId xmlns:a16="http://schemas.microsoft.com/office/drawing/2014/main" id="{B1FD5C84-763A-903D-6385-7D41770F43C9}"/>
              </a:ext>
            </a:extLst>
          </p:cNvPr>
          <p:cNvSpPr>
            <a:spLocks noGrp="1"/>
          </p:cNvSpPr>
          <p:nvPr>
            <p:ph type="body" sz="quarter" idx="11" hasCustomPrompt="1"/>
          </p:nvPr>
        </p:nvSpPr>
        <p:spPr>
          <a:xfrm>
            <a:off x="8078971" y="1787765"/>
            <a:ext cx="343993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5" name="Text Placeholder 11">
            <a:extLst>
              <a:ext uri="{FF2B5EF4-FFF2-40B4-BE49-F238E27FC236}">
                <a16:creationId xmlns:a16="http://schemas.microsoft.com/office/drawing/2014/main" id="{1CDA09B4-789A-2063-5EDF-2E4BCE5871F2}"/>
              </a:ext>
            </a:extLst>
          </p:cNvPr>
          <p:cNvSpPr>
            <a:spLocks noGrp="1"/>
          </p:cNvSpPr>
          <p:nvPr>
            <p:ph type="body" sz="quarter" idx="12" hasCustomPrompt="1"/>
          </p:nvPr>
        </p:nvSpPr>
        <p:spPr>
          <a:xfrm>
            <a:off x="8078969" y="3435635"/>
            <a:ext cx="3749040" cy="1929815"/>
          </a:xfrm>
          <a:prstGeom prst="rect">
            <a:avLst/>
          </a:prstGeom>
        </p:spPr>
        <p:txBody>
          <a:bodyPr wrap="square"/>
          <a:lstStyle>
            <a:lvl1pPr marL="285744" indent="-285744">
              <a:lnSpc>
                <a:spcPct val="150000"/>
              </a:lnSpc>
              <a:spcBef>
                <a:spcPts val="1200"/>
              </a:spcBef>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marL="1371566" indent="0">
              <a:buNone/>
              <a:defRPr>
                <a:solidFill>
                  <a:schemeClr val="bg1"/>
                </a:solidFill>
              </a:defRPr>
            </a:lvl4pPr>
          </a:lstStyle>
          <a:p>
            <a:pPr lvl="0"/>
            <a:r>
              <a:rPr lang="en-US" dirty="0"/>
              <a:t>Place in your content here.</a:t>
            </a:r>
          </a:p>
          <a:p>
            <a:pPr lvl="0"/>
            <a:r>
              <a:rPr lang="en-US" dirty="0"/>
              <a:t>First level bullets</a:t>
            </a:r>
          </a:p>
          <a:p>
            <a:pPr lvl="1"/>
            <a:r>
              <a:rPr lang="en-US" dirty="0"/>
              <a:t>Second level bullets</a:t>
            </a:r>
          </a:p>
          <a:p>
            <a:pPr lvl="2"/>
            <a:r>
              <a:rPr lang="en-US" dirty="0"/>
              <a:t>Third level bullets</a:t>
            </a:r>
          </a:p>
        </p:txBody>
      </p:sp>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6907844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hoto_Right">
    <p:spTree>
      <p:nvGrpSpPr>
        <p:cNvPr id="1" name=""/>
        <p:cNvGrpSpPr/>
        <p:nvPr/>
      </p:nvGrpSpPr>
      <p:grpSpPr>
        <a:xfrm>
          <a:off x="0" y="0"/>
          <a:ext cx="0" cy="0"/>
          <a:chOff x="0" y="0"/>
          <a:chExt cx="0" cy="0"/>
        </a:xfrm>
      </p:grpSpPr>
      <p:sp>
        <p:nvSpPr>
          <p:cNvPr id="14" name="Rectangle: Top Corners Rounded 11">
            <a:extLst>
              <a:ext uri="{FF2B5EF4-FFF2-40B4-BE49-F238E27FC236}">
                <a16:creationId xmlns:a16="http://schemas.microsoft.com/office/drawing/2014/main" id="{78A87D95-B79D-7A49-A2E2-D373F4AB039E}"/>
              </a:ext>
              <a:ext uri="{C183D7F6-B498-43B3-948B-1728B52AA6E4}">
                <adec:decorative xmlns:adec="http://schemas.microsoft.com/office/drawing/2017/decorative" val="1"/>
              </a:ext>
            </a:extLst>
          </p:cNvPr>
          <p:cNvSpPr/>
          <p:nvPr/>
        </p:nvSpPr>
        <p:spPr>
          <a:xfrm rot="5400000" flipH="1">
            <a:off x="1195573" y="90430"/>
            <a:ext cx="3936087" cy="6327231"/>
          </a:xfrm>
          <a:prstGeom prst="round2SameRect">
            <a:avLst>
              <a:gd name="adj1" fmla="val 5471"/>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3" name="Picture Placeholder 12">
            <a:extLst>
              <a:ext uri="{FF2B5EF4-FFF2-40B4-BE49-F238E27FC236}">
                <a16:creationId xmlns:a16="http://schemas.microsoft.com/office/drawing/2014/main" id="{C1002F5A-98A3-66C7-820A-95F243098443}"/>
              </a:ext>
            </a:extLst>
          </p:cNvPr>
          <p:cNvSpPr>
            <a:spLocks noGrp="1"/>
          </p:cNvSpPr>
          <p:nvPr>
            <p:ph type="pic" sz="quarter" idx="10"/>
          </p:nvPr>
        </p:nvSpPr>
        <p:spPr>
          <a:xfrm>
            <a:off x="7243610" y="514339"/>
            <a:ext cx="4938343" cy="5829320"/>
          </a:xfrm>
          <a:custGeom>
            <a:avLst/>
            <a:gdLst>
              <a:gd name="connsiteX0" fmla="*/ 233682 w 4938342"/>
              <a:gd name="connsiteY0" fmla="*/ 0 h 5829320"/>
              <a:gd name="connsiteX1" fmla="*/ 4938342 w 4938342"/>
              <a:gd name="connsiteY1" fmla="*/ 0 h 5829320"/>
              <a:gd name="connsiteX2" fmla="*/ 4938342 w 4938342"/>
              <a:gd name="connsiteY2" fmla="*/ 5829320 h 5829320"/>
              <a:gd name="connsiteX3" fmla="*/ 233682 w 4938342"/>
              <a:gd name="connsiteY3" fmla="*/ 5829320 h 5829320"/>
              <a:gd name="connsiteX4" fmla="*/ 0 w 4938342"/>
              <a:gd name="connsiteY4" fmla="*/ 5595638 h 5829320"/>
              <a:gd name="connsiteX5" fmla="*/ 0 w 4938342"/>
              <a:gd name="connsiteY5" fmla="*/ 233682 h 5829320"/>
              <a:gd name="connsiteX6" fmla="*/ 233682 w 4938342"/>
              <a:gd name="connsiteY6" fmla="*/ 0 h 582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2" h="5829320">
                <a:moveTo>
                  <a:pt x="233682" y="0"/>
                </a:moveTo>
                <a:lnTo>
                  <a:pt x="4938342" y="0"/>
                </a:lnTo>
                <a:lnTo>
                  <a:pt x="4938342" y="5829320"/>
                </a:lnTo>
                <a:lnTo>
                  <a:pt x="233682" y="5829320"/>
                </a:lnTo>
                <a:cubicBezTo>
                  <a:pt x="104623" y="5829320"/>
                  <a:pt x="0" y="5724697"/>
                  <a:pt x="0" y="5595638"/>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4" name="Title 7">
            <a:extLst>
              <a:ext uri="{FF2B5EF4-FFF2-40B4-BE49-F238E27FC236}">
                <a16:creationId xmlns:a16="http://schemas.microsoft.com/office/drawing/2014/main" id="{EC0D6279-0549-E46F-0C9A-472C5B169E54}"/>
              </a:ext>
            </a:extLst>
          </p:cNvPr>
          <p:cNvSpPr>
            <a:spLocks noGrp="1"/>
          </p:cNvSpPr>
          <p:nvPr>
            <p:ph type="title" hasCustomPrompt="1"/>
          </p:nvPr>
        </p:nvSpPr>
        <p:spPr>
          <a:xfrm>
            <a:off x="774403" y="2008686"/>
            <a:ext cx="5321596" cy="99414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Large Framed Photo on Right Slide</a:t>
            </a:r>
            <a:endParaRPr lang="en-US" dirty="0"/>
          </a:p>
        </p:txBody>
      </p:sp>
      <p:sp>
        <p:nvSpPr>
          <p:cNvPr id="3" name="Text Placeholder 9">
            <a:extLst>
              <a:ext uri="{FF2B5EF4-FFF2-40B4-BE49-F238E27FC236}">
                <a16:creationId xmlns:a16="http://schemas.microsoft.com/office/drawing/2014/main" id="{41E25785-A805-5C54-061C-E47C081BA746}"/>
              </a:ext>
            </a:extLst>
          </p:cNvPr>
          <p:cNvSpPr>
            <a:spLocks noGrp="1"/>
          </p:cNvSpPr>
          <p:nvPr>
            <p:ph type="body" sz="quarter" idx="11" hasCustomPrompt="1"/>
          </p:nvPr>
        </p:nvSpPr>
        <p:spPr>
          <a:xfrm>
            <a:off x="774403" y="1626769"/>
            <a:ext cx="343993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5" name="Text Placeholder 11">
            <a:extLst>
              <a:ext uri="{FF2B5EF4-FFF2-40B4-BE49-F238E27FC236}">
                <a16:creationId xmlns:a16="http://schemas.microsoft.com/office/drawing/2014/main" id="{62D71CB5-9E7A-7F92-D480-CB48F14D38B5}"/>
              </a:ext>
            </a:extLst>
          </p:cNvPr>
          <p:cNvSpPr>
            <a:spLocks noGrp="1"/>
          </p:cNvSpPr>
          <p:nvPr>
            <p:ph type="body" sz="quarter" idx="12" hasCustomPrompt="1"/>
          </p:nvPr>
        </p:nvSpPr>
        <p:spPr>
          <a:xfrm>
            <a:off x="774403" y="3265494"/>
            <a:ext cx="5321597" cy="1757609"/>
          </a:xfrm>
          <a:prstGeom prst="rect">
            <a:avLst/>
          </a:prstGeom>
        </p:spPr>
        <p:txBody>
          <a:bodyPr/>
          <a:lstStyle>
            <a:lvl1pPr marL="285744" indent="-285744">
              <a:lnSpc>
                <a:spcPts val="2400"/>
              </a:lnSpc>
              <a:spcBef>
                <a:spcPts val="1200"/>
              </a:spcBef>
              <a:buFont typeface="Arial" panose="020B0604020202020204" pitchFamily="34" charset="0"/>
              <a:buChar char="•"/>
              <a:defRPr lang="en-US" sz="1800" kern="1200" dirty="0" smtClean="0">
                <a:solidFill>
                  <a:schemeClr val="bg1"/>
                </a:solidFill>
                <a:latin typeface="Nunito Sans Normal" pitchFamily="2" charset="77"/>
                <a:ea typeface="+mn-ea"/>
                <a:cs typeface="Arial" panose="020B0604020202020204" pitchFamily="34" charset="0"/>
              </a:defRPr>
            </a:lvl1pPr>
            <a:lvl2pPr>
              <a:defRPr lang="en-US" sz="1800" kern="1200" dirty="0" smtClean="0">
                <a:solidFill>
                  <a:schemeClr val="bg1"/>
                </a:solidFill>
                <a:latin typeface="Nunito Sans Normal" pitchFamily="2" charset="77"/>
                <a:ea typeface="+mn-ea"/>
                <a:cs typeface="Arial" panose="020B0604020202020204" pitchFamily="34" charset="0"/>
              </a:defRPr>
            </a:lvl2pPr>
            <a:lvl3pPr>
              <a:defRPr lang="en-US" sz="1800" kern="1200" dirty="0">
                <a:solidFill>
                  <a:schemeClr val="bg1"/>
                </a:solidFill>
                <a:latin typeface="Nunito Sans Normal" pitchFamily="2" charset="77"/>
                <a:ea typeface="+mn-ea"/>
                <a:cs typeface="Arial" panose="020B0604020202020204" pitchFamily="34" charset="0"/>
              </a:defRPr>
            </a:lvl3pPr>
            <a:lvl4pPr>
              <a:defRPr>
                <a:solidFill>
                  <a:schemeClr val="bg1"/>
                </a:solidFill>
              </a:defRPr>
            </a:lvl4pPr>
          </a:lstStyle>
          <a:p>
            <a:pPr lvl="0"/>
            <a:r>
              <a:rPr lang="en-US" dirty="0"/>
              <a:t>Place in your content here.</a:t>
            </a:r>
          </a:p>
          <a:p>
            <a:pPr lvl="0"/>
            <a:r>
              <a:rPr lang="en-US" dirty="0"/>
              <a:t>First level bullets</a:t>
            </a:r>
          </a:p>
          <a:p>
            <a:pPr lvl="1"/>
            <a:r>
              <a:rPr lang="en-US" dirty="0"/>
              <a:t>Second level bullets</a:t>
            </a:r>
          </a:p>
          <a:p>
            <a:pPr lvl="2"/>
            <a:r>
              <a:rPr lang="en-US" dirty="0"/>
              <a:t>Third level bullets</a:t>
            </a:r>
          </a:p>
        </p:txBody>
      </p:sp>
    </p:spTree>
    <p:extLst>
      <p:ext uri="{BB962C8B-B14F-4D97-AF65-F5344CB8AC3E}">
        <p14:creationId xmlns:p14="http://schemas.microsoft.com/office/powerpoint/2010/main" val="29621009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_Blue">
    <p:bg>
      <p:bgPr>
        <a:solidFill>
          <a:schemeClr val="tx2"/>
        </a:solidFill>
        <a:effectLst/>
      </p:bgPr>
    </p:bg>
    <p:spTree>
      <p:nvGrpSpPr>
        <p:cNvPr id="1" name=""/>
        <p:cNvGrpSpPr/>
        <p:nvPr/>
      </p:nvGrpSpPr>
      <p:grpSpPr>
        <a:xfrm>
          <a:off x="0" y="0"/>
          <a:ext cx="0" cy="0"/>
          <a:chOff x="0" y="0"/>
          <a:chExt cx="0" cy="0"/>
        </a:xfrm>
      </p:grpSpPr>
      <p:sp>
        <p:nvSpPr>
          <p:cNvPr id="13" name="Round Same Side Corner Rectangle 12">
            <a:extLst>
              <a:ext uri="{FF2B5EF4-FFF2-40B4-BE49-F238E27FC236}">
                <a16:creationId xmlns:a16="http://schemas.microsoft.com/office/drawing/2014/main" id="{223F5765-BABD-77A5-BECF-47A636DEE127}"/>
              </a:ext>
              <a:ext uri="{C183D7F6-B498-43B3-948B-1728B52AA6E4}">
                <adec:decorative xmlns:adec="http://schemas.microsoft.com/office/drawing/2017/decorative" val="1"/>
              </a:ext>
            </a:extLst>
          </p:cNvPr>
          <p:cNvSpPr>
            <a:spLocks/>
          </p:cNvSpPr>
          <p:nvPr userDrawn="1"/>
        </p:nvSpPr>
        <p:spPr>
          <a:xfrm rot="16200000">
            <a:off x="5946648" y="-116223"/>
            <a:ext cx="5486400" cy="7004304"/>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1" name="Title 7">
            <a:extLst>
              <a:ext uri="{FF2B5EF4-FFF2-40B4-BE49-F238E27FC236}">
                <a16:creationId xmlns:a16="http://schemas.microsoft.com/office/drawing/2014/main" id="{94638757-880E-A096-63AD-D015D49A142E}"/>
              </a:ext>
            </a:extLst>
          </p:cNvPr>
          <p:cNvSpPr>
            <a:spLocks noGrp="1"/>
          </p:cNvSpPr>
          <p:nvPr>
            <p:ph type="title" hasCustomPrompt="1"/>
          </p:nvPr>
        </p:nvSpPr>
        <p:spPr>
          <a:xfrm>
            <a:off x="774404" y="2190310"/>
            <a:ext cx="3618921" cy="99414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Large Color Background Photo Slide</a:t>
            </a:r>
            <a:endParaRPr lang="en-US" dirty="0"/>
          </a:p>
        </p:txBody>
      </p:sp>
      <p:sp>
        <p:nvSpPr>
          <p:cNvPr id="10" name="Text Placeholder 9">
            <a:extLst>
              <a:ext uri="{FF2B5EF4-FFF2-40B4-BE49-F238E27FC236}">
                <a16:creationId xmlns:a16="http://schemas.microsoft.com/office/drawing/2014/main" id="{E4B9D70F-8DD4-FE74-199F-936BA92F5BFF}"/>
              </a:ext>
            </a:extLst>
          </p:cNvPr>
          <p:cNvSpPr>
            <a:spLocks noGrp="1"/>
          </p:cNvSpPr>
          <p:nvPr>
            <p:ph type="body" sz="quarter" idx="11" hasCustomPrompt="1"/>
          </p:nvPr>
        </p:nvSpPr>
        <p:spPr>
          <a:xfrm>
            <a:off x="774404" y="1817537"/>
            <a:ext cx="361892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31A2D14E-032E-4602-FC72-0705403E7D50}"/>
              </a:ext>
            </a:extLst>
          </p:cNvPr>
          <p:cNvSpPr>
            <a:spLocks noGrp="1"/>
          </p:cNvSpPr>
          <p:nvPr>
            <p:ph type="body" sz="quarter" idx="12" hasCustomPrompt="1"/>
          </p:nvPr>
        </p:nvSpPr>
        <p:spPr>
          <a:xfrm>
            <a:off x="774404" y="3447118"/>
            <a:ext cx="3618921" cy="1902649"/>
          </a:xfrm>
          <a:prstGeom prst="rect">
            <a:avLst/>
          </a:prstGeom>
        </p:spPr>
        <p:txBody>
          <a:bodyPr/>
          <a:lstStyle>
            <a:lvl1pPr marL="0" indent="0">
              <a:lnSpc>
                <a:spcPts val="2400"/>
              </a:lnSpc>
              <a:spcBef>
                <a:spcPts val="1200"/>
              </a:spcBef>
              <a:buNone/>
              <a:defRPr sz="1800">
                <a:solidFill>
                  <a:schemeClr val="bg2"/>
                </a:solidFill>
              </a:defRPr>
            </a:lvl1pPr>
            <a:lvl2pPr>
              <a:defRPr>
                <a:solidFill>
                  <a:schemeClr val="bg2"/>
                </a:solidFill>
              </a:defRPr>
            </a:lvl2pPr>
            <a:lvl3pPr>
              <a:defRPr>
                <a:solidFill>
                  <a:schemeClr val="bg2"/>
                </a:solidFill>
              </a:defRPr>
            </a:lvl3pPr>
          </a:lstStyle>
          <a:p>
            <a:pPr lvl="0"/>
            <a:r>
              <a:rPr lang="en-US" dirty="0"/>
              <a:t>Place in your content here.</a:t>
            </a:r>
          </a:p>
          <a:p>
            <a:pPr lvl="0"/>
            <a:r>
              <a:rPr lang="en-US" dirty="0"/>
              <a:t>First level bullets</a:t>
            </a:r>
          </a:p>
          <a:p>
            <a:pPr lvl="1"/>
            <a:r>
              <a:rPr lang="en-US" dirty="0"/>
              <a:t>Second level bullets</a:t>
            </a:r>
          </a:p>
          <a:p>
            <a:pPr lvl="2"/>
            <a:r>
              <a:rPr lang="en-US" dirty="0"/>
              <a:t>Third level bullets</a:t>
            </a:r>
          </a:p>
        </p:txBody>
      </p:sp>
      <p:sp>
        <p:nvSpPr>
          <p:cNvPr id="5" name="Picture Placeholder 20">
            <a:extLst>
              <a:ext uri="{FF2B5EF4-FFF2-40B4-BE49-F238E27FC236}">
                <a16:creationId xmlns:a16="http://schemas.microsoft.com/office/drawing/2014/main" id="{950E01E0-7A07-E4AB-3775-B20EBF283BC1}"/>
              </a:ext>
            </a:extLst>
          </p:cNvPr>
          <p:cNvSpPr>
            <a:spLocks noGrp="1"/>
          </p:cNvSpPr>
          <p:nvPr>
            <p:ph type="pic" sz="quarter" idx="14"/>
          </p:nvPr>
        </p:nvSpPr>
        <p:spPr>
          <a:xfrm>
            <a:off x="5187697" y="650450"/>
            <a:ext cx="7004307" cy="5478679"/>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353553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65EC18-6B11-4921-AFE4-F2E72035378D}"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4163927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Photos_Right">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860145F-5C17-4921-25BC-451CAC3FD8A2}"/>
              </a:ext>
            </a:extLst>
          </p:cNvPr>
          <p:cNvSpPr>
            <a:spLocks noGrp="1"/>
          </p:cNvSpPr>
          <p:nvPr>
            <p:ph type="title" hasCustomPrompt="1"/>
          </p:nvPr>
        </p:nvSpPr>
        <p:spPr>
          <a:xfrm>
            <a:off x="894521" y="1334346"/>
            <a:ext cx="3439931" cy="994143"/>
          </a:xfrm>
        </p:spPr>
        <p:txBody>
          <a:bodyPr/>
          <a:lstStyle>
            <a:lvl1pPr>
              <a:lnSpc>
                <a:spcPct val="100000"/>
              </a:lnSpc>
              <a:defRPr sz="2600">
                <a:solidFill>
                  <a:schemeClr val="accent3"/>
                </a:solidFill>
              </a:defRPr>
            </a:lvl1pPr>
          </a:lstStyle>
          <a:p>
            <a:r>
              <a:rPr lang="en-US" dirty="0"/>
              <a:t>Two Photos on Right Slide</a:t>
            </a:r>
          </a:p>
        </p:txBody>
      </p:sp>
      <p:sp>
        <p:nvSpPr>
          <p:cNvPr id="16" name="Text Placeholder 9">
            <a:extLst>
              <a:ext uri="{FF2B5EF4-FFF2-40B4-BE49-F238E27FC236}">
                <a16:creationId xmlns:a16="http://schemas.microsoft.com/office/drawing/2014/main" id="{044F03DB-4CC3-A2DB-CDEC-B6B55FF072F1}"/>
              </a:ext>
            </a:extLst>
          </p:cNvPr>
          <p:cNvSpPr>
            <a:spLocks noGrp="1"/>
          </p:cNvSpPr>
          <p:nvPr>
            <p:ph type="body" sz="quarter" idx="11" hasCustomPrompt="1"/>
          </p:nvPr>
        </p:nvSpPr>
        <p:spPr>
          <a:xfrm>
            <a:off x="894521" y="961573"/>
            <a:ext cx="343993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8" name="Text Placeholder 11">
            <a:extLst>
              <a:ext uri="{FF2B5EF4-FFF2-40B4-BE49-F238E27FC236}">
                <a16:creationId xmlns:a16="http://schemas.microsoft.com/office/drawing/2014/main" id="{14175354-1660-D71F-02B4-D1B49FFA58B1}"/>
              </a:ext>
            </a:extLst>
          </p:cNvPr>
          <p:cNvSpPr>
            <a:spLocks noGrp="1"/>
          </p:cNvSpPr>
          <p:nvPr>
            <p:ph type="body" sz="quarter" idx="15" hasCustomPrompt="1"/>
          </p:nvPr>
        </p:nvSpPr>
        <p:spPr>
          <a:xfrm>
            <a:off x="894521" y="2591153"/>
            <a:ext cx="3439931" cy="3491235"/>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Place in your content here. When pasting in content, please use the “Use Destination Theme” or “Keep Text Only” options to ensure the text matches this template’s styles.</a:t>
            </a:r>
          </a:p>
        </p:txBody>
      </p:sp>
      <p:sp>
        <p:nvSpPr>
          <p:cNvPr id="5" name="Picture Placeholder 9">
            <a:extLst>
              <a:ext uri="{FF2B5EF4-FFF2-40B4-BE49-F238E27FC236}">
                <a16:creationId xmlns:a16="http://schemas.microsoft.com/office/drawing/2014/main" id="{40FC37D8-A053-4A64-1486-2B23DA0E901C}"/>
              </a:ext>
            </a:extLst>
          </p:cNvPr>
          <p:cNvSpPr>
            <a:spLocks noGrp="1"/>
          </p:cNvSpPr>
          <p:nvPr>
            <p:ph type="pic" sz="quarter" idx="13"/>
          </p:nvPr>
        </p:nvSpPr>
        <p:spPr>
          <a:xfrm>
            <a:off x="5211765" y="961572"/>
            <a:ext cx="2965449" cy="5120816"/>
          </a:xfrm>
          <a:prstGeom prst="roundRect">
            <a:avLst>
              <a:gd name="adj" fmla="val 5903"/>
            </a:avLst>
          </a:prstGeom>
          <a:pattFill prst="pct5">
            <a:fgClr>
              <a:schemeClr val="bg1">
                <a:lumMod val="65000"/>
              </a:schemeClr>
            </a:fgClr>
            <a:bgClr>
              <a:schemeClr val="bg1"/>
            </a:bgClr>
          </a:pattFill>
        </p:spPr>
        <p:txBody>
          <a:bodyPr wrap="square">
            <a:noAutofit/>
          </a:bodyPr>
          <a:lstStyle/>
          <a:p>
            <a:r>
              <a:rPr lang="en-US"/>
              <a:t>Click icon to add picture</a:t>
            </a:r>
          </a:p>
        </p:txBody>
      </p:sp>
      <p:sp>
        <p:nvSpPr>
          <p:cNvPr id="6" name="Picture Placeholder 12">
            <a:extLst>
              <a:ext uri="{FF2B5EF4-FFF2-40B4-BE49-F238E27FC236}">
                <a16:creationId xmlns:a16="http://schemas.microsoft.com/office/drawing/2014/main" id="{AA6F99CD-D6F3-6859-B254-0EBF06762492}"/>
              </a:ext>
            </a:extLst>
          </p:cNvPr>
          <p:cNvSpPr>
            <a:spLocks noGrp="1"/>
          </p:cNvSpPr>
          <p:nvPr>
            <p:ph type="pic" sz="quarter" idx="14"/>
          </p:nvPr>
        </p:nvSpPr>
        <p:spPr>
          <a:xfrm>
            <a:off x="8408989" y="961572"/>
            <a:ext cx="2965449" cy="5120816"/>
          </a:xfrm>
          <a:prstGeom prst="roundRect">
            <a:avLst>
              <a:gd name="adj" fmla="val 5958"/>
            </a:avLst>
          </a:prstGeom>
          <a:pattFill prst="pct5">
            <a:fgClr>
              <a:schemeClr val="bg1">
                <a:lumMod val="65000"/>
              </a:schemeClr>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5113026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Photos_Caption">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5334559" y="558"/>
            <a:ext cx="6858003" cy="6856879"/>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40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2399054"/>
            <a:ext cx="3439931" cy="994143"/>
          </a:xfrm>
        </p:spPr>
        <p:txBody>
          <a:bodyPr/>
          <a:lstStyle>
            <a:lvl1pPr>
              <a:lnSpc>
                <a:spcPct val="100000"/>
              </a:lnSpc>
              <a:defRPr sz="2600">
                <a:solidFill>
                  <a:schemeClr val="tx1"/>
                </a:solidFill>
              </a:defRPr>
            </a:lvl1pPr>
          </a:lstStyle>
          <a:p>
            <a:r>
              <a:rPr lang="en-US" dirty="0"/>
              <a:t>Two Captioned Photos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2026281"/>
            <a:ext cx="343993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3655864"/>
            <a:ext cx="3439931" cy="2552913"/>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Place in your content here. When pasting in content, please use the “Use Destination Theme” or “Keep Text Only” options to ensure the text matches this template’s styles.</a:t>
            </a:r>
          </a:p>
        </p:txBody>
      </p:sp>
      <p:sp>
        <p:nvSpPr>
          <p:cNvPr id="34" name="Picture Placeholder 33" descr="Image Placeholder.">
            <a:extLst>
              <a:ext uri="{FF2B5EF4-FFF2-40B4-BE49-F238E27FC236}">
                <a16:creationId xmlns:a16="http://schemas.microsoft.com/office/drawing/2014/main" id="{EAF5933E-2D46-554F-0C89-A6E836B3A5A7}"/>
              </a:ext>
            </a:extLst>
          </p:cNvPr>
          <p:cNvSpPr>
            <a:spLocks noGrp="1"/>
          </p:cNvSpPr>
          <p:nvPr>
            <p:ph type="pic" sz="quarter" idx="12"/>
          </p:nvPr>
        </p:nvSpPr>
        <p:spPr>
          <a:xfrm>
            <a:off x="6241869" y="1106094"/>
            <a:ext cx="2248971"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
        <p:nvSpPr>
          <p:cNvPr id="22" name="Text Placeholder 9">
            <a:extLst>
              <a:ext uri="{FF2B5EF4-FFF2-40B4-BE49-F238E27FC236}">
                <a16:creationId xmlns:a16="http://schemas.microsoft.com/office/drawing/2014/main" id="{31195609-F159-6F02-E5A9-15C6AE14F451}"/>
              </a:ext>
            </a:extLst>
          </p:cNvPr>
          <p:cNvSpPr>
            <a:spLocks noGrp="1"/>
          </p:cNvSpPr>
          <p:nvPr>
            <p:ph type="body" sz="quarter" idx="15" hasCustomPrompt="1"/>
          </p:nvPr>
        </p:nvSpPr>
        <p:spPr>
          <a:xfrm>
            <a:off x="6360405" y="4416995"/>
            <a:ext cx="2022435"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dirty="0"/>
              <a:t>Image Caption</a:t>
            </a:r>
          </a:p>
        </p:txBody>
      </p:sp>
      <p:sp>
        <p:nvSpPr>
          <p:cNvPr id="23" name="Text Placeholder 11">
            <a:extLst>
              <a:ext uri="{FF2B5EF4-FFF2-40B4-BE49-F238E27FC236}">
                <a16:creationId xmlns:a16="http://schemas.microsoft.com/office/drawing/2014/main" id="{D5AB197C-0250-FAE6-E33A-1975AAB2A3AC}"/>
              </a:ext>
            </a:extLst>
          </p:cNvPr>
          <p:cNvSpPr>
            <a:spLocks noGrp="1"/>
          </p:cNvSpPr>
          <p:nvPr>
            <p:ph type="body" sz="quarter" idx="16" hasCustomPrompt="1"/>
          </p:nvPr>
        </p:nvSpPr>
        <p:spPr>
          <a:xfrm>
            <a:off x="6360405" y="4697671"/>
            <a:ext cx="2022435" cy="1360488"/>
          </a:xfrm>
          <a:prstGeom prst="rect">
            <a:avLst/>
          </a:prstGeom>
        </p:spPr>
        <p:txBody>
          <a:bodyPr/>
          <a:lstStyle>
            <a:lvl1pPr marL="0" indent="0">
              <a:lnSpc>
                <a:spcPts val="2000"/>
              </a:lnSpc>
              <a:buNone/>
              <a:defRPr sz="1200" b="1">
                <a:solidFill>
                  <a:schemeClr val="bg1"/>
                </a:solidFill>
              </a:defRPr>
            </a:lvl1pPr>
          </a:lstStyle>
          <a:p>
            <a:r>
              <a:rPr lang="en-US" dirty="0">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dirty="0">
              <a:ea typeface="Roboto" panose="02000000000000000000" pitchFamily="2" charset="0"/>
              <a:cs typeface="Poppins SemiBold" panose="00000700000000000000" pitchFamily="2" charset="0"/>
            </a:endParaRP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9112391" y="1106094"/>
            <a:ext cx="2248971"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a:p>
        </p:txBody>
      </p:sp>
      <p:sp>
        <p:nvSpPr>
          <p:cNvPr id="26" name="Text Placeholder 9">
            <a:extLst>
              <a:ext uri="{FF2B5EF4-FFF2-40B4-BE49-F238E27FC236}">
                <a16:creationId xmlns:a16="http://schemas.microsoft.com/office/drawing/2014/main" id="{F20D5781-0C27-71D1-0128-624F17C52EF2}"/>
              </a:ext>
            </a:extLst>
          </p:cNvPr>
          <p:cNvSpPr>
            <a:spLocks noGrp="1"/>
          </p:cNvSpPr>
          <p:nvPr>
            <p:ph type="body" sz="quarter" idx="17" hasCustomPrompt="1"/>
          </p:nvPr>
        </p:nvSpPr>
        <p:spPr>
          <a:xfrm>
            <a:off x="9231197" y="4416995"/>
            <a:ext cx="2022435"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dirty="0"/>
              <a:t>Image Caption</a:t>
            </a:r>
          </a:p>
        </p:txBody>
      </p:sp>
      <p:sp>
        <p:nvSpPr>
          <p:cNvPr id="27" name="Text Placeholder 11">
            <a:extLst>
              <a:ext uri="{FF2B5EF4-FFF2-40B4-BE49-F238E27FC236}">
                <a16:creationId xmlns:a16="http://schemas.microsoft.com/office/drawing/2014/main" id="{88A40D10-BCFD-8ECA-A55D-C44BE3ECE6A3}"/>
              </a:ext>
            </a:extLst>
          </p:cNvPr>
          <p:cNvSpPr>
            <a:spLocks noGrp="1"/>
          </p:cNvSpPr>
          <p:nvPr>
            <p:ph type="body" sz="quarter" idx="18" hasCustomPrompt="1"/>
          </p:nvPr>
        </p:nvSpPr>
        <p:spPr>
          <a:xfrm>
            <a:off x="9231197" y="4697671"/>
            <a:ext cx="2022435" cy="1360488"/>
          </a:xfrm>
          <a:prstGeom prst="rect">
            <a:avLst/>
          </a:prstGeom>
        </p:spPr>
        <p:txBody>
          <a:bodyPr/>
          <a:lstStyle>
            <a:lvl1pPr marL="0" indent="0">
              <a:lnSpc>
                <a:spcPts val="2000"/>
              </a:lnSpc>
              <a:buNone/>
              <a:defRPr sz="1200" b="1">
                <a:solidFill>
                  <a:schemeClr val="bg1"/>
                </a:solidFill>
              </a:defRPr>
            </a:lvl1pPr>
          </a:lstStyle>
          <a:p>
            <a:r>
              <a:rPr lang="en-US" dirty="0">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dirty="0">
              <a:ea typeface="Roboto" panose="02000000000000000000" pitchFamily="2" charset="0"/>
              <a:cs typeface="Poppins SemiBold" panose="00000700000000000000" pitchFamily="2" charset="0"/>
            </a:endParaRPr>
          </a:p>
        </p:txBody>
      </p:sp>
    </p:spTree>
    <p:extLst>
      <p:ext uri="{BB962C8B-B14F-4D97-AF65-F5344CB8AC3E}">
        <p14:creationId xmlns:p14="http://schemas.microsoft.com/office/powerpoint/2010/main" val="3164684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Photo_Left">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C504D4E3-2709-06FD-AC46-B1CC6E3DFA33}"/>
              </a:ext>
            </a:extLst>
          </p:cNvPr>
          <p:cNvSpPr>
            <a:spLocks noGrp="1"/>
          </p:cNvSpPr>
          <p:nvPr>
            <p:ph type="title" hasCustomPrompt="1"/>
          </p:nvPr>
        </p:nvSpPr>
        <p:spPr>
          <a:xfrm>
            <a:off x="6825473" y="1040398"/>
            <a:ext cx="4471419" cy="418013"/>
          </a:xfrm>
        </p:spPr>
        <p:txBody>
          <a:bodyPr/>
          <a:lstStyle>
            <a:lvl1pPr marL="0" algn="l" defTabSz="914377"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Two Photos on Left Slide</a:t>
            </a:r>
          </a:p>
        </p:txBody>
      </p:sp>
      <p:sp>
        <p:nvSpPr>
          <p:cNvPr id="8" name="Text Placeholder 7">
            <a:extLst>
              <a:ext uri="{FF2B5EF4-FFF2-40B4-BE49-F238E27FC236}">
                <a16:creationId xmlns:a16="http://schemas.microsoft.com/office/drawing/2014/main" id="{3C2775EE-EB0D-EB94-EEEA-DBBF396EDDD6}"/>
              </a:ext>
            </a:extLst>
          </p:cNvPr>
          <p:cNvSpPr>
            <a:spLocks noGrp="1"/>
          </p:cNvSpPr>
          <p:nvPr>
            <p:ph type="body" sz="quarter" idx="12" hasCustomPrompt="1"/>
          </p:nvPr>
        </p:nvSpPr>
        <p:spPr>
          <a:xfrm>
            <a:off x="6825007" y="1663700"/>
            <a:ext cx="4471644" cy="4689475"/>
          </a:xfrm>
        </p:spPr>
        <p:txBody>
          <a:body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a:p>
            <a:pPr lvl="3"/>
            <a:r>
              <a:rPr lang="en-US" dirty="0"/>
              <a:t>Fourth level bullets</a:t>
            </a:r>
          </a:p>
        </p:txBody>
      </p:sp>
      <p:sp>
        <p:nvSpPr>
          <p:cNvPr id="7" name="Picture Placeholder 6">
            <a:extLst>
              <a:ext uri="{FF2B5EF4-FFF2-40B4-BE49-F238E27FC236}">
                <a16:creationId xmlns:a16="http://schemas.microsoft.com/office/drawing/2014/main" id="{D63F6F8C-286A-4911-83E6-37EB5FF9C0E8}"/>
              </a:ext>
            </a:extLst>
          </p:cNvPr>
          <p:cNvSpPr>
            <a:spLocks noGrp="1"/>
          </p:cNvSpPr>
          <p:nvPr>
            <p:ph type="pic" sz="quarter" idx="10"/>
          </p:nvPr>
        </p:nvSpPr>
        <p:spPr>
          <a:xfrm>
            <a:off x="0" y="0"/>
            <a:ext cx="3658699"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Picture Placeholder 2">
            <a:extLst>
              <a:ext uri="{FF2B5EF4-FFF2-40B4-BE49-F238E27FC236}">
                <a16:creationId xmlns:a16="http://schemas.microsoft.com/office/drawing/2014/main" id="{35125E1B-AC6E-B228-D46E-FEBD3CED691E}"/>
              </a:ext>
            </a:extLst>
          </p:cNvPr>
          <p:cNvSpPr>
            <a:spLocks noGrp="1"/>
          </p:cNvSpPr>
          <p:nvPr>
            <p:ph type="pic" sz="quarter" idx="11"/>
          </p:nvPr>
        </p:nvSpPr>
        <p:spPr>
          <a:xfrm>
            <a:off x="1543434" y="763362"/>
            <a:ext cx="4186651" cy="6094639"/>
          </a:xfrm>
          <a:custGeom>
            <a:avLst/>
            <a:gdLst>
              <a:gd name="connsiteX0" fmla="*/ 202215 w 4186651"/>
              <a:gd name="connsiteY0" fmla="*/ 0 h 6094638"/>
              <a:gd name="connsiteX1" fmla="*/ 3984436 w 4186651"/>
              <a:gd name="connsiteY1" fmla="*/ 0 h 6094638"/>
              <a:gd name="connsiteX2" fmla="*/ 4186651 w 4186651"/>
              <a:gd name="connsiteY2" fmla="*/ 202215 h 6094638"/>
              <a:gd name="connsiteX3" fmla="*/ 4186651 w 4186651"/>
              <a:gd name="connsiteY3" fmla="*/ 6094638 h 6094638"/>
              <a:gd name="connsiteX4" fmla="*/ 0 w 4186651"/>
              <a:gd name="connsiteY4" fmla="*/ 6094638 h 6094638"/>
              <a:gd name="connsiteX5" fmla="*/ 0 w 4186651"/>
              <a:gd name="connsiteY5" fmla="*/ 202215 h 6094638"/>
              <a:gd name="connsiteX6" fmla="*/ 202215 w 4186651"/>
              <a:gd name="connsiteY6" fmla="*/ 0 h 60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6651" h="6094638">
                <a:moveTo>
                  <a:pt x="202215" y="0"/>
                </a:moveTo>
                <a:lnTo>
                  <a:pt x="3984436" y="0"/>
                </a:lnTo>
                <a:cubicBezTo>
                  <a:pt x="4096116" y="0"/>
                  <a:pt x="4186651" y="90535"/>
                  <a:pt x="4186651" y="202215"/>
                </a:cubicBezTo>
                <a:lnTo>
                  <a:pt x="4186651" y="6094638"/>
                </a:lnTo>
                <a:lnTo>
                  <a:pt x="0" y="6094638"/>
                </a:lnTo>
                <a:lnTo>
                  <a:pt x="0" y="202215"/>
                </a:lnTo>
                <a:cubicBezTo>
                  <a:pt x="0" y="90535"/>
                  <a:pt x="90535" y="0"/>
                  <a:pt x="20221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2130993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Photos_Offset">
    <p:bg>
      <p:bgPr>
        <a:solidFill>
          <a:schemeClr val="accent3"/>
        </a:solidFill>
        <a:effectLst/>
      </p:bgPr>
    </p:bg>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FF566993-1C71-214C-8F87-B3A8BD9C03D2}"/>
              </a:ext>
            </a:extLst>
          </p:cNvPr>
          <p:cNvSpPr>
            <a:spLocks noGrp="1"/>
          </p:cNvSpPr>
          <p:nvPr>
            <p:ph type="title" hasCustomPrompt="1"/>
          </p:nvPr>
        </p:nvSpPr>
        <p:spPr>
          <a:xfrm>
            <a:off x="881808" y="1159231"/>
            <a:ext cx="5451757" cy="299435"/>
          </a:xfrm>
        </p:spPr>
        <p:txBody>
          <a:bodyPr/>
          <a:lstStyle>
            <a:lvl1pPr>
              <a:lnSpc>
                <a:spcPct val="100000"/>
              </a:lnSpc>
              <a:defRPr sz="2600">
                <a:solidFill>
                  <a:schemeClr val="bg1"/>
                </a:solidFill>
              </a:defRPr>
            </a:lvl1pPr>
          </a:lstStyle>
          <a:p>
            <a:r>
              <a:rPr lang="en-US" dirty="0"/>
              <a:t>Two Photos Offset Slide</a:t>
            </a:r>
          </a:p>
        </p:txBody>
      </p:sp>
      <p:sp>
        <p:nvSpPr>
          <p:cNvPr id="12" name="Text Placeholder 9">
            <a:extLst>
              <a:ext uri="{FF2B5EF4-FFF2-40B4-BE49-F238E27FC236}">
                <a16:creationId xmlns:a16="http://schemas.microsoft.com/office/drawing/2014/main" id="{66E66C2F-6C61-8CBA-C4F0-6306315F3098}"/>
              </a:ext>
            </a:extLst>
          </p:cNvPr>
          <p:cNvSpPr>
            <a:spLocks noGrp="1"/>
          </p:cNvSpPr>
          <p:nvPr>
            <p:ph type="body" sz="quarter" idx="12" hasCustomPrompt="1"/>
          </p:nvPr>
        </p:nvSpPr>
        <p:spPr>
          <a:xfrm>
            <a:off x="881808" y="786459"/>
            <a:ext cx="5451757" cy="198987"/>
          </a:xfrm>
          <a:prstGeom prst="rect">
            <a:avLst/>
          </a:prstGeom>
        </p:spPr>
        <p:txBody>
          <a:bodyPr/>
          <a:lstStyle>
            <a:lvl1pPr marL="0" indent="0">
              <a:lnSpc>
                <a:spcPct val="100000"/>
              </a:lnSpc>
              <a:buNone/>
              <a:defRPr sz="14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4" name="Text Placeholder 11">
            <a:extLst>
              <a:ext uri="{FF2B5EF4-FFF2-40B4-BE49-F238E27FC236}">
                <a16:creationId xmlns:a16="http://schemas.microsoft.com/office/drawing/2014/main" id="{5FD6E69D-34C0-CF07-17D3-849320BD9AB6}"/>
              </a:ext>
            </a:extLst>
          </p:cNvPr>
          <p:cNvSpPr>
            <a:spLocks noGrp="1"/>
          </p:cNvSpPr>
          <p:nvPr>
            <p:ph type="body" sz="quarter" idx="13" hasCustomPrompt="1"/>
          </p:nvPr>
        </p:nvSpPr>
        <p:spPr>
          <a:xfrm>
            <a:off x="881808" y="1704009"/>
            <a:ext cx="5451757" cy="1360488"/>
          </a:xfrm>
          <a:prstGeom prst="rect">
            <a:avLst/>
          </a:prstGeom>
        </p:spPr>
        <p:txBody>
          <a:bodyPr/>
          <a:lstStyle>
            <a:lvl1pPr marL="0" indent="0">
              <a:lnSpc>
                <a:spcPts val="2400"/>
              </a:lnSpc>
              <a:spcBef>
                <a:spcPts val="1200"/>
              </a:spcBef>
              <a:buNone/>
              <a:defRPr sz="1800">
                <a:solidFill>
                  <a:schemeClr val="bg1"/>
                </a:solidFill>
              </a:defRPr>
            </a:lvl1pPr>
          </a:lstStyle>
          <a:p>
            <a:pPr lvl="0"/>
            <a:r>
              <a:rPr lang="en-US" dirty="0"/>
              <a:t>Place in your content here. When pasting in content, please use the “Use Destination Theme” or “Keep Text Only” options to ensure the text matches this template’s styles.</a:t>
            </a:r>
          </a:p>
        </p:txBody>
      </p:sp>
      <p:sp>
        <p:nvSpPr>
          <p:cNvPr id="23" name="Picture Placeholder 22">
            <a:extLst>
              <a:ext uri="{FF2B5EF4-FFF2-40B4-BE49-F238E27FC236}">
                <a16:creationId xmlns:a16="http://schemas.microsoft.com/office/drawing/2014/main" id="{048ECADB-32C8-32F0-1B0C-92BDBD79498E}"/>
              </a:ext>
            </a:extLst>
          </p:cNvPr>
          <p:cNvSpPr>
            <a:spLocks noGrp="1"/>
          </p:cNvSpPr>
          <p:nvPr>
            <p:ph type="pic" sz="quarter" idx="11"/>
          </p:nvPr>
        </p:nvSpPr>
        <p:spPr>
          <a:xfrm>
            <a:off x="0" y="3428999"/>
            <a:ext cx="6333565" cy="3429003"/>
          </a:xfrm>
          <a:custGeom>
            <a:avLst/>
            <a:gdLst>
              <a:gd name="connsiteX0" fmla="*/ 2 w 6333565"/>
              <a:gd name="connsiteY0" fmla="*/ 0 h 3429002"/>
              <a:gd name="connsiteX1" fmla="*/ 6171305 w 6333565"/>
              <a:gd name="connsiteY1" fmla="*/ 0 h 3429002"/>
              <a:gd name="connsiteX2" fmla="*/ 6333565 w 6333565"/>
              <a:gd name="connsiteY2" fmla="*/ 162260 h 3429002"/>
              <a:gd name="connsiteX3" fmla="*/ 6333565 w 6333565"/>
              <a:gd name="connsiteY3" fmla="*/ 3429002 h 3429002"/>
              <a:gd name="connsiteX4" fmla="*/ 542025 w 6333565"/>
              <a:gd name="connsiteY4" fmla="*/ 3429002 h 3429002"/>
              <a:gd name="connsiteX5" fmla="*/ 0 w 6333565"/>
              <a:gd name="connsiteY5" fmla="*/ 3429002 h 3429002"/>
              <a:gd name="connsiteX6" fmla="*/ 0 w 6333565"/>
              <a:gd name="connsiteY6" fmla="*/ 319538 h 3429002"/>
              <a:gd name="connsiteX7" fmla="*/ 2 w 6333565"/>
              <a:gd name="connsiteY7" fmla="*/ 319538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3565" h="3429002">
                <a:moveTo>
                  <a:pt x="2" y="0"/>
                </a:moveTo>
                <a:lnTo>
                  <a:pt x="6171305" y="0"/>
                </a:lnTo>
                <a:cubicBezTo>
                  <a:pt x="6260919" y="0"/>
                  <a:pt x="6333565" y="72646"/>
                  <a:pt x="6333565" y="162260"/>
                </a:cubicBezTo>
                <a:lnTo>
                  <a:pt x="6333565" y="3429002"/>
                </a:lnTo>
                <a:lnTo>
                  <a:pt x="542025" y="3429002"/>
                </a:lnTo>
                <a:lnTo>
                  <a:pt x="0" y="3429002"/>
                </a:lnTo>
                <a:lnTo>
                  <a:pt x="0" y="319538"/>
                </a:lnTo>
                <a:lnTo>
                  <a:pt x="2" y="319538"/>
                </a:lnTo>
                <a:close/>
              </a:path>
            </a:pathLst>
          </a:custGeom>
          <a:pattFill prst="pct5">
            <a:fgClr>
              <a:schemeClr val="accent1"/>
            </a:fgClr>
            <a:bgClr>
              <a:schemeClr val="bg1"/>
            </a:bgClr>
          </a:pattFill>
        </p:spPr>
        <p:txBody>
          <a:bodyPr wrap="square">
            <a:noAutofit/>
          </a:bodyPr>
          <a:lstStyle/>
          <a:p>
            <a:r>
              <a:rPr lang="en-US"/>
              <a:t>Click icon to add picture</a:t>
            </a:r>
          </a:p>
        </p:txBody>
      </p:sp>
      <p:sp>
        <p:nvSpPr>
          <p:cNvPr id="21" name="Picture Placeholder 20">
            <a:extLst>
              <a:ext uri="{FF2B5EF4-FFF2-40B4-BE49-F238E27FC236}">
                <a16:creationId xmlns:a16="http://schemas.microsoft.com/office/drawing/2014/main" id="{135CEADD-8528-53ED-C41D-D880C0CE39C2}"/>
              </a:ext>
            </a:extLst>
          </p:cNvPr>
          <p:cNvSpPr>
            <a:spLocks noGrp="1"/>
          </p:cNvSpPr>
          <p:nvPr>
            <p:ph type="pic" sz="quarter" idx="14"/>
          </p:nvPr>
        </p:nvSpPr>
        <p:spPr>
          <a:xfrm>
            <a:off x="7253661" y="514340"/>
            <a:ext cx="4938343" cy="5829321"/>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41611045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_Top">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F8C038A1-773E-DBC1-A6C7-A8AEE9E20B22}"/>
              </a:ext>
            </a:extLst>
          </p:cNvPr>
          <p:cNvSpPr>
            <a:spLocks noGrp="1"/>
          </p:cNvSpPr>
          <p:nvPr>
            <p:ph type="title" hasCustomPrompt="1"/>
          </p:nvPr>
        </p:nvSpPr>
        <p:spPr>
          <a:xfrm>
            <a:off x="1133476" y="3731783"/>
            <a:ext cx="10163417" cy="418013"/>
          </a:xfrm>
        </p:spPr>
        <p:txBody>
          <a:bodyPr/>
          <a:lstStyle>
            <a:lvl1pPr marL="0" algn="l" defTabSz="914377"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Large Photo on Top Slide</a:t>
            </a:r>
          </a:p>
        </p:txBody>
      </p:sp>
      <p:sp>
        <p:nvSpPr>
          <p:cNvPr id="3" name="Text Placeholder 7">
            <a:extLst>
              <a:ext uri="{FF2B5EF4-FFF2-40B4-BE49-F238E27FC236}">
                <a16:creationId xmlns:a16="http://schemas.microsoft.com/office/drawing/2014/main" id="{BB7EE1A2-6CDD-367F-D910-035F5525B07E}"/>
              </a:ext>
            </a:extLst>
          </p:cNvPr>
          <p:cNvSpPr>
            <a:spLocks noGrp="1"/>
          </p:cNvSpPr>
          <p:nvPr>
            <p:ph type="body" sz="quarter" idx="12" hasCustomPrompt="1"/>
          </p:nvPr>
        </p:nvSpPr>
        <p:spPr>
          <a:xfrm>
            <a:off x="1132205" y="4443307"/>
            <a:ext cx="10163931" cy="2145220"/>
          </a:xfrm>
        </p:spPr>
        <p:txBody>
          <a:body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p:txBody>
      </p:sp>
      <p:sp>
        <p:nvSpPr>
          <p:cNvPr id="6" name="Picture Placeholder 5">
            <a:extLst>
              <a:ext uri="{FF2B5EF4-FFF2-40B4-BE49-F238E27FC236}">
                <a16:creationId xmlns:a16="http://schemas.microsoft.com/office/drawing/2014/main" id="{CD80A71C-26B3-450F-AECC-072AE2639043}"/>
              </a:ext>
            </a:extLst>
          </p:cNvPr>
          <p:cNvSpPr>
            <a:spLocks noGrp="1"/>
          </p:cNvSpPr>
          <p:nvPr>
            <p:ph type="pic" sz="quarter" idx="10"/>
          </p:nvPr>
        </p:nvSpPr>
        <p:spPr>
          <a:xfrm>
            <a:off x="0" y="2"/>
            <a:ext cx="12192000" cy="3428999"/>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7767476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_Top_Rounde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C4126798-40CE-0964-E5C4-E7EFDC226E43}"/>
              </a:ext>
            </a:extLst>
          </p:cNvPr>
          <p:cNvSpPr>
            <a:spLocks noGrp="1"/>
          </p:cNvSpPr>
          <p:nvPr>
            <p:ph type="title" hasCustomPrompt="1"/>
          </p:nvPr>
        </p:nvSpPr>
        <p:spPr>
          <a:xfrm>
            <a:off x="1133476" y="3441112"/>
            <a:ext cx="10163417" cy="418013"/>
          </a:xfrm>
        </p:spPr>
        <p:txBody>
          <a:bodyPr/>
          <a:lstStyle>
            <a:lvl1pPr marL="0" algn="l" defTabSz="914377"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Large Framed Photo Slide</a:t>
            </a:r>
          </a:p>
        </p:txBody>
      </p:sp>
      <p:sp>
        <p:nvSpPr>
          <p:cNvPr id="3" name="Text Placeholder 7">
            <a:extLst>
              <a:ext uri="{FF2B5EF4-FFF2-40B4-BE49-F238E27FC236}">
                <a16:creationId xmlns:a16="http://schemas.microsoft.com/office/drawing/2014/main" id="{AFB5368E-DFF0-727E-16DA-5E5D27E71042}"/>
              </a:ext>
            </a:extLst>
          </p:cNvPr>
          <p:cNvSpPr>
            <a:spLocks noGrp="1"/>
          </p:cNvSpPr>
          <p:nvPr>
            <p:ph type="body" sz="quarter" idx="12" hasCustomPrompt="1"/>
          </p:nvPr>
        </p:nvSpPr>
        <p:spPr>
          <a:xfrm>
            <a:off x="1132205" y="4152635"/>
            <a:ext cx="10163931" cy="2145220"/>
          </a:xfrm>
        </p:spPr>
        <p:txBody>
          <a:body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a:p>
            <a:pPr lvl="0"/>
            <a:r>
              <a:rPr lang="en-US" dirty="0"/>
              <a:t>First level bullets</a:t>
            </a:r>
          </a:p>
          <a:p>
            <a:pPr lvl="1"/>
            <a:r>
              <a:rPr lang="en-US" dirty="0"/>
              <a:t>Second level bullets</a:t>
            </a:r>
          </a:p>
          <a:p>
            <a:pPr lvl="2"/>
            <a:r>
              <a:rPr lang="en-US" dirty="0"/>
              <a:t>Third level bullets</a:t>
            </a:r>
          </a:p>
        </p:txBody>
      </p:sp>
      <p:sp>
        <p:nvSpPr>
          <p:cNvPr id="5" name="Picture Placeholder 4">
            <a:extLst>
              <a:ext uri="{FF2B5EF4-FFF2-40B4-BE49-F238E27FC236}">
                <a16:creationId xmlns:a16="http://schemas.microsoft.com/office/drawing/2014/main" id="{24DCA15B-C178-71F2-D6D4-F6D5631D313F}"/>
              </a:ext>
            </a:extLst>
          </p:cNvPr>
          <p:cNvSpPr>
            <a:spLocks noGrp="1"/>
          </p:cNvSpPr>
          <p:nvPr>
            <p:ph type="pic" sz="quarter" idx="10"/>
          </p:nvPr>
        </p:nvSpPr>
        <p:spPr>
          <a:xfrm>
            <a:off x="1133475" y="1"/>
            <a:ext cx="9925048" cy="3161027"/>
          </a:xfrm>
          <a:custGeom>
            <a:avLst/>
            <a:gdLst>
              <a:gd name="connsiteX0" fmla="*/ 0 w 9925048"/>
              <a:gd name="connsiteY0" fmla="*/ 0 h 3161026"/>
              <a:gd name="connsiteX1" fmla="*/ 9925048 w 9925048"/>
              <a:gd name="connsiteY1" fmla="*/ 0 h 3161026"/>
              <a:gd name="connsiteX2" fmla="*/ 9925048 w 9925048"/>
              <a:gd name="connsiteY2" fmla="*/ 2855671 h 3161026"/>
              <a:gd name="connsiteX3" fmla="*/ 9619693 w 9925048"/>
              <a:gd name="connsiteY3" fmla="*/ 3161026 h 3161026"/>
              <a:gd name="connsiteX4" fmla="*/ 305355 w 9925048"/>
              <a:gd name="connsiteY4" fmla="*/ 3161026 h 3161026"/>
              <a:gd name="connsiteX5" fmla="*/ 0 w 9925048"/>
              <a:gd name="connsiteY5" fmla="*/ 2855671 h 31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5048" h="3161026">
                <a:moveTo>
                  <a:pt x="0" y="0"/>
                </a:moveTo>
                <a:lnTo>
                  <a:pt x="9925048" y="0"/>
                </a:lnTo>
                <a:lnTo>
                  <a:pt x="9925048" y="2855671"/>
                </a:lnTo>
                <a:cubicBezTo>
                  <a:pt x="9925048" y="3024314"/>
                  <a:pt x="9788336" y="3161026"/>
                  <a:pt x="9619693" y="3161026"/>
                </a:cubicBezTo>
                <a:lnTo>
                  <a:pt x="305355" y="3161026"/>
                </a:lnTo>
                <a:cubicBezTo>
                  <a:pt x="136712" y="3161026"/>
                  <a:pt x="0" y="3024314"/>
                  <a:pt x="0" y="2855671"/>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2727685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Quotation">
    <p:bg>
      <p:bgPr>
        <a:solidFill>
          <a:schemeClr val="tx1"/>
        </a:solidFill>
        <a:effectLst/>
      </p:bgPr>
    </p:bg>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C36BFBF5-5176-41DC-FE58-6364A24A297A}"/>
              </a:ext>
            </a:extLst>
          </p:cNvPr>
          <p:cNvSpPr>
            <a:spLocks noGrp="1"/>
          </p:cNvSpPr>
          <p:nvPr>
            <p:ph type="title" hasCustomPrompt="1"/>
          </p:nvPr>
        </p:nvSpPr>
        <p:spPr>
          <a:xfrm>
            <a:off x="6202594" y="2319639"/>
            <a:ext cx="5151207" cy="2254103"/>
          </a:xfrm>
        </p:spPr>
        <p:txBody>
          <a:bodyPr/>
          <a:lstStyle>
            <a:lvl1pPr>
              <a:lnSpc>
                <a:spcPct val="100000"/>
              </a:lnSpc>
              <a:defRPr sz="2600">
                <a:solidFill>
                  <a:schemeClr val="bg1"/>
                </a:solidFill>
              </a:defRPr>
            </a:lvl1pPr>
          </a:lstStyle>
          <a:p>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Use this space for a relevant quote to support your communication message. You can use </a:t>
            </a:r>
            <a:r>
              <a:rPr lang="en-US" sz="2600" b="1" dirty="0">
                <a:solidFill>
                  <a:schemeClr val="accent5"/>
                </a:solidFill>
                <a:latin typeface="Roboto" panose="02000000000000000000" pitchFamily="2" charset="0"/>
                <a:ea typeface="Roboto" panose="02000000000000000000" pitchFamily="2" charset="0"/>
                <a:cs typeface="Poppins SemiBold" panose="00000700000000000000" pitchFamily="2" charset="0"/>
              </a:rPr>
              <a:t>color to highlight key facts. </a:t>
            </a:r>
            <a:r>
              <a:rPr lang="en-US" sz="2600" b="1" dirty="0">
                <a:solidFill>
                  <a:schemeClr val="bg1"/>
                </a:solidFill>
                <a:latin typeface="Roboto" panose="02000000000000000000" pitchFamily="2" charset="0"/>
                <a:ea typeface="Roboto" panose="02000000000000000000" pitchFamily="2" charset="0"/>
                <a:cs typeface="Poppins SemiBold" panose="00000700000000000000" pitchFamily="2" charset="0"/>
              </a:rPr>
              <a:t>Be sure to include the source in the text below.</a:t>
            </a:r>
          </a:p>
        </p:txBody>
      </p:sp>
      <p:sp>
        <p:nvSpPr>
          <p:cNvPr id="7" name="Text Placeholder 9">
            <a:extLst>
              <a:ext uri="{FF2B5EF4-FFF2-40B4-BE49-F238E27FC236}">
                <a16:creationId xmlns:a16="http://schemas.microsoft.com/office/drawing/2014/main" id="{ED07DE40-80FF-B69C-24B0-E6BA3C38FB79}"/>
              </a:ext>
            </a:extLst>
          </p:cNvPr>
          <p:cNvSpPr>
            <a:spLocks noGrp="1"/>
          </p:cNvSpPr>
          <p:nvPr>
            <p:ph type="body" sz="quarter" idx="11" hasCustomPrompt="1"/>
          </p:nvPr>
        </p:nvSpPr>
        <p:spPr>
          <a:xfrm>
            <a:off x="6202593" y="4859073"/>
            <a:ext cx="3439931" cy="198987"/>
          </a:xfrm>
          <a:prstGeom prst="rect">
            <a:avLst/>
          </a:prstGeom>
        </p:spPr>
        <p:txBody>
          <a:bodyPr/>
          <a:lstStyle>
            <a:lvl1pPr marL="0" indent="0">
              <a:lnSpc>
                <a:spcPct val="100000"/>
              </a:lnSpc>
              <a:buNone/>
              <a:defRPr sz="1400" b="0" i="0" cap="all" spc="200" baseline="0">
                <a:solidFill>
                  <a:schemeClr val="bg1"/>
                </a:solidFill>
                <a:latin typeface="Roboto Medium" panose="02000000000000000000" pitchFamily="2" charset="0"/>
                <a:ea typeface="Roboto Medium" panose="02000000000000000000" pitchFamily="2" charset="0"/>
              </a:defRPr>
            </a:lvl1pPr>
          </a:lstStyle>
          <a:p>
            <a:pPr lvl="0"/>
            <a:r>
              <a:rPr lang="en-US" dirty="0"/>
              <a:t>Quotation Source Goes Here</a:t>
            </a:r>
          </a:p>
        </p:txBody>
      </p:sp>
      <p:sp>
        <p:nvSpPr>
          <p:cNvPr id="14" name="Picture Placeholder 13">
            <a:extLst>
              <a:ext uri="{FF2B5EF4-FFF2-40B4-BE49-F238E27FC236}">
                <a16:creationId xmlns:a16="http://schemas.microsoft.com/office/drawing/2014/main" id="{B37B7C14-CC4C-6EDC-65DC-FB85B3952E62}"/>
              </a:ext>
            </a:extLst>
          </p:cNvPr>
          <p:cNvSpPr>
            <a:spLocks noGrp="1"/>
          </p:cNvSpPr>
          <p:nvPr>
            <p:ph type="pic" sz="quarter" idx="13"/>
          </p:nvPr>
        </p:nvSpPr>
        <p:spPr>
          <a:xfrm>
            <a:off x="-2" y="734574"/>
            <a:ext cx="5163673" cy="5388839"/>
          </a:xfrm>
          <a:custGeom>
            <a:avLst/>
            <a:gdLst>
              <a:gd name="connsiteX0" fmla="*/ 0 w 5163673"/>
              <a:gd name="connsiteY0" fmla="*/ 0 h 5388838"/>
              <a:gd name="connsiteX1" fmla="*/ 4903392 w 5163673"/>
              <a:gd name="connsiteY1" fmla="*/ 0 h 5388838"/>
              <a:gd name="connsiteX2" fmla="*/ 5163673 w 5163673"/>
              <a:gd name="connsiteY2" fmla="*/ 260281 h 5388838"/>
              <a:gd name="connsiteX3" fmla="*/ 5163673 w 5163673"/>
              <a:gd name="connsiteY3" fmla="*/ 5128557 h 5388838"/>
              <a:gd name="connsiteX4" fmla="*/ 4903392 w 5163673"/>
              <a:gd name="connsiteY4" fmla="*/ 5388838 h 5388838"/>
              <a:gd name="connsiteX5" fmla="*/ 0 w 5163673"/>
              <a:gd name="connsiteY5" fmla="*/ 5388838 h 538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3673" h="5388838">
                <a:moveTo>
                  <a:pt x="0" y="0"/>
                </a:moveTo>
                <a:lnTo>
                  <a:pt x="4903392" y="0"/>
                </a:lnTo>
                <a:cubicBezTo>
                  <a:pt x="5047141" y="0"/>
                  <a:pt x="5163673" y="116532"/>
                  <a:pt x="5163673" y="260281"/>
                </a:cubicBezTo>
                <a:lnTo>
                  <a:pt x="5163673" y="5128557"/>
                </a:lnTo>
                <a:cubicBezTo>
                  <a:pt x="5163673" y="5272306"/>
                  <a:pt x="5047141" y="5388838"/>
                  <a:pt x="4903392" y="5388838"/>
                </a:cubicBezTo>
                <a:lnTo>
                  <a:pt x="0" y="5388838"/>
                </a:lnTo>
                <a:close/>
              </a:path>
            </a:pathLst>
          </a:custGeom>
          <a:pattFill prst="pct5">
            <a:fgClr>
              <a:schemeClr val="accent1"/>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64914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hoto_B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67692A-377B-43B7-AEA9-045CE336063E}"/>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2" name="Rectangle: Single Corner Rounded 1">
            <a:extLst>
              <a:ext uri="{FF2B5EF4-FFF2-40B4-BE49-F238E27FC236}">
                <a16:creationId xmlns:a16="http://schemas.microsoft.com/office/drawing/2014/main" id="{19D7C2E2-B683-C394-BFFA-32B32F0FCE74}"/>
              </a:ext>
              <a:ext uri="{C183D7F6-B498-43B3-948B-1728B52AA6E4}">
                <adec:decorative xmlns:adec="http://schemas.microsoft.com/office/drawing/2017/decorative" val="1"/>
              </a:ext>
            </a:extLst>
          </p:cNvPr>
          <p:cNvSpPr/>
          <p:nvPr userDrawn="1"/>
        </p:nvSpPr>
        <p:spPr>
          <a:xfrm>
            <a:off x="1" y="1777432"/>
            <a:ext cx="8410575" cy="5080568"/>
          </a:xfrm>
          <a:prstGeom prst="round1Rect">
            <a:avLst>
              <a:gd name="adj" fmla="val 5005"/>
            </a:avLst>
          </a:prstGeom>
          <a:gradFill flip="none" rotWithShape="1">
            <a:gsLst>
              <a:gs pos="0">
                <a:schemeClr val="accent1">
                  <a:lumMod val="67000"/>
                </a:schemeClr>
              </a:gs>
              <a:gs pos="100000">
                <a:schemeClr val="accent1">
                  <a:lumMod val="97000"/>
                  <a:lumOff val="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itle 7">
            <a:extLst>
              <a:ext uri="{FF2B5EF4-FFF2-40B4-BE49-F238E27FC236}">
                <a16:creationId xmlns:a16="http://schemas.microsoft.com/office/drawing/2014/main" id="{DECE3A18-15D1-A1C4-B4B1-BFDBA5D3A9A7}"/>
              </a:ext>
            </a:extLst>
          </p:cNvPr>
          <p:cNvSpPr>
            <a:spLocks noGrp="1"/>
          </p:cNvSpPr>
          <p:nvPr>
            <p:ph type="title" hasCustomPrompt="1"/>
          </p:nvPr>
        </p:nvSpPr>
        <p:spPr>
          <a:xfrm>
            <a:off x="774404" y="2501394"/>
            <a:ext cx="7063985" cy="994143"/>
          </a:xfrm>
        </p:spPr>
        <p:txBody>
          <a:bodyPr/>
          <a:lstStyle>
            <a:lvl1pPr>
              <a:lnSpc>
                <a:spcPct val="100000"/>
              </a:lnSpc>
              <a:defRPr sz="2600">
                <a:solidFill>
                  <a:schemeClr val="bg1"/>
                </a:solidFill>
              </a:defRPr>
            </a:lvl1pPr>
          </a:lstStyle>
          <a:p>
            <a:r>
              <a:rPr lang="en-US" dirty="0"/>
              <a:t>Large Photo Background Slide</a:t>
            </a:r>
          </a:p>
        </p:txBody>
      </p:sp>
      <p:sp>
        <p:nvSpPr>
          <p:cNvPr id="3" name="Text Placeholder 9">
            <a:extLst>
              <a:ext uri="{FF2B5EF4-FFF2-40B4-BE49-F238E27FC236}">
                <a16:creationId xmlns:a16="http://schemas.microsoft.com/office/drawing/2014/main" id="{48C76771-10B9-6AE0-9F24-5465CAEBC9B3}"/>
              </a:ext>
            </a:extLst>
          </p:cNvPr>
          <p:cNvSpPr>
            <a:spLocks noGrp="1"/>
          </p:cNvSpPr>
          <p:nvPr>
            <p:ph type="body" sz="quarter" idx="11" hasCustomPrompt="1"/>
          </p:nvPr>
        </p:nvSpPr>
        <p:spPr>
          <a:xfrm>
            <a:off x="774403" y="2128621"/>
            <a:ext cx="343993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5" name="Text Placeholder 11">
            <a:extLst>
              <a:ext uri="{FF2B5EF4-FFF2-40B4-BE49-F238E27FC236}">
                <a16:creationId xmlns:a16="http://schemas.microsoft.com/office/drawing/2014/main" id="{A54B0A3B-3B62-7B02-F964-BE0256A75A6D}"/>
              </a:ext>
            </a:extLst>
          </p:cNvPr>
          <p:cNvSpPr>
            <a:spLocks noGrp="1"/>
          </p:cNvSpPr>
          <p:nvPr>
            <p:ph type="body" sz="quarter" idx="12" hasCustomPrompt="1"/>
          </p:nvPr>
        </p:nvSpPr>
        <p:spPr>
          <a:xfrm>
            <a:off x="774403" y="3758201"/>
            <a:ext cx="7063984" cy="2682011"/>
          </a:xfrm>
          <a:prstGeom prst="rect">
            <a:avLst/>
          </a:prstGeom>
        </p:spPr>
        <p:txBody>
          <a:bodyPr/>
          <a:lstStyle>
            <a:lvl1pPr marL="0" indent="0">
              <a:lnSpc>
                <a:spcPts val="2400"/>
              </a:lnSpc>
              <a:spcBef>
                <a:spcPts val="120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Place in your content here. When pasting in content, please use the “Use Destination Theme” or “Keep Text Only” options to ensure the text matches this template’s styles. </a:t>
            </a:r>
          </a:p>
          <a:p>
            <a:pPr lvl="0"/>
            <a:r>
              <a:rPr lang="en-US" dirty="0"/>
              <a:t>To replace an image, right click on the image, select “Change Picture”, then choose from a file on your device, or “From Clipboard” to paste in a copied image.</a:t>
            </a:r>
          </a:p>
        </p:txBody>
      </p:sp>
    </p:spTree>
    <p:extLst>
      <p:ext uri="{BB962C8B-B14F-4D97-AF65-F5344CB8AC3E}">
        <p14:creationId xmlns:p14="http://schemas.microsoft.com/office/powerpoint/2010/main" val="34895717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Photos_Blocks">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681A8D3-C2D6-B52A-2906-F393D40AFF93}"/>
              </a:ext>
            </a:extLst>
          </p:cNvPr>
          <p:cNvSpPr>
            <a:spLocks noGrp="1"/>
          </p:cNvSpPr>
          <p:nvPr>
            <p:ph type="title" hasCustomPrompt="1"/>
          </p:nvPr>
        </p:nvSpPr>
        <p:spPr>
          <a:xfrm>
            <a:off x="7192564" y="2434858"/>
            <a:ext cx="3439931" cy="994143"/>
          </a:xfrm>
        </p:spPr>
        <p:txBody>
          <a:bodyPr/>
          <a:lstStyle>
            <a:lvl1pPr>
              <a:lnSpc>
                <a:spcPct val="100000"/>
              </a:lnSpc>
              <a:defRPr sz="2600">
                <a:solidFill>
                  <a:schemeClr val="tx1"/>
                </a:solidFill>
              </a:defRPr>
            </a:lvl1pPr>
          </a:lstStyle>
          <a:p>
            <a:r>
              <a:rPr lang="en-US" dirty="0"/>
              <a:t>Offset Photo Blocks Slide</a:t>
            </a:r>
          </a:p>
        </p:txBody>
      </p:sp>
      <p:sp>
        <p:nvSpPr>
          <p:cNvPr id="13" name="Text Placeholder 9">
            <a:extLst>
              <a:ext uri="{FF2B5EF4-FFF2-40B4-BE49-F238E27FC236}">
                <a16:creationId xmlns:a16="http://schemas.microsoft.com/office/drawing/2014/main" id="{0BADCE4A-ED67-825E-DAAA-7AD76AE30E4D}"/>
              </a:ext>
            </a:extLst>
          </p:cNvPr>
          <p:cNvSpPr>
            <a:spLocks noGrp="1"/>
          </p:cNvSpPr>
          <p:nvPr>
            <p:ph type="body" sz="quarter" idx="12" hasCustomPrompt="1"/>
          </p:nvPr>
        </p:nvSpPr>
        <p:spPr>
          <a:xfrm>
            <a:off x="7192564" y="2062085"/>
            <a:ext cx="343993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5" name="Text Placeholder 11">
            <a:extLst>
              <a:ext uri="{FF2B5EF4-FFF2-40B4-BE49-F238E27FC236}">
                <a16:creationId xmlns:a16="http://schemas.microsoft.com/office/drawing/2014/main" id="{46FD16CE-DA71-2332-DF01-27884E2C8E5B}"/>
              </a:ext>
            </a:extLst>
          </p:cNvPr>
          <p:cNvSpPr>
            <a:spLocks noGrp="1"/>
          </p:cNvSpPr>
          <p:nvPr>
            <p:ph type="body" sz="quarter" idx="14" hasCustomPrompt="1"/>
          </p:nvPr>
        </p:nvSpPr>
        <p:spPr>
          <a:xfrm>
            <a:off x="7192564" y="3691668"/>
            <a:ext cx="3439931" cy="2599405"/>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To replace an image, right click on the image, select “Change Picture”, then choose from a file on your device, or “From Clipboard” to paste in a copied image.</a:t>
            </a:r>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1" y="1"/>
            <a:ext cx="2825043" cy="2959099"/>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1"/>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Rectangle 2">
            <a:extLst>
              <a:ext uri="{FF2B5EF4-FFF2-40B4-BE49-F238E27FC236}">
                <a16:creationId xmlns:a16="http://schemas.microsoft.com/office/drawing/2014/main" id="{7092EE61-2522-6D29-93AF-9DFE5CF51E8F}"/>
              </a:ext>
              <a:ext uri="{C183D7F6-B498-43B3-948B-1728B52AA6E4}">
                <adec:decorative xmlns:adec="http://schemas.microsoft.com/office/drawing/2017/decorative" val="1"/>
              </a:ext>
            </a:extLst>
          </p:cNvPr>
          <p:cNvSpPr/>
          <p:nvPr/>
        </p:nvSpPr>
        <p:spPr>
          <a:xfrm>
            <a:off x="0" y="1"/>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22C78B0D-4926-DD9B-4ED5-81365A939A07}"/>
              </a:ext>
              <a:ext uri="{C183D7F6-B498-43B3-948B-1728B52AA6E4}">
                <adec:decorative xmlns:adec="http://schemas.microsoft.com/office/drawing/2017/decorative" val="1"/>
              </a:ext>
            </a:extLst>
          </p:cNvPr>
          <p:cNvSpPr/>
          <p:nvPr/>
        </p:nvSpPr>
        <p:spPr>
          <a:xfrm>
            <a:off x="3073401" y="2959101"/>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ED7CC2D6-3FC0-B1EA-6936-5E25EE96DBA2}"/>
              </a:ext>
              <a:ext uri="{C183D7F6-B498-43B3-948B-1728B52AA6E4}">
                <adec:decorative xmlns:adec="http://schemas.microsoft.com/office/drawing/2017/decorative" val="1"/>
              </a:ext>
            </a:extLst>
          </p:cNvPr>
          <p:cNvSpPr/>
          <p:nvPr userDrawn="1"/>
        </p:nvSpPr>
        <p:spPr>
          <a:xfrm>
            <a:off x="0" y="1"/>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F3D2AAED-E322-2C91-E853-D1B33E48DF39}"/>
              </a:ext>
              <a:ext uri="{C183D7F6-B498-43B3-948B-1728B52AA6E4}">
                <adec:decorative xmlns:adec="http://schemas.microsoft.com/office/drawing/2017/decorative" val="1"/>
              </a:ext>
            </a:extLst>
          </p:cNvPr>
          <p:cNvSpPr/>
          <p:nvPr userDrawn="1"/>
        </p:nvSpPr>
        <p:spPr>
          <a:xfrm>
            <a:off x="3073401" y="2959101"/>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686644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Photos_TopBottom">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F9CD9484-699A-3878-4635-5F00F1696BE7}"/>
              </a:ext>
            </a:extLst>
          </p:cNvPr>
          <p:cNvSpPr>
            <a:spLocks noGrp="1"/>
          </p:cNvSpPr>
          <p:nvPr>
            <p:ph type="title" hasCustomPrompt="1"/>
          </p:nvPr>
        </p:nvSpPr>
        <p:spPr>
          <a:xfrm>
            <a:off x="2086777" y="3023896"/>
            <a:ext cx="2791747" cy="1138561"/>
          </a:xfrm>
        </p:spPr>
        <p:txBody>
          <a:bodyPr anchor="t"/>
          <a:lstStyle>
            <a:lvl1pPr>
              <a:lnSpc>
                <a:spcPct val="100000"/>
              </a:lnSpc>
              <a:defRPr sz="2800">
                <a:solidFill>
                  <a:schemeClr val="tx1"/>
                </a:solidFill>
              </a:defRPr>
            </a:lvl1pPr>
          </a:lstStyle>
          <a:p>
            <a:r>
              <a:rPr lang="en-US" dirty="0"/>
              <a:t>Two Photos Top and Bottom Slide</a:t>
            </a:r>
          </a:p>
        </p:txBody>
      </p:sp>
      <p:sp>
        <p:nvSpPr>
          <p:cNvPr id="9" name="Text Placeholder 9">
            <a:extLst>
              <a:ext uri="{FF2B5EF4-FFF2-40B4-BE49-F238E27FC236}">
                <a16:creationId xmlns:a16="http://schemas.microsoft.com/office/drawing/2014/main" id="{078D2D89-0464-310F-254F-3E074AA3F57C}"/>
              </a:ext>
            </a:extLst>
          </p:cNvPr>
          <p:cNvSpPr>
            <a:spLocks noGrp="1"/>
          </p:cNvSpPr>
          <p:nvPr>
            <p:ph type="body" sz="quarter" idx="13" hasCustomPrompt="1"/>
          </p:nvPr>
        </p:nvSpPr>
        <p:spPr>
          <a:xfrm>
            <a:off x="2086777" y="2696051"/>
            <a:ext cx="2791747" cy="247311"/>
          </a:xfrm>
          <a:prstGeom prst="rect">
            <a:avLst/>
          </a:prstGeom>
        </p:spPr>
        <p:txBody>
          <a:bodyPr anchor="b"/>
          <a:lstStyle>
            <a:lvl1pPr marL="0" indent="0">
              <a:lnSpc>
                <a:spcPct val="100000"/>
              </a:lnSpc>
              <a:buNone/>
              <a:defRPr sz="18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dirty="0"/>
              <a:t>SUBHEAD GOES HERE</a:t>
            </a:r>
          </a:p>
        </p:txBody>
      </p:sp>
      <p:sp>
        <p:nvSpPr>
          <p:cNvPr id="12" name="Text Placeholder 11">
            <a:extLst>
              <a:ext uri="{FF2B5EF4-FFF2-40B4-BE49-F238E27FC236}">
                <a16:creationId xmlns:a16="http://schemas.microsoft.com/office/drawing/2014/main" id="{4BBFE934-9A2B-9BF5-44A4-11DCF2AADB13}"/>
              </a:ext>
            </a:extLst>
          </p:cNvPr>
          <p:cNvSpPr>
            <a:spLocks noGrp="1"/>
          </p:cNvSpPr>
          <p:nvPr>
            <p:ph type="body" sz="quarter" idx="15" hasCustomPrompt="1"/>
          </p:nvPr>
        </p:nvSpPr>
        <p:spPr>
          <a:xfrm>
            <a:off x="5241197" y="2620026"/>
            <a:ext cx="4412203" cy="325897"/>
          </a:xfrm>
          <a:prstGeom prst="rect">
            <a:avLst/>
          </a:prstGeom>
        </p:spPr>
        <p:txBody>
          <a:bodyPr anchor="b"/>
          <a:lstStyle>
            <a:lvl1pPr marL="0" indent="0" algn="just" defTabSz="914377" rtl="0" eaLnBrk="1" latinLnBrk="0" hangingPunct="1">
              <a:lnSpc>
                <a:spcPct val="130000"/>
              </a:lnSpc>
              <a:spcBef>
                <a:spcPts val="1200"/>
              </a:spcBef>
              <a:buNone/>
              <a:defRPr lang="en-US" sz="1800" b="1" kern="1200" dirty="0">
                <a:solidFill>
                  <a:schemeClr val="tx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dirty="0"/>
              <a:t>Subtitle Goes Here</a:t>
            </a:r>
          </a:p>
        </p:txBody>
      </p:sp>
      <p:sp>
        <p:nvSpPr>
          <p:cNvPr id="13" name="Text Placeholder 11">
            <a:extLst>
              <a:ext uri="{FF2B5EF4-FFF2-40B4-BE49-F238E27FC236}">
                <a16:creationId xmlns:a16="http://schemas.microsoft.com/office/drawing/2014/main" id="{341218EB-3CFB-B361-9B0F-23BCE845E62C}"/>
              </a:ext>
            </a:extLst>
          </p:cNvPr>
          <p:cNvSpPr>
            <a:spLocks noGrp="1"/>
          </p:cNvSpPr>
          <p:nvPr>
            <p:ph type="body" sz="quarter" idx="14" hasCustomPrompt="1"/>
          </p:nvPr>
        </p:nvSpPr>
        <p:spPr>
          <a:xfrm>
            <a:off x="5241198" y="3023894"/>
            <a:ext cx="4993628" cy="1808959"/>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dirty="0"/>
              <a:t>To replace an image, right click on the image, select “Change Picture”, then choose from a file on your device, or “From Clipboard” to paste in a copied image.</a:t>
            </a:r>
          </a:p>
        </p:txBody>
      </p:sp>
      <p:sp>
        <p:nvSpPr>
          <p:cNvPr id="6" name="Picture Placeholder 5">
            <a:extLst>
              <a:ext uri="{FF2B5EF4-FFF2-40B4-BE49-F238E27FC236}">
                <a16:creationId xmlns:a16="http://schemas.microsoft.com/office/drawing/2014/main" id="{960DCEAC-4405-E214-33D5-46A53032D082}"/>
              </a:ext>
            </a:extLst>
          </p:cNvPr>
          <p:cNvSpPr>
            <a:spLocks noGrp="1"/>
          </p:cNvSpPr>
          <p:nvPr>
            <p:ph type="pic" sz="quarter" idx="12"/>
          </p:nvPr>
        </p:nvSpPr>
        <p:spPr>
          <a:xfrm>
            <a:off x="2006600" y="-3"/>
            <a:ext cx="8178800" cy="1892808"/>
          </a:xfrm>
          <a:custGeom>
            <a:avLst/>
            <a:gdLst>
              <a:gd name="connsiteX0" fmla="*/ 0 w 8178800"/>
              <a:gd name="connsiteY0" fmla="*/ 0 h 1892808"/>
              <a:gd name="connsiteX1" fmla="*/ 8178800 w 8178800"/>
              <a:gd name="connsiteY1" fmla="*/ 0 h 1892808"/>
              <a:gd name="connsiteX2" fmla="*/ 8178800 w 8178800"/>
              <a:gd name="connsiteY2" fmla="*/ 110200 h 1892808"/>
              <a:gd name="connsiteX3" fmla="*/ 8178800 w 8178800"/>
              <a:gd name="connsiteY3" fmla="*/ 942393 h 1892808"/>
              <a:gd name="connsiteX4" fmla="*/ 8178800 w 8178800"/>
              <a:gd name="connsiteY4" fmla="*/ 1587453 h 1892808"/>
              <a:gd name="connsiteX5" fmla="*/ 7873445 w 8178800"/>
              <a:gd name="connsiteY5" fmla="*/ 1892808 h 1892808"/>
              <a:gd name="connsiteX6" fmla="*/ 305355 w 8178800"/>
              <a:gd name="connsiteY6" fmla="*/ 1892808 h 1892808"/>
              <a:gd name="connsiteX7" fmla="*/ 0 w 8178800"/>
              <a:gd name="connsiteY7" fmla="*/ 1587453 h 1892808"/>
              <a:gd name="connsiteX8" fmla="*/ 0 w 8178800"/>
              <a:gd name="connsiteY8" fmla="*/ 942393 h 1892808"/>
              <a:gd name="connsiteX9" fmla="*/ 0 w 8178800"/>
              <a:gd name="connsiteY9" fmla="*/ 110200 h 18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8800" h="1892808">
                <a:moveTo>
                  <a:pt x="0" y="0"/>
                </a:moveTo>
                <a:lnTo>
                  <a:pt x="8178800" y="0"/>
                </a:lnTo>
                <a:lnTo>
                  <a:pt x="8178800" y="110200"/>
                </a:lnTo>
                <a:lnTo>
                  <a:pt x="8178800" y="942393"/>
                </a:lnTo>
                <a:lnTo>
                  <a:pt x="8178800" y="1587453"/>
                </a:lnTo>
                <a:cubicBezTo>
                  <a:pt x="8178800" y="1756096"/>
                  <a:pt x="8042088" y="1892808"/>
                  <a:pt x="7873445" y="1892808"/>
                </a:cubicBezTo>
                <a:lnTo>
                  <a:pt x="305355" y="1892808"/>
                </a:lnTo>
                <a:cubicBezTo>
                  <a:pt x="136712" y="1892808"/>
                  <a:pt x="0" y="1756096"/>
                  <a:pt x="0" y="1587453"/>
                </a:cubicBezTo>
                <a:lnTo>
                  <a:pt x="0" y="942393"/>
                </a:lnTo>
                <a:lnTo>
                  <a:pt x="0" y="1102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8" name="Picture Placeholder 7">
            <a:extLst>
              <a:ext uri="{FF2B5EF4-FFF2-40B4-BE49-F238E27FC236}">
                <a16:creationId xmlns:a16="http://schemas.microsoft.com/office/drawing/2014/main" id="{8DFD71C9-058E-3926-4F69-A13B916DA395}"/>
              </a:ext>
            </a:extLst>
          </p:cNvPr>
          <p:cNvSpPr>
            <a:spLocks noGrp="1"/>
          </p:cNvSpPr>
          <p:nvPr>
            <p:ph type="pic" sz="quarter" idx="11"/>
          </p:nvPr>
        </p:nvSpPr>
        <p:spPr>
          <a:xfrm>
            <a:off x="2006600" y="4965701"/>
            <a:ext cx="8178800" cy="1892300"/>
          </a:xfrm>
          <a:custGeom>
            <a:avLst/>
            <a:gdLst>
              <a:gd name="connsiteX0" fmla="*/ 300345 w 8178800"/>
              <a:gd name="connsiteY0" fmla="*/ 0 h 1892300"/>
              <a:gd name="connsiteX1" fmla="*/ 7878455 w 8178800"/>
              <a:gd name="connsiteY1" fmla="*/ 0 h 1892300"/>
              <a:gd name="connsiteX2" fmla="*/ 7934985 w 8178800"/>
              <a:gd name="connsiteY2" fmla="*/ 5699 h 1892300"/>
              <a:gd name="connsiteX3" fmla="*/ 8178800 w 8178800"/>
              <a:gd name="connsiteY3" fmla="*/ 304850 h 1892300"/>
              <a:gd name="connsiteX4" fmla="*/ 8178800 w 8178800"/>
              <a:gd name="connsiteY4" fmla="*/ 1892300 h 1892300"/>
              <a:gd name="connsiteX5" fmla="*/ 0 w 8178800"/>
              <a:gd name="connsiteY5" fmla="*/ 1892300 h 1892300"/>
              <a:gd name="connsiteX6" fmla="*/ 0 w 8178800"/>
              <a:gd name="connsiteY6" fmla="*/ 304850 h 1892300"/>
              <a:gd name="connsiteX7" fmla="*/ 243815 w 8178800"/>
              <a:gd name="connsiteY7" fmla="*/ 5699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8800" h="1892300">
                <a:moveTo>
                  <a:pt x="300345" y="0"/>
                </a:moveTo>
                <a:lnTo>
                  <a:pt x="7878455" y="0"/>
                </a:lnTo>
                <a:lnTo>
                  <a:pt x="7934985" y="5699"/>
                </a:lnTo>
                <a:cubicBezTo>
                  <a:pt x="8074130" y="34172"/>
                  <a:pt x="8178800" y="157288"/>
                  <a:pt x="8178800" y="304850"/>
                </a:cubicBezTo>
                <a:lnTo>
                  <a:pt x="8178800" y="1892300"/>
                </a:lnTo>
                <a:lnTo>
                  <a:pt x="0" y="1892300"/>
                </a:lnTo>
                <a:lnTo>
                  <a:pt x="0" y="304850"/>
                </a:lnTo>
                <a:cubicBezTo>
                  <a:pt x="0" y="157288"/>
                  <a:pt x="104670" y="34172"/>
                  <a:pt x="243815" y="5699"/>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99888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65EC18-6B11-4921-AFE4-F2E72035378D}"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8182866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esenters_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047849-E12B-FE34-4C1F-F47EA0BC7317}"/>
              </a:ext>
              <a:ext uri="{C183D7F6-B498-43B3-948B-1728B52AA6E4}">
                <adec:decorative xmlns:adec="http://schemas.microsoft.com/office/drawing/2017/decorative" val="1"/>
              </a:ext>
            </a:extLst>
          </p:cNvPr>
          <p:cNvSpPr/>
          <p:nvPr userDrawn="1"/>
        </p:nvSpPr>
        <p:spPr>
          <a:xfrm>
            <a:off x="0" y="4153989"/>
            <a:ext cx="12192000" cy="2704011"/>
          </a:xfrm>
          <a:prstGeom prst="rect">
            <a:avLst/>
          </a:prstGeom>
          <a:gradFill flip="none" rotWithShape="1">
            <a:gsLst>
              <a:gs pos="71000">
                <a:schemeClr val="tx1"/>
              </a:gs>
              <a:gs pos="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7">
            <a:extLst>
              <a:ext uri="{FF2B5EF4-FFF2-40B4-BE49-F238E27FC236}">
                <a16:creationId xmlns:a16="http://schemas.microsoft.com/office/drawing/2014/main" id="{6913D93F-308C-31FC-2639-82A3393F6785}"/>
              </a:ext>
            </a:extLst>
          </p:cNvPr>
          <p:cNvSpPr>
            <a:spLocks noGrp="1"/>
          </p:cNvSpPr>
          <p:nvPr>
            <p:ph type="title" hasCustomPrompt="1"/>
          </p:nvPr>
        </p:nvSpPr>
        <p:spPr>
          <a:xfrm>
            <a:off x="838200" y="857222"/>
            <a:ext cx="10515600" cy="329303"/>
          </a:xfrm>
        </p:spPr>
        <p:txBody>
          <a:bodyPr/>
          <a:lstStyle>
            <a:lvl1pPr marL="0" algn="ctr" defTabSz="914377"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Presenters/Team Name</a:t>
            </a:r>
          </a:p>
        </p:txBody>
      </p:sp>
      <p:sp>
        <p:nvSpPr>
          <p:cNvPr id="20" name="Text Placeholder 19">
            <a:extLst>
              <a:ext uri="{FF2B5EF4-FFF2-40B4-BE49-F238E27FC236}">
                <a16:creationId xmlns:a16="http://schemas.microsoft.com/office/drawing/2014/main" id="{7A80DE5E-9764-F59A-6089-C49594AEFD0C}"/>
              </a:ext>
            </a:extLst>
          </p:cNvPr>
          <p:cNvSpPr>
            <a:spLocks noGrp="1"/>
          </p:cNvSpPr>
          <p:nvPr>
            <p:ph type="body" sz="quarter" idx="13" hasCustomPrompt="1"/>
          </p:nvPr>
        </p:nvSpPr>
        <p:spPr>
          <a:xfrm>
            <a:off x="838200" y="1273272"/>
            <a:ext cx="10515600" cy="397291"/>
          </a:xfrm>
          <a:prstGeom prst="rect">
            <a:avLst/>
          </a:prstGeom>
        </p:spPr>
        <p:txBody>
          <a:bodyPr/>
          <a:lstStyle>
            <a:lvl1pPr marL="0" indent="0" algn="ctr" defTabSz="914377" rtl="0" eaLnBrk="1" latinLnBrk="0" hangingPunct="1">
              <a:lnSpc>
                <a:spcPct val="150000"/>
              </a:lnSpc>
              <a:buNone/>
              <a:defRPr lang="en-US" sz="1400" b="1" kern="1200" dirty="0">
                <a:solidFill>
                  <a:schemeClr val="tx2"/>
                </a:solidFill>
                <a:latin typeface="Nunito Sans Normal" pitchFamily="2" charset="77"/>
                <a:ea typeface="Roboto" panose="02000000000000000000" pitchFamily="2" charset="0"/>
                <a:cs typeface="Open Sans ExtraBold" panose="020B0606030504020204" pitchFamily="34" charset="0"/>
              </a:defRPr>
            </a:lvl1pPr>
          </a:lstStyle>
          <a:p>
            <a:pPr lvl="0"/>
            <a:r>
              <a:rPr lang="en-US" dirty="0"/>
              <a:t>MEETING TITLE</a:t>
            </a:r>
          </a:p>
        </p:txBody>
      </p:sp>
      <p:sp>
        <p:nvSpPr>
          <p:cNvPr id="10" name="Picture Placeholder 9">
            <a:extLst>
              <a:ext uri="{FF2B5EF4-FFF2-40B4-BE49-F238E27FC236}">
                <a16:creationId xmlns:a16="http://schemas.microsoft.com/office/drawing/2014/main" id="{D5673460-C3B9-4F0F-B9E9-5A1F484FFA39}"/>
              </a:ext>
            </a:extLst>
          </p:cNvPr>
          <p:cNvSpPr>
            <a:spLocks noGrp="1"/>
          </p:cNvSpPr>
          <p:nvPr>
            <p:ph type="pic" sz="quarter" idx="10"/>
          </p:nvPr>
        </p:nvSpPr>
        <p:spPr>
          <a:xfrm>
            <a:off x="1243611"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1" name="Text Placeholder 19">
            <a:extLst>
              <a:ext uri="{FF2B5EF4-FFF2-40B4-BE49-F238E27FC236}">
                <a16:creationId xmlns:a16="http://schemas.microsoft.com/office/drawing/2014/main" id="{725BC3F7-B85E-A2DF-084E-B8D14D9D7C21}"/>
              </a:ext>
            </a:extLst>
          </p:cNvPr>
          <p:cNvSpPr>
            <a:spLocks noGrp="1"/>
          </p:cNvSpPr>
          <p:nvPr>
            <p:ph type="body" sz="quarter" idx="14" hasCustomPrompt="1"/>
          </p:nvPr>
        </p:nvSpPr>
        <p:spPr>
          <a:xfrm>
            <a:off x="1243611" y="4533294"/>
            <a:ext cx="2324100" cy="402071"/>
          </a:xfrm>
          <a:prstGeom prst="rect">
            <a:avLst/>
          </a:prstGeom>
        </p:spPr>
        <p:txBody>
          <a:bodyPr/>
          <a:lstStyle>
            <a:lvl1pPr marL="0" indent="0" algn="ctr" defTabSz="914377"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22" name="Text Placeholder 19">
            <a:extLst>
              <a:ext uri="{FF2B5EF4-FFF2-40B4-BE49-F238E27FC236}">
                <a16:creationId xmlns:a16="http://schemas.microsoft.com/office/drawing/2014/main" id="{A4D89D93-F2F9-F4C9-446D-75A62D6F36E9}"/>
              </a:ext>
            </a:extLst>
          </p:cNvPr>
          <p:cNvSpPr>
            <a:spLocks noGrp="1"/>
          </p:cNvSpPr>
          <p:nvPr>
            <p:ph type="body" sz="quarter" idx="15" hasCustomPrompt="1"/>
          </p:nvPr>
        </p:nvSpPr>
        <p:spPr>
          <a:xfrm>
            <a:off x="1243611" y="4937519"/>
            <a:ext cx="2324100" cy="276999"/>
          </a:xfrm>
          <a:prstGeom prst="rect">
            <a:avLst/>
          </a:prstGeom>
        </p:spPr>
        <p:txBody>
          <a:bodyPr/>
          <a:lstStyle>
            <a:lvl1pPr marL="0" indent="0" algn="ctr" defTabSz="914377"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23" name="Text Placeholder 19">
            <a:extLst>
              <a:ext uri="{FF2B5EF4-FFF2-40B4-BE49-F238E27FC236}">
                <a16:creationId xmlns:a16="http://schemas.microsoft.com/office/drawing/2014/main" id="{A261302B-2559-E40D-E24F-9861B5A4F610}"/>
              </a:ext>
            </a:extLst>
          </p:cNvPr>
          <p:cNvSpPr>
            <a:spLocks noGrp="1"/>
          </p:cNvSpPr>
          <p:nvPr>
            <p:ph type="body" sz="quarter" idx="16" hasCustomPrompt="1"/>
          </p:nvPr>
        </p:nvSpPr>
        <p:spPr>
          <a:xfrm>
            <a:off x="1052120" y="5419403"/>
            <a:ext cx="2707080" cy="959783"/>
          </a:xfrm>
          <a:prstGeom prst="rect">
            <a:avLst/>
          </a:prstGeom>
        </p:spPr>
        <p:txBody>
          <a:bodyPr/>
          <a:lstStyle>
            <a:lvl1pPr marL="0" indent="0" algn="ctr" defTabSz="914377"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1" name="Picture Placeholder 10">
            <a:extLst>
              <a:ext uri="{FF2B5EF4-FFF2-40B4-BE49-F238E27FC236}">
                <a16:creationId xmlns:a16="http://schemas.microsoft.com/office/drawing/2014/main" id="{D1D74894-97CA-4FEF-BC61-374B9AA4F8B2}"/>
              </a:ext>
            </a:extLst>
          </p:cNvPr>
          <p:cNvSpPr>
            <a:spLocks noGrp="1"/>
          </p:cNvSpPr>
          <p:nvPr>
            <p:ph type="pic" sz="quarter" idx="11"/>
          </p:nvPr>
        </p:nvSpPr>
        <p:spPr>
          <a:xfrm>
            <a:off x="4933951"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4" name="Text Placeholder 19">
            <a:extLst>
              <a:ext uri="{FF2B5EF4-FFF2-40B4-BE49-F238E27FC236}">
                <a16:creationId xmlns:a16="http://schemas.microsoft.com/office/drawing/2014/main" id="{E044CF46-91DA-0E58-AAB1-5E1035E23CB8}"/>
              </a:ext>
            </a:extLst>
          </p:cNvPr>
          <p:cNvSpPr>
            <a:spLocks noGrp="1"/>
          </p:cNvSpPr>
          <p:nvPr>
            <p:ph type="body" sz="quarter" idx="17" hasCustomPrompt="1"/>
          </p:nvPr>
        </p:nvSpPr>
        <p:spPr>
          <a:xfrm>
            <a:off x="4935935" y="4533294"/>
            <a:ext cx="2324100" cy="402071"/>
          </a:xfrm>
          <a:prstGeom prst="rect">
            <a:avLst/>
          </a:prstGeom>
        </p:spPr>
        <p:txBody>
          <a:bodyPr/>
          <a:lstStyle>
            <a:lvl1pPr marL="0" indent="0" algn="ctr" defTabSz="914377"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25" name="Text Placeholder 19">
            <a:extLst>
              <a:ext uri="{FF2B5EF4-FFF2-40B4-BE49-F238E27FC236}">
                <a16:creationId xmlns:a16="http://schemas.microsoft.com/office/drawing/2014/main" id="{5B6B0DA9-2396-06ED-B0EF-F40FE8384B48}"/>
              </a:ext>
            </a:extLst>
          </p:cNvPr>
          <p:cNvSpPr>
            <a:spLocks noGrp="1"/>
          </p:cNvSpPr>
          <p:nvPr>
            <p:ph type="body" sz="quarter" idx="18" hasCustomPrompt="1"/>
          </p:nvPr>
        </p:nvSpPr>
        <p:spPr>
          <a:xfrm>
            <a:off x="4935935" y="4937519"/>
            <a:ext cx="2324100" cy="276999"/>
          </a:xfrm>
          <a:prstGeom prst="rect">
            <a:avLst/>
          </a:prstGeom>
        </p:spPr>
        <p:txBody>
          <a:bodyPr/>
          <a:lstStyle>
            <a:lvl1pPr marL="0" indent="0" algn="ctr" defTabSz="914377"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26" name="Text Placeholder 19">
            <a:extLst>
              <a:ext uri="{FF2B5EF4-FFF2-40B4-BE49-F238E27FC236}">
                <a16:creationId xmlns:a16="http://schemas.microsoft.com/office/drawing/2014/main" id="{2FFB9FF7-0AB0-B604-0790-45E05B51B894}"/>
              </a:ext>
            </a:extLst>
          </p:cNvPr>
          <p:cNvSpPr>
            <a:spLocks noGrp="1"/>
          </p:cNvSpPr>
          <p:nvPr>
            <p:ph type="body" sz="quarter" idx="19" hasCustomPrompt="1"/>
          </p:nvPr>
        </p:nvSpPr>
        <p:spPr>
          <a:xfrm>
            <a:off x="4793683" y="5419403"/>
            <a:ext cx="2608604" cy="959783"/>
          </a:xfrm>
          <a:prstGeom prst="rect">
            <a:avLst/>
          </a:prstGeom>
        </p:spPr>
        <p:txBody>
          <a:bodyPr/>
          <a:lstStyle>
            <a:lvl1pPr marL="0" indent="0" algn="ctr" defTabSz="914377"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2" name="Picture Placeholder 11">
            <a:extLst>
              <a:ext uri="{FF2B5EF4-FFF2-40B4-BE49-F238E27FC236}">
                <a16:creationId xmlns:a16="http://schemas.microsoft.com/office/drawing/2014/main" id="{9928B37A-37C4-47F6-9A99-DE325C5469EC}"/>
              </a:ext>
            </a:extLst>
          </p:cNvPr>
          <p:cNvSpPr>
            <a:spLocks noGrp="1"/>
          </p:cNvSpPr>
          <p:nvPr>
            <p:ph type="pic" sz="quarter" idx="12"/>
          </p:nvPr>
        </p:nvSpPr>
        <p:spPr>
          <a:xfrm>
            <a:off x="8624291"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27" name="Text Placeholder 19">
            <a:extLst>
              <a:ext uri="{FF2B5EF4-FFF2-40B4-BE49-F238E27FC236}">
                <a16:creationId xmlns:a16="http://schemas.microsoft.com/office/drawing/2014/main" id="{09AE936E-EF8D-DEC9-0425-30F657D1A198}"/>
              </a:ext>
            </a:extLst>
          </p:cNvPr>
          <p:cNvSpPr>
            <a:spLocks noGrp="1"/>
          </p:cNvSpPr>
          <p:nvPr>
            <p:ph type="body" sz="quarter" idx="20" hasCustomPrompt="1"/>
          </p:nvPr>
        </p:nvSpPr>
        <p:spPr>
          <a:xfrm>
            <a:off x="8628259" y="4533294"/>
            <a:ext cx="2324100" cy="402071"/>
          </a:xfrm>
          <a:prstGeom prst="rect">
            <a:avLst/>
          </a:prstGeom>
        </p:spPr>
        <p:txBody>
          <a:bodyPr/>
          <a:lstStyle>
            <a:lvl1pPr marL="0" indent="0" algn="ctr" defTabSz="914377"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28" name="Text Placeholder 19">
            <a:extLst>
              <a:ext uri="{FF2B5EF4-FFF2-40B4-BE49-F238E27FC236}">
                <a16:creationId xmlns:a16="http://schemas.microsoft.com/office/drawing/2014/main" id="{D3349256-16E5-B432-23B0-16AB92F8520B}"/>
              </a:ext>
            </a:extLst>
          </p:cNvPr>
          <p:cNvSpPr>
            <a:spLocks noGrp="1"/>
          </p:cNvSpPr>
          <p:nvPr>
            <p:ph type="body" sz="quarter" idx="21" hasCustomPrompt="1"/>
          </p:nvPr>
        </p:nvSpPr>
        <p:spPr>
          <a:xfrm>
            <a:off x="8628259" y="4937519"/>
            <a:ext cx="2324100" cy="276999"/>
          </a:xfrm>
          <a:prstGeom prst="rect">
            <a:avLst/>
          </a:prstGeom>
        </p:spPr>
        <p:txBody>
          <a:bodyPr/>
          <a:lstStyle>
            <a:lvl1pPr marL="0" indent="0" algn="ctr" defTabSz="914377"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29" name="Text Placeholder 19">
            <a:extLst>
              <a:ext uri="{FF2B5EF4-FFF2-40B4-BE49-F238E27FC236}">
                <a16:creationId xmlns:a16="http://schemas.microsoft.com/office/drawing/2014/main" id="{2900DB38-9256-C1EF-6446-4E41EB9192B7}"/>
              </a:ext>
            </a:extLst>
          </p:cNvPr>
          <p:cNvSpPr>
            <a:spLocks noGrp="1"/>
          </p:cNvSpPr>
          <p:nvPr>
            <p:ph type="body" sz="quarter" idx="22" hasCustomPrompt="1"/>
          </p:nvPr>
        </p:nvSpPr>
        <p:spPr>
          <a:xfrm>
            <a:off x="8462674" y="5419403"/>
            <a:ext cx="2655271" cy="959783"/>
          </a:xfrm>
          <a:prstGeom prst="rect">
            <a:avLst/>
          </a:prstGeom>
        </p:spPr>
        <p:txBody>
          <a:bodyPr/>
          <a:lstStyle>
            <a:lvl1pPr marL="0" indent="0" algn="ctr" defTabSz="914377"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Tree>
    <p:extLst>
      <p:ext uri="{BB962C8B-B14F-4D97-AF65-F5344CB8AC3E}">
        <p14:creationId xmlns:p14="http://schemas.microsoft.com/office/powerpoint/2010/main" val="13564234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resenters_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B49723B-9A03-4CE4-9E45-27FDD01A9577}"/>
              </a:ext>
              <a:ext uri="{C183D7F6-B498-43B3-948B-1728B52AA6E4}">
                <adec:decorative xmlns:adec="http://schemas.microsoft.com/office/drawing/2017/decorative" val="1"/>
              </a:ext>
            </a:extLst>
          </p:cNvPr>
          <p:cNvSpPr/>
          <p:nvPr/>
        </p:nvSpPr>
        <p:spPr>
          <a:xfrm>
            <a:off x="266700" y="267974"/>
            <a:ext cx="11658600" cy="6322055"/>
          </a:xfrm>
          <a:prstGeom prst="roundRect">
            <a:avLst>
              <a:gd name="adj" fmla="val 4726"/>
            </a:avLst>
          </a:prstGeom>
          <a:solidFill>
            <a:srgbClr val="D9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Top Corners Rounded 72">
            <a:extLst>
              <a:ext uri="{FF2B5EF4-FFF2-40B4-BE49-F238E27FC236}">
                <a16:creationId xmlns:a16="http://schemas.microsoft.com/office/drawing/2014/main" id="{4B08A422-9B10-5D1D-4944-071043A3DFEB}"/>
              </a:ext>
              <a:ext uri="{C183D7F6-B498-43B3-948B-1728B52AA6E4}">
                <adec:decorative xmlns:adec="http://schemas.microsoft.com/office/drawing/2017/decorative" val="1"/>
              </a:ext>
            </a:extLst>
          </p:cNvPr>
          <p:cNvSpPr/>
          <p:nvPr/>
        </p:nvSpPr>
        <p:spPr>
          <a:xfrm flipH="1" flipV="1">
            <a:off x="4410075" y="1"/>
            <a:ext cx="3371851" cy="666751"/>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1">
              <a:latin typeface="Roboto" panose="02000000000000000000" pitchFamily="2" charset="0"/>
              <a:ea typeface="Roboto" panose="02000000000000000000" pitchFamily="2" charset="0"/>
            </a:endParaRPr>
          </a:p>
        </p:txBody>
      </p:sp>
      <p:sp>
        <p:nvSpPr>
          <p:cNvPr id="7" name="Rectangle: Rounded Corners 8">
            <a:extLst>
              <a:ext uri="{FF2B5EF4-FFF2-40B4-BE49-F238E27FC236}">
                <a16:creationId xmlns:a16="http://schemas.microsoft.com/office/drawing/2014/main" id="{FCAE5466-F2DF-2CB2-7015-FA258D19FCBC}"/>
              </a:ext>
              <a:ext uri="{C183D7F6-B498-43B3-948B-1728B52AA6E4}">
                <adec:decorative xmlns:adec="http://schemas.microsoft.com/office/drawing/2017/decorative" val="1"/>
              </a:ext>
            </a:extLst>
          </p:cNvPr>
          <p:cNvSpPr/>
          <p:nvPr userDrawn="1"/>
        </p:nvSpPr>
        <p:spPr>
          <a:xfrm>
            <a:off x="1510573" y="1742048"/>
            <a:ext cx="2568579" cy="3467101"/>
          </a:xfrm>
          <a:prstGeom prst="roundRect">
            <a:avLst>
              <a:gd name="adj" fmla="val 728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2" name="Rectangle: Rounded Corners 96">
            <a:extLst>
              <a:ext uri="{FF2B5EF4-FFF2-40B4-BE49-F238E27FC236}">
                <a16:creationId xmlns:a16="http://schemas.microsoft.com/office/drawing/2014/main" id="{E1971D1C-8502-966D-5ABE-1FA16710DFDA}"/>
              </a:ext>
              <a:ext uri="{C183D7F6-B498-43B3-948B-1728B52AA6E4}">
                <adec:decorative xmlns:adec="http://schemas.microsoft.com/office/drawing/2017/decorative" val="1"/>
              </a:ext>
            </a:extLst>
          </p:cNvPr>
          <p:cNvSpPr/>
          <p:nvPr userDrawn="1"/>
        </p:nvSpPr>
        <p:spPr>
          <a:xfrm>
            <a:off x="4811711" y="1742048"/>
            <a:ext cx="2568579"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5" name="Rectangle: Rounded Corners 96">
            <a:extLst>
              <a:ext uri="{FF2B5EF4-FFF2-40B4-BE49-F238E27FC236}">
                <a16:creationId xmlns:a16="http://schemas.microsoft.com/office/drawing/2014/main" id="{2BDD9DFE-9B95-2580-5F6C-5990B54B2DFA}"/>
              </a:ext>
              <a:ext uri="{C183D7F6-B498-43B3-948B-1728B52AA6E4}">
                <adec:decorative xmlns:adec="http://schemas.microsoft.com/office/drawing/2017/decorative" val="1"/>
              </a:ext>
            </a:extLst>
          </p:cNvPr>
          <p:cNvSpPr/>
          <p:nvPr userDrawn="1"/>
        </p:nvSpPr>
        <p:spPr>
          <a:xfrm>
            <a:off x="8110496" y="1742048"/>
            <a:ext cx="2568579"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1" name="Title 17">
            <a:extLst>
              <a:ext uri="{FF2B5EF4-FFF2-40B4-BE49-F238E27FC236}">
                <a16:creationId xmlns:a16="http://schemas.microsoft.com/office/drawing/2014/main" id="{8FF5CD97-11EE-BD43-8138-6E8E8E334A92}"/>
              </a:ext>
            </a:extLst>
          </p:cNvPr>
          <p:cNvSpPr>
            <a:spLocks noGrp="1"/>
          </p:cNvSpPr>
          <p:nvPr>
            <p:ph type="title" hasCustomPrompt="1"/>
          </p:nvPr>
        </p:nvSpPr>
        <p:spPr>
          <a:xfrm>
            <a:off x="838200" y="1040398"/>
            <a:ext cx="10515600" cy="329303"/>
          </a:xfrm>
        </p:spPr>
        <p:txBody>
          <a:bodyPr/>
          <a:lstStyle>
            <a:lvl1pPr marL="0" algn="ctr" defTabSz="914377"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dirty="0"/>
              <a:t>Presenters/Team Name</a:t>
            </a:r>
          </a:p>
        </p:txBody>
      </p:sp>
      <p:sp>
        <p:nvSpPr>
          <p:cNvPr id="40" name="Text Placeholder 19">
            <a:extLst>
              <a:ext uri="{FF2B5EF4-FFF2-40B4-BE49-F238E27FC236}">
                <a16:creationId xmlns:a16="http://schemas.microsoft.com/office/drawing/2014/main" id="{15715BC9-D7F8-30F8-1F64-D9296FA63982}"/>
              </a:ext>
            </a:extLst>
          </p:cNvPr>
          <p:cNvSpPr>
            <a:spLocks noGrp="1"/>
          </p:cNvSpPr>
          <p:nvPr>
            <p:ph type="body" sz="quarter" idx="26" hasCustomPrompt="1"/>
          </p:nvPr>
        </p:nvSpPr>
        <p:spPr>
          <a:xfrm>
            <a:off x="4689027" y="194877"/>
            <a:ext cx="2813947" cy="279687"/>
          </a:xfrm>
          <a:prstGeom prst="rect">
            <a:avLst/>
          </a:prstGeom>
        </p:spPr>
        <p:txBody>
          <a:bodyPr/>
          <a:lstStyle>
            <a:lvl1pPr marL="0" indent="0" algn="ctr" defTabSz="914377"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dirty="0"/>
              <a:t>Meeting Title</a:t>
            </a:r>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320227" y="1905315"/>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29" name="Text Placeholder 19">
            <a:extLst>
              <a:ext uri="{FF2B5EF4-FFF2-40B4-BE49-F238E27FC236}">
                <a16:creationId xmlns:a16="http://schemas.microsoft.com/office/drawing/2014/main" id="{1F39F3B5-387A-785C-C3C6-9022293C01E0}"/>
              </a:ext>
            </a:extLst>
          </p:cNvPr>
          <p:cNvSpPr>
            <a:spLocks noGrp="1"/>
          </p:cNvSpPr>
          <p:nvPr>
            <p:ph type="body" sz="quarter" idx="16" hasCustomPrompt="1"/>
          </p:nvPr>
        </p:nvSpPr>
        <p:spPr>
          <a:xfrm>
            <a:off x="1672470" y="2923526"/>
            <a:ext cx="2230743" cy="459447"/>
          </a:xfrm>
          <a:prstGeom prst="rect">
            <a:avLst/>
          </a:prstGeom>
        </p:spPr>
        <p:txBody>
          <a:bodyPr/>
          <a:lstStyle>
            <a:lvl1pPr marL="0" indent="0" algn="ctr" defTabSz="914377"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30" name="Text Placeholder 19">
            <a:extLst>
              <a:ext uri="{FF2B5EF4-FFF2-40B4-BE49-F238E27FC236}">
                <a16:creationId xmlns:a16="http://schemas.microsoft.com/office/drawing/2014/main" id="{531672E5-DCB7-981B-5BB6-B7E9BBB5FD7B}"/>
              </a:ext>
            </a:extLst>
          </p:cNvPr>
          <p:cNvSpPr>
            <a:spLocks noGrp="1"/>
          </p:cNvSpPr>
          <p:nvPr>
            <p:ph type="body" sz="quarter" idx="17" hasCustomPrompt="1"/>
          </p:nvPr>
        </p:nvSpPr>
        <p:spPr>
          <a:xfrm>
            <a:off x="1672471" y="3382972"/>
            <a:ext cx="2230740" cy="575275"/>
          </a:xfrm>
          <a:prstGeom prst="rect">
            <a:avLst/>
          </a:prstGeom>
        </p:spPr>
        <p:txBody>
          <a:bodyPr/>
          <a:lstStyle>
            <a:lvl1pPr marL="0" indent="0" algn="ctr" defTabSz="914377"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31" name="Text Placeholder 19">
            <a:extLst>
              <a:ext uri="{FF2B5EF4-FFF2-40B4-BE49-F238E27FC236}">
                <a16:creationId xmlns:a16="http://schemas.microsoft.com/office/drawing/2014/main" id="{129BC4BD-E9C6-2C40-2FF8-52DF98E71183}"/>
              </a:ext>
            </a:extLst>
          </p:cNvPr>
          <p:cNvSpPr>
            <a:spLocks noGrp="1"/>
          </p:cNvSpPr>
          <p:nvPr>
            <p:ph type="body" sz="quarter" idx="18" hasCustomPrompt="1"/>
          </p:nvPr>
        </p:nvSpPr>
        <p:spPr>
          <a:xfrm>
            <a:off x="1672470" y="3958247"/>
            <a:ext cx="2230743" cy="920299"/>
          </a:xfrm>
          <a:prstGeom prst="rect">
            <a:avLst/>
          </a:prstGeom>
        </p:spPr>
        <p:txBody>
          <a:bodyPr/>
          <a:lstStyle>
            <a:lvl1pPr marL="0" indent="0" algn="ctr" defTabSz="914377"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628387" y="1905315"/>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2" name="Text Placeholder 19">
            <a:extLst>
              <a:ext uri="{FF2B5EF4-FFF2-40B4-BE49-F238E27FC236}">
                <a16:creationId xmlns:a16="http://schemas.microsoft.com/office/drawing/2014/main" id="{95B0A952-1F0F-3591-F84E-8ABD61D14EF2}"/>
              </a:ext>
            </a:extLst>
          </p:cNvPr>
          <p:cNvSpPr>
            <a:spLocks noGrp="1"/>
          </p:cNvSpPr>
          <p:nvPr>
            <p:ph type="body" sz="quarter" idx="27" hasCustomPrompt="1"/>
          </p:nvPr>
        </p:nvSpPr>
        <p:spPr>
          <a:xfrm>
            <a:off x="4980630" y="2923526"/>
            <a:ext cx="2230743" cy="459447"/>
          </a:xfrm>
          <a:prstGeom prst="rect">
            <a:avLst/>
          </a:prstGeom>
        </p:spPr>
        <p:txBody>
          <a:bodyPr/>
          <a:lstStyle>
            <a:lvl1pPr marL="0" indent="0" algn="ctr" defTabSz="914377"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3" name="Text Placeholder 19">
            <a:extLst>
              <a:ext uri="{FF2B5EF4-FFF2-40B4-BE49-F238E27FC236}">
                <a16:creationId xmlns:a16="http://schemas.microsoft.com/office/drawing/2014/main" id="{C0BABFB5-C9DF-40E3-50B3-E928821E7B5F}"/>
              </a:ext>
            </a:extLst>
          </p:cNvPr>
          <p:cNvSpPr>
            <a:spLocks noGrp="1"/>
          </p:cNvSpPr>
          <p:nvPr>
            <p:ph type="body" sz="quarter" idx="28" hasCustomPrompt="1"/>
          </p:nvPr>
        </p:nvSpPr>
        <p:spPr>
          <a:xfrm>
            <a:off x="4980631" y="3382972"/>
            <a:ext cx="2230740" cy="575275"/>
          </a:xfrm>
          <a:prstGeom prst="rect">
            <a:avLst/>
          </a:prstGeom>
        </p:spPr>
        <p:txBody>
          <a:bodyPr/>
          <a:lstStyle>
            <a:lvl1pPr marL="0" indent="0" algn="ctr" defTabSz="914377"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5" name="Text Placeholder 19">
            <a:extLst>
              <a:ext uri="{FF2B5EF4-FFF2-40B4-BE49-F238E27FC236}">
                <a16:creationId xmlns:a16="http://schemas.microsoft.com/office/drawing/2014/main" id="{34BBEB54-A56D-EB2B-6EE9-CCF32F29DD8D}"/>
              </a:ext>
            </a:extLst>
          </p:cNvPr>
          <p:cNvSpPr>
            <a:spLocks noGrp="1"/>
          </p:cNvSpPr>
          <p:nvPr>
            <p:ph type="body" sz="quarter" idx="29" hasCustomPrompt="1"/>
          </p:nvPr>
        </p:nvSpPr>
        <p:spPr>
          <a:xfrm>
            <a:off x="4980630" y="3958247"/>
            <a:ext cx="2230743" cy="920299"/>
          </a:xfrm>
          <a:prstGeom prst="rect">
            <a:avLst/>
          </a:prstGeom>
        </p:spPr>
        <p:txBody>
          <a:bodyPr/>
          <a:lstStyle>
            <a:lvl1pPr marL="0" indent="0" algn="ctr" defTabSz="914377"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8927171" y="1905315"/>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8" name="Text Placeholder 19">
            <a:extLst>
              <a:ext uri="{FF2B5EF4-FFF2-40B4-BE49-F238E27FC236}">
                <a16:creationId xmlns:a16="http://schemas.microsoft.com/office/drawing/2014/main" id="{AA1E51A0-B740-E011-DAAD-7DDAD5BA9449}"/>
              </a:ext>
            </a:extLst>
          </p:cNvPr>
          <p:cNvSpPr>
            <a:spLocks noGrp="1"/>
          </p:cNvSpPr>
          <p:nvPr>
            <p:ph type="body" sz="quarter" idx="30" hasCustomPrompt="1"/>
          </p:nvPr>
        </p:nvSpPr>
        <p:spPr>
          <a:xfrm>
            <a:off x="8288787" y="2913456"/>
            <a:ext cx="2230743" cy="469517"/>
          </a:xfrm>
          <a:prstGeom prst="rect">
            <a:avLst/>
          </a:prstGeom>
        </p:spPr>
        <p:txBody>
          <a:bodyPr/>
          <a:lstStyle>
            <a:lvl1pPr marL="0" indent="0" algn="ctr" defTabSz="914377"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dirty="0"/>
              <a:t>Name Goes Here</a:t>
            </a:r>
          </a:p>
        </p:txBody>
      </p:sp>
      <p:sp>
        <p:nvSpPr>
          <p:cNvPr id="9" name="Text Placeholder 19">
            <a:extLst>
              <a:ext uri="{FF2B5EF4-FFF2-40B4-BE49-F238E27FC236}">
                <a16:creationId xmlns:a16="http://schemas.microsoft.com/office/drawing/2014/main" id="{264DEE2D-1D20-590E-BE04-D95DB6EC6279}"/>
              </a:ext>
            </a:extLst>
          </p:cNvPr>
          <p:cNvSpPr>
            <a:spLocks noGrp="1"/>
          </p:cNvSpPr>
          <p:nvPr>
            <p:ph type="body" sz="quarter" idx="31" hasCustomPrompt="1"/>
          </p:nvPr>
        </p:nvSpPr>
        <p:spPr>
          <a:xfrm>
            <a:off x="8288789" y="3382973"/>
            <a:ext cx="2230740" cy="565204"/>
          </a:xfrm>
          <a:prstGeom prst="rect">
            <a:avLst/>
          </a:prstGeom>
        </p:spPr>
        <p:txBody>
          <a:bodyPr/>
          <a:lstStyle>
            <a:lvl1pPr marL="0" indent="0" algn="ctr" defTabSz="914377"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dirty="0"/>
              <a:t>Job Title Goes Here</a:t>
            </a:r>
          </a:p>
        </p:txBody>
      </p:sp>
      <p:sp>
        <p:nvSpPr>
          <p:cNvPr id="10" name="Text Placeholder 19">
            <a:extLst>
              <a:ext uri="{FF2B5EF4-FFF2-40B4-BE49-F238E27FC236}">
                <a16:creationId xmlns:a16="http://schemas.microsoft.com/office/drawing/2014/main" id="{8E0F5BC6-A08D-0F0C-F438-EFBC2B24B756}"/>
              </a:ext>
            </a:extLst>
          </p:cNvPr>
          <p:cNvSpPr>
            <a:spLocks noGrp="1"/>
          </p:cNvSpPr>
          <p:nvPr>
            <p:ph type="body" sz="quarter" idx="32" hasCustomPrompt="1"/>
          </p:nvPr>
        </p:nvSpPr>
        <p:spPr>
          <a:xfrm>
            <a:off x="8288787" y="3948177"/>
            <a:ext cx="2230743" cy="920299"/>
          </a:xfrm>
          <a:prstGeom prst="rect">
            <a:avLst/>
          </a:prstGeom>
        </p:spPr>
        <p:txBody>
          <a:bodyPr/>
          <a:lstStyle>
            <a:lvl1pPr marL="0" indent="0" algn="ctr" defTabSz="914377"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Descriptive text about presenter or team member can go here.</a:t>
            </a:r>
          </a:p>
        </p:txBody>
      </p:sp>
      <p:sp>
        <p:nvSpPr>
          <p:cNvPr id="39" name="Text Placeholder 19">
            <a:extLst>
              <a:ext uri="{FF2B5EF4-FFF2-40B4-BE49-F238E27FC236}">
                <a16:creationId xmlns:a16="http://schemas.microsoft.com/office/drawing/2014/main" id="{B89FC89A-B82D-8814-2C20-3D1838F34DB5}"/>
              </a:ext>
            </a:extLst>
          </p:cNvPr>
          <p:cNvSpPr>
            <a:spLocks noGrp="1"/>
          </p:cNvSpPr>
          <p:nvPr>
            <p:ph type="body" sz="quarter" idx="25" hasCustomPrompt="1"/>
          </p:nvPr>
        </p:nvSpPr>
        <p:spPr>
          <a:xfrm>
            <a:off x="1469782" y="5658526"/>
            <a:ext cx="9252439" cy="464484"/>
          </a:xfrm>
          <a:prstGeom prst="rect">
            <a:avLst/>
          </a:prstGeom>
        </p:spPr>
        <p:txBody>
          <a:bodyPr/>
          <a:lstStyle>
            <a:lvl1pPr marL="0" indent="0" algn="ctr" defTabSz="914377"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dirty="0"/>
              <a:t>Additional text of your choice can go here. This could be an overview of what the team does, or a summary of meeting objectives.</a:t>
            </a:r>
          </a:p>
        </p:txBody>
      </p:sp>
    </p:spTree>
    <p:extLst>
      <p:ext uri="{BB962C8B-B14F-4D97-AF65-F5344CB8AC3E}">
        <p14:creationId xmlns:p14="http://schemas.microsoft.com/office/powerpoint/2010/main" val="20100852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CCFC3308-C894-AA9B-6236-35AC41EDD6D7}"/>
              </a:ext>
            </a:extLst>
          </p:cNvPr>
          <p:cNvSpPr>
            <a:spLocks noGrp="1"/>
          </p:cNvSpPr>
          <p:nvPr>
            <p:ph type="chart" sz="quarter" idx="10"/>
          </p:nvPr>
        </p:nvSpPr>
        <p:spPr>
          <a:xfrm>
            <a:off x="392114" y="470263"/>
            <a:ext cx="11407775" cy="6017851"/>
          </a:xfrm>
        </p:spPr>
        <p:txBody>
          <a:bodyPr/>
          <a:lstStyle/>
          <a:p>
            <a:endParaRPr lang="en-US"/>
          </a:p>
        </p:txBody>
      </p:sp>
    </p:spTree>
    <p:extLst>
      <p:ext uri="{BB962C8B-B14F-4D97-AF65-F5344CB8AC3E}">
        <p14:creationId xmlns:p14="http://schemas.microsoft.com/office/powerpoint/2010/main" val="33219609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osing_ContactInfo">
    <p:bg>
      <p:bgPr>
        <a:solidFill>
          <a:schemeClr val="bg1"/>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5"/>
            <a:ext cx="3004947" cy="994143"/>
          </a:xfrm>
        </p:spPr>
        <p:txBody>
          <a:bodyPr/>
          <a:lstStyle>
            <a:lvl1pPr>
              <a:lnSpc>
                <a:spcPct val="100000"/>
              </a:lnSpc>
              <a:defRPr sz="4000">
                <a:solidFill>
                  <a:schemeClr val="tx1"/>
                </a:solidFill>
              </a:defRPr>
            </a:lvl1pPr>
          </a:lstStyle>
          <a:p>
            <a:r>
              <a:rPr lang="en-US" dirty="0"/>
              <a:t>Contact Info:</a:t>
            </a:r>
          </a:p>
        </p:txBody>
      </p:sp>
      <p:pic>
        <p:nvPicPr>
          <p:cNvPr id="3" name="Picture 2" descr="U.S. Centers for Disease Control and Prevention">
            <a:extLst>
              <a:ext uri="{FF2B5EF4-FFF2-40B4-BE49-F238E27FC236}">
                <a16:creationId xmlns:a16="http://schemas.microsoft.com/office/drawing/2014/main" id="{0E41121D-4275-A02E-455A-92E21792920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165978" y="5496168"/>
            <a:ext cx="1445079" cy="914400"/>
          </a:xfrm>
          <a:prstGeom prst="rect">
            <a:avLst/>
          </a:prstGeom>
        </p:spPr>
      </p:pic>
      <p:sp>
        <p:nvSpPr>
          <p:cNvPr id="13" name="Picture Placeholder 7" descr="Profile picture of presenter">
            <a:extLst>
              <a:ext uri="{FF2B5EF4-FFF2-40B4-BE49-F238E27FC236}">
                <a16:creationId xmlns:a16="http://schemas.microsoft.com/office/drawing/2014/main" id="{032E9D81-53DC-E9E9-97C6-B1AEB4C2E061}"/>
              </a:ext>
            </a:extLst>
          </p:cNvPr>
          <p:cNvSpPr>
            <a:spLocks noGrp="1"/>
          </p:cNvSpPr>
          <p:nvPr>
            <p:ph type="pic" sz="quarter" idx="10"/>
          </p:nvPr>
        </p:nvSpPr>
        <p:spPr>
          <a:xfrm>
            <a:off x="469127" y="2673273"/>
            <a:ext cx="1595344" cy="1595344"/>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solidFill>
                  <a:schemeClr val="tx1"/>
                </a:solidFill>
              </a:defRPr>
            </a:lvl1pPr>
          </a:lstStyle>
          <a:p>
            <a:r>
              <a:rPr lang="en-US" dirty="0"/>
              <a:t>Click icon to add picture</a:t>
            </a:r>
          </a:p>
        </p:txBody>
      </p:sp>
      <p:sp>
        <p:nvSpPr>
          <p:cNvPr id="5" name="Text Placeholder 49">
            <a:extLst>
              <a:ext uri="{FF2B5EF4-FFF2-40B4-BE49-F238E27FC236}">
                <a16:creationId xmlns:a16="http://schemas.microsoft.com/office/drawing/2014/main" id="{8E83E552-9002-8D41-A1B5-518E6ACE00EB}"/>
              </a:ext>
            </a:extLst>
          </p:cNvPr>
          <p:cNvSpPr>
            <a:spLocks noGrp="1"/>
          </p:cNvSpPr>
          <p:nvPr>
            <p:ph type="body" sz="quarter" idx="14" hasCustomPrompt="1"/>
          </p:nvPr>
        </p:nvSpPr>
        <p:spPr>
          <a:xfrm>
            <a:off x="2220778" y="2631348"/>
            <a:ext cx="3875223" cy="1876509"/>
          </a:xfrm>
          <a:prstGeom prst="rect">
            <a:avLst/>
          </a:prstGeom>
        </p:spPr>
        <p:txBody>
          <a:bodyPr>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Nunito Sans Normal" pitchFamily="2" charset="77"/>
                <a:ea typeface="Roboto Medium" panose="02000000000000000000" pitchFamily="2" charset="0"/>
              </a:defRPr>
            </a:lvl1pPr>
          </a:lstStyle>
          <a:p>
            <a:pPr lvl="0"/>
            <a:r>
              <a:rPr lang="en-US" dirty="0"/>
              <a:t>Name</a:t>
            </a:r>
          </a:p>
          <a:p>
            <a:pPr lvl="0"/>
            <a:r>
              <a:rPr lang="en-US" dirty="0"/>
              <a:t>Job Title</a:t>
            </a:r>
          </a:p>
          <a:p>
            <a:pPr lvl="0"/>
            <a:r>
              <a:rPr lang="en-US" dirty="0"/>
              <a:t>Division</a:t>
            </a:r>
          </a:p>
          <a:p>
            <a:pPr lvl="0"/>
            <a:r>
              <a:rPr lang="en-US" dirty="0"/>
              <a:t>Center/Institute/Office</a:t>
            </a:r>
          </a:p>
          <a:p>
            <a:pPr lvl="0"/>
            <a:r>
              <a:rPr lang="en-US" dirty="0"/>
              <a:t>Email | Phone</a:t>
            </a:r>
          </a:p>
        </p:txBody>
      </p:sp>
    </p:spTree>
    <p:extLst>
      <p:ext uri="{BB962C8B-B14F-4D97-AF65-F5344CB8AC3E}">
        <p14:creationId xmlns:p14="http://schemas.microsoft.com/office/powerpoint/2010/main" val="3014150434"/>
      </p:ext>
    </p:extLst>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_Thankyou">
    <p:bg>
      <p:bgPr>
        <a:solidFill>
          <a:schemeClr val="tx2"/>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5"/>
            <a:ext cx="3004947" cy="994143"/>
          </a:xfrm>
        </p:spPr>
        <p:txBody>
          <a:bodyPr/>
          <a:lstStyle>
            <a:lvl1pPr>
              <a:lnSpc>
                <a:spcPct val="100000"/>
              </a:lnSpc>
              <a:defRPr sz="4000">
                <a:solidFill>
                  <a:schemeClr val="bg2"/>
                </a:solidFill>
              </a:defRPr>
            </a:lvl1pPr>
          </a:lstStyle>
          <a:p>
            <a:r>
              <a:rPr lang="en-US" dirty="0"/>
              <a:t>Thank you.</a:t>
            </a:r>
          </a:p>
        </p:txBody>
      </p:sp>
      <p:pic>
        <p:nvPicPr>
          <p:cNvPr id="2" name="Picture 1" descr="U.S. Centers for Disease Control and Prevention">
            <a:extLst>
              <a:ext uri="{FF2B5EF4-FFF2-40B4-BE49-F238E27FC236}">
                <a16:creationId xmlns:a16="http://schemas.microsoft.com/office/drawing/2014/main" id="{3F308D8A-98FB-A14F-869C-C7DA2E29229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0165978" y="5496168"/>
            <a:ext cx="1445079" cy="914400"/>
          </a:xfrm>
          <a:prstGeom prst="rect">
            <a:avLst/>
          </a:prstGeom>
        </p:spPr>
      </p:pic>
      <p:sp>
        <p:nvSpPr>
          <p:cNvPr id="4" name="TextBox 3">
            <a:extLst>
              <a:ext uri="{FF2B5EF4-FFF2-40B4-BE49-F238E27FC236}">
                <a16:creationId xmlns:a16="http://schemas.microsoft.com/office/drawing/2014/main" id="{FDCC61B5-4E74-61A5-4872-A535DC2C13E8}"/>
              </a:ext>
            </a:extLst>
          </p:cNvPr>
          <p:cNvSpPr txBox="1">
            <a:spLocks noGrp="1" noRot="1" noMove="1" noResize="1" noEditPoints="1" noAdjustHandles="1" noChangeArrowheads="1" noChangeShapeType="1"/>
          </p:cNvSpPr>
          <p:nvPr userDrawn="1"/>
        </p:nvSpPr>
        <p:spPr>
          <a:xfrm>
            <a:off x="525969" y="4240744"/>
            <a:ext cx="7520753" cy="3416320"/>
          </a:xfrm>
          <a:prstGeom prst="rect">
            <a:avLst/>
          </a:prstGeom>
          <a:noFill/>
        </p:spPr>
        <p:txBody>
          <a:bodyPr wrap="square" rtlCol="0">
            <a:spAutoFit/>
          </a:bodyPr>
          <a:lstStyle/>
          <a:p>
            <a:pPr algn="l"/>
            <a:r>
              <a:rPr lang="en-US" sz="2400" dirty="0">
                <a:solidFill>
                  <a:schemeClr val="bg2"/>
                </a:solidFill>
                <a:latin typeface="+mn-lt"/>
              </a:rPr>
              <a:t>For more information, contact CDC</a:t>
            </a:r>
          </a:p>
          <a:p>
            <a:pPr algn="l"/>
            <a:r>
              <a:rPr lang="en-US" sz="2400" dirty="0">
                <a:solidFill>
                  <a:schemeClr val="bg2"/>
                </a:solidFill>
                <a:latin typeface="+mn-lt"/>
              </a:rPr>
              <a:t>1-800-CDC-INFO (232-4636)</a:t>
            </a:r>
          </a:p>
          <a:p>
            <a:pPr algn="l"/>
            <a:r>
              <a:rPr lang="en-US" sz="2400" dirty="0">
                <a:solidFill>
                  <a:schemeClr val="bg2"/>
                </a:solidFill>
                <a:latin typeface="+mn-lt"/>
              </a:rPr>
              <a:t>TTY:  1-888-232-6348  </a:t>
            </a:r>
            <a:r>
              <a:rPr lang="en-US" sz="2400" u="sng" dirty="0">
                <a:solidFill>
                  <a:schemeClr val="bg2"/>
                </a:solidFill>
                <a:latin typeface="+mn-lt"/>
                <a:hlinkClick r:id="rId3">
                  <a:extLst>
                    <a:ext uri="{A12FA001-AC4F-418D-AE19-62706E023703}">
                      <ahyp:hlinkClr xmlns:ahyp="http://schemas.microsoft.com/office/drawing/2018/hyperlinkcolor" val="tx"/>
                    </a:ext>
                  </a:extLst>
                </a:hlinkClick>
              </a:rPr>
              <a:t>https://www.cdc.gov/</a:t>
            </a:r>
            <a:endParaRPr lang="en-US" sz="2400" u="sng" dirty="0">
              <a:solidFill>
                <a:schemeClr val="bg2"/>
              </a:solidFill>
              <a:latin typeface="+mn-lt"/>
            </a:endParaRPr>
          </a:p>
          <a:p>
            <a:pPr algn="l"/>
            <a:r>
              <a:rPr lang="en-US" sz="2400" dirty="0">
                <a:solidFill>
                  <a:schemeClr val="bg2"/>
                </a:solidFill>
                <a:latin typeface="+mn-lt"/>
              </a:rPr>
              <a:t>Follow us on social </a:t>
            </a:r>
            <a:r>
              <a:rPr lang="en-US" sz="2400" b="1" dirty="0">
                <a:solidFill>
                  <a:schemeClr val="bg2"/>
                </a:solidFill>
                <a:latin typeface="+mn-lt"/>
              </a:rPr>
              <a:t>@CDCgov</a:t>
            </a:r>
          </a:p>
          <a:p>
            <a:pPr algn="l"/>
            <a:endParaRPr lang="en-US" sz="2400" dirty="0">
              <a:solidFill>
                <a:schemeClr val="bg2"/>
              </a:solidFill>
              <a:latin typeface="+mn-lt"/>
            </a:endParaRPr>
          </a:p>
          <a:p>
            <a:pPr algn="l"/>
            <a:r>
              <a:rPr lang="en-US" sz="2400" dirty="0">
                <a:solidFill>
                  <a:schemeClr val="bg2"/>
                </a:solidFill>
                <a:latin typeface="+mn-lt"/>
              </a:rPr>
              <a:t>The findings and conclusions in this report are those of the authors and do not necessarily represent the official position of the U. S. Centers for Disease Control and Prevention.</a:t>
            </a:r>
          </a:p>
        </p:txBody>
      </p:sp>
    </p:spTree>
    <p:extLst>
      <p:ext uri="{BB962C8B-B14F-4D97-AF65-F5344CB8AC3E}">
        <p14:creationId xmlns:p14="http://schemas.microsoft.com/office/powerpoint/2010/main" val="226578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65EC18-6B11-4921-AFE4-F2E72035378D}" type="datetimeFigureOut">
              <a:rPr lang="en-US" smtClean="0"/>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26656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1" name="object 2">
            <a:extLst>
              <a:ext uri="{FF2B5EF4-FFF2-40B4-BE49-F238E27FC236}">
                <a16:creationId xmlns:a16="http://schemas.microsoft.com/office/drawing/2014/main" id="{4513A47A-93F6-287A-66AF-CA3578579A34}"/>
              </a:ext>
            </a:extLst>
          </p:cNvPr>
          <p:cNvSpPr/>
          <p:nvPr/>
        </p:nvSpPr>
        <p:spPr>
          <a:xfrm>
            <a:off x="1821" y="526259"/>
            <a:ext cx="12187859" cy="333068"/>
          </a:xfrm>
          <a:custGeom>
            <a:avLst/>
            <a:gdLst/>
            <a:ahLst/>
            <a:cxnLst/>
            <a:rect l="l" t="t" r="r" b="b"/>
            <a:pathLst>
              <a:path w="9344025" h="344169">
                <a:moveTo>
                  <a:pt x="0" y="343573"/>
                </a:moveTo>
                <a:lnTo>
                  <a:pt x="9343771" y="343573"/>
                </a:lnTo>
                <a:lnTo>
                  <a:pt x="9343771" y="0"/>
                </a:lnTo>
                <a:lnTo>
                  <a:pt x="0" y="0"/>
                </a:lnTo>
                <a:lnTo>
                  <a:pt x="0" y="343573"/>
                </a:lnTo>
                <a:close/>
              </a:path>
            </a:pathLst>
          </a:custGeom>
          <a:solidFill>
            <a:srgbClr val="024E7B"/>
          </a:solidFill>
        </p:spPr>
        <p:txBody>
          <a:bodyPr wrap="square" lIns="0" tIns="0" rIns="0" bIns="0" rtlCol="0"/>
          <a:lstStyle/>
          <a:p>
            <a:endParaRPr/>
          </a:p>
        </p:txBody>
      </p:sp>
      <p:grpSp>
        <p:nvGrpSpPr>
          <p:cNvPr id="42" name="object 3">
            <a:extLst>
              <a:ext uri="{FF2B5EF4-FFF2-40B4-BE49-F238E27FC236}">
                <a16:creationId xmlns:a16="http://schemas.microsoft.com/office/drawing/2014/main" id="{E1B33D35-5537-BB17-0870-B0589D0266B3}"/>
              </a:ext>
            </a:extLst>
          </p:cNvPr>
          <p:cNvGrpSpPr/>
          <p:nvPr/>
        </p:nvGrpSpPr>
        <p:grpSpPr>
          <a:xfrm>
            <a:off x="1" y="0"/>
            <a:ext cx="12189515" cy="1068644"/>
            <a:chOff x="0" y="0"/>
            <a:chExt cx="9345295" cy="1104265"/>
          </a:xfrm>
        </p:grpSpPr>
        <p:sp>
          <p:nvSpPr>
            <p:cNvPr id="43" name="object 4">
              <a:extLst>
                <a:ext uri="{FF2B5EF4-FFF2-40B4-BE49-F238E27FC236}">
                  <a16:creationId xmlns:a16="http://schemas.microsoft.com/office/drawing/2014/main" id="{ADBCEA27-F20A-91FC-EF18-1454723D3D5E}"/>
                </a:ext>
              </a:extLst>
            </p:cNvPr>
            <p:cNvSpPr/>
            <p:nvPr/>
          </p:nvSpPr>
          <p:spPr>
            <a:xfrm>
              <a:off x="1396" y="0"/>
              <a:ext cx="9344025" cy="440055"/>
            </a:xfrm>
            <a:custGeom>
              <a:avLst/>
              <a:gdLst/>
              <a:ahLst/>
              <a:cxnLst/>
              <a:rect l="l" t="t" r="r" b="b"/>
              <a:pathLst>
                <a:path w="9344025" h="440055">
                  <a:moveTo>
                    <a:pt x="0" y="439445"/>
                  </a:moveTo>
                  <a:lnTo>
                    <a:pt x="9343771" y="439445"/>
                  </a:lnTo>
                  <a:lnTo>
                    <a:pt x="9343771" y="0"/>
                  </a:lnTo>
                  <a:lnTo>
                    <a:pt x="0" y="0"/>
                  </a:lnTo>
                  <a:lnTo>
                    <a:pt x="0" y="439445"/>
                  </a:lnTo>
                  <a:close/>
                </a:path>
              </a:pathLst>
            </a:custGeom>
            <a:solidFill>
              <a:srgbClr val="024E7B"/>
            </a:solidFill>
          </p:spPr>
          <p:txBody>
            <a:bodyPr wrap="square" lIns="0" tIns="0" rIns="0" bIns="0" rtlCol="0"/>
            <a:lstStyle/>
            <a:p>
              <a:endParaRPr/>
            </a:p>
          </p:txBody>
        </p:sp>
        <p:sp>
          <p:nvSpPr>
            <p:cNvPr id="44" name="object 5">
              <a:extLst>
                <a:ext uri="{FF2B5EF4-FFF2-40B4-BE49-F238E27FC236}">
                  <a16:creationId xmlns:a16="http://schemas.microsoft.com/office/drawing/2014/main" id="{A3AECB6A-7A99-C1EF-A49D-B3653017E0DB}"/>
                </a:ext>
              </a:extLst>
            </p:cNvPr>
            <p:cNvSpPr/>
            <p:nvPr/>
          </p:nvSpPr>
          <p:spPr>
            <a:xfrm>
              <a:off x="0" y="439445"/>
              <a:ext cx="9345295" cy="50165"/>
            </a:xfrm>
            <a:custGeom>
              <a:avLst/>
              <a:gdLst/>
              <a:ahLst/>
              <a:cxnLst/>
              <a:rect l="l" t="t" r="r" b="b"/>
              <a:pathLst>
                <a:path w="9345295" h="50165">
                  <a:moveTo>
                    <a:pt x="0" y="49593"/>
                  </a:moveTo>
                  <a:lnTo>
                    <a:pt x="9345168" y="49593"/>
                  </a:lnTo>
                  <a:lnTo>
                    <a:pt x="9345168" y="0"/>
                  </a:lnTo>
                  <a:lnTo>
                    <a:pt x="0" y="0"/>
                  </a:lnTo>
                  <a:lnTo>
                    <a:pt x="0" y="49593"/>
                  </a:lnTo>
                  <a:close/>
                </a:path>
              </a:pathLst>
            </a:custGeom>
            <a:solidFill>
              <a:srgbClr val="F4973C"/>
            </a:solidFill>
          </p:spPr>
          <p:txBody>
            <a:bodyPr wrap="square" lIns="0" tIns="0" rIns="0" bIns="0" rtlCol="0"/>
            <a:lstStyle/>
            <a:p>
              <a:endParaRPr/>
            </a:p>
          </p:txBody>
        </p:sp>
        <p:sp>
          <p:nvSpPr>
            <p:cNvPr id="45" name="object 6">
              <a:extLst>
                <a:ext uri="{FF2B5EF4-FFF2-40B4-BE49-F238E27FC236}">
                  <a16:creationId xmlns:a16="http://schemas.microsoft.com/office/drawing/2014/main" id="{16F1D3A6-31DD-298B-618B-1D2E0EEE7D06}"/>
                </a:ext>
              </a:extLst>
            </p:cNvPr>
            <p:cNvSpPr/>
            <p:nvPr/>
          </p:nvSpPr>
          <p:spPr>
            <a:xfrm>
              <a:off x="0" y="489038"/>
              <a:ext cx="9345295" cy="55244"/>
            </a:xfrm>
            <a:custGeom>
              <a:avLst/>
              <a:gdLst/>
              <a:ahLst/>
              <a:cxnLst/>
              <a:rect l="l" t="t" r="r" b="b"/>
              <a:pathLst>
                <a:path w="9345295" h="55245">
                  <a:moveTo>
                    <a:pt x="9345168" y="0"/>
                  </a:moveTo>
                  <a:lnTo>
                    <a:pt x="0" y="0"/>
                  </a:lnTo>
                  <a:lnTo>
                    <a:pt x="0" y="54762"/>
                  </a:lnTo>
                  <a:lnTo>
                    <a:pt x="9345168" y="54762"/>
                  </a:lnTo>
                  <a:lnTo>
                    <a:pt x="9345168" y="0"/>
                  </a:lnTo>
                  <a:close/>
                </a:path>
              </a:pathLst>
            </a:custGeom>
            <a:solidFill>
              <a:srgbClr val="1796BA"/>
            </a:solidFill>
          </p:spPr>
          <p:txBody>
            <a:bodyPr wrap="square" lIns="0" tIns="0" rIns="0" bIns="0" rtlCol="0"/>
            <a:lstStyle/>
            <a:p>
              <a:endParaRPr/>
            </a:p>
          </p:txBody>
        </p:sp>
        <p:sp>
          <p:nvSpPr>
            <p:cNvPr id="46" name="object 7">
              <a:extLst>
                <a:ext uri="{FF2B5EF4-FFF2-40B4-BE49-F238E27FC236}">
                  <a16:creationId xmlns:a16="http://schemas.microsoft.com/office/drawing/2014/main" id="{466AC504-6D20-7ED5-D3DD-6E49E7B2B742}"/>
                </a:ext>
              </a:extLst>
            </p:cNvPr>
            <p:cNvSpPr/>
            <p:nvPr/>
          </p:nvSpPr>
          <p:spPr>
            <a:xfrm>
              <a:off x="0" y="400182"/>
              <a:ext cx="9345295" cy="704215"/>
            </a:xfrm>
            <a:custGeom>
              <a:avLst/>
              <a:gdLst/>
              <a:ahLst/>
              <a:cxnLst/>
              <a:rect l="l" t="t" r="r" b="b"/>
              <a:pathLst>
                <a:path w="9345295" h="704215">
                  <a:moveTo>
                    <a:pt x="9345168" y="0"/>
                  </a:moveTo>
                  <a:lnTo>
                    <a:pt x="9324244" y="61845"/>
                  </a:lnTo>
                  <a:lnTo>
                    <a:pt x="9230865" y="161703"/>
                  </a:lnTo>
                  <a:lnTo>
                    <a:pt x="9048313" y="204875"/>
                  </a:lnTo>
                  <a:lnTo>
                    <a:pt x="281109" y="214502"/>
                  </a:lnTo>
                  <a:lnTo>
                    <a:pt x="239397" y="219165"/>
                  </a:lnTo>
                  <a:lnTo>
                    <a:pt x="145897" y="248822"/>
                  </a:lnTo>
                  <a:lnTo>
                    <a:pt x="48060" y="326979"/>
                  </a:lnTo>
                  <a:lnTo>
                    <a:pt x="0" y="458862"/>
                  </a:lnTo>
                  <a:lnTo>
                    <a:pt x="0" y="704023"/>
                  </a:lnTo>
                  <a:lnTo>
                    <a:pt x="9345168" y="704023"/>
                  </a:lnTo>
                  <a:lnTo>
                    <a:pt x="9345168" y="0"/>
                  </a:lnTo>
                  <a:close/>
                </a:path>
              </a:pathLst>
            </a:custGeom>
            <a:solidFill>
              <a:srgbClr val="FFFFFF"/>
            </a:solidFill>
          </p:spPr>
          <p:txBody>
            <a:bodyPr wrap="square" lIns="0" tIns="0" rIns="0" bIns="0" rtlCol="0"/>
            <a:lstStyle/>
            <a:p>
              <a:endParaRPr/>
            </a:p>
          </p:txBody>
        </p:sp>
      </p:grpSp>
      <p:sp>
        <p:nvSpPr>
          <p:cNvPr id="59" name="object 20">
            <a:extLst>
              <a:ext uri="{FF2B5EF4-FFF2-40B4-BE49-F238E27FC236}">
                <a16:creationId xmlns:a16="http://schemas.microsoft.com/office/drawing/2014/main" id="{C022E75A-8187-84D9-C075-BCF1648F79E5}"/>
              </a:ext>
            </a:extLst>
          </p:cNvPr>
          <p:cNvSpPr/>
          <p:nvPr/>
        </p:nvSpPr>
        <p:spPr>
          <a:xfrm>
            <a:off x="1191759" y="5368579"/>
            <a:ext cx="26504" cy="19665"/>
          </a:xfrm>
          <a:custGeom>
            <a:avLst/>
            <a:gdLst/>
            <a:ahLst/>
            <a:cxnLst/>
            <a:rect l="l" t="t" r="r" b="b"/>
            <a:pathLst>
              <a:path w="20319" h="20320">
                <a:moveTo>
                  <a:pt x="0" y="9969"/>
                </a:moveTo>
                <a:lnTo>
                  <a:pt x="2919" y="2919"/>
                </a:lnTo>
                <a:lnTo>
                  <a:pt x="9969" y="0"/>
                </a:lnTo>
                <a:lnTo>
                  <a:pt x="17019" y="2919"/>
                </a:lnTo>
                <a:lnTo>
                  <a:pt x="19938" y="9969"/>
                </a:lnTo>
                <a:lnTo>
                  <a:pt x="17019" y="17019"/>
                </a:lnTo>
                <a:lnTo>
                  <a:pt x="9969" y="19938"/>
                </a:lnTo>
                <a:lnTo>
                  <a:pt x="2919" y="17019"/>
                </a:lnTo>
                <a:lnTo>
                  <a:pt x="0" y="9969"/>
                </a:lnTo>
                <a:close/>
              </a:path>
            </a:pathLst>
          </a:custGeom>
          <a:solidFill>
            <a:srgbClr val="231F20"/>
          </a:solidFill>
        </p:spPr>
        <p:txBody>
          <a:bodyPr wrap="square" lIns="0" tIns="0" rIns="0" bIns="0" rtlCol="0"/>
          <a:lstStyle/>
          <a:p>
            <a:endParaRPr/>
          </a:p>
        </p:txBody>
      </p:sp>
      <p:sp>
        <p:nvSpPr>
          <p:cNvPr id="60" name="Content Placeholder 2">
            <a:extLst>
              <a:ext uri="{FF2B5EF4-FFF2-40B4-BE49-F238E27FC236}">
                <a16:creationId xmlns:a16="http://schemas.microsoft.com/office/drawing/2014/main" id="{2136A917-5660-F954-EFBE-B3FAE49374E1}"/>
              </a:ext>
            </a:extLst>
          </p:cNvPr>
          <p:cNvSpPr>
            <a:spLocks noGrp="1"/>
          </p:cNvSpPr>
          <p:nvPr>
            <p:ph idx="1"/>
          </p:nvPr>
        </p:nvSpPr>
        <p:spPr>
          <a:xfrm>
            <a:off x="1524000" y="2089134"/>
            <a:ext cx="10237304" cy="147732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1" name="Title 1">
            <a:extLst>
              <a:ext uri="{FF2B5EF4-FFF2-40B4-BE49-F238E27FC236}">
                <a16:creationId xmlns:a16="http://schemas.microsoft.com/office/drawing/2014/main" id="{22BEC0AC-C4E9-8498-9507-FC5F66D8E692}"/>
              </a:ext>
            </a:extLst>
          </p:cNvPr>
          <p:cNvSpPr>
            <a:spLocks noGrp="1"/>
          </p:cNvSpPr>
          <p:nvPr>
            <p:ph type="title" hasCustomPrompt="1"/>
          </p:nvPr>
        </p:nvSpPr>
        <p:spPr>
          <a:xfrm>
            <a:off x="1524000" y="1169171"/>
            <a:ext cx="10237304" cy="431029"/>
          </a:xfrm>
        </p:spPr>
        <p:txBody>
          <a:bodyPr/>
          <a:lstStyle>
            <a:lvl1pPr>
              <a:defRPr/>
            </a:lvl1pPr>
          </a:lstStyle>
          <a:p>
            <a:r>
              <a:rPr kumimoji="0" lang="en-US"/>
              <a:t>Click to edit master title style</a:t>
            </a:r>
          </a:p>
        </p:txBody>
      </p:sp>
    </p:spTree>
    <p:extLst>
      <p:ext uri="{BB962C8B-B14F-4D97-AF65-F5344CB8AC3E}">
        <p14:creationId xmlns:p14="http://schemas.microsoft.com/office/powerpoint/2010/main" val="736393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1D65EC18-6B11-4921-AFE4-F2E72035378D}" type="datetimeFigureOut">
              <a:rPr lang="en-US" smtClean="0"/>
              <a:t>1/31/26</a:t>
            </a:fld>
            <a:endParaRPr lang="en-US"/>
          </a:p>
        </p:txBody>
      </p:sp>
      <p:sp>
        <p:nvSpPr>
          <p:cNvPr id="27" name="Slide Number Placeholder 26"/>
          <p:cNvSpPr>
            <a:spLocks noGrp="1"/>
          </p:cNvSpPr>
          <p:nvPr>
            <p:ph type="sldNum" sz="quarter" idx="11"/>
          </p:nvPr>
        </p:nvSpPr>
        <p:spPr/>
        <p:txBody>
          <a:bodyPr rtlCol="0"/>
          <a:lstStyle/>
          <a:p>
            <a:fld id="{ADFC423A-4168-4475-B9EA-4D0E50D4F3C0}"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4010569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1D65EC18-6B11-4921-AFE4-F2E72035378D}" type="datetimeFigureOut">
              <a:rPr lang="en-US" smtClean="0"/>
              <a:t>1/31/26</a:t>
            </a:fld>
            <a:endParaRPr lang="en-US"/>
          </a:p>
        </p:txBody>
      </p:sp>
      <p:sp>
        <p:nvSpPr>
          <p:cNvPr id="4" name="Footer Placeholder 3"/>
          <p:cNvSpPr>
            <a:spLocks noGrp="1"/>
          </p:cNvSpPr>
          <p:nvPr>
            <p:ph type="ftr" sz="quarter" idx="11"/>
          </p:nvPr>
        </p:nvSpPr>
        <p:spPr>
          <a:xfrm>
            <a:off x="7010400" y="612648"/>
            <a:ext cx="1767840" cy="457200"/>
          </a:xfrm>
        </p:spPr>
        <p:txBody>
          <a:bodyPr/>
          <a:lstStyle/>
          <a:p>
            <a:endParaRPr lang="en-US"/>
          </a:p>
        </p:txBody>
      </p:sp>
      <p:sp>
        <p:nvSpPr>
          <p:cNvPr id="5" name="Slide Number Placeholder 4"/>
          <p:cNvSpPr>
            <a:spLocks noGrp="1"/>
          </p:cNvSpPr>
          <p:nvPr>
            <p:ph type="sldNum" sz="quarter" idx="12"/>
          </p:nvPr>
        </p:nvSpPr>
        <p:spPr>
          <a:xfrm>
            <a:off x="10899648" y="2272"/>
            <a:ext cx="1016000" cy="365760"/>
          </a:xfrm>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1554972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5EC18-6B11-4921-AFE4-F2E72035378D}" type="datetimeFigureOut">
              <a:rPr lang="en-US" smtClean="0"/>
              <a:t>1/31/26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4286577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65EC18-6B11-4921-AFE4-F2E72035378D}" type="datetimeFigureOut">
              <a:rPr lang="en-US" smtClean="0"/>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508522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65EC18-6B11-4921-AFE4-F2E72035378D}" type="datetimeFigureOut">
              <a:rPr lang="en-US" smtClean="0"/>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287350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65EC18-6B11-4921-AFE4-F2E72035378D}"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83818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65EC18-6B11-4921-AFE4-F2E72035378D}"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C423A-4168-4475-B9EA-4D0E50D4F3C0}" type="slidenum">
              <a:rPr lang="en-US" smtClean="0"/>
              <a:t>‹#›</a:t>
            </a:fld>
            <a:endParaRPr lang="en-US"/>
          </a:p>
        </p:txBody>
      </p:sp>
    </p:spTree>
    <p:extLst>
      <p:ext uri="{BB962C8B-B14F-4D97-AF65-F5344CB8AC3E}">
        <p14:creationId xmlns:p14="http://schemas.microsoft.com/office/powerpoint/2010/main" val="3751220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A4B1-EEB0-6FF6-99E3-20D89E3AFC02}"/>
              </a:ext>
            </a:extLst>
          </p:cNvPr>
          <p:cNvSpPr>
            <a:spLocks noGrp="1"/>
          </p:cNvSpPr>
          <p:nvPr>
            <p:ph type="ctrTitle"/>
          </p:nvPr>
        </p:nvSpPr>
        <p:spPr>
          <a:xfrm>
            <a:off x="561975" y="1943099"/>
            <a:ext cx="9144000" cy="906463"/>
          </a:xfrm>
          <a:prstGeom prst="rect">
            <a:avLst/>
          </a:prstGeom>
        </p:spPr>
        <p:txBody>
          <a:bodyPr anchor="b"/>
          <a:lstStyle>
            <a:lvl1pPr algn="l">
              <a:defRPr sz="4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8F86B6B-8835-1093-6D3A-1DB106525272}"/>
              </a:ext>
            </a:extLst>
          </p:cNvPr>
          <p:cNvSpPr>
            <a:spLocks noGrp="1"/>
          </p:cNvSpPr>
          <p:nvPr>
            <p:ph type="subTitle" idx="1" hasCustomPrompt="1"/>
          </p:nvPr>
        </p:nvSpPr>
        <p:spPr>
          <a:xfrm>
            <a:off x="561975" y="318055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 Date</a:t>
            </a:r>
          </a:p>
        </p:txBody>
      </p:sp>
      <p:sp>
        <p:nvSpPr>
          <p:cNvPr id="4" name="Date Placeholder 3">
            <a:extLst>
              <a:ext uri="{FF2B5EF4-FFF2-40B4-BE49-F238E27FC236}">
                <a16:creationId xmlns:a16="http://schemas.microsoft.com/office/drawing/2014/main" id="{D8EB3ECC-C8C2-4B82-20EE-7C807BC04014}"/>
              </a:ext>
            </a:extLst>
          </p:cNvPr>
          <p:cNvSpPr>
            <a:spLocks noGrp="1"/>
          </p:cNvSpPr>
          <p:nvPr>
            <p:ph type="dt" sz="half" idx="10"/>
          </p:nvPr>
        </p:nvSpPr>
        <p:spPr>
          <a:xfrm>
            <a:off x="749710" y="5677924"/>
            <a:ext cx="2743200" cy="365125"/>
          </a:xfrm>
          <a:prstGeom prst="rect">
            <a:avLst/>
          </a:prstGeom>
        </p:spPr>
        <p:txBody>
          <a:bodyPr/>
          <a:lstStyle/>
          <a:p>
            <a:fld id="{F22F744C-467F-4F6E-8E98-A90DF4A1C1F4}" type="datetimeFigureOut">
              <a:rPr lang="en-US" smtClean="0"/>
              <a:t>1/31/26</a:t>
            </a:fld>
            <a:endParaRPr lang="en-US" dirty="0"/>
          </a:p>
        </p:txBody>
      </p:sp>
      <p:sp>
        <p:nvSpPr>
          <p:cNvPr id="5" name="Footer Placeholder 4">
            <a:extLst>
              <a:ext uri="{FF2B5EF4-FFF2-40B4-BE49-F238E27FC236}">
                <a16:creationId xmlns:a16="http://schemas.microsoft.com/office/drawing/2014/main" id="{597AD4BD-AFF6-50D8-D0A1-07E5B7E862E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9139A19-0106-DD1F-4CF1-6F1D98ADB9B3}"/>
              </a:ext>
            </a:extLst>
          </p:cNvPr>
          <p:cNvSpPr>
            <a:spLocks noGrp="1"/>
          </p:cNvSpPr>
          <p:nvPr>
            <p:ph type="sldNum" sz="quarter" idx="12"/>
          </p:nvPr>
        </p:nvSpPr>
        <p:spPr/>
        <p:txBody>
          <a:bodyPr/>
          <a:lstStyle/>
          <a:p>
            <a:fld id="{5C2F2A96-45B6-48CF-B2CC-1C319E14B834}" type="slidenum">
              <a:rPr lang="en-US" smtClean="0"/>
              <a:t>‹#›</a:t>
            </a:fld>
            <a:endParaRPr lang="en-US" dirty="0"/>
          </a:p>
        </p:txBody>
      </p:sp>
    </p:spTree>
    <p:extLst>
      <p:ext uri="{BB962C8B-B14F-4D97-AF65-F5344CB8AC3E}">
        <p14:creationId xmlns:p14="http://schemas.microsoft.com/office/powerpoint/2010/main" val="4147442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D5D-E93A-3D83-3727-7DE100627707}"/>
              </a:ext>
            </a:extLst>
          </p:cNvPr>
          <p:cNvSpPr>
            <a:spLocks noGrp="1"/>
          </p:cNvSpPr>
          <p:nvPr>
            <p:ph type="ctrTitle"/>
          </p:nvPr>
        </p:nvSpPr>
        <p:spPr>
          <a:xfrm>
            <a:off x="952500" y="742949"/>
            <a:ext cx="9144000" cy="1909763"/>
          </a:xfrm>
        </p:spPr>
        <p:txBody>
          <a:bodyPr anchor="b"/>
          <a:lstStyle>
            <a:lvl1pPr algn="l">
              <a:defRPr sz="6000" baseline="0">
                <a:latin typeface="+mj-lt"/>
              </a:defRPr>
            </a:lvl1pPr>
          </a:lstStyle>
          <a:p>
            <a:r>
              <a:rPr lang="en-US"/>
              <a:t>Click to edit Master title style</a:t>
            </a:r>
          </a:p>
        </p:txBody>
      </p:sp>
      <p:sp>
        <p:nvSpPr>
          <p:cNvPr id="3" name="Subtitle 2">
            <a:extLst>
              <a:ext uri="{FF2B5EF4-FFF2-40B4-BE49-F238E27FC236}">
                <a16:creationId xmlns:a16="http://schemas.microsoft.com/office/drawing/2014/main" id="{6F6A32D3-FAA4-CF89-A0F2-E6518834AB6F}"/>
              </a:ext>
            </a:extLst>
          </p:cNvPr>
          <p:cNvSpPr>
            <a:spLocks noGrp="1"/>
          </p:cNvSpPr>
          <p:nvPr>
            <p:ph type="subTitle" idx="1"/>
          </p:nvPr>
        </p:nvSpPr>
        <p:spPr>
          <a:xfrm>
            <a:off x="952500" y="29924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6199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DDE-6C24-A109-BA9B-28CB57733615}"/>
              </a:ext>
            </a:extLst>
          </p:cNvPr>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27B4305-584F-26F1-BC54-2ADD5B14F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49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5A14-BF3E-5E32-99D9-FE6FBBA96CD2}"/>
              </a:ext>
            </a:extLst>
          </p:cNvPr>
          <p:cNvSpPr>
            <a:spLocks noGrp="1"/>
          </p:cNvSpPr>
          <p:nvPr>
            <p:ph type="title" hasCustomPrompt="1"/>
          </p:nvPr>
        </p:nvSpPr>
        <p:spPr/>
        <p:txBody>
          <a:bodyPr/>
          <a:lstStyle>
            <a:lvl1pPr>
              <a:defRPr/>
            </a:lvl1pPr>
          </a:lstStyle>
          <a:p>
            <a:r>
              <a:rPr lang="en-US"/>
              <a:t>Click to edit master title style</a:t>
            </a:r>
          </a:p>
        </p:txBody>
      </p:sp>
      <p:sp>
        <p:nvSpPr>
          <p:cNvPr id="3" name="Slide Number Placeholder 2">
            <a:extLst>
              <a:ext uri="{FF2B5EF4-FFF2-40B4-BE49-F238E27FC236}">
                <a16:creationId xmlns:a16="http://schemas.microsoft.com/office/drawing/2014/main" id="{D855242F-DF06-C3E1-17FC-E2E45F6764A2}"/>
              </a:ext>
            </a:extLst>
          </p:cNvPr>
          <p:cNvSpPr>
            <a:spLocks noGrp="1"/>
          </p:cNvSpPr>
          <p:nvPr>
            <p:ph type="sldNum" sz="quarter" idx="10"/>
          </p:nvPr>
        </p:nvSpPr>
        <p:spPr>
          <a:xfrm>
            <a:off x="8778240" y="6377940"/>
            <a:ext cx="2804160" cy="276999"/>
          </a:xfrm>
          <a:prstGeom prst="rect">
            <a:avLst/>
          </a:prstGeo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059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755F-DB26-C9E8-DF21-D88A8865F4F9}"/>
              </a:ext>
            </a:extLst>
          </p:cNvPr>
          <p:cNvSpPr>
            <a:spLocks noGrp="1"/>
          </p:cNvSpPr>
          <p:nvPr>
            <p:ph type="title"/>
          </p:nvPr>
        </p:nvSpPr>
        <p:spPr>
          <a:xfrm>
            <a:off x="831850" y="1709738"/>
            <a:ext cx="10515600" cy="2852737"/>
          </a:xfrm>
        </p:spPr>
        <p:txBody>
          <a:bodyPr anchor="b"/>
          <a:lstStyle>
            <a:lvl1pPr>
              <a:defRPr sz="600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1C6218B8-E16F-19EE-79B5-9CE490723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6148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A5B-E222-D0D8-A143-1C043A8FB8A4}"/>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DB157C0B-FE9A-5D45-F823-193AAC7B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5714-B493-4B8F-259C-575223924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48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52B-B1E9-8B2D-65D3-D2B9F2994ACF}"/>
              </a:ext>
            </a:extLst>
          </p:cNvPr>
          <p:cNvSpPr>
            <a:spLocks noGrp="1"/>
          </p:cNvSpPr>
          <p:nvPr>
            <p:ph type="title"/>
          </p:nvPr>
        </p:nvSpPr>
        <p:spPr>
          <a:xfrm>
            <a:off x="839788" y="365125"/>
            <a:ext cx="10515600" cy="1325563"/>
          </a:xfrm>
        </p:spPr>
        <p:txBody>
          <a:bodyPr/>
          <a:lstStyle>
            <a:lvl1pPr>
              <a:defRPr>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C5B33F6A-4EB8-41F1-87E5-3A89D33E5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E3DD0-48B7-D91D-920A-1E348B6DD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189E-29B0-E7B7-7C2A-A6D2D9DD7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95FD-C299-E933-011C-6FEB1EE8B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657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1A5D-BF51-F05D-42AC-AB72630AEE71}"/>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6CC3CFFF-B886-BDCF-8120-3530BD57444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1/31/26</a:t>
            </a:fld>
            <a:endParaRPr lang="en-US" dirty="0"/>
          </a:p>
        </p:txBody>
      </p:sp>
      <p:sp>
        <p:nvSpPr>
          <p:cNvPr id="4" name="Footer Placeholder 3">
            <a:extLst>
              <a:ext uri="{FF2B5EF4-FFF2-40B4-BE49-F238E27FC236}">
                <a16:creationId xmlns:a16="http://schemas.microsoft.com/office/drawing/2014/main" id="{AC971F9E-83D1-A87F-3032-B7C15045E44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9026F7C7-C02F-1728-1661-F858B9E335BF}"/>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2156728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05D87-D2BF-71D4-1BBF-D060C0ED2D0E}"/>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1/31/26</a:t>
            </a:fld>
            <a:endParaRPr lang="en-US" dirty="0"/>
          </a:p>
        </p:txBody>
      </p:sp>
      <p:sp>
        <p:nvSpPr>
          <p:cNvPr id="3" name="Footer Placeholder 2">
            <a:extLst>
              <a:ext uri="{FF2B5EF4-FFF2-40B4-BE49-F238E27FC236}">
                <a16:creationId xmlns:a16="http://schemas.microsoft.com/office/drawing/2014/main" id="{8AB548A4-61CB-67AE-A0A4-EA4832DC9F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A098E40-EA7E-8265-A72C-161973C3EC75}"/>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3418059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8121-8CA6-BF19-C140-FE486178E71F}"/>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AEB8C30E-F5F1-0029-DAF2-AC8643C3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B549D-7D88-9038-F0DE-9FDD84B53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716A4-B702-99CA-BFCA-736D6A3C18C2}"/>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1/31/26</a:t>
            </a:fld>
            <a:endParaRPr lang="en-US" dirty="0"/>
          </a:p>
        </p:txBody>
      </p:sp>
      <p:sp>
        <p:nvSpPr>
          <p:cNvPr id="6" name="Footer Placeholder 5">
            <a:extLst>
              <a:ext uri="{FF2B5EF4-FFF2-40B4-BE49-F238E27FC236}">
                <a16:creationId xmlns:a16="http://schemas.microsoft.com/office/drawing/2014/main" id="{3CC5DA1A-EE78-BD47-5FB2-8112AFFC06F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E289169-1C3E-6986-3FF0-EC6FE2CA62FF}"/>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69711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55EA-24EE-870D-B4D8-74EF0A3CB241}"/>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0AC54A75-9081-A4C1-DC95-A5B3B3E0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BCACDA-5AA9-D92F-1051-B8BF53E3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A859C-CEFC-2F08-9164-0DB4A457C25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1/31/26</a:t>
            </a:fld>
            <a:endParaRPr lang="en-US" dirty="0"/>
          </a:p>
        </p:txBody>
      </p:sp>
      <p:sp>
        <p:nvSpPr>
          <p:cNvPr id="6" name="Footer Placeholder 5">
            <a:extLst>
              <a:ext uri="{FF2B5EF4-FFF2-40B4-BE49-F238E27FC236}">
                <a16:creationId xmlns:a16="http://schemas.microsoft.com/office/drawing/2014/main" id="{D00F459E-9B99-9159-3487-65DEFEB92E2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8F94AEB-E110-4E97-96F6-F6B66898A5E3}"/>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190840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F8A9-9195-9F6C-4FA9-E6F5DC93B836}"/>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Vertical Text Placeholder 2">
            <a:extLst>
              <a:ext uri="{FF2B5EF4-FFF2-40B4-BE49-F238E27FC236}">
                <a16:creationId xmlns:a16="http://schemas.microsoft.com/office/drawing/2014/main" id="{AA009414-C3A4-EE3F-BFD8-DA955D68B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DF2B-41FE-1D6E-C2D2-BA9AAAE97B14}"/>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1/31/26</a:t>
            </a:fld>
            <a:endParaRPr lang="en-US" dirty="0"/>
          </a:p>
        </p:txBody>
      </p:sp>
      <p:sp>
        <p:nvSpPr>
          <p:cNvPr id="5" name="Footer Placeholder 4">
            <a:extLst>
              <a:ext uri="{FF2B5EF4-FFF2-40B4-BE49-F238E27FC236}">
                <a16:creationId xmlns:a16="http://schemas.microsoft.com/office/drawing/2014/main" id="{BA4B1B2A-4418-0F4F-687A-DDE13B49CE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71EB6F8-AB83-B9D8-9BB1-2939A3C40999}"/>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776327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54D57-A274-2004-907A-FE0A8BBA82E8}"/>
              </a:ext>
            </a:extLst>
          </p:cNvPr>
          <p:cNvSpPr>
            <a:spLocks noGrp="1"/>
          </p:cNvSpPr>
          <p:nvPr>
            <p:ph type="title" orient="vert"/>
          </p:nvPr>
        </p:nvSpPr>
        <p:spPr>
          <a:xfrm>
            <a:off x="8724900" y="365125"/>
            <a:ext cx="2628900" cy="5811838"/>
          </a:xfrm>
        </p:spPr>
        <p:txBody>
          <a:bodyPr vert="eaVert"/>
          <a:lstStyle>
            <a:lvl1pPr>
              <a:defRPr>
                <a:latin typeface="+mj-lt"/>
              </a:defRPr>
            </a:lvl1pPr>
          </a:lstStyle>
          <a:p>
            <a:r>
              <a:rPr lang="en-US"/>
              <a:t>Click to edit Master title style</a:t>
            </a:r>
          </a:p>
        </p:txBody>
      </p:sp>
      <p:sp>
        <p:nvSpPr>
          <p:cNvPr id="3" name="Vertical Text Placeholder 2">
            <a:extLst>
              <a:ext uri="{FF2B5EF4-FFF2-40B4-BE49-F238E27FC236}">
                <a16:creationId xmlns:a16="http://schemas.microsoft.com/office/drawing/2014/main" id="{68893696-79D5-6587-D64C-88275A538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7037-3A1C-74A9-54F5-9939EFE14432}"/>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1/31/26</a:t>
            </a:fld>
            <a:endParaRPr lang="en-US" dirty="0"/>
          </a:p>
        </p:txBody>
      </p:sp>
      <p:sp>
        <p:nvSpPr>
          <p:cNvPr id="5" name="Footer Placeholder 4">
            <a:extLst>
              <a:ext uri="{FF2B5EF4-FFF2-40B4-BE49-F238E27FC236}">
                <a16:creationId xmlns:a16="http://schemas.microsoft.com/office/drawing/2014/main" id="{9B6D3FBA-9A97-13F2-2745-77B134D49D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7F4B7C9-6338-F6BD-2B3D-F1EE4B79B6FC}"/>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4079456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7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80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D5D-E93A-3D83-3727-7DE100627707}"/>
              </a:ext>
            </a:extLst>
          </p:cNvPr>
          <p:cNvSpPr>
            <a:spLocks noGrp="1"/>
          </p:cNvSpPr>
          <p:nvPr>
            <p:ph type="ctrTitle"/>
          </p:nvPr>
        </p:nvSpPr>
        <p:spPr>
          <a:xfrm>
            <a:off x="952500" y="742949"/>
            <a:ext cx="9144000" cy="1909763"/>
          </a:xfrm>
        </p:spPr>
        <p:txBody>
          <a:bodyPr anchor="b"/>
          <a:lstStyle>
            <a:lvl1pPr algn="l">
              <a:defRPr sz="6000" baseline="0"/>
            </a:lvl1pPr>
          </a:lstStyle>
          <a:p>
            <a:r>
              <a:rPr lang="en-US"/>
              <a:t>Click to edit Master title style</a:t>
            </a:r>
          </a:p>
        </p:txBody>
      </p:sp>
      <p:sp>
        <p:nvSpPr>
          <p:cNvPr id="3" name="Subtitle 2">
            <a:extLst>
              <a:ext uri="{FF2B5EF4-FFF2-40B4-BE49-F238E27FC236}">
                <a16:creationId xmlns:a16="http://schemas.microsoft.com/office/drawing/2014/main" id="{6F6A32D3-FAA4-CF89-A0F2-E6518834AB6F}"/>
              </a:ext>
            </a:extLst>
          </p:cNvPr>
          <p:cNvSpPr>
            <a:spLocks noGrp="1"/>
          </p:cNvSpPr>
          <p:nvPr>
            <p:ph type="subTitle" idx="1"/>
          </p:nvPr>
        </p:nvSpPr>
        <p:spPr>
          <a:xfrm>
            <a:off x="952500" y="29924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C3779-7958-A86C-04C5-FFA63782DE59}"/>
              </a:ext>
            </a:extLst>
          </p:cNvPr>
          <p:cNvSpPr>
            <a:spLocks noGrp="1"/>
          </p:cNvSpPr>
          <p:nvPr>
            <p:ph type="dt" sz="half" idx="10"/>
          </p:nvPr>
        </p:nvSpPr>
        <p:spPr/>
        <p:txBody>
          <a:bodyPr/>
          <a:lstStyle/>
          <a:p>
            <a:fld id="{3A0EBDD5-0885-4867-A035-1FCC281DFD1E}" type="datetime1">
              <a:rPr lang="en-US" smtClean="0"/>
              <a:t>1/31/26</a:t>
            </a:fld>
            <a:endParaRPr lang="en-US" dirty="0"/>
          </a:p>
        </p:txBody>
      </p:sp>
      <p:sp>
        <p:nvSpPr>
          <p:cNvPr id="5" name="Footer Placeholder 4">
            <a:extLst>
              <a:ext uri="{FF2B5EF4-FFF2-40B4-BE49-F238E27FC236}">
                <a16:creationId xmlns:a16="http://schemas.microsoft.com/office/drawing/2014/main" id="{6C5E9D07-2220-E1DB-E117-2F28379BED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667ACC-A6AD-71C1-8C35-9E91E1ACED38}"/>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629953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DDE-6C24-A109-BA9B-28CB5773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B4305-584F-26F1-BC54-2ADD5B14F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BC99-9CA2-97F4-99CE-19A40011105A}"/>
              </a:ext>
            </a:extLst>
          </p:cNvPr>
          <p:cNvSpPr>
            <a:spLocks noGrp="1"/>
          </p:cNvSpPr>
          <p:nvPr>
            <p:ph type="dt" sz="half" idx="10"/>
          </p:nvPr>
        </p:nvSpPr>
        <p:spPr/>
        <p:txBody>
          <a:bodyPr/>
          <a:lstStyle/>
          <a:p>
            <a:fld id="{5D60710F-0ABF-4848-A4A9-D28354DE6BDB}" type="datetime1">
              <a:rPr lang="en-US" smtClean="0"/>
              <a:t>1/31/26</a:t>
            </a:fld>
            <a:endParaRPr lang="en-US" dirty="0"/>
          </a:p>
        </p:txBody>
      </p:sp>
      <p:sp>
        <p:nvSpPr>
          <p:cNvPr id="5" name="Footer Placeholder 4">
            <a:extLst>
              <a:ext uri="{FF2B5EF4-FFF2-40B4-BE49-F238E27FC236}">
                <a16:creationId xmlns:a16="http://schemas.microsoft.com/office/drawing/2014/main" id="{7D0C33F4-A3AE-97FB-3CC7-7BAFE84A4F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931AB9-3E36-D1E3-4411-C878478C4AA2}"/>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767204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755F-DB26-C9E8-DF21-D88A8865F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218B8-E16F-19EE-79B5-9CE490723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D7F70-7273-3CD0-3C3D-FEE2B05B1670}"/>
              </a:ext>
            </a:extLst>
          </p:cNvPr>
          <p:cNvSpPr>
            <a:spLocks noGrp="1"/>
          </p:cNvSpPr>
          <p:nvPr>
            <p:ph type="dt" sz="half" idx="10"/>
          </p:nvPr>
        </p:nvSpPr>
        <p:spPr/>
        <p:txBody>
          <a:bodyPr/>
          <a:lstStyle/>
          <a:p>
            <a:fld id="{66E18BAD-741F-421A-A473-EB048B085074}" type="datetime1">
              <a:rPr lang="en-US" smtClean="0"/>
              <a:t>1/31/26</a:t>
            </a:fld>
            <a:endParaRPr lang="en-US" dirty="0"/>
          </a:p>
        </p:txBody>
      </p:sp>
      <p:sp>
        <p:nvSpPr>
          <p:cNvPr id="5" name="Footer Placeholder 4">
            <a:extLst>
              <a:ext uri="{FF2B5EF4-FFF2-40B4-BE49-F238E27FC236}">
                <a16:creationId xmlns:a16="http://schemas.microsoft.com/office/drawing/2014/main" id="{CD0EE692-F6B7-3E7D-3AAD-E5F51DF869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65795D-83CE-92DB-A846-B2B6771FA913}"/>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116898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A5B-E222-D0D8-A143-1C043A8F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7C0B-FE9A-5D45-F823-193AAC7B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5714-B493-4B8F-259C-575223924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E8FCE7-65C5-1F3D-ECB3-CCA59552C3B0}"/>
              </a:ext>
            </a:extLst>
          </p:cNvPr>
          <p:cNvSpPr>
            <a:spLocks noGrp="1"/>
          </p:cNvSpPr>
          <p:nvPr>
            <p:ph type="dt" sz="half" idx="10"/>
          </p:nvPr>
        </p:nvSpPr>
        <p:spPr/>
        <p:txBody>
          <a:bodyPr/>
          <a:lstStyle/>
          <a:p>
            <a:fld id="{4571F8C7-6276-4539-83A2-6496CD4E5895}" type="datetime1">
              <a:rPr lang="en-US" smtClean="0"/>
              <a:t>1/31/26</a:t>
            </a:fld>
            <a:endParaRPr lang="en-US" dirty="0"/>
          </a:p>
        </p:txBody>
      </p:sp>
      <p:sp>
        <p:nvSpPr>
          <p:cNvPr id="6" name="Footer Placeholder 5">
            <a:extLst>
              <a:ext uri="{FF2B5EF4-FFF2-40B4-BE49-F238E27FC236}">
                <a16:creationId xmlns:a16="http://schemas.microsoft.com/office/drawing/2014/main" id="{B8BB70B5-3962-E6DC-8A5C-6DED7D1F07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ED6C84-CE32-CB7C-66EB-8BB5BF2A7D53}"/>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4076791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52B-B1E9-8B2D-65D3-D2B9F2994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33F6A-4EB8-41F1-87E5-3A89D33E5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E3DD0-48B7-D91D-920A-1E348B6DD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189E-29B0-E7B7-7C2A-A6D2D9DD7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95FD-C299-E933-011C-6FEB1EE8B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0CC2ED-C4CF-7597-CDD7-08991945B2F1}"/>
              </a:ext>
            </a:extLst>
          </p:cNvPr>
          <p:cNvSpPr>
            <a:spLocks noGrp="1"/>
          </p:cNvSpPr>
          <p:nvPr>
            <p:ph type="dt" sz="half" idx="10"/>
          </p:nvPr>
        </p:nvSpPr>
        <p:spPr/>
        <p:txBody>
          <a:bodyPr/>
          <a:lstStyle/>
          <a:p>
            <a:fld id="{21472C3B-6E59-4166-A7BD-0112990F3E19}" type="datetime1">
              <a:rPr lang="en-US" smtClean="0"/>
              <a:t>1/31/26</a:t>
            </a:fld>
            <a:endParaRPr lang="en-US" dirty="0"/>
          </a:p>
        </p:txBody>
      </p:sp>
      <p:sp>
        <p:nvSpPr>
          <p:cNvPr id="8" name="Footer Placeholder 7">
            <a:extLst>
              <a:ext uri="{FF2B5EF4-FFF2-40B4-BE49-F238E27FC236}">
                <a16:creationId xmlns:a16="http://schemas.microsoft.com/office/drawing/2014/main" id="{34CC7281-BAA9-1250-7233-A89C677047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F68318-D3C1-B0C4-9625-334B7280021A}"/>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1854295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1A5D-BF51-F05D-42AC-AB72630AE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3CFFF-B886-BDCF-8120-3530BD574449}"/>
              </a:ext>
            </a:extLst>
          </p:cNvPr>
          <p:cNvSpPr>
            <a:spLocks noGrp="1"/>
          </p:cNvSpPr>
          <p:nvPr>
            <p:ph type="dt" sz="half" idx="10"/>
          </p:nvPr>
        </p:nvSpPr>
        <p:spPr/>
        <p:txBody>
          <a:bodyPr/>
          <a:lstStyle/>
          <a:p>
            <a:fld id="{816813D5-4583-4B43-9B95-67B314BA0189}" type="datetime1">
              <a:rPr lang="en-US" smtClean="0"/>
              <a:t>1/31/26</a:t>
            </a:fld>
            <a:endParaRPr lang="en-US" dirty="0"/>
          </a:p>
        </p:txBody>
      </p:sp>
      <p:sp>
        <p:nvSpPr>
          <p:cNvPr id="4" name="Footer Placeholder 3">
            <a:extLst>
              <a:ext uri="{FF2B5EF4-FFF2-40B4-BE49-F238E27FC236}">
                <a16:creationId xmlns:a16="http://schemas.microsoft.com/office/drawing/2014/main" id="{AC971F9E-83D1-A87F-3032-B7C15045E44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26F7C7-C02F-1728-1661-F858B9E335BF}"/>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1337908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05D87-D2BF-71D4-1BBF-D060C0ED2D0E}"/>
              </a:ext>
            </a:extLst>
          </p:cNvPr>
          <p:cNvSpPr>
            <a:spLocks noGrp="1"/>
          </p:cNvSpPr>
          <p:nvPr>
            <p:ph type="dt" sz="half" idx="10"/>
          </p:nvPr>
        </p:nvSpPr>
        <p:spPr/>
        <p:txBody>
          <a:bodyPr/>
          <a:lstStyle/>
          <a:p>
            <a:fld id="{6622F24E-5BE4-4CD0-8C66-5B92295D8BA7}" type="datetime1">
              <a:rPr lang="en-US" smtClean="0"/>
              <a:t>1/31/26</a:t>
            </a:fld>
            <a:endParaRPr lang="en-US" dirty="0"/>
          </a:p>
        </p:txBody>
      </p:sp>
      <p:sp>
        <p:nvSpPr>
          <p:cNvPr id="3" name="Footer Placeholder 2">
            <a:extLst>
              <a:ext uri="{FF2B5EF4-FFF2-40B4-BE49-F238E27FC236}">
                <a16:creationId xmlns:a16="http://schemas.microsoft.com/office/drawing/2014/main" id="{8AB548A4-61CB-67AE-A0A4-EA4832DC9F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098E40-EA7E-8265-A72C-161973C3EC75}"/>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669658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8121-8CA6-BF19-C140-FE486178E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8C30E-F5F1-0029-DAF2-AC8643C3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B549D-7D88-9038-F0DE-9FDD84B53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716A4-B702-99CA-BFCA-736D6A3C18C2}"/>
              </a:ext>
            </a:extLst>
          </p:cNvPr>
          <p:cNvSpPr>
            <a:spLocks noGrp="1"/>
          </p:cNvSpPr>
          <p:nvPr>
            <p:ph type="dt" sz="half" idx="10"/>
          </p:nvPr>
        </p:nvSpPr>
        <p:spPr/>
        <p:txBody>
          <a:bodyPr/>
          <a:lstStyle/>
          <a:p>
            <a:fld id="{17D75C85-E47E-425D-9E72-8CD5F8416219}" type="datetime1">
              <a:rPr lang="en-US" smtClean="0"/>
              <a:t>1/31/26</a:t>
            </a:fld>
            <a:endParaRPr lang="en-US" dirty="0"/>
          </a:p>
        </p:txBody>
      </p:sp>
      <p:sp>
        <p:nvSpPr>
          <p:cNvPr id="6" name="Footer Placeholder 5">
            <a:extLst>
              <a:ext uri="{FF2B5EF4-FFF2-40B4-BE49-F238E27FC236}">
                <a16:creationId xmlns:a16="http://schemas.microsoft.com/office/drawing/2014/main" id="{3CC5DA1A-EE78-BD47-5FB2-8112AFFC06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289169-1C3E-6986-3FF0-EC6FE2CA62FF}"/>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722724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55EA-24EE-870D-B4D8-74EF0A3CB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54A75-9081-A4C1-DC95-A5B3B3E0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BCACDA-5AA9-D92F-1051-B8BF53E3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A859C-CEFC-2F08-9164-0DB4A457C259}"/>
              </a:ext>
            </a:extLst>
          </p:cNvPr>
          <p:cNvSpPr>
            <a:spLocks noGrp="1"/>
          </p:cNvSpPr>
          <p:nvPr>
            <p:ph type="dt" sz="half" idx="10"/>
          </p:nvPr>
        </p:nvSpPr>
        <p:spPr/>
        <p:txBody>
          <a:bodyPr/>
          <a:lstStyle/>
          <a:p>
            <a:fld id="{95DF4945-5C23-4F20-9D82-BD4D49F8DDFB}" type="datetime1">
              <a:rPr lang="en-US" smtClean="0"/>
              <a:t>1/31/26</a:t>
            </a:fld>
            <a:endParaRPr lang="en-US" dirty="0"/>
          </a:p>
        </p:txBody>
      </p:sp>
      <p:sp>
        <p:nvSpPr>
          <p:cNvPr id="6" name="Footer Placeholder 5">
            <a:extLst>
              <a:ext uri="{FF2B5EF4-FFF2-40B4-BE49-F238E27FC236}">
                <a16:creationId xmlns:a16="http://schemas.microsoft.com/office/drawing/2014/main" id="{D00F459E-9B99-9159-3487-65DEFEB92E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F94AEB-E110-4E97-96F6-F6B66898A5E3}"/>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2513707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F8A9-9195-9F6C-4FA9-E6F5DC93B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09414-C3A4-EE3F-BFD8-DA955D68B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DF2B-41FE-1D6E-C2D2-BA9AAAE97B14}"/>
              </a:ext>
            </a:extLst>
          </p:cNvPr>
          <p:cNvSpPr>
            <a:spLocks noGrp="1"/>
          </p:cNvSpPr>
          <p:nvPr>
            <p:ph type="dt" sz="half" idx="10"/>
          </p:nvPr>
        </p:nvSpPr>
        <p:spPr/>
        <p:txBody>
          <a:bodyPr/>
          <a:lstStyle/>
          <a:p>
            <a:fld id="{9738C9F4-6D4E-44D0-9868-582FB438E9FB}" type="datetime1">
              <a:rPr lang="en-US" smtClean="0"/>
              <a:t>1/31/26</a:t>
            </a:fld>
            <a:endParaRPr lang="en-US" dirty="0"/>
          </a:p>
        </p:txBody>
      </p:sp>
      <p:sp>
        <p:nvSpPr>
          <p:cNvPr id="5" name="Footer Placeholder 4">
            <a:extLst>
              <a:ext uri="{FF2B5EF4-FFF2-40B4-BE49-F238E27FC236}">
                <a16:creationId xmlns:a16="http://schemas.microsoft.com/office/drawing/2014/main" id="{BA4B1B2A-4418-0F4F-687A-DDE13B49CE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1EB6F8-AB83-B9D8-9BB1-2939A3C40999}"/>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373466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3D0E-9292-4515-A4BB-5C16B36F5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27707E-83F6-4AFE-ADA7-DD7B5EE8B3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2A65D3-A974-4B40-9382-4300959D6612}"/>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5" name="Footer Placeholder 4">
            <a:extLst>
              <a:ext uri="{FF2B5EF4-FFF2-40B4-BE49-F238E27FC236}">
                <a16:creationId xmlns:a16="http://schemas.microsoft.com/office/drawing/2014/main" id="{C4FCBDD2-0EE1-485B-B02C-D16FCEDE8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9F418-6FCD-4418-A1AB-8DBE687D9E6D}"/>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1471824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54D57-A274-2004-907A-FE0A8BBA8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93696-79D5-6587-D64C-88275A538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7037-3A1C-74A9-54F5-9939EFE14432}"/>
              </a:ext>
            </a:extLst>
          </p:cNvPr>
          <p:cNvSpPr>
            <a:spLocks noGrp="1"/>
          </p:cNvSpPr>
          <p:nvPr>
            <p:ph type="dt" sz="half" idx="10"/>
          </p:nvPr>
        </p:nvSpPr>
        <p:spPr/>
        <p:txBody>
          <a:bodyPr/>
          <a:lstStyle/>
          <a:p>
            <a:fld id="{CEEADA01-FAE5-4F9E-B1BB-C75BD132A9B8}" type="datetime1">
              <a:rPr lang="en-US" smtClean="0"/>
              <a:t>1/31/26</a:t>
            </a:fld>
            <a:endParaRPr lang="en-US" dirty="0"/>
          </a:p>
        </p:txBody>
      </p:sp>
      <p:sp>
        <p:nvSpPr>
          <p:cNvPr id="5" name="Footer Placeholder 4">
            <a:extLst>
              <a:ext uri="{FF2B5EF4-FFF2-40B4-BE49-F238E27FC236}">
                <a16:creationId xmlns:a16="http://schemas.microsoft.com/office/drawing/2014/main" id="{9B6D3FBA-9A97-13F2-2745-77B134D49D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F4B7C9-6338-F6BD-2B3D-F1EE4B79B6FC}"/>
              </a:ext>
            </a:extLst>
          </p:cNvPr>
          <p:cNvSpPr>
            <a:spLocks noGrp="1"/>
          </p:cNvSpPr>
          <p:nvPr>
            <p:ph type="sldNum" sz="quarter" idx="12"/>
          </p:nvPr>
        </p:nvSpPr>
        <p:spPr/>
        <p:txBody>
          <a:bodyPr/>
          <a:lstStyle/>
          <a:p>
            <a:fld id="{9C79522B-242E-4A0E-AFB1-28D0E71DE32A}" type="slidenum">
              <a:rPr lang="en-US" smtClean="0"/>
              <a:t>‹#›</a:t>
            </a:fld>
            <a:endParaRPr lang="en-US" dirty="0"/>
          </a:p>
        </p:txBody>
      </p:sp>
    </p:spTree>
    <p:extLst>
      <p:ext uri="{BB962C8B-B14F-4D97-AF65-F5344CB8AC3E}">
        <p14:creationId xmlns:p14="http://schemas.microsoft.com/office/powerpoint/2010/main" val="3575309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408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412532" y="353523"/>
            <a:ext cx="11284167" cy="6762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1400"/>
              <a:buNone/>
              <a:defRPr sz="3600" b="1">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32" name="Google Shape;32;p20"/>
          <p:cNvSpPr txBox="1">
            <a:spLocks noGrp="1"/>
          </p:cNvSpPr>
          <p:nvPr>
            <p:ph type="body" idx="1"/>
          </p:nvPr>
        </p:nvSpPr>
        <p:spPr>
          <a:xfrm>
            <a:off x="412532" y="1825625"/>
            <a:ext cx="11284167" cy="129056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2"/>
              </a:buClr>
              <a:buSzPts val="1800"/>
              <a:buFont typeface="Calibri"/>
              <a:buChar char="●"/>
              <a:defRPr sz="2000"/>
            </a:lvl1pPr>
            <a:lvl2pPr marL="914400" lvl="1" indent="-342900" algn="l">
              <a:lnSpc>
                <a:spcPct val="90000"/>
              </a:lnSpc>
              <a:spcBef>
                <a:spcPts val="500"/>
              </a:spcBef>
              <a:spcAft>
                <a:spcPts val="0"/>
              </a:spcAft>
              <a:buClr>
                <a:schemeClr val="dk1"/>
              </a:buClr>
              <a:buSzPts val="1800"/>
              <a:buFont typeface="Calibri"/>
              <a:buChar char="̶"/>
              <a:defRPr sz="2000"/>
            </a:lvl2pPr>
            <a:lvl3pPr marL="1371600" lvl="2" indent="-342900" algn="l">
              <a:lnSpc>
                <a:spcPct val="90000"/>
              </a:lnSpc>
              <a:spcBef>
                <a:spcPts val="500"/>
              </a:spcBef>
              <a:spcAft>
                <a:spcPts val="0"/>
              </a:spcAft>
              <a:buClr>
                <a:schemeClr val="dk1"/>
              </a:buClr>
              <a:buSzPts val="1800"/>
              <a:buChar char="•"/>
              <a:defRPr sz="20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 name="Google Shape;33;p20"/>
          <p:cNvSpPr txBox="1"/>
          <p:nvPr/>
        </p:nvSpPr>
        <p:spPr>
          <a:xfrm>
            <a:off x="11562510" y="6480948"/>
            <a:ext cx="420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accent3"/>
                </a:solidFill>
                <a:latin typeface="Calibri"/>
                <a:ea typeface="Calibri"/>
                <a:cs typeface="Calibri"/>
                <a:sym typeface="Calibri"/>
              </a:rPr>
              <a:t>‹#›</a:t>
            </a:fld>
            <a:endParaRPr sz="1200" b="0" i="0" u="none" strike="noStrike" cap="none" dirty="0">
              <a:solidFill>
                <a:schemeClr val="accent3"/>
              </a:solidFill>
              <a:latin typeface="Calibri"/>
              <a:ea typeface="Calibri"/>
              <a:cs typeface="Calibri"/>
              <a:sym typeface="Calibri"/>
            </a:endParaRPr>
          </a:p>
        </p:txBody>
      </p:sp>
      <p:grpSp>
        <p:nvGrpSpPr>
          <p:cNvPr id="34" name="Google Shape;34;p20"/>
          <p:cNvGrpSpPr/>
          <p:nvPr/>
        </p:nvGrpSpPr>
        <p:grpSpPr>
          <a:xfrm>
            <a:off x="1860166" y="6587071"/>
            <a:ext cx="9761432" cy="71504"/>
            <a:chOff x="1860166" y="6587071"/>
            <a:chExt cx="9761432" cy="71504"/>
          </a:xfrm>
        </p:grpSpPr>
        <p:sp>
          <p:nvSpPr>
            <p:cNvPr id="35" name="Google Shape;35;p20"/>
            <p:cNvSpPr/>
            <p:nvPr/>
          </p:nvSpPr>
          <p:spPr>
            <a:xfrm>
              <a:off x="1860166"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36" name="Google Shape;36;p20"/>
            <p:cNvSpPr/>
            <p:nvPr/>
          </p:nvSpPr>
          <p:spPr>
            <a:xfrm>
              <a:off x="1991151"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37" name="Google Shape;37;p20"/>
            <p:cNvSpPr/>
            <p:nvPr/>
          </p:nvSpPr>
          <p:spPr>
            <a:xfrm>
              <a:off x="2248854" y="6587071"/>
              <a:ext cx="9372744" cy="71504"/>
            </a:xfrm>
            <a:prstGeom prst="rect">
              <a:avLst/>
            </a:prstGeom>
            <a:gradFill>
              <a:gsLst>
                <a:gs pos="0">
                  <a:schemeClr val="accent4"/>
                </a:gs>
                <a:gs pos="62000">
                  <a:srgbClr val="B3C8E3">
                    <a:alpha val="58823"/>
                  </a:srgbClr>
                </a:gs>
                <a:gs pos="100000">
                  <a:srgbClr val="B3C8E3">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38" name="Google Shape;38;p20"/>
            <p:cNvSpPr/>
            <p:nvPr/>
          </p:nvSpPr>
          <p:spPr>
            <a:xfrm>
              <a:off x="2122137"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grpSp>
      <p:pic>
        <p:nvPicPr>
          <p:cNvPr id="39" name="Google Shape;39;p20"/>
          <p:cNvPicPr preferRelativeResize="0"/>
          <p:nvPr/>
        </p:nvPicPr>
        <p:blipFill rotWithShape="1">
          <a:blip r:embed="rId2">
            <a:alphaModFix/>
          </a:blip>
          <a:srcRect/>
          <a:stretch/>
        </p:blipFill>
        <p:spPr>
          <a:xfrm>
            <a:off x="485775" y="6148484"/>
            <a:ext cx="1340428" cy="659396"/>
          </a:xfrm>
          <a:prstGeom prst="rect">
            <a:avLst/>
          </a:prstGeom>
          <a:noFill/>
          <a:ln>
            <a:noFill/>
          </a:ln>
        </p:spPr>
      </p:pic>
    </p:spTree>
    <p:extLst>
      <p:ext uri="{BB962C8B-B14F-4D97-AF65-F5344CB8AC3E}">
        <p14:creationId xmlns:p14="http://schemas.microsoft.com/office/powerpoint/2010/main" val="551748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04">
          <p15:clr>
            <a:srgbClr val="FBAE40"/>
          </p15:clr>
        </p15:guide>
        <p15:guide id="4" pos="312">
          <p15:clr>
            <a:srgbClr val="FBAE40"/>
          </p15:clr>
        </p15:guide>
        <p15:guide id="5" pos="74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FE8F3"/>
        </a:solidFill>
        <a:effectLst/>
      </p:bgPr>
    </p:bg>
    <p:spTree>
      <p:nvGrpSpPr>
        <p:cNvPr id="1" name=""/>
        <p:cNvGrpSpPr/>
        <p:nvPr/>
      </p:nvGrpSpPr>
      <p:grpSpPr>
        <a:xfrm>
          <a:off x="0" y="0"/>
          <a:ext cx="0" cy="0"/>
          <a:chOff x="0" y="0"/>
          <a:chExt cx="0" cy="0"/>
        </a:xfrm>
      </p:grpSpPr>
      <p:sp>
        <p:nvSpPr>
          <p:cNvPr id="6" name="Google Shape;31;p20">
            <a:extLst>
              <a:ext uri="{FF2B5EF4-FFF2-40B4-BE49-F238E27FC236}">
                <a16:creationId xmlns:a16="http://schemas.microsoft.com/office/drawing/2014/main" id="{B66F66CC-CA3E-38CB-E872-E8148C91C9DE}"/>
              </a:ext>
            </a:extLst>
          </p:cNvPr>
          <p:cNvSpPr txBox="1">
            <a:spLocks noGrp="1"/>
          </p:cNvSpPr>
          <p:nvPr>
            <p:ph type="title"/>
          </p:nvPr>
        </p:nvSpPr>
        <p:spPr>
          <a:xfrm>
            <a:off x="412532" y="353523"/>
            <a:ext cx="11284167"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b="1">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7" name="Google Shape;32;p20">
            <a:extLst>
              <a:ext uri="{FF2B5EF4-FFF2-40B4-BE49-F238E27FC236}">
                <a16:creationId xmlns:a16="http://schemas.microsoft.com/office/drawing/2014/main" id="{BE22A90A-4A3E-678D-5FE1-C2D896D5E0F3}"/>
              </a:ext>
            </a:extLst>
          </p:cNvPr>
          <p:cNvSpPr txBox="1">
            <a:spLocks noGrp="1"/>
          </p:cNvSpPr>
          <p:nvPr>
            <p:ph type="body" idx="1"/>
          </p:nvPr>
        </p:nvSpPr>
        <p:spPr>
          <a:xfrm>
            <a:off x="412532" y="1825625"/>
            <a:ext cx="11284167" cy="129056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2"/>
              </a:buClr>
              <a:buSzPts val="1800"/>
              <a:buFont typeface="Calibri"/>
              <a:buChar char="●"/>
              <a:defRPr sz="2000"/>
            </a:lvl1pPr>
            <a:lvl2pPr marL="914400" lvl="1" indent="-342900" algn="l">
              <a:lnSpc>
                <a:spcPct val="90000"/>
              </a:lnSpc>
              <a:spcBef>
                <a:spcPts val="500"/>
              </a:spcBef>
              <a:spcAft>
                <a:spcPts val="0"/>
              </a:spcAft>
              <a:buClr>
                <a:schemeClr val="dk1"/>
              </a:buClr>
              <a:buSzPts val="1800"/>
              <a:buFont typeface="Calibri"/>
              <a:buChar char="̶"/>
              <a:defRPr sz="2000"/>
            </a:lvl2pPr>
            <a:lvl3pPr marL="1371600" lvl="2" indent="-342900" algn="l">
              <a:lnSpc>
                <a:spcPct val="90000"/>
              </a:lnSpc>
              <a:spcBef>
                <a:spcPts val="500"/>
              </a:spcBef>
              <a:spcAft>
                <a:spcPts val="0"/>
              </a:spcAft>
              <a:buClr>
                <a:schemeClr val="dk1"/>
              </a:buClr>
              <a:buSzPts val="1800"/>
              <a:buChar char="•"/>
              <a:defRPr sz="20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Google Shape;33;p20">
            <a:extLst>
              <a:ext uri="{FF2B5EF4-FFF2-40B4-BE49-F238E27FC236}">
                <a16:creationId xmlns:a16="http://schemas.microsoft.com/office/drawing/2014/main" id="{5F7496BA-A352-8E6B-576D-7D550999DF59}"/>
              </a:ext>
            </a:extLst>
          </p:cNvPr>
          <p:cNvSpPr txBox="1"/>
          <p:nvPr userDrawn="1"/>
        </p:nvSpPr>
        <p:spPr>
          <a:xfrm>
            <a:off x="11562510" y="6480948"/>
            <a:ext cx="420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accent3"/>
                </a:solidFill>
                <a:latin typeface="Calibri"/>
                <a:ea typeface="Calibri"/>
                <a:cs typeface="Calibri"/>
                <a:sym typeface="Calibri"/>
              </a:rPr>
              <a:t>‹#›</a:t>
            </a:fld>
            <a:endParaRPr sz="1200" b="0" i="0" u="none" strike="noStrike" cap="none" dirty="0">
              <a:solidFill>
                <a:schemeClr val="accent3"/>
              </a:solidFill>
              <a:latin typeface="Calibri"/>
              <a:ea typeface="Calibri"/>
              <a:cs typeface="Calibri"/>
              <a:sym typeface="Calibri"/>
            </a:endParaRPr>
          </a:p>
        </p:txBody>
      </p:sp>
      <p:grpSp>
        <p:nvGrpSpPr>
          <p:cNvPr id="9" name="Google Shape;34;p20">
            <a:extLst>
              <a:ext uri="{FF2B5EF4-FFF2-40B4-BE49-F238E27FC236}">
                <a16:creationId xmlns:a16="http://schemas.microsoft.com/office/drawing/2014/main" id="{C4FDC8AE-CBEA-9C5F-E5E7-922D607EF089}"/>
              </a:ext>
            </a:extLst>
          </p:cNvPr>
          <p:cNvGrpSpPr/>
          <p:nvPr userDrawn="1"/>
        </p:nvGrpSpPr>
        <p:grpSpPr>
          <a:xfrm>
            <a:off x="1860166" y="6587071"/>
            <a:ext cx="9761432" cy="71504"/>
            <a:chOff x="1860166" y="6587071"/>
            <a:chExt cx="9761432" cy="71504"/>
          </a:xfrm>
        </p:grpSpPr>
        <p:sp>
          <p:nvSpPr>
            <p:cNvPr id="10" name="Google Shape;35;p20">
              <a:extLst>
                <a:ext uri="{FF2B5EF4-FFF2-40B4-BE49-F238E27FC236}">
                  <a16:creationId xmlns:a16="http://schemas.microsoft.com/office/drawing/2014/main" id="{4417D60C-3C2C-9AFE-CB60-501F87C6F422}"/>
                </a:ext>
              </a:extLst>
            </p:cNvPr>
            <p:cNvSpPr/>
            <p:nvPr/>
          </p:nvSpPr>
          <p:spPr>
            <a:xfrm>
              <a:off x="1860166"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11" name="Google Shape;36;p20">
              <a:extLst>
                <a:ext uri="{FF2B5EF4-FFF2-40B4-BE49-F238E27FC236}">
                  <a16:creationId xmlns:a16="http://schemas.microsoft.com/office/drawing/2014/main" id="{21C01629-06A0-3789-42EF-108CB9E29E23}"/>
                </a:ext>
              </a:extLst>
            </p:cNvPr>
            <p:cNvSpPr/>
            <p:nvPr/>
          </p:nvSpPr>
          <p:spPr>
            <a:xfrm>
              <a:off x="1991151"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12" name="Google Shape;37;p20">
              <a:extLst>
                <a:ext uri="{FF2B5EF4-FFF2-40B4-BE49-F238E27FC236}">
                  <a16:creationId xmlns:a16="http://schemas.microsoft.com/office/drawing/2014/main" id="{EB50F95C-B7C1-7682-20A4-B0626AE8A4CE}"/>
                </a:ext>
              </a:extLst>
            </p:cNvPr>
            <p:cNvSpPr/>
            <p:nvPr/>
          </p:nvSpPr>
          <p:spPr>
            <a:xfrm>
              <a:off x="2248854" y="6587071"/>
              <a:ext cx="9372744" cy="71504"/>
            </a:xfrm>
            <a:prstGeom prst="rect">
              <a:avLst/>
            </a:prstGeom>
            <a:gradFill>
              <a:gsLst>
                <a:gs pos="0">
                  <a:schemeClr val="accent4"/>
                </a:gs>
                <a:gs pos="62000">
                  <a:srgbClr val="B3C8E3">
                    <a:alpha val="58823"/>
                  </a:srgbClr>
                </a:gs>
                <a:gs pos="100000">
                  <a:srgbClr val="B3C8E3">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13" name="Google Shape;38;p20">
              <a:extLst>
                <a:ext uri="{FF2B5EF4-FFF2-40B4-BE49-F238E27FC236}">
                  <a16:creationId xmlns:a16="http://schemas.microsoft.com/office/drawing/2014/main" id="{D53C41BA-79D7-99EE-FFA6-E466C39EBBE1}"/>
                </a:ext>
              </a:extLst>
            </p:cNvPr>
            <p:cNvSpPr/>
            <p:nvPr/>
          </p:nvSpPr>
          <p:spPr>
            <a:xfrm>
              <a:off x="2122137"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grpSp>
      <p:pic>
        <p:nvPicPr>
          <p:cNvPr id="14" name="Google Shape;39;p20">
            <a:extLst>
              <a:ext uri="{FF2B5EF4-FFF2-40B4-BE49-F238E27FC236}">
                <a16:creationId xmlns:a16="http://schemas.microsoft.com/office/drawing/2014/main" id="{E97D6F4B-7055-E721-0C20-DAD250533FB7}"/>
              </a:ext>
            </a:extLst>
          </p:cNvPr>
          <p:cNvPicPr preferRelativeResize="0"/>
          <p:nvPr userDrawn="1"/>
        </p:nvPicPr>
        <p:blipFill rotWithShape="1">
          <a:blip r:embed="rId2">
            <a:alphaModFix/>
          </a:blip>
          <a:srcRect/>
          <a:stretch/>
        </p:blipFill>
        <p:spPr>
          <a:xfrm>
            <a:off x="485775" y="6148484"/>
            <a:ext cx="1340428" cy="659396"/>
          </a:xfrm>
          <a:prstGeom prst="rect">
            <a:avLst/>
          </a:prstGeom>
          <a:noFill/>
          <a:ln>
            <a:noFill/>
          </a:ln>
        </p:spPr>
      </p:pic>
    </p:spTree>
    <p:extLst>
      <p:ext uri="{BB962C8B-B14F-4D97-AF65-F5344CB8AC3E}">
        <p14:creationId xmlns:p14="http://schemas.microsoft.com/office/powerpoint/2010/main" val="1150440734"/>
      </p:ext>
    </p:extLst>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0"/>
        <p:cNvGrpSpPr/>
        <p:nvPr/>
      </p:nvGrpSpPr>
      <p:grpSpPr>
        <a:xfrm>
          <a:off x="0" y="0"/>
          <a:ext cx="0" cy="0"/>
          <a:chOff x="0" y="0"/>
          <a:chExt cx="0" cy="0"/>
        </a:xfrm>
      </p:grpSpPr>
      <p:sp>
        <p:nvSpPr>
          <p:cNvPr id="61" name="Google Shape;61;p48"/>
          <p:cNvSpPr/>
          <p:nvPr/>
        </p:nvSpPr>
        <p:spPr>
          <a:xfrm>
            <a:off x="0" y="6146800"/>
            <a:ext cx="12192000" cy="706437"/>
          </a:xfrm>
          <a:prstGeom prst="rect">
            <a:avLst/>
          </a:prstGeom>
          <a:solidFill>
            <a:srgbClr val="E5ED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2" name="Google Shape;62;p48"/>
          <p:cNvSpPr txBox="1">
            <a:spLocks noGrp="1"/>
          </p:cNvSpPr>
          <p:nvPr>
            <p:ph type="title"/>
          </p:nvPr>
        </p:nvSpPr>
        <p:spPr>
          <a:xfrm>
            <a:off x="412532" y="353523"/>
            <a:ext cx="11284167"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b="1">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3" name="Google Shape;63;p48"/>
          <p:cNvSpPr txBox="1">
            <a:spLocks noGrp="1"/>
          </p:cNvSpPr>
          <p:nvPr>
            <p:ph type="body" idx="1"/>
          </p:nvPr>
        </p:nvSpPr>
        <p:spPr>
          <a:xfrm>
            <a:off x="412532" y="1825625"/>
            <a:ext cx="11284167" cy="129056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2"/>
              </a:buClr>
              <a:buSzPts val="1800"/>
              <a:buFont typeface="Calibri"/>
              <a:buChar char="●"/>
              <a:defRPr sz="2000"/>
            </a:lvl1pPr>
            <a:lvl2pPr marL="914400" lvl="1" indent="-342900" algn="l">
              <a:lnSpc>
                <a:spcPct val="90000"/>
              </a:lnSpc>
              <a:spcBef>
                <a:spcPts val="500"/>
              </a:spcBef>
              <a:spcAft>
                <a:spcPts val="0"/>
              </a:spcAft>
              <a:buClr>
                <a:schemeClr val="dk1"/>
              </a:buClr>
              <a:buSzPts val="1800"/>
              <a:buFont typeface="Calibri"/>
              <a:buChar char="̶"/>
              <a:defRPr sz="2000"/>
            </a:lvl2pPr>
            <a:lvl3pPr marL="1371600" lvl="2" indent="-342900" algn="l">
              <a:lnSpc>
                <a:spcPct val="90000"/>
              </a:lnSpc>
              <a:spcBef>
                <a:spcPts val="500"/>
              </a:spcBef>
              <a:spcAft>
                <a:spcPts val="0"/>
              </a:spcAft>
              <a:buClr>
                <a:schemeClr val="dk1"/>
              </a:buClr>
              <a:buSzPts val="1800"/>
              <a:buChar char="•"/>
              <a:defRPr sz="20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8"/>
          <p:cNvSpPr txBox="1"/>
          <p:nvPr/>
        </p:nvSpPr>
        <p:spPr>
          <a:xfrm>
            <a:off x="11562510" y="6480948"/>
            <a:ext cx="420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accent3"/>
                </a:solidFill>
                <a:latin typeface="Calibri"/>
                <a:ea typeface="Calibri"/>
                <a:cs typeface="Calibri"/>
                <a:sym typeface="Calibri"/>
              </a:rPr>
              <a:t>‹#›</a:t>
            </a:fld>
            <a:endParaRPr sz="1200" b="0" i="0" u="none" strike="noStrike" cap="none" dirty="0">
              <a:solidFill>
                <a:schemeClr val="accent3"/>
              </a:solidFill>
              <a:latin typeface="Calibri"/>
              <a:ea typeface="Calibri"/>
              <a:cs typeface="Calibri"/>
              <a:sym typeface="Calibri"/>
            </a:endParaRPr>
          </a:p>
        </p:txBody>
      </p:sp>
      <p:pic>
        <p:nvPicPr>
          <p:cNvPr id="65" name="Google Shape;65;p48"/>
          <p:cNvPicPr preferRelativeResize="0"/>
          <p:nvPr/>
        </p:nvPicPr>
        <p:blipFill rotWithShape="1">
          <a:blip r:embed="rId2">
            <a:alphaModFix/>
          </a:blip>
          <a:srcRect/>
          <a:stretch/>
        </p:blipFill>
        <p:spPr>
          <a:xfrm>
            <a:off x="485775" y="6148484"/>
            <a:ext cx="1340428" cy="659396"/>
          </a:xfrm>
          <a:prstGeom prst="rect">
            <a:avLst/>
          </a:prstGeom>
          <a:noFill/>
          <a:ln>
            <a:noFill/>
          </a:ln>
        </p:spPr>
      </p:pic>
    </p:spTree>
    <p:extLst>
      <p:ext uri="{BB962C8B-B14F-4D97-AF65-F5344CB8AC3E}">
        <p14:creationId xmlns:p14="http://schemas.microsoft.com/office/powerpoint/2010/main" val="223382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6"/>
        <p:cNvGrpSpPr/>
        <p:nvPr/>
      </p:nvGrpSpPr>
      <p:grpSpPr>
        <a:xfrm>
          <a:off x="0" y="0"/>
          <a:ext cx="0" cy="0"/>
          <a:chOff x="0" y="0"/>
          <a:chExt cx="0" cy="0"/>
        </a:xfrm>
      </p:grpSpPr>
      <p:sp>
        <p:nvSpPr>
          <p:cNvPr id="67" name="Google Shape;67;p49"/>
          <p:cNvSpPr/>
          <p:nvPr/>
        </p:nvSpPr>
        <p:spPr>
          <a:xfrm>
            <a:off x="0" y="6125364"/>
            <a:ext cx="12192000" cy="74006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8" name="Google Shape;68;p49"/>
          <p:cNvSpPr txBox="1">
            <a:spLocks noGrp="1"/>
          </p:cNvSpPr>
          <p:nvPr>
            <p:ph type="title"/>
          </p:nvPr>
        </p:nvSpPr>
        <p:spPr>
          <a:xfrm>
            <a:off x="412532" y="353523"/>
            <a:ext cx="11284167"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b="1">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9" name="Google Shape;69;p49"/>
          <p:cNvSpPr txBox="1">
            <a:spLocks noGrp="1"/>
          </p:cNvSpPr>
          <p:nvPr>
            <p:ph type="body" idx="1"/>
          </p:nvPr>
        </p:nvSpPr>
        <p:spPr>
          <a:xfrm>
            <a:off x="412532" y="1825625"/>
            <a:ext cx="11284167" cy="129056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2"/>
              </a:buClr>
              <a:buSzPts val="1800"/>
              <a:buFont typeface="Calibri"/>
              <a:buChar char="●"/>
              <a:defRPr sz="2000"/>
            </a:lvl1pPr>
            <a:lvl2pPr marL="914400" lvl="1" indent="-342900" algn="l">
              <a:lnSpc>
                <a:spcPct val="90000"/>
              </a:lnSpc>
              <a:spcBef>
                <a:spcPts val="500"/>
              </a:spcBef>
              <a:spcAft>
                <a:spcPts val="0"/>
              </a:spcAft>
              <a:buClr>
                <a:schemeClr val="dk1"/>
              </a:buClr>
              <a:buSzPts val="1800"/>
              <a:buFont typeface="Calibri"/>
              <a:buChar char="̶"/>
              <a:defRPr sz="2000"/>
            </a:lvl2pPr>
            <a:lvl3pPr marL="1371600" lvl="2" indent="-342900" algn="l">
              <a:lnSpc>
                <a:spcPct val="90000"/>
              </a:lnSpc>
              <a:spcBef>
                <a:spcPts val="500"/>
              </a:spcBef>
              <a:spcAft>
                <a:spcPts val="0"/>
              </a:spcAft>
              <a:buClr>
                <a:schemeClr val="dk1"/>
              </a:buClr>
              <a:buSzPts val="1800"/>
              <a:buChar char="•"/>
              <a:defRPr sz="20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9"/>
          <p:cNvSpPr txBox="1"/>
          <p:nvPr/>
        </p:nvSpPr>
        <p:spPr>
          <a:xfrm>
            <a:off x="11562510" y="6444372"/>
            <a:ext cx="420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dirty="0">
              <a:solidFill>
                <a:schemeClr val="lt1"/>
              </a:solidFill>
              <a:latin typeface="Calibri"/>
              <a:ea typeface="Calibri"/>
              <a:cs typeface="Calibri"/>
              <a:sym typeface="Calibri"/>
            </a:endParaRPr>
          </a:p>
        </p:txBody>
      </p:sp>
      <p:pic>
        <p:nvPicPr>
          <p:cNvPr id="71" name="Google Shape;71;p49" descr="A black and white sign&#10;&#10;Description automatically generated with low confidence"/>
          <p:cNvPicPr preferRelativeResize="0"/>
          <p:nvPr/>
        </p:nvPicPr>
        <p:blipFill rotWithShape="1">
          <a:blip r:embed="rId2">
            <a:alphaModFix/>
          </a:blip>
          <a:srcRect/>
          <a:stretch/>
        </p:blipFill>
        <p:spPr>
          <a:xfrm>
            <a:off x="431163" y="6125364"/>
            <a:ext cx="1458041" cy="755923"/>
          </a:xfrm>
          <a:prstGeom prst="rect">
            <a:avLst/>
          </a:prstGeom>
          <a:noFill/>
          <a:ln>
            <a:noFill/>
          </a:ln>
        </p:spPr>
      </p:pic>
    </p:spTree>
    <p:extLst>
      <p:ext uri="{BB962C8B-B14F-4D97-AF65-F5344CB8AC3E}">
        <p14:creationId xmlns:p14="http://schemas.microsoft.com/office/powerpoint/2010/main" val="1711598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04">
          <p15:clr>
            <a:srgbClr val="FBAE40"/>
          </p15:clr>
        </p15:guide>
        <p15:guide id="4" pos="312">
          <p15:clr>
            <a:srgbClr val="FBAE40"/>
          </p15:clr>
        </p15:guide>
        <p15:guide id="5" pos="736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Blue">
  <p:cSld name="Title and Text Blue">
    <p:bg>
      <p:bgPr>
        <a:solidFill>
          <a:schemeClr val="accent1"/>
        </a:solidFill>
        <a:effectLst/>
      </p:bgPr>
    </p:bg>
    <p:spTree>
      <p:nvGrpSpPr>
        <p:cNvPr id="1" name="Shape 82"/>
        <p:cNvGrpSpPr/>
        <p:nvPr/>
      </p:nvGrpSpPr>
      <p:grpSpPr>
        <a:xfrm>
          <a:off x="0" y="0"/>
          <a:ext cx="0" cy="0"/>
          <a:chOff x="0" y="0"/>
          <a:chExt cx="0" cy="0"/>
        </a:xfrm>
      </p:grpSpPr>
      <p:sp>
        <p:nvSpPr>
          <p:cNvPr id="83" name="Google Shape;83;p51"/>
          <p:cNvSpPr txBox="1">
            <a:spLocks noGrp="1"/>
          </p:cNvSpPr>
          <p:nvPr>
            <p:ph type="title"/>
          </p:nvPr>
        </p:nvSpPr>
        <p:spPr>
          <a:xfrm>
            <a:off x="412533" y="343475"/>
            <a:ext cx="105156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b="1">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4" name="Google Shape;84;p51"/>
          <p:cNvSpPr txBox="1">
            <a:spLocks noGrp="1"/>
          </p:cNvSpPr>
          <p:nvPr>
            <p:ph type="body" idx="1"/>
          </p:nvPr>
        </p:nvSpPr>
        <p:spPr>
          <a:xfrm>
            <a:off x="412533" y="1825625"/>
            <a:ext cx="10515600" cy="129056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2"/>
              </a:buClr>
              <a:buSzPts val="1800"/>
              <a:buFont typeface="Calibri"/>
              <a:buChar char="●"/>
              <a:defRPr sz="2000">
                <a:solidFill>
                  <a:schemeClr val="lt1"/>
                </a:solidFill>
              </a:defRPr>
            </a:lvl1pPr>
            <a:lvl2pPr marL="914400" lvl="1" indent="-342900" algn="l">
              <a:lnSpc>
                <a:spcPct val="90000"/>
              </a:lnSpc>
              <a:spcBef>
                <a:spcPts val="500"/>
              </a:spcBef>
              <a:spcAft>
                <a:spcPts val="0"/>
              </a:spcAft>
              <a:buClr>
                <a:schemeClr val="lt1"/>
              </a:buClr>
              <a:buSzPts val="1800"/>
              <a:buFont typeface="Calibri"/>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1"/>
          <p:cNvSpPr txBox="1"/>
          <p:nvPr/>
        </p:nvSpPr>
        <p:spPr>
          <a:xfrm>
            <a:off x="11562510" y="6479097"/>
            <a:ext cx="420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dirty="0">
              <a:solidFill>
                <a:schemeClr val="lt1"/>
              </a:solidFill>
              <a:latin typeface="Calibri"/>
              <a:ea typeface="Calibri"/>
              <a:cs typeface="Calibri"/>
              <a:sym typeface="Calibri"/>
            </a:endParaRPr>
          </a:p>
        </p:txBody>
      </p:sp>
      <p:pic>
        <p:nvPicPr>
          <p:cNvPr id="86" name="Google Shape;86;p51" descr="A black and white sign&#10;&#10;Description automatically generated with low confidence"/>
          <p:cNvPicPr preferRelativeResize="0"/>
          <p:nvPr/>
        </p:nvPicPr>
        <p:blipFill rotWithShape="1">
          <a:blip r:embed="rId2">
            <a:alphaModFix/>
          </a:blip>
          <a:srcRect/>
          <a:stretch/>
        </p:blipFill>
        <p:spPr>
          <a:xfrm>
            <a:off x="431163" y="6125364"/>
            <a:ext cx="1458041" cy="755923"/>
          </a:xfrm>
          <a:prstGeom prst="rect">
            <a:avLst/>
          </a:prstGeom>
          <a:noFill/>
          <a:ln>
            <a:noFill/>
          </a:ln>
        </p:spPr>
      </p:pic>
      <p:grpSp>
        <p:nvGrpSpPr>
          <p:cNvPr id="87" name="Google Shape;87;p51"/>
          <p:cNvGrpSpPr/>
          <p:nvPr/>
        </p:nvGrpSpPr>
        <p:grpSpPr>
          <a:xfrm>
            <a:off x="1860166" y="6587071"/>
            <a:ext cx="9761432" cy="71504"/>
            <a:chOff x="1860166" y="6587071"/>
            <a:chExt cx="9761432" cy="71504"/>
          </a:xfrm>
        </p:grpSpPr>
        <p:sp>
          <p:nvSpPr>
            <p:cNvPr id="88" name="Google Shape;88;p51"/>
            <p:cNvSpPr/>
            <p:nvPr/>
          </p:nvSpPr>
          <p:spPr>
            <a:xfrm>
              <a:off x="1860166" y="6587071"/>
              <a:ext cx="71504" cy="71504"/>
            </a:xfrm>
            <a:prstGeom prst="rect">
              <a:avLst/>
            </a:prstGeom>
            <a:solidFill>
              <a:srgbClr val="365F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89" name="Google Shape;89;p51"/>
            <p:cNvSpPr/>
            <p:nvPr/>
          </p:nvSpPr>
          <p:spPr>
            <a:xfrm>
              <a:off x="1991151" y="6587071"/>
              <a:ext cx="71504" cy="71504"/>
            </a:xfrm>
            <a:prstGeom prst="rect">
              <a:avLst/>
            </a:prstGeom>
            <a:solidFill>
              <a:srgbClr val="365F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90" name="Google Shape;90;p51"/>
            <p:cNvSpPr/>
            <p:nvPr/>
          </p:nvSpPr>
          <p:spPr>
            <a:xfrm>
              <a:off x="2248854" y="6587071"/>
              <a:ext cx="9372744" cy="71504"/>
            </a:xfrm>
            <a:prstGeom prst="rect">
              <a:avLst/>
            </a:prstGeom>
            <a:gradFill>
              <a:gsLst>
                <a:gs pos="0">
                  <a:srgbClr val="365F94"/>
                </a:gs>
                <a:gs pos="62000">
                  <a:srgbClr val="365F94">
                    <a:alpha val="67843"/>
                  </a:srgbClr>
                </a:gs>
                <a:gs pos="100000">
                  <a:srgbClr val="365F9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91" name="Google Shape;91;p51"/>
            <p:cNvSpPr/>
            <p:nvPr/>
          </p:nvSpPr>
          <p:spPr>
            <a:xfrm>
              <a:off x="2122137" y="6587071"/>
              <a:ext cx="71504" cy="71504"/>
            </a:xfrm>
            <a:prstGeom prst="rect">
              <a:avLst/>
            </a:prstGeom>
            <a:solidFill>
              <a:srgbClr val="365F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grpSp>
    </p:spTree>
    <p:extLst>
      <p:ext uri="{BB962C8B-B14F-4D97-AF65-F5344CB8AC3E}">
        <p14:creationId xmlns:p14="http://schemas.microsoft.com/office/powerpoint/2010/main" val="1666519292"/>
      </p:ext>
    </p:extLst>
  </p:cSld>
  <p:clrMapOvr>
    <a:masterClrMapping/>
  </p:clrMapOvr>
  <p:extLst>
    <p:ext uri="{DCECCB84-F9BA-43D5-87BE-67443E8EF086}">
      <p15:sldGuideLst xmlns:p15="http://schemas.microsoft.com/office/powerpoint/2012/main">
        <p15:guide id="1" orient="horz" pos="5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15"/>
        <p:cNvGrpSpPr/>
        <p:nvPr/>
      </p:nvGrpSpPr>
      <p:grpSpPr>
        <a:xfrm>
          <a:off x="0" y="0"/>
          <a:ext cx="0" cy="0"/>
          <a:chOff x="0" y="0"/>
          <a:chExt cx="0" cy="0"/>
        </a:xfrm>
      </p:grpSpPr>
      <p:pic>
        <p:nvPicPr>
          <p:cNvPr id="16" name="Google Shape;16;p19"/>
          <p:cNvPicPr preferRelativeResize="0"/>
          <p:nvPr/>
        </p:nvPicPr>
        <p:blipFill rotWithShape="1">
          <a:blip r:embed="rId2">
            <a:alphaModFix/>
          </a:blip>
          <a:srcRect r="27645"/>
          <a:stretch/>
        </p:blipFill>
        <p:spPr>
          <a:xfrm>
            <a:off x="8589276" y="925815"/>
            <a:ext cx="3846564" cy="5272293"/>
          </a:xfrm>
          <a:prstGeom prst="rect">
            <a:avLst/>
          </a:prstGeom>
          <a:noFill/>
          <a:ln>
            <a:noFill/>
          </a:ln>
        </p:spPr>
      </p:pic>
      <p:grpSp>
        <p:nvGrpSpPr>
          <p:cNvPr id="17" name="Google Shape;17;p19"/>
          <p:cNvGrpSpPr/>
          <p:nvPr/>
        </p:nvGrpSpPr>
        <p:grpSpPr>
          <a:xfrm>
            <a:off x="0" y="483037"/>
            <a:ext cx="2918832" cy="5055685"/>
            <a:chOff x="1979459" y="1580044"/>
            <a:chExt cx="2918832" cy="5055685"/>
          </a:xfrm>
        </p:grpSpPr>
        <p:sp>
          <p:nvSpPr>
            <p:cNvPr id="18" name="Google Shape;18;p19"/>
            <p:cNvSpPr/>
            <p:nvPr/>
          </p:nvSpPr>
          <p:spPr>
            <a:xfrm>
              <a:off x="1979459" y="1580044"/>
              <a:ext cx="780586" cy="7917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19"/>
            <p:cNvSpPr/>
            <p:nvPr/>
          </p:nvSpPr>
          <p:spPr>
            <a:xfrm>
              <a:off x="4117705" y="3733830"/>
              <a:ext cx="780586" cy="7917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0" name="Google Shape;20;p19"/>
            <p:cNvSpPr/>
            <p:nvPr/>
          </p:nvSpPr>
          <p:spPr>
            <a:xfrm>
              <a:off x="1979459" y="2638136"/>
              <a:ext cx="780586" cy="79173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1" name="Google Shape;21;p19"/>
            <p:cNvSpPr/>
            <p:nvPr/>
          </p:nvSpPr>
          <p:spPr>
            <a:xfrm>
              <a:off x="1979459" y="3729020"/>
              <a:ext cx="780586" cy="791736"/>
            </a:xfrm>
            <a:prstGeom prst="rect">
              <a:avLst/>
            </a:prstGeom>
            <a:solidFill>
              <a:srgbClr val="A9AB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2" name="Google Shape;22;p19"/>
            <p:cNvSpPr/>
            <p:nvPr/>
          </p:nvSpPr>
          <p:spPr>
            <a:xfrm>
              <a:off x="3049572" y="3729020"/>
              <a:ext cx="780586" cy="7917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3" name="Google Shape;23;p19"/>
            <p:cNvSpPr/>
            <p:nvPr/>
          </p:nvSpPr>
          <p:spPr>
            <a:xfrm>
              <a:off x="4117705" y="4816939"/>
              <a:ext cx="780586" cy="7917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4" name="Google Shape;24;p19"/>
            <p:cNvSpPr/>
            <p:nvPr/>
          </p:nvSpPr>
          <p:spPr>
            <a:xfrm>
              <a:off x="1979459" y="4816939"/>
              <a:ext cx="780586" cy="79173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5" name="Google Shape;25;p19"/>
            <p:cNvSpPr/>
            <p:nvPr/>
          </p:nvSpPr>
          <p:spPr>
            <a:xfrm>
              <a:off x="4117705" y="5843993"/>
              <a:ext cx="780586" cy="79173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sp>
        <p:nvSpPr>
          <p:cNvPr id="26" name="Google Shape;26;p19"/>
          <p:cNvSpPr/>
          <p:nvPr/>
        </p:nvSpPr>
        <p:spPr>
          <a:xfrm>
            <a:off x="0" y="0"/>
            <a:ext cx="12192000" cy="6858000"/>
          </a:xfrm>
          <a:prstGeom prst="rect">
            <a:avLst/>
          </a:prstGeom>
          <a:gradFill>
            <a:gsLst>
              <a:gs pos="0">
                <a:srgbClr val="365F94">
                  <a:alpha val="84705"/>
                </a:srgbClr>
              </a:gs>
              <a:gs pos="26000">
                <a:srgbClr val="346AA6">
                  <a:alpha val="86666"/>
                </a:srgbClr>
              </a:gs>
              <a:gs pos="58000">
                <a:srgbClr val="346AA6">
                  <a:alpha val="82745"/>
                </a:srgbClr>
              </a:gs>
              <a:gs pos="72043">
                <a:srgbClr val="23578D">
                  <a:alpha val="94901"/>
                </a:srgbClr>
              </a:gs>
              <a:gs pos="89000">
                <a:schemeClr val="accent1"/>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27" name="Google Shape;27;p19" descr="A black and white sign&#10;&#10;Description automatically generated with low confidence"/>
          <p:cNvPicPr preferRelativeResize="0"/>
          <p:nvPr/>
        </p:nvPicPr>
        <p:blipFill rotWithShape="1">
          <a:blip r:embed="rId3">
            <a:alphaModFix/>
          </a:blip>
          <a:srcRect/>
          <a:stretch/>
        </p:blipFill>
        <p:spPr>
          <a:xfrm>
            <a:off x="3584376" y="1274773"/>
            <a:ext cx="5023248" cy="2511624"/>
          </a:xfrm>
          <a:prstGeom prst="rect">
            <a:avLst/>
          </a:prstGeom>
          <a:noFill/>
          <a:ln>
            <a:noFill/>
          </a:ln>
        </p:spPr>
      </p:pic>
      <p:sp>
        <p:nvSpPr>
          <p:cNvPr id="28" name="Google Shape;28;p19"/>
          <p:cNvSpPr txBox="1">
            <a:spLocks noGrp="1"/>
          </p:cNvSpPr>
          <p:nvPr>
            <p:ph type="ctrTitle"/>
          </p:nvPr>
        </p:nvSpPr>
        <p:spPr>
          <a:xfrm>
            <a:off x="1524000" y="4253089"/>
            <a:ext cx="9144000" cy="923289"/>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SzPts val="1400"/>
              <a:buNone/>
              <a:defRPr sz="6000" b="1">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19"/>
          <p:cNvSpPr txBox="1">
            <a:spLocks noGrp="1"/>
          </p:cNvSpPr>
          <p:nvPr>
            <p:ph type="subTitle" idx="1"/>
          </p:nvPr>
        </p:nvSpPr>
        <p:spPr>
          <a:xfrm>
            <a:off x="1524000" y="5268454"/>
            <a:ext cx="9144000" cy="663731"/>
          </a:xfrm>
          <a:prstGeom prst="rect">
            <a:avLst/>
          </a:prstGeom>
          <a:noFill/>
          <a:ln>
            <a:noFill/>
          </a:ln>
        </p:spPr>
        <p:txBody>
          <a:bodyPr spcFirstLastPara="1" wrap="square" lIns="91425" tIns="45700" rIns="91425" bIns="45700" anchor="t" anchorCtr="0">
            <a:spAutoFit/>
          </a:bodyPr>
          <a:lstStyle>
            <a:lvl1pPr lvl="0" algn="ctr">
              <a:lnSpc>
                <a:spcPct val="90000"/>
              </a:lnSpc>
              <a:spcBef>
                <a:spcPts val="1000"/>
              </a:spcBef>
              <a:spcAft>
                <a:spcPts val="0"/>
              </a:spcAft>
              <a:buClr>
                <a:schemeClr val="lt1"/>
              </a:buClr>
              <a:buSzPts val="4000"/>
              <a:buNone/>
              <a:defRPr sz="32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946813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3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accent3"/>
        </a:solidFill>
        <a:effectLst/>
      </p:bgPr>
    </p:bg>
    <p:spTree>
      <p:nvGrpSpPr>
        <p:cNvPr id="1" name="Shape 40"/>
        <p:cNvGrpSpPr/>
        <p:nvPr/>
      </p:nvGrpSpPr>
      <p:grpSpPr>
        <a:xfrm>
          <a:off x="0" y="0"/>
          <a:ext cx="0" cy="0"/>
          <a:chOff x="0" y="0"/>
          <a:chExt cx="0" cy="0"/>
        </a:xfrm>
      </p:grpSpPr>
      <p:grpSp>
        <p:nvGrpSpPr>
          <p:cNvPr id="41" name="Google Shape;41;p47"/>
          <p:cNvGrpSpPr/>
          <p:nvPr/>
        </p:nvGrpSpPr>
        <p:grpSpPr>
          <a:xfrm>
            <a:off x="0" y="890294"/>
            <a:ext cx="1848720" cy="4024790"/>
            <a:chOff x="3049571" y="1583885"/>
            <a:chExt cx="1848720" cy="4024790"/>
          </a:xfrm>
        </p:grpSpPr>
        <p:sp>
          <p:nvSpPr>
            <p:cNvPr id="42" name="Google Shape;42;p47"/>
            <p:cNvSpPr/>
            <p:nvPr/>
          </p:nvSpPr>
          <p:spPr>
            <a:xfrm>
              <a:off x="4117705" y="3733830"/>
              <a:ext cx="780586" cy="7917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3" name="Google Shape;43;p47"/>
            <p:cNvSpPr/>
            <p:nvPr/>
          </p:nvSpPr>
          <p:spPr>
            <a:xfrm>
              <a:off x="3049571" y="1583885"/>
              <a:ext cx="780585" cy="79173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4" name="Google Shape;44;p47"/>
            <p:cNvSpPr/>
            <p:nvPr/>
          </p:nvSpPr>
          <p:spPr>
            <a:xfrm>
              <a:off x="3049571" y="2674769"/>
              <a:ext cx="780585" cy="791736"/>
            </a:xfrm>
            <a:prstGeom prst="rect">
              <a:avLst/>
            </a:prstGeom>
            <a:solidFill>
              <a:srgbClr val="9B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5" name="Google Shape;45;p47"/>
            <p:cNvSpPr/>
            <p:nvPr/>
          </p:nvSpPr>
          <p:spPr>
            <a:xfrm>
              <a:off x="3049572" y="3729020"/>
              <a:ext cx="780586" cy="7917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6" name="Google Shape;46;p47"/>
            <p:cNvSpPr/>
            <p:nvPr/>
          </p:nvSpPr>
          <p:spPr>
            <a:xfrm>
              <a:off x="4117705" y="4816939"/>
              <a:ext cx="780586" cy="7917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7" name="Google Shape;47;p47"/>
            <p:cNvSpPr/>
            <p:nvPr/>
          </p:nvSpPr>
          <p:spPr>
            <a:xfrm>
              <a:off x="4117705" y="1598579"/>
              <a:ext cx="780586" cy="7917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grpSp>
        <p:nvGrpSpPr>
          <p:cNvPr id="48" name="Google Shape;48;p47"/>
          <p:cNvGrpSpPr/>
          <p:nvPr/>
        </p:nvGrpSpPr>
        <p:grpSpPr>
          <a:xfrm>
            <a:off x="10192573" y="1329231"/>
            <a:ext cx="2084593" cy="5272293"/>
            <a:chOff x="10538569" y="1329231"/>
            <a:chExt cx="2084593" cy="5272293"/>
          </a:xfrm>
        </p:grpSpPr>
        <p:pic>
          <p:nvPicPr>
            <p:cNvPr id="49" name="Google Shape;49;p47"/>
            <p:cNvPicPr preferRelativeResize="0"/>
            <p:nvPr/>
          </p:nvPicPr>
          <p:blipFill rotWithShape="1">
            <a:blip r:embed="rId2">
              <a:alphaModFix/>
            </a:blip>
            <a:srcRect l="29753" r="31034"/>
            <a:stretch/>
          </p:blipFill>
          <p:spPr>
            <a:xfrm>
              <a:off x="10538569" y="1329231"/>
              <a:ext cx="2084593" cy="5272293"/>
            </a:xfrm>
            <a:prstGeom prst="rect">
              <a:avLst/>
            </a:prstGeom>
            <a:noFill/>
            <a:ln>
              <a:noFill/>
            </a:ln>
          </p:spPr>
        </p:pic>
        <p:sp>
          <p:nvSpPr>
            <p:cNvPr id="50" name="Google Shape;50;p47"/>
            <p:cNvSpPr/>
            <p:nvPr/>
          </p:nvSpPr>
          <p:spPr>
            <a:xfrm>
              <a:off x="11737106" y="3012705"/>
              <a:ext cx="792646" cy="812281"/>
            </a:xfrm>
            <a:prstGeom prst="rect">
              <a:avLst/>
            </a:prstGeom>
            <a:solidFill>
              <a:srgbClr val="9B9B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sp>
        <p:nvSpPr>
          <p:cNvPr id="51" name="Google Shape;51;p47"/>
          <p:cNvSpPr/>
          <p:nvPr/>
        </p:nvSpPr>
        <p:spPr>
          <a:xfrm>
            <a:off x="0" y="0"/>
            <a:ext cx="12192000" cy="6858000"/>
          </a:xfrm>
          <a:prstGeom prst="rect">
            <a:avLst/>
          </a:prstGeom>
          <a:gradFill>
            <a:gsLst>
              <a:gs pos="0">
                <a:srgbClr val="0E3F6E">
                  <a:alpha val="84705"/>
                </a:srgbClr>
              </a:gs>
              <a:gs pos="18000">
                <a:srgbClr val="0E3F6E">
                  <a:alpha val="93725"/>
                </a:srgbClr>
              </a:gs>
              <a:gs pos="32000">
                <a:schemeClr val="accent1"/>
              </a:gs>
              <a:gs pos="49000">
                <a:schemeClr val="accent1"/>
              </a:gs>
              <a:gs pos="66000">
                <a:schemeClr val="accent1"/>
              </a:gs>
              <a:gs pos="79000">
                <a:srgbClr val="0E3F6E">
                  <a:alpha val="92941"/>
                </a:srgbClr>
              </a:gs>
              <a:gs pos="100000">
                <a:srgbClr val="0E3F6E">
                  <a:alpha val="75686"/>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52" name="Google Shape;52;p47"/>
          <p:cNvSpPr txBox="1">
            <a:spLocks noGrp="1"/>
          </p:cNvSpPr>
          <p:nvPr>
            <p:ph type="title"/>
          </p:nvPr>
        </p:nvSpPr>
        <p:spPr>
          <a:xfrm>
            <a:off x="1729946" y="3090862"/>
            <a:ext cx="8732108" cy="6762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sz="3600" b="1">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3" name="Google Shape;53;p47"/>
          <p:cNvSpPr txBox="1"/>
          <p:nvPr/>
        </p:nvSpPr>
        <p:spPr>
          <a:xfrm>
            <a:off x="11562510" y="6479097"/>
            <a:ext cx="420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dirty="0">
              <a:solidFill>
                <a:schemeClr val="lt1"/>
              </a:solidFill>
              <a:latin typeface="Calibri"/>
              <a:ea typeface="Calibri"/>
              <a:cs typeface="Calibri"/>
              <a:sym typeface="Calibri"/>
            </a:endParaRPr>
          </a:p>
        </p:txBody>
      </p:sp>
      <p:pic>
        <p:nvPicPr>
          <p:cNvPr id="54" name="Google Shape;54;p47" descr="A black and white sign&#10;&#10;Description automatically generated with low confidence"/>
          <p:cNvPicPr preferRelativeResize="0"/>
          <p:nvPr/>
        </p:nvPicPr>
        <p:blipFill rotWithShape="1">
          <a:blip r:embed="rId3">
            <a:alphaModFix/>
          </a:blip>
          <a:srcRect/>
          <a:stretch/>
        </p:blipFill>
        <p:spPr>
          <a:xfrm>
            <a:off x="431163" y="6125364"/>
            <a:ext cx="1458041" cy="755923"/>
          </a:xfrm>
          <a:prstGeom prst="rect">
            <a:avLst/>
          </a:prstGeom>
          <a:noFill/>
          <a:ln>
            <a:noFill/>
          </a:ln>
        </p:spPr>
      </p:pic>
      <p:grpSp>
        <p:nvGrpSpPr>
          <p:cNvPr id="55" name="Google Shape;55;p47"/>
          <p:cNvGrpSpPr/>
          <p:nvPr/>
        </p:nvGrpSpPr>
        <p:grpSpPr>
          <a:xfrm>
            <a:off x="1860166" y="6587071"/>
            <a:ext cx="9761432" cy="71504"/>
            <a:chOff x="1860166" y="6587071"/>
            <a:chExt cx="9761432" cy="71504"/>
          </a:xfrm>
        </p:grpSpPr>
        <p:sp>
          <p:nvSpPr>
            <p:cNvPr id="56" name="Google Shape;56;p47"/>
            <p:cNvSpPr/>
            <p:nvPr/>
          </p:nvSpPr>
          <p:spPr>
            <a:xfrm>
              <a:off x="1860166" y="6587071"/>
              <a:ext cx="71504" cy="71504"/>
            </a:xfrm>
            <a:prstGeom prst="rect">
              <a:avLst/>
            </a:prstGeom>
            <a:solidFill>
              <a:srgbClr val="365F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57" name="Google Shape;57;p47"/>
            <p:cNvSpPr/>
            <p:nvPr/>
          </p:nvSpPr>
          <p:spPr>
            <a:xfrm>
              <a:off x="1991151" y="6587071"/>
              <a:ext cx="71504" cy="71504"/>
            </a:xfrm>
            <a:prstGeom prst="rect">
              <a:avLst/>
            </a:prstGeom>
            <a:solidFill>
              <a:srgbClr val="365F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58" name="Google Shape;58;p47"/>
            <p:cNvSpPr/>
            <p:nvPr/>
          </p:nvSpPr>
          <p:spPr>
            <a:xfrm>
              <a:off x="2248854" y="6587071"/>
              <a:ext cx="9372744" cy="71504"/>
            </a:xfrm>
            <a:prstGeom prst="rect">
              <a:avLst/>
            </a:prstGeom>
            <a:gradFill>
              <a:gsLst>
                <a:gs pos="0">
                  <a:srgbClr val="365F94"/>
                </a:gs>
                <a:gs pos="62000">
                  <a:srgbClr val="365F94">
                    <a:alpha val="67843"/>
                  </a:srgbClr>
                </a:gs>
                <a:gs pos="100000">
                  <a:srgbClr val="365F9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sp>
          <p:nvSpPr>
            <p:cNvPr id="59" name="Google Shape;59;p47"/>
            <p:cNvSpPr/>
            <p:nvPr/>
          </p:nvSpPr>
          <p:spPr>
            <a:xfrm>
              <a:off x="2122137" y="6587071"/>
              <a:ext cx="71504" cy="71504"/>
            </a:xfrm>
            <a:prstGeom prst="rect">
              <a:avLst/>
            </a:prstGeom>
            <a:solidFill>
              <a:srgbClr val="365F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             </a:t>
              </a:r>
              <a:endParaRPr dirty="0"/>
            </a:p>
          </p:txBody>
        </p:sp>
      </p:grpSp>
    </p:spTree>
    <p:extLst>
      <p:ext uri="{BB962C8B-B14F-4D97-AF65-F5344CB8AC3E}">
        <p14:creationId xmlns:p14="http://schemas.microsoft.com/office/powerpoint/2010/main" val="588827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2335" y="1276515"/>
            <a:ext cx="11375136" cy="2387600"/>
          </a:xfrm>
          <a:prstGeom prst="rect">
            <a:avLst/>
          </a:prstGeom>
        </p:spPr>
        <p:txBody>
          <a:bodyPr anchor="b"/>
          <a:lstStyle>
            <a:lvl1pPr algn="ctr" defTabSz="1219139">
              <a:spcBef>
                <a:spcPct val="0"/>
              </a:spcBef>
              <a:defRPr sz="6000">
                <a:solidFill>
                  <a:schemeClr val="bg1"/>
                </a:solidFill>
                <a:latin typeface="Roboto" panose="02000000000000000000" pitchFamily="2" charset="0"/>
                <a:ea typeface="Roboto" panose="02000000000000000000" pitchFamily="2" charset="0"/>
              </a:defRPr>
            </a:lvl1pPr>
          </a:lstStyle>
          <a:p>
            <a:pPr algn="ctr" defTabSz="914377">
              <a:spcBef>
                <a:spcPct val="0"/>
              </a:spcBef>
              <a:defRPr/>
            </a:pPr>
            <a:r>
              <a:rPr lang="en-US" sz="6400">
                <a:solidFill>
                  <a:schemeClr val="bg1"/>
                </a:solidFill>
                <a:latin typeface="Roboto" charset="0"/>
                <a:ea typeface="Roboto" charset="0"/>
                <a:cs typeface="Roboto" charset="0"/>
              </a:rPr>
              <a:t>Opening Title Slide</a:t>
            </a:r>
          </a:p>
        </p:txBody>
      </p:sp>
      <p:sp>
        <p:nvSpPr>
          <p:cNvPr id="3" name="Subtitle 2"/>
          <p:cNvSpPr>
            <a:spLocks noGrp="1"/>
          </p:cNvSpPr>
          <p:nvPr>
            <p:ph type="subTitle" idx="1" hasCustomPrompt="1"/>
          </p:nvPr>
        </p:nvSpPr>
        <p:spPr>
          <a:xfrm>
            <a:off x="402335" y="3756189"/>
            <a:ext cx="11375136" cy="1655763"/>
          </a:xfrm>
          <a:prstGeom prst="rect">
            <a:avLst/>
          </a:prstGeom>
        </p:spPr>
        <p:txBody>
          <a:bodyPr/>
          <a:lstStyle>
            <a:lvl1pPr marL="457177" indent="-457177" algn="ctr">
              <a:lnSpc>
                <a:spcPts val="2667"/>
              </a:lnSpc>
              <a:spcBef>
                <a:spcPct val="20000"/>
              </a:spcBef>
              <a:buNone/>
              <a:defRPr sz="2400">
                <a:solidFill>
                  <a:schemeClr val="bg1"/>
                </a:solidFill>
                <a:latin typeface="Roboto" panose="02000000000000000000" pitchFamily="2" charset="0"/>
                <a:ea typeface="Roboto"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342891" indent="-342891" algn="ctr">
              <a:lnSpc>
                <a:spcPts val="2000"/>
              </a:lnSpc>
              <a:spcBef>
                <a:spcPct val="20000"/>
              </a:spcBef>
              <a:defRPr/>
            </a:pPr>
            <a:r>
              <a:rPr lang="en-US">
                <a:solidFill>
                  <a:schemeClr val="bg1"/>
                </a:solidFill>
                <a:latin typeface="Roboto Medium" charset="0"/>
                <a:ea typeface="Roboto Medium" charset="0"/>
                <a:cs typeface="Roboto Medium" charset="0"/>
              </a:rPr>
              <a:t>Name</a:t>
            </a:r>
          </a:p>
          <a:p>
            <a:pPr marL="342891" indent="-342891" algn="ctr">
              <a:lnSpc>
                <a:spcPts val="2000"/>
              </a:lnSpc>
              <a:spcBef>
                <a:spcPct val="20000"/>
              </a:spcBef>
              <a:defRPr/>
            </a:pPr>
            <a:r>
              <a:rPr lang="en-US">
                <a:solidFill>
                  <a:schemeClr val="bg1"/>
                </a:solidFill>
                <a:latin typeface="Roboto Light" charset="0"/>
                <a:ea typeface="Roboto Light" charset="0"/>
                <a:cs typeface="Roboto Light" charset="0"/>
              </a:rPr>
              <a:t>Title</a:t>
            </a:r>
          </a:p>
          <a:p>
            <a:pPr marL="342891" indent="-342891" algn="ctr">
              <a:lnSpc>
                <a:spcPts val="2000"/>
              </a:lnSpc>
              <a:spcBef>
                <a:spcPct val="20000"/>
              </a:spcBef>
              <a:defRPr/>
            </a:pPr>
            <a:r>
              <a:rPr lang="en-US" sz="2400">
                <a:solidFill>
                  <a:schemeClr val="bg1"/>
                </a:solidFill>
                <a:latin typeface="Roboto Light" charset="0"/>
                <a:ea typeface="Roboto Light" charset="0"/>
                <a:cs typeface="Roboto Light" charset="0"/>
              </a:rPr>
              <a:t>Date  |  Location</a:t>
            </a:r>
          </a:p>
        </p:txBody>
      </p:sp>
    </p:spTree>
    <p:extLst>
      <p:ext uri="{BB962C8B-B14F-4D97-AF65-F5344CB8AC3E}">
        <p14:creationId xmlns:p14="http://schemas.microsoft.com/office/powerpoint/2010/main" val="1484069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8479-535A-4D09-BDBD-37F028434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CA90D-790E-48E8-A113-8B2C982B5A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52201-6C58-4A72-B0FE-0726A679452F}"/>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5" name="Footer Placeholder 4">
            <a:extLst>
              <a:ext uri="{FF2B5EF4-FFF2-40B4-BE49-F238E27FC236}">
                <a16:creationId xmlns:a16="http://schemas.microsoft.com/office/drawing/2014/main" id="{38A21895-17F9-408D-95F8-3EA19770B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B0F22-278F-48CA-89B1-458879088844}"/>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1592747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2335" y="0"/>
            <a:ext cx="11375136" cy="6858000"/>
          </a:xfrm>
          <a:prstGeom prst="rect">
            <a:avLst/>
          </a:prstGeom>
        </p:spPr>
        <p:txBody>
          <a:bodyPr anchor="ctr"/>
          <a:lstStyle>
            <a:lvl1pPr algn="ctr" defTabSz="1219139">
              <a:spcBef>
                <a:spcPct val="0"/>
              </a:spcBef>
              <a:defRPr lang="en-US" sz="1200">
                <a:latin typeface="Roboto Bold" panose="02000000000000000000" pitchFamily="2" charset="0"/>
                <a:ea typeface="Roboto Bold" panose="02000000000000000000" pitchFamily="2" charset="0"/>
              </a:defRPr>
            </a:lvl1pPr>
          </a:lstStyle>
          <a:p>
            <a:pPr algn="ctr" defTabSz="914377">
              <a:spcBef>
                <a:spcPct val="0"/>
              </a:spcBef>
              <a:defRPr/>
            </a:pPr>
            <a:r>
              <a:rPr lang="en-US" sz="6400">
                <a:solidFill>
                  <a:schemeClr val="bg1"/>
                </a:solidFill>
                <a:latin typeface="Roboto" charset="0"/>
                <a:ea typeface="Roboto" charset="0"/>
                <a:cs typeface="Roboto" charset="0"/>
              </a:rPr>
              <a:t>Section Title Slide</a:t>
            </a:r>
          </a:p>
        </p:txBody>
      </p:sp>
    </p:spTree>
    <p:extLst>
      <p:ext uri="{BB962C8B-B14F-4D97-AF65-F5344CB8AC3E}">
        <p14:creationId xmlns:p14="http://schemas.microsoft.com/office/powerpoint/2010/main" val="1922549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2335" y="1399255"/>
            <a:ext cx="1137513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402335" y="3861155"/>
            <a:ext cx="11375136"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586034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781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2336" y="1447701"/>
            <a:ext cx="1137513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02336" y="4409373"/>
            <a:ext cx="11375136"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877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2861690"/>
            <a:ext cx="5613400" cy="370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2861688"/>
            <a:ext cx="5616092" cy="370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016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2336" y="1431551"/>
            <a:ext cx="10515600" cy="1325563"/>
          </a:xfrm>
        </p:spPr>
        <p:txBody>
          <a:bodyPr/>
          <a:lstStyle/>
          <a:p>
            <a:r>
              <a:rPr lang="en-US"/>
              <a:t>Click to edit Master title style</a:t>
            </a:r>
          </a:p>
        </p:txBody>
      </p:sp>
      <p:sp>
        <p:nvSpPr>
          <p:cNvPr id="3" name="Text Placeholder 2"/>
          <p:cNvSpPr>
            <a:spLocks noGrp="1"/>
          </p:cNvSpPr>
          <p:nvPr>
            <p:ph type="body" idx="1"/>
          </p:nvPr>
        </p:nvSpPr>
        <p:spPr>
          <a:xfrm>
            <a:off x="394689" y="2740597"/>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94689" y="3564511"/>
            <a:ext cx="5157787" cy="2999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27101" y="2740597"/>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27101" y="3564511"/>
            <a:ext cx="5183188" cy="2999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994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7574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993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261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33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2751-40C8-4BBE-B813-ACD9626A9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89E310-1234-4DE2-9343-68429B6E5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F889B1-B261-4E32-9CE4-45337F09EE52}"/>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5" name="Footer Placeholder 4">
            <a:extLst>
              <a:ext uri="{FF2B5EF4-FFF2-40B4-BE49-F238E27FC236}">
                <a16:creationId xmlns:a16="http://schemas.microsoft.com/office/drawing/2014/main" id="{23B36473-F48A-4074-8B20-5190F1D26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03166-E86C-4DEE-8237-C94FF522B921}"/>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2335561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8176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5067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6551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77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290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4209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0856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13105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910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27466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0570-00E2-464B-B296-1A665B322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86342-E3AE-49A4-A189-A329C326B0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38366-E8D2-411B-88D9-38160725AB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B5484-DD9C-4C76-9628-5F2C23809501}"/>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6" name="Footer Placeholder 5">
            <a:extLst>
              <a:ext uri="{FF2B5EF4-FFF2-40B4-BE49-F238E27FC236}">
                <a16:creationId xmlns:a16="http://schemas.microsoft.com/office/drawing/2014/main" id="{BA4F48B9-FCDF-43AA-A0F3-04CA6D3D0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7174D-95ED-4108-80DE-47B0CFDF28F2}"/>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3380342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715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4746171" y="2554516"/>
            <a:ext cx="7445829" cy="3454401"/>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102166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0" y="2554516"/>
            <a:ext cx="7445829" cy="3454401"/>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753866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9" name="Picture Placeholder 18"/>
          <p:cNvSpPr>
            <a:spLocks noGrp="1"/>
          </p:cNvSpPr>
          <p:nvPr>
            <p:ph type="pic" sz="quarter" idx="26"/>
          </p:nvPr>
        </p:nvSpPr>
        <p:spPr>
          <a:xfrm>
            <a:off x="6635303" y="-1"/>
            <a:ext cx="4598755" cy="6858000"/>
          </a:xfrm>
          <a:custGeom>
            <a:avLst/>
            <a:gdLst>
              <a:gd name="connsiteX0" fmla="*/ 3518802 w 4598755"/>
              <a:gd name="connsiteY0" fmla="*/ 5775098 h 6858000"/>
              <a:gd name="connsiteX1" fmla="*/ 4012288 w 4598755"/>
              <a:gd name="connsiteY1" fmla="*/ 5775098 h 6858000"/>
              <a:gd name="connsiteX2" fmla="*/ 4012288 w 4598755"/>
              <a:gd name="connsiteY2" fmla="*/ 6858000 h 6858000"/>
              <a:gd name="connsiteX3" fmla="*/ 3518802 w 4598755"/>
              <a:gd name="connsiteY3" fmla="*/ 6858000 h 6858000"/>
              <a:gd name="connsiteX4" fmla="*/ 2345868 w 4598755"/>
              <a:gd name="connsiteY4" fmla="*/ 5775098 h 6858000"/>
              <a:gd name="connsiteX5" fmla="*/ 2839354 w 4598755"/>
              <a:gd name="connsiteY5" fmla="*/ 5775098 h 6858000"/>
              <a:gd name="connsiteX6" fmla="*/ 2839354 w 4598755"/>
              <a:gd name="connsiteY6" fmla="*/ 6858000 h 6858000"/>
              <a:gd name="connsiteX7" fmla="*/ 2345868 w 4598755"/>
              <a:gd name="connsiteY7" fmla="*/ 6858000 h 6858000"/>
              <a:gd name="connsiteX8" fmla="*/ 1172934 w 4598755"/>
              <a:gd name="connsiteY8" fmla="*/ 5775098 h 6858000"/>
              <a:gd name="connsiteX9" fmla="*/ 1666420 w 4598755"/>
              <a:gd name="connsiteY9" fmla="*/ 5775098 h 6858000"/>
              <a:gd name="connsiteX10" fmla="*/ 1666420 w 4598755"/>
              <a:gd name="connsiteY10" fmla="*/ 6858000 h 6858000"/>
              <a:gd name="connsiteX11" fmla="*/ 1172934 w 4598755"/>
              <a:gd name="connsiteY11" fmla="*/ 6858000 h 6858000"/>
              <a:gd name="connsiteX12" fmla="*/ 0 w 4598755"/>
              <a:gd name="connsiteY12" fmla="*/ 5775098 h 6858000"/>
              <a:gd name="connsiteX13" fmla="*/ 493486 w 4598755"/>
              <a:gd name="connsiteY13" fmla="*/ 5775098 h 6858000"/>
              <a:gd name="connsiteX14" fmla="*/ 493486 w 4598755"/>
              <a:gd name="connsiteY14" fmla="*/ 6858000 h 6858000"/>
              <a:gd name="connsiteX15" fmla="*/ 0 w 4598755"/>
              <a:gd name="connsiteY15" fmla="*/ 6858000 h 6858000"/>
              <a:gd name="connsiteX16" fmla="*/ 4105269 w 4598755"/>
              <a:gd name="connsiteY16" fmla="*/ 1161145 h 6858000"/>
              <a:gd name="connsiteX17" fmla="*/ 4598755 w 4598755"/>
              <a:gd name="connsiteY17" fmla="*/ 1161145 h 6858000"/>
              <a:gd name="connsiteX18" fmla="*/ 4598755 w 4598755"/>
              <a:gd name="connsiteY18" fmla="*/ 6858000 h 6858000"/>
              <a:gd name="connsiteX19" fmla="*/ 4105269 w 4598755"/>
              <a:gd name="connsiteY19" fmla="*/ 6858000 h 6858000"/>
              <a:gd name="connsiteX20" fmla="*/ 2932335 w 4598755"/>
              <a:gd name="connsiteY20" fmla="*/ 1161144 h 6858000"/>
              <a:gd name="connsiteX21" fmla="*/ 3425821 w 4598755"/>
              <a:gd name="connsiteY21" fmla="*/ 1161144 h 6858000"/>
              <a:gd name="connsiteX22" fmla="*/ 3425821 w 4598755"/>
              <a:gd name="connsiteY22" fmla="*/ 6858000 h 6858000"/>
              <a:gd name="connsiteX23" fmla="*/ 2932335 w 4598755"/>
              <a:gd name="connsiteY23" fmla="*/ 6858000 h 6858000"/>
              <a:gd name="connsiteX24" fmla="*/ 1759401 w 4598755"/>
              <a:gd name="connsiteY24" fmla="*/ 1161144 h 6858000"/>
              <a:gd name="connsiteX25" fmla="*/ 2252887 w 4598755"/>
              <a:gd name="connsiteY25" fmla="*/ 1161144 h 6858000"/>
              <a:gd name="connsiteX26" fmla="*/ 2252887 w 4598755"/>
              <a:gd name="connsiteY26" fmla="*/ 6858000 h 6858000"/>
              <a:gd name="connsiteX27" fmla="*/ 1759401 w 4598755"/>
              <a:gd name="connsiteY27" fmla="*/ 6858000 h 6858000"/>
              <a:gd name="connsiteX28" fmla="*/ 586467 w 4598755"/>
              <a:gd name="connsiteY28" fmla="*/ 1161143 h 6858000"/>
              <a:gd name="connsiteX29" fmla="*/ 1079953 w 4598755"/>
              <a:gd name="connsiteY29" fmla="*/ 1161143 h 6858000"/>
              <a:gd name="connsiteX30" fmla="*/ 1079953 w 4598755"/>
              <a:gd name="connsiteY30" fmla="*/ 6858000 h 6858000"/>
              <a:gd name="connsiteX31" fmla="*/ 586467 w 4598755"/>
              <a:gd name="connsiteY31" fmla="*/ 6858000 h 6858000"/>
              <a:gd name="connsiteX32" fmla="*/ 0 w 4598755"/>
              <a:gd name="connsiteY32" fmla="*/ 2 h 6858000"/>
              <a:gd name="connsiteX33" fmla="*/ 493486 w 4598755"/>
              <a:gd name="connsiteY33" fmla="*/ 2 h 6858000"/>
              <a:gd name="connsiteX34" fmla="*/ 493486 w 4598755"/>
              <a:gd name="connsiteY34" fmla="*/ 5696857 h 6858000"/>
              <a:gd name="connsiteX35" fmla="*/ 0 w 4598755"/>
              <a:gd name="connsiteY35" fmla="*/ 5696857 h 6858000"/>
              <a:gd name="connsiteX36" fmla="*/ 4105269 w 4598755"/>
              <a:gd name="connsiteY36" fmla="*/ 1 h 6858000"/>
              <a:gd name="connsiteX37" fmla="*/ 4598755 w 4598755"/>
              <a:gd name="connsiteY37" fmla="*/ 1 h 6858000"/>
              <a:gd name="connsiteX38" fmla="*/ 4598755 w 4598755"/>
              <a:gd name="connsiteY38" fmla="*/ 1082904 h 6858000"/>
              <a:gd name="connsiteX39" fmla="*/ 4105269 w 4598755"/>
              <a:gd name="connsiteY39" fmla="*/ 1082904 h 6858000"/>
              <a:gd name="connsiteX40" fmla="*/ 3518802 w 4598755"/>
              <a:gd name="connsiteY40" fmla="*/ 1 h 6858000"/>
              <a:gd name="connsiteX41" fmla="*/ 4012288 w 4598755"/>
              <a:gd name="connsiteY41" fmla="*/ 1 h 6858000"/>
              <a:gd name="connsiteX42" fmla="*/ 4012288 w 4598755"/>
              <a:gd name="connsiteY42" fmla="*/ 5696857 h 6858000"/>
              <a:gd name="connsiteX43" fmla="*/ 3518802 w 4598755"/>
              <a:gd name="connsiteY43" fmla="*/ 5696857 h 6858000"/>
              <a:gd name="connsiteX44" fmla="*/ 2932335 w 4598755"/>
              <a:gd name="connsiteY44" fmla="*/ 1 h 6858000"/>
              <a:gd name="connsiteX45" fmla="*/ 3425821 w 4598755"/>
              <a:gd name="connsiteY45" fmla="*/ 1 h 6858000"/>
              <a:gd name="connsiteX46" fmla="*/ 3425821 w 4598755"/>
              <a:gd name="connsiteY46" fmla="*/ 1082903 h 6858000"/>
              <a:gd name="connsiteX47" fmla="*/ 2932335 w 4598755"/>
              <a:gd name="connsiteY47" fmla="*/ 1082903 h 6858000"/>
              <a:gd name="connsiteX48" fmla="*/ 2345868 w 4598755"/>
              <a:gd name="connsiteY48" fmla="*/ 1 h 6858000"/>
              <a:gd name="connsiteX49" fmla="*/ 2839354 w 4598755"/>
              <a:gd name="connsiteY49" fmla="*/ 1 h 6858000"/>
              <a:gd name="connsiteX50" fmla="*/ 2839354 w 4598755"/>
              <a:gd name="connsiteY50" fmla="*/ 5696857 h 6858000"/>
              <a:gd name="connsiteX51" fmla="*/ 2345868 w 4598755"/>
              <a:gd name="connsiteY51" fmla="*/ 5696857 h 6858000"/>
              <a:gd name="connsiteX52" fmla="*/ 1759401 w 4598755"/>
              <a:gd name="connsiteY52" fmla="*/ 1 h 6858000"/>
              <a:gd name="connsiteX53" fmla="*/ 2252887 w 4598755"/>
              <a:gd name="connsiteY53" fmla="*/ 1 h 6858000"/>
              <a:gd name="connsiteX54" fmla="*/ 2252887 w 4598755"/>
              <a:gd name="connsiteY54" fmla="*/ 1082903 h 6858000"/>
              <a:gd name="connsiteX55" fmla="*/ 1759401 w 4598755"/>
              <a:gd name="connsiteY55" fmla="*/ 1082903 h 6858000"/>
              <a:gd name="connsiteX56" fmla="*/ 1172934 w 4598755"/>
              <a:gd name="connsiteY56" fmla="*/ 0 h 6858000"/>
              <a:gd name="connsiteX57" fmla="*/ 1666420 w 4598755"/>
              <a:gd name="connsiteY57" fmla="*/ 0 h 6858000"/>
              <a:gd name="connsiteX58" fmla="*/ 1666420 w 4598755"/>
              <a:gd name="connsiteY58" fmla="*/ 5696857 h 6858000"/>
              <a:gd name="connsiteX59" fmla="*/ 1172934 w 4598755"/>
              <a:gd name="connsiteY59" fmla="*/ 5696857 h 6858000"/>
              <a:gd name="connsiteX60" fmla="*/ 586467 w 4598755"/>
              <a:gd name="connsiteY60" fmla="*/ 0 h 6858000"/>
              <a:gd name="connsiteX61" fmla="*/ 1079953 w 4598755"/>
              <a:gd name="connsiteY61" fmla="*/ 0 h 6858000"/>
              <a:gd name="connsiteX62" fmla="*/ 1079953 w 4598755"/>
              <a:gd name="connsiteY62" fmla="*/ 1082902 h 6858000"/>
              <a:gd name="connsiteX63" fmla="*/ 586467 w 4598755"/>
              <a:gd name="connsiteY63" fmla="*/ 10829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598755" h="6858000">
                <a:moveTo>
                  <a:pt x="3518802" y="5775098"/>
                </a:moveTo>
                <a:lnTo>
                  <a:pt x="4012288" y="5775098"/>
                </a:lnTo>
                <a:lnTo>
                  <a:pt x="4012288" y="6858000"/>
                </a:lnTo>
                <a:lnTo>
                  <a:pt x="3518802" y="6858000"/>
                </a:lnTo>
                <a:close/>
                <a:moveTo>
                  <a:pt x="2345868" y="5775098"/>
                </a:moveTo>
                <a:lnTo>
                  <a:pt x="2839354" y="5775098"/>
                </a:lnTo>
                <a:lnTo>
                  <a:pt x="2839354" y="6858000"/>
                </a:lnTo>
                <a:lnTo>
                  <a:pt x="2345868" y="6858000"/>
                </a:lnTo>
                <a:close/>
                <a:moveTo>
                  <a:pt x="1172934" y="5775098"/>
                </a:moveTo>
                <a:lnTo>
                  <a:pt x="1666420" y="5775098"/>
                </a:lnTo>
                <a:lnTo>
                  <a:pt x="1666420" y="6858000"/>
                </a:lnTo>
                <a:lnTo>
                  <a:pt x="1172934" y="6858000"/>
                </a:lnTo>
                <a:close/>
                <a:moveTo>
                  <a:pt x="0" y="5775098"/>
                </a:moveTo>
                <a:lnTo>
                  <a:pt x="493486" y="5775098"/>
                </a:lnTo>
                <a:lnTo>
                  <a:pt x="493486" y="6858000"/>
                </a:lnTo>
                <a:lnTo>
                  <a:pt x="0" y="6858000"/>
                </a:lnTo>
                <a:close/>
                <a:moveTo>
                  <a:pt x="4105269" y="1161145"/>
                </a:moveTo>
                <a:lnTo>
                  <a:pt x="4598755" y="1161145"/>
                </a:lnTo>
                <a:lnTo>
                  <a:pt x="4598755" y="6858000"/>
                </a:lnTo>
                <a:lnTo>
                  <a:pt x="4105269" y="6858000"/>
                </a:lnTo>
                <a:close/>
                <a:moveTo>
                  <a:pt x="2932335" y="1161144"/>
                </a:moveTo>
                <a:lnTo>
                  <a:pt x="3425821" y="1161144"/>
                </a:lnTo>
                <a:lnTo>
                  <a:pt x="3425821" y="6858000"/>
                </a:lnTo>
                <a:lnTo>
                  <a:pt x="2932335" y="6858000"/>
                </a:lnTo>
                <a:close/>
                <a:moveTo>
                  <a:pt x="1759401" y="1161144"/>
                </a:moveTo>
                <a:lnTo>
                  <a:pt x="2252887" y="1161144"/>
                </a:lnTo>
                <a:lnTo>
                  <a:pt x="2252887" y="6858000"/>
                </a:lnTo>
                <a:lnTo>
                  <a:pt x="1759401" y="6858000"/>
                </a:lnTo>
                <a:close/>
                <a:moveTo>
                  <a:pt x="586467" y="1161143"/>
                </a:moveTo>
                <a:lnTo>
                  <a:pt x="1079953" y="1161143"/>
                </a:lnTo>
                <a:lnTo>
                  <a:pt x="1079953" y="6858000"/>
                </a:lnTo>
                <a:lnTo>
                  <a:pt x="586467" y="6858000"/>
                </a:lnTo>
                <a:close/>
                <a:moveTo>
                  <a:pt x="0" y="2"/>
                </a:moveTo>
                <a:lnTo>
                  <a:pt x="493486" y="2"/>
                </a:lnTo>
                <a:lnTo>
                  <a:pt x="493486" y="5696857"/>
                </a:lnTo>
                <a:lnTo>
                  <a:pt x="0" y="5696857"/>
                </a:lnTo>
                <a:close/>
                <a:moveTo>
                  <a:pt x="4105269" y="1"/>
                </a:moveTo>
                <a:lnTo>
                  <a:pt x="4598755" y="1"/>
                </a:lnTo>
                <a:lnTo>
                  <a:pt x="4598755" y="1082904"/>
                </a:lnTo>
                <a:lnTo>
                  <a:pt x="4105269" y="1082904"/>
                </a:lnTo>
                <a:close/>
                <a:moveTo>
                  <a:pt x="3518802" y="1"/>
                </a:moveTo>
                <a:lnTo>
                  <a:pt x="4012288" y="1"/>
                </a:lnTo>
                <a:lnTo>
                  <a:pt x="4012288" y="5696857"/>
                </a:lnTo>
                <a:lnTo>
                  <a:pt x="3518802" y="5696857"/>
                </a:lnTo>
                <a:close/>
                <a:moveTo>
                  <a:pt x="2932335" y="1"/>
                </a:moveTo>
                <a:lnTo>
                  <a:pt x="3425821" y="1"/>
                </a:lnTo>
                <a:lnTo>
                  <a:pt x="3425821" y="1082903"/>
                </a:lnTo>
                <a:lnTo>
                  <a:pt x="2932335" y="1082903"/>
                </a:lnTo>
                <a:close/>
                <a:moveTo>
                  <a:pt x="2345868" y="1"/>
                </a:moveTo>
                <a:lnTo>
                  <a:pt x="2839354" y="1"/>
                </a:lnTo>
                <a:lnTo>
                  <a:pt x="2839354" y="5696857"/>
                </a:lnTo>
                <a:lnTo>
                  <a:pt x="2345868" y="5696857"/>
                </a:lnTo>
                <a:close/>
                <a:moveTo>
                  <a:pt x="1759401" y="1"/>
                </a:moveTo>
                <a:lnTo>
                  <a:pt x="2252887" y="1"/>
                </a:lnTo>
                <a:lnTo>
                  <a:pt x="2252887" y="1082903"/>
                </a:lnTo>
                <a:lnTo>
                  <a:pt x="1759401" y="1082903"/>
                </a:lnTo>
                <a:close/>
                <a:moveTo>
                  <a:pt x="1172934" y="0"/>
                </a:moveTo>
                <a:lnTo>
                  <a:pt x="1666420" y="0"/>
                </a:lnTo>
                <a:lnTo>
                  <a:pt x="1666420" y="5696857"/>
                </a:lnTo>
                <a:lnTo>
                  <a:pt x="1172934" y="5696857"/>
                </a:lnTo>
                <a:close/>
                <a:moveTo>
                  <a:pt x="586467" y="0"/>
                </a:moveTo>
                <a:lnTo>
                  <a:pt x="1079953" y="0"/>
                </a:lnTo>
                <a:lnTo>
                  <a:pt x="1079953" y="1082902"/>
                </a:lnTo>
                <a:lnTo>
                  <a:pt x="586467" y="108290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667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966858" y="2"/>
            <a:ext cx="4513943" cy="5747657"/>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4418830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98195" y="613229"/>
            <a:ext cx="2815772" cy="2815772"/>
          </a:xfrm>
          <a:prstGeom prst="rect">
            <a:avLst/>
          </a:prstGeom>
          <a:pattFill prst="pct20">
            <a:fgClr>
              <a:schemeClr val="accent1"/>
            </a:fgClr>
            <a:bgClr>
              <a:schemeClr val="bg1"/>
            </a:bgClr>
          </a:pattFill>
        </p:spPr>
        <p:txBody>
          <a:bodyPr/>
          <a:lstStyle/>
          <a:p>
            <a:endParaRPr lang="en-US"/>
          </a:p>
        </p:txBody>
      </p:sp>
      <p:sp>
        <p:nvSpPr>
          <p:cNvPr id="14" name="Picture Placeholder 7"/>
          <p:cNvSpPr>
            <a:spLocks noGrp="1"/>
          </p:cNvSpPr>
          <p:nvPr>
            <p:ph type="pic" sz="quarter" idx="11"/>
          </p:nvPr>
        </p:nvSpPr>
        <p:spPr>
          <a:xfrm>
            <a:off x="3213967" y="613229"/>
            <a:ext cx="2815772" cy="2815772"/>
          </a:xfrm>
          <a:prstGeom prst="rect">
            <a:avLst/>
          </a:prstGeom>
          <a:pattFill prst="pct20">
            <a:fgClr>
              <a:schemeClr val="accent1"/>
            </a:fgClr>
            <a:bgClr>
              <a:schemeClr val="bg1"/>
            </a:bgClr>
          </a:pattFill>
        </p:spPr>
        <p:txBody>
          <a:bodyPr/>
          <a:lstStyle/>
          <a:p>
            <a:endParaRPr lang="en-US"/>
          </a:p>
        </p:txBody>
      </p:sp>
      <p:sp>
        <p:nvSpPr>
          <p:cNvPr id="15" name="Picture Placeholder 7"/>
          <p:cNvSpPr>
            <a:spLocks noGrp="1"/>
          </p:cNvSpPr>
          <p:nvPr>
            <p:ph type="pic" sz="quarter" idx="12"/>
          </p:nvPr>
        </p:nvSpPr>
        <p:spPr>
          <a:xfrm>
            <a:off x="398195" y="3428999"/>
            <a:ext cx="2815772" cy="2815772"/>
          </a:xfrm>
          <a:prstGeom prst="rect">
            <a:avLst/>
          </a:prstGeom>
          <a:pattFill prst="pct20">
            <a:fgClr>
              <a:schemeClr val="accent1"/>
            </a:fgClr>
            <a:bgClr>
              <a:schemeClr val="bg1"/>
            </a:bgClr>
          </a:pattFill>
        </p:spPr>
        <p:txBody>
          <a:bodyPr/>
          <a:lstStyle/>
          <a:p>
            <a:endParaRPr lang="en-US"/>
          </a:p>
        </p:txBody>
      </p:sp>
      <p:sp>
        <p:nvSpPr>
          <p:cNvPr id="16" name="Picture Placeholder 7"/>
          <p:cNvSpPr>
            <a:spLocks noGrp="1"/>
          </p:cNvSpPr>
          <p:nvPr>
            <p:ph type="pic" sz="quarter" idx="13"/>
          </p:nvPr>
        </p:nvSpPr>
        <p:spPr>
          <a:xfrm>
            <a:off x="3213967" y="3428999"/>
            <a:ext cx="2815772" cy="2815772"/>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31936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1219202" y="3969658"/>
            <a:ext cx="2438399" cy="2888342"/>
          </a:xfrm>
          <a:prstGeom prst="rect">
            <a:avLst/>
          </a:prstGeom>
          <a:pattFill prst="pct20">
            <a:fgClr>
              <a:schemeClr val="accent1"/>
            </a:fgClr>
            <a:bgClr>
              <a:schemeClr val="bg1"/>
            </a:bgClr>
          </a:pattFill>
        </p:spPr>
        <p:txBody>
          <a:bodyPr/>
          <a:lstStyle/>
          <a:p>
            <a:endParaRPr lang="en-US"/>
          </a:p>
        </p:txBody>
      </p:sp>
      <p:sp>
        <p:nvSpPr>
          <p:cNvPr id="7" name="Picture Placeholder 7"/>
          <p:cNvSpPr>
            <a:spLocks noGrp="1"/>
          </p:cNvSpPr>
          <p:nvPr>
            <p:ph type="pic" sz="quarter" idx="13"/>
          </p:nvPr>
        </p:nvSpPr>
        <p:spPr>
          <a:xfrm>
            <a:off x="3657602" y="3309259"/>
            <a:ext cx="2438399" cy="3548743"/>
          </a:xfrm>
          <a:prstGeom prst="rect">
            <a:avLst/>
          </a:prstGeom>
          <a:pattFill prst="pct20">
            <a:fgClr>
              <a:schemeClr val="accent1"/>
            </a:fgClr>
            <a:bgClr>
              <a:schemeClr val="bg1"/>
            </a:bgClr>
          </a:pattFill>
        </p:spPr>
        <p:txBody>
          <a:bodyPr/>
          <a:lstStyle/>
          <a:p>
            <a:endParaRPr lang="en-US"/>
          </a:p>
        </p:txBody>
      </p:sp>
      <p:sp>
        <p:nvSpPr>
          <p:cNvPr id="8" name="Picture Placeholder 7"/>
          <p:cNvSpPr>
            <a:spLocks noGrp="1"/>
          </p:cNvSpPr>
          <p:nvPr>
            <p:ph type="pic" sz="quarter" idx="14"/>
          </p:nvPr>
        </p:nvSpPr>
        <p:spPr>
          <a:xfrm>
            <a:off x="6096001" y="4325259"/>
            <a:ext cx="2438399" cy="2532743"/>
          </a:xfrm>
          <a:prstGeom prst="rect">
            <a:avLst/>
          </a:prstGeom>
          <a:pattFill prst="pct20">
            <a:fgClr>
              <a:schemeClr val="accent1"/>
            </a:fgClr>
            <a:bgClr>
              <a:schemeClr val="bg1"/>
            </a:bgClr>
          </a:pattFill>
        </p:spPr>
        <p:txBody>
          <a:bodyPr/>
          <a:lstStyle/>
          <a:p>
            <a:endParaRPr lang="en-US"/>
          </a:p>
        </p:txBody>
      </p:sp>
      <p:sp>
        <p:nvSpPr>
          <p:cNvPr id="9" name="Picture Placeholder 7"/>
          <p:cNvSpPr>
            <a:spLocks noGrp="1"/>
          </p:cNvSpPr>
          <p:nvPr>
            <p:ph type="pic" sz="quarter" idx="15"/>
          </p:nvPr>
        </p:nvSpPr>
        <p:spPr>
          <a:xfrm>
            <a:off x="8534399" y="3759203"/>
            <a:ext cx="2438399" cy="3098799"/>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042818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1219202" y="0"/>
            <a:ext cx="2438399" cy="2888342"/>
          </a:xfrm>
          <a:prstGeom prst="rect">
            <a:avLst/>
          </a:prstGeom>
          <a:pattFill prst="pct20">
            <a:fgClr>
              <a:schemeClr val="accent1"/>
            </a:fgClr>
            <a:bgClr>
              <a:schemeClr val="bg1"/>
            </a:bgClr>
          </a:pattFill>
        </p:spPr>
        <p:txBody>
          <a:bodyPr/>
          <a:lstStyle/>
          <a:p>
            <a:endParaRPr lang="en-US"/>
          </a:p>
        </p:txBody>
      </p:sp>
      <p:sp>
        <p:nvSpPr>
          <p:cNvPr id="7" name="Picture Placeholder 7"/>
          <p:cNvSpPr>
            <a:spLocks noGrp="1"/>
          </p:cNvSpPr>
          <p:nvPr>
            <p:ph type="pic" sz="quarter" idx="13"/>
          </p:nvPr>
        </p:nvSpPr>
        <p:spPr>
          <a:xfrm>
            <a:off x="6096001" y="2"/>
            <a:ext cx="2438399" cy="3548743"/>
          </a:xfrm>
          <a:prstGeom prst="rect">
            <a:avLst/>
          </a:prstGeom>
          <a:pattFill prst="pct20">
            <a:fgClr>
              <a:schemeClr val="accent1"/>
            </a:fgClr>
            <a:bgClr>
              <a:schemeClr val="bg1"/>
            </a:bgClr>
          </a:pattFill>
        </p:spPr>
        <p:txBody>
          <a:bodyPr/>
          <a:lstStyle/>
          <a:p>
            <a:endParaRPr lang="en-US"/>
          </a:p>
        </p:txBody>
      </p:sp>
      <p:sp>
        <p:nvSpPr>
          <p:cNvPr id="8" name="Picture Placeholder 7"/>
          <p:cNvSpPr>
            <a:spLocks noGrp="1"/>
          </p:cNvSpPr>
          <p:nvPr>
            <p:ph type="pic" sz="quarter" idx="14"/>
          </p:nvPr>
        </p:nvSpPr>
        <p:spPr>
          <a:xfrm>
            <a:off x="3657602" y="2"/>
            <a:ext cx="2438399" cy="2532743"/>
          </a:xfrm>
          <a:prstGeom prst="rect">
            <a:avLst/>
          </a:prstGeom>
          <a:pattFill prst="pct20">
            <a:fgClr>
              <a:schemeClr val="accent1"/>
            </a:fgClr>
            <a:bgClr>
              <a:schemeClr val="bg1"/>
            </a:bgClr>
          </a:pattFill>
        </p:spPr>
        <p:txBody>
          <a:bodyPr/>
          <a:lstStyle/>
          <a:p>
            <a:endParaRPr lang="en-US"/>
          </a:p>
        </p:txBody>
      </p:sp>
      <p:sp>
        <p:nvSpPr>
          <p:cNvPr id="9" name="Picture Placeholder 7"/>
          <p:cNvSpPr>
            <a:spLocks noGrp="1"/>
          </p:cNvSpPr>
          <p:nvPr>
            <p:ph type="pic" sz="quarter" idx="15"/>
          </p:nvPr>
        </p:nvSpPr>
        <p:spPr>
          <a:xfrm>
            <a:off x="8534399" y="2"/>
            <a:ext cx="2438399" cy="3098799"/>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986242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1" y="0"/>
            <a:ext cx="3657600" cy="2888342"/>
          </a:xfrm>
          <a:prstGeom prst="rect">
            <a:avLst/>
          </a:prstGeom>
          <a:pattFill prst="pct20">
            <a:fgClr>
              <a:schemeClr val="accent1"/>
            </a:fgClr>
            <a:bgClr>
              <a:schemeClr val="bg1"/>
            </a:bgClr>
          </a:pattFill>
        </p:spPr>
        <p:txBody>
          <a:bodyPr/>
          <a:lstStyle/>
          <a:p>
            <a:endParaRPr lang="en-US"/>
          </a:p>
        </p:txBody>
      </p:sp>
      <p:sp>
        <p:nvSpPr>
          <p:cNvPr id="7" name="Picture Placeholder 7"/>
          <p:cNvSpPr>
            <a:spLocks noGrp="1"/>
          </p:cNvSpPr>
          <p:nvPr>
            <p:ph type="pic" sz="quarter" idx="13"/>
          </p:nvPr>
        </p:nvSpPr>
        <p:spPr>
          <a:xfrm>
            <a:off x="6559827" y="1"/>
            <a:ext cx="2438399" cy="2888342"/>
          </a:xfrm>
          <a:prstGeom prst="rect">
            <a:avLst/>
          </a:prstGeom>
          <a:pattFill prst="pct20">
            <a:fgClr>
              <a:schemeClr val="accent1"/>
            </a:fgClr>
            <a:bgClr>
              <a:schemeClr val="bg1"/>
            </a:bgClr>
          </a:pattFill>
        </p:spPr>
        <p:txBody>
          <a:bodyPr/>
          <a:lstStyle/>
          <a:p>
            <a:endParaRPr lang="en-US"/>
          </a:p>
        </p:txBody>
      </p:sp>
      <p:sp>
        <p:nvSpPr>
          <p:cNvPr id="8" name="Picture Placeholder 7"/>
          <p:cNvSpPr>
            <a:spLocks noGrp="1"/>
          </p:cNvSpPr>
          <p:nvPr>
            <p:ph type="pic" sz="quarter" idx="14"/>
          </p:nvPr>
        </p:nvSpPr>
        <p:spPr>
          <a:xfrm>
            <a:off x="914403" y="3548745"/>
            <a:ext cx="2438399" cy="3309257"/>
          </a:xfrm>
          <a:prstGeom prst="rect">
            <a:avLst/>
          </a:prstGeom>
          <a:pattFill prst="pct20">
            <a:fgClr>
              <a:schemeClr val="accent1"/>
            </a:fgClr>
            <a:bgClr>
              <a:schemeClr val="bg1"/>
            </a:bgClr>
          </a:pattFill>
        </p:spPr>
        <p:txBody>
          <a:bodyPr/>
          <a:lstStyle/>
          <a:p>
            <a:endParaRPr lang="en-US"/>
          </a:p>
        </p:txBody>
      </p:sp>
      <p:sp>
        <p:nvSpPr>
          <p:cNvPr id="9" name="Picture Placeholder 7"/>
          <p:cNvSpPr>
            <a:spLocks noGrp="1"/>
          </p:cNvSpPr>
          <p:nvPr>
            <p:ph type="pic" sz="quarter" idx="15"/>
          </p:nvPr>
        </p:nvSpPr>
        <p:spPr>
          <a:xfrm>
            <a:off x="6559825" y="4299700"/>
            <a:ext cx="3657603" cy="25583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1380228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0" name="Picture Placeholder 7"/>
          <p:cNvSpPr>
            <a:spLocks noGrp="1"/>
          </p:cNvSpPr>
          <p:nvPr>
            <p:ph type="pic" sz="quarter" idx="11"/>
          </p:nvPr>
        </p:nvSpPr>
        <p:spPr>
          <a:xfrm>
            <a:off x="8739493" y="0"/>
            <a:ext cx="2427041" cy="6858000"/>
          </a:xfrm>
          <a:prstGeom prst="rect">
            <a:avLst/>
          </a:prstGeom>
          <a:pattFill prst="pct20">
            <a:fgClr>
              <a:schemeClr val="accent1"/>
            </a:fgClr>
            <a:bgClr>
              <a:schemeClr val="bg1"/>
            </a:bgClr>
          </a:pattFill>
        </p:spPr>
        <p:txBody>
          <a:bodyPr/>
          <a:lstStyle/>
          <a:p>
            <a:endParaRPr lang="en-US"/>
          </a:p>
        </p:txBody>
      </p:sp>
      <p:sp>
        <p:nvSpPr>
          <p:cNvPr id="11" name="Picture Placeholder 7"/>
          <p:cNvSpPr>
            <a:spLocks noGrp="1"/>
          </p:cNvSpPr>
          <p:nvPr>
            <p:ph type="pic" sz="quarter" idx="12"/>
          </p:nvPr>
        </p:nvSpPr>
        <p:spPr>
          <a:xfrm>
            <a:off x="6202017" y="2"/>
            <a:ext cx="2427041" cy="4528457"/>
          </a:xfrm>
          <a:prstGeom prst="rect">
            <a:avLst/>
          </a:prstGeom>
          <a:pattFill prst="pct20">
            <a:fgClr>
              <a:schemeClr val="accent1"/>
            </a:fgClr>
            <a:bgClr>
              <a:schemeClr val="bg1"/>
            </a:bgClr>
          </a:pattFill>
        </p:spPr>
        <p:txBody>
          <a:bodyPr/>
          <a:lstStyle/>
          <a:p>
            <a:endParaRPr lang="en-US"/>
          </a:p>
        </p:txBody>
      </p:sp>
      <p:sp>
        <p:nvSpPr>
          <p:cNvPr id="12" name="Picture Placeholder 7"/>
          <p:cNvSpPr>
            <a:spLocks noGrp="1"/>
          </p:cNvSpPr>
          <p:nvPr>
            <p:ph type="pic" sz="quarter" idx="13"/>
          </p:nvPr>
        </p:nvSpPr>
        <p:spPr>
          <a:xfrm>
            <a:off x="6202017" y="4615545"/>
            <a:ext cx="2427041" cy="2242457"/>
          </a:xfrm>
          <a:prstGeom prst="rect">
            <a:avLst/>
          </a:prstGeom>
          <a:pattFill prst="pct20">
            <a:fgClr>
              <a:schemeClr val="accent1"/>
            </a:fgClr>
            <a:bgClr>
              <a:schemeClr val="bg1"/>
            </a:bgClr>
          </a:pattFill>
        </p:spPr>
        <p:txBody>
          <a:bodyPr/>
          <a:lstStyle/>
          <a:p>
            <a:endParaRPr lang="en-US"/>
          </a:p>
        </p:txBody>
      </p:sp>
      <p:sp>
        <p:nvSpPr>
          <p:cNvPr id="16" name="Picture Placeholder 7"/>
          <p:cNvSpPr>
            <a:spLocks noGrp="1"/>
          </p:cNvSpPr>
          <p:nvPr>
            <p:ph type="pic" sz="quarter" idx="14"/>
          </p:nvPr>
        </p:nvSpPr>
        <p:spPr>
          <a:xfrm>
            <a:off x="3664542" y="0"/>
            <a:ext cx="2427041" cy="6858000"/>
          </a:xfrm>
          <a:prstGeom prst="rect">
            <a:avLst/>
          </a:prstGeom>
          <a:pattFill prst="pct20">
            <a:fgClr>
              <a:schemeClr val="accent1"/>
            </a:fgClr>
            <a:bgClr>
              <a:schemeClr val="bg1"/>
            </a:bgClr>
          </a:pattFill>
        </p:spPr>
        <p:txBody>
          <a:bodyPr/>
          <a:lstStyle/>
          <a:p>
            <a:endParaRPr lang="en-US"/>
          </a:p>
        </p:txBody>
      </p:sp>
      <p:sp>
        <p:nvSpPr>
          <p:cNvPr id="17" name="Picture Placeholder 7"/>
          <p:cNvSpPr>
            <a:spLocks noGrp="1"/>
          </p:cNvSpPr>
          <p:nvPr>
            <p:ph type="pic" sz="quarter" idx="15"/>
          </p:nvPr>
        </p:nvSpPr>
        <p:spPr>
          <a:xfrm>
            <a:off x="1127068" y="2"/>
            <a:ext cx="2427041" cy="4528457"/>
          </a:xfrm>
          <a:prstGeom prst="rect">
            <a:avLst/>
          </a:prstGeom>
          <a:pattFill prst="pct20">
            <a:fgClr>
              <a:schemeClr val="accent1"/>
            </a:fgClr>
            <a:bgClr>
              <a:schemeClr val="bg1"/>
            </a:bgClr>
          </a:pattFill>
        </p:spPr>
        <p:txBody>
          <a:bodyPr/>
          <a:lstStyle/>
          <a:p>
            <a:endParaRPr lang="en-US"/>
          </a:p>
        </p:txBody>
      </p:sp>
      <p:sp>
        <p:nvSpPr>
          <p:cNvPr id="18" name="Picture Placeholder 7"/>
          <p:cNvSpPr>
            <a:spLocks noGrp="1"/>
          </p:cNvSpPr>
          <p:nvPr>
            <p:ph type="pic" sz="quarter" idx="16"/>
          </p:nvPr>
        </p:nvSpPr>
        <p:spPr>
          <a:xfrm>
            <a:off x="1127068" y="4615545"/>
            <a:ext cx="2427041" cy="2242457"/>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25219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DBE8-1C6F-4BB0-B357-A74C580438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76D5E3-B4AC-4B90-ABB2-39D44F2025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1AB773-9541-4ABA-A8CC-FB7620C4C6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ABEB12-A822-4932-8BE1-16ECC7521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85658F-8477-4A9D-8392-38432A721E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35E7BA-93F0-450E-8DBA-FF52C358AEC7}"/>
              </a:ext>
            </a:extLst>
          </p:cNvPr>
          <p:cNvSpPr>
            <a:spLocks noGrp="1"/>
          </p:cNvSpPr>
          <p:nvPr>
            <p:ph type="dt" sz="half" idx="10"/>
          </p:nvPr>
        </p:nvSpPr>
        <p:spPr/>
        <p:txBody>
          <a:bodyPr/>
          <a:lstStyle/>
          <a:p>
            <a:fld id="{E4CC6D3D-15C3-4C04-8D0C-C42055B21D91}" type="datetimeFigureOut">
              <a:rPr lang="en-US" smtClean="0"/>
              <a:t>1/31/26</a:t>
            </a:fld>
            <a:endParaRPr lang="en-US"/>
          </a:p>
        </p:txBody>
      </p:sp>
      <p:sp>
        <p:nvSpPr>
          <p:cNvPr id="8" name="Footer Placeholder 7">
            <a:extLst>
              <a:ext uri="{FF2B5EF4-FFF2-40B4-BE49-F238E27FC236}">
                <a16:creationId xmlns:a16="http://schemas.microsoft.com/office/drawing/2014/main" id="{A79E5FBB-9672-489B-9C9E-1EAABACF1D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CE5FAA-293D-40FF-9FFA-2EBEA77AFA9E}"/>
              </a:ext>
            </a:extLst>
          </p:cNvPr>
          <p:cNvSpPr>
            <a:spLocks noGrp="1"/>
          </p:cNvSpPr>
          <p:nvPr>
            <p:ph type="sldNum" sz="quarter" idx="12"/>
          </p:nvPr>
        </p:nvSpPr>
        <p:spPr/>
        <p:txBody>
          <a:bodyPr/>
          <a:lstStyle/>
          <a:p>
            <a:fld id="{EA16A845-56DF-48CB-9CBC-3F377DE73C30}" type="slidenum">
              <a:rPr lang="en-US" smtClean="0"/>
              <a:t>‹#›</a:t>
            </a:fld>
            <a:endParaRPr lang="en-US"/>
          </a:p>
        </p:txBody>
      </p:sp>
    </p:spTree>
    <p:extLst>
      <p:ext uri="{BB962C8B-B14F-4D97-AF65-F5344CB8AC3E}">
        <p14:creationId xmlns:p14="http://schemas.microsoft.com/office/powerpoint/2010/main" val="8786229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9042402" y="2429567"/>
            <a:ext cx="2583543" cy="3817257"/>
          </a:xfrm>
          <a:prstGeom prst="rect">
            <a:avLst/>
          </a:prstGeom>
          <a:pattFill prst="pct20">
            <a:fgClr>
              <a:schemeClr val="accent1"/>
            </a:fgClr>
            <a:bgClr>
              <a:schemeClr val="bg1"/>
            </a:bgClr>
          </a:pattFill>
        </p:spPr>
        <p:txBody>
          <a:bodyPr/>
          <a:lstStyle/>
          <a:p>
            <a:endParaRPr lang="en-US"/>
          </a:p>
        </p:txBody>
      </p:sp>
      <p:sp>
        <p:nvSpPr>
          <p:cNvPr id="9" name="Picture Placeholder 7"/>
          <p:cNvSpPr>
            <a:spLocks noGrp="1"/>
          </p:cNvSpPr>
          <p:nvPr>
            <p:ph type="pic" sz="quarter" idx="14"/>
          </p:nvPr>
        </p:nvSpPr>
        <p:spPr>
          <a:xfrm>
            <a:off x="6226630" y="2429567"/>
            <a:ext cx="2583543" cy="3817257"/>
          </a:xfrm>
          <a:prstGeom prst="rect">
            <a:avLst/>
          </a:prstGeom>
          <a:pattFill prst="pct20">
            <a:fgClr>
              <a:schemeClr val="accent1"/>
            </a:fgClr>
            <a:bgClr>
              <a:schemeClr val="bg1"/>
            </a:bgClr>
          </a:pattFill>
        </p:spPr>
        <p:txBody>
          <a:bodyPr/>
          <a:lstStyle/>
          <a:p>
            <a:endParaRPr lang="en-US"/>
          </a:p>
        </p:txBody>
      </p:sp>
      <p:sp>
        <p:nvSpPr>
          <p:cNvPr id="13" name="Picture Placeholder 7"/>
          <p:cNvSpPr>
            <a:spLocks noGrp="1"/>
          </p:cNvSpPr>
          <p:nvPr>
            <p:ph type="pic" sz="quarter" idx="15"/>
          </p:nvPr>
        </p:nvSpPr>
        <p:spPr>
          <a:xfrm>
            <a:off x="3410857" y="2429567"/>
            <a:ext cx="2583543" cy="3817257"/>
          </a:xfrm>
          <a:prstGeom prst="rect">
            <a:avLst/>
          </a:prstGeom>
          <a:pattFill prst="pct20">
            <a:fgClr>
              <a:schemeClr val="accent1"/>
            </a:fgClr>
            <a:bgClr>
              <a:schemeClr val="bg1"/>
            </a:bgClr>
          </a:pattFill>
        </p:spPr>
        <p:txBody>
          <a:bodyPr/>
          <a:lstStyle/>
          <a:p>
            <a:endParaRPr lang="en-US"/>
          </a:p>
        </p:txBody>
      </p:sp>
      <p:sp>
        <p:nvSpPr>
          <p:cNvPr id="14" name="Picture Placeholder 7"/>
          <p:cNvSpPr>
            <a:spLocks noGrp="1"/>
          </p:cNvSpPr>
          <p:nvPr>
            <p:ph type="pic" sz="quarter" idx="16"/>
          </p:nvPr>
        </p:nvSpPr>
        <p:spPr>
          <a:xfrm>
            <a:off x="595086" y="2429567"/>
            <a:ext cx="2583543" cy="3817257"/>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071641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9" name="Picture Placeholder 18"/>
          <p:cNvSpPr>
            <a:spLocks noGrp="1"/>
          </p:cNvSpPr>
          <p:nvPr>
            <p:ph type="pic" sz="quarter" idx="17"/>
          </p:nvPr>
        </p:nvSpPr>
        <p:spPr>
          <a:xfrm>
            <a:off x="530087" y="1391480"/>
            <a:ext cx="6176623" cy="5316697"/>
          </a:xfrm>
          <a:custGeom>
            <a:avLst/>
            <a:gdLst>
              <a:gd name="connsiteX0" fmla="*/ 4897787 w 6176622"/>
              <a:gd name="connsiteY0" fmla="*/ 2759028 h 5316697"/>
              <a:gd name="connsiteX1" fmla="*/ 6176622 w 6176622"/>
              <a:gd name="connsiteY1" fmla="*/ 4037863 h 5316697"/>
              <a:gd name="connsiteX2" fmla="*/ 4897787 w 6176622"/>
              <a:gd name="connsiteY2" fmla="*/ 5316697 h 5316697"/>
              <a:gd name="connsiteX3" fmla="*/ 3618952 w 6176622"/>
              <a:gd name="connsiteY3" fmla="*/ 4037863 h 5316697"/>
              <a:gd name="connsiteX4" fmla="*/ 1278835 w 6176622"/>
              <a:gd name="connsiteY4" fmla="*/ 2759028 h 5316697"/>
              <a:gd name="connsiteX5" fmla="*/ 2557670 w 6176622"/>
              <a:gd name="connsiteY5" fmla="*/ 4037863 h 5316697"/>
              <a:gd name="connsiteX6" fmla="*/ 1278835 w 6176622"/>
              <a:gd name="connsiteY6" fmla="*/ 5316697 h 5316697"/>
              <a:gd name="connsiteX7" fmla="*/ 0 w 6176622"/>
              <a:gd name="connsiteY7" fmla="*/ 4037863 h 5316697"/>
              <a:gd name="connsiteX8" fmla="*/ 3081869 w 6176622"/>
              <a:gd name="connsiteY8" fmla="*/ 1132318 h 5316697"/>
              <a:gd name="connsiteX9" fmla="*/ 4602928 w 6176622"/>
              <a:gd name="connsiteY9" fmla="*/ 2653377 h 5316697"/>
              <a:gd name="connsiteX10" fmla="*/ 3081869 w 6176622"/>
              <a:gd name="connsiteY10" fmla="*/ 4174436 h 5316697"/>
              <a:gd name="connsiteX11" fmla="*/ 1560810 w 6176622"/>
              <a:gd name="connsiteY11" fmla="*/ 2653377 h 5316697"/>
              <a:gd name="connsiteX12" fmla="*/ 4897787 w 6176622"/>
              <a:gd name="connsiteY12" fmla="*/ 0 h 5316697"/>
              <a:gd name="connsiteX13" fmla="*/ 6176622 w 6176622"/>
              <a:gd name="connsiteY13" fmla="*/ 1278835 h 5316697"/>
              <a:gd name="connsiteX14" fmla="*/ 4897787 w 6176622"/>
              <a:gd name="connsiteY14" fmla="*/ 2557669 h 5316697"/>
              <a:gd name="connsiteX15" fmla="*/ 3618952 w 6176622"/>
              <a:gd name="connsiteY15" fmla="*/ 1278835 h 5316697"/>
              <a:gd name="connsiteX16" fmla="*/ 1278835 w 6176622"/>
              <a:gd name="connsiteY16" fmla="*/ 0 h 5316697"/>
              <a:gd name="connsiteX17" fmla="*/ 2557670 w 6176622"/>
              <a:gd name="connsiteY17" fmla="*/ 1278835 h 5316697"/>
              <a:gd name="connsiteX18" fmla="*/ 1278835 w 6176622"/>
              <a:gd name="connsiteY18" fmla="*/ 2557669 h 5316697"/>
              <a:gd name="connsiteX19" fmla="*/ 0 w 6176622"/>
              <a:gd name="connsiteY19" fmla="*/ 1278835 h 531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76622" h="5316697">
                <a:moveTo>
                  <a:pt x="4897787" y="2759028"/>
                </a:moveTo>
                <a:lnTo>
                  <a:pt x="6176622" y="4037863"/>
                </a:lnTo>
                <a:lnTo>
                  <a:pt x="4897787" y="5316697"/>
                </a:lnTo>
                <a:lnTo>
                  <a:pt x="3618952" y="4037863"/>
                </a:lnTo>
                <a:close/>
                <a:moveTo>
                  <a:pt x="1278835" y="2759028"/>
                </a:moveTo>
                <a:lnTo>
                  <a:pt x="2557670" y="4037863"/>
                </a:lnTo>
                <a:lnTo>
                  <a:pt x="1278835" y="5316697"/>
                </a:lnTo>
                <a:lnTo>
                  <a:pt x="0" y="4037863"/>
                </a:lnTo>
                <a:close/>
                <a:moveTo>
                  <a:pt x="3081869" y="1132318"/>
                </a:moveTo>
                <a:lnTo>
                  <a:pt x="4602928" y="2653377"/>
                </a:lnTo>
                <a:lnTo>
                  <a:pt x="3081869" y="4174436"/>
                </a:lnTo>
                <a:lnTo>
                  <a:pt x="1560810" y="2653377"/>
                </a:lnTo>
                <a:close/>
                <a:moveTo>
                  <a:pt x="4897787" y="0"/>
                </a:moveTo>
                <a:lnTo>
                  <a:pt x="6176622" y="1278835"/>
                </a:lnTo>
                <a:lnTo>
                  <a:pt x="4897787" y="2557669"/>
                </a:lnTo>
                <a:lnTo>
                  <a:pt x="3618952" y="1278835"/>
                </a:lnTo>
                <a:close/>
                <a:moveTo>
                  <a:pt x="1278835" y="0"/>
                </a:moveTo>
                <a:lnTo>
                  <a:pt x="2557670" y="1278835"/>
                </a:lnTo>
                <a:lnTo>
                  <a:pt x="1278835" y="2557669"/>
                </a:lnTo>
                <a:lnTo>
                  <a:pt x="0" y="1278835"/>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2237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4" name="Picture Placeholder 7"/>
          <p:cNvSpPr>
            <a:spLocks noGrp="1"/>
          </p:cNvSpPr>
          <p:nvPr>
            <p:ph type="pic" sz="quarter" idx="16"/>
          </p:nvPr>
        </p:nvSpPr>
        <p:spPr>
          <a:xfrm>
            <a:off x="331305" y="1507807"/>
            <a:ext cx="2027583" cy="4015408"/>
          </a:xfrm>
          <a:prstGeom prst="rect">
            <a:avLst/>
          </a:prstGeom>
          <a:pattFill prst="pct20">
            <a:fgClr>
              <a:schemeClr val="accent1"/>
            </a:fgClr>
            <a:bgClr>
              <a:schemeClr val="bg1"/>
            </a:bgClr>
          </a:pattFill>
        </p:spPr>
        <p:txBody>
          <a:bodyPr/>
          <a:lstStyle/>
          <a:p>
            <a:endParaRPr lang="en-US"/>
          </a:p>
        </p:txBody>
      </p:sp>
      <p:sp>
        <p:nvSpPr>
          <p:cNvPr id="15" name="Picture Placeholder 7"/>
          <p:cNvSpPr>
            <a:spLocks noGrp="1"/>
          </p:cNvSpPr>
          <p:nvPr>
            <p:ph type="pic" sz="quarter" idx="17"/>
          </p:nvPr>
        </p:nvSpPr>
        <p:spPr>
          <a:xfrm>
            <a:off x="2703443" y="1507807"/>
            <a:ext cx="2027583" cy="4015408"/>
          </a:xfrm>
          <a:prstGeom prst="rect">
            <a:avLst/>
          </a:prstGeom>
          <a:pattFill prst="pct20">
            <a:fgClr>
              <a:schemeClr val="accent1"/>
            </a:fgClr>
            <a:bgClr>
              <a:schemeClr val="bg1"/>
            </a:bgClr>
          </a:pattFill>
        </p:spPr>
        <p:txBody>
          <a:bodyPr/>
          <a:lstStyle/>
          <a:p>
            <a:endParaRPr lang="en-US"/>
          </a:p>
        </p:txBody>
      </p:sp>
      <p:sp>
        <p:nvSpPr>
          <p:cNvPr id="16" name="Picture Placeholder 7"/>
          <p:cNvSpPr>
            <a:spLocks noGrp="1"/>
          </p:cNvSpPr>
          <p:nvPr>
            <p:ph type="pic" sz="quarter" idx="18"/>
          </p:nvPr>
        </p:nvSpPr>
        <p:spPr>
          <a:xfrm>
            <a:off x="5075582" y="1507807"/>
            <a:ext cx="2027583" cy="4015408"/>
          </a:xfrm>
          <a:prstGeom prst="rect">
            <a:avLst/>
          </a:prstGeom>
          <a:pattFill prst="pct20">
            <a:fgClr>
              <a:schemeClr val="accent1"/>
            </a:fgClr>
            <a:bgClr>
              <a:schemeClr val="bg1"/>
            </a:bgClr>
          </a:pattFill>
        </p:spPr>
        <p:txBody>
          <a:bodyPr/>
          <a:lstStyle/>
          <a:p>
            <a:endParaRPr lang="en-US"/>
          </a:p>
        </p:txBody>
      </p:sp>
      <p:sp>
        <p:nvSpPr>
          <p:cNvPr id="17" name="Picture Placeholder 7"/>
          <p:cNvSpPr>
            <a:spLocks noGrp="1"/>
          </p:cNvSpPr>
          <p:nvPr>
            <p:ph type="pic" sz="quarter" idx="19"/>
          </p:nvPr>
        </p:nvSpPr>
        <p:spPr>
          <a:xfrm>
            <a:off x="7460974" y="1507807"/>
            <a:ext cx="2027583" cy="4015408"/>
          </a:xfrm>
          <a:prstGeom prst="rect">
            <a:avLst/>
          </a:prstGeom>
          <a:pattFill prst="pct20">
            <a:fgClr>
              <a:schemeClr val="accent1"/>
            </a:fgClr>
            <a:bgClr>
              <a:schemeClr val="bg1"/>
            </a:bgClr>
          </a:pattFill>
        </p:spPr>
        <p:txBody>
          <a:bodyPr/>
          <a:lstStyle/>
          <a:p>
            <a:endParaRPr lang="en-US"/>
          </a:p>
        </p:txBody>
      </p:sp>
      <p:sp>
        <p:nvSpPr>
          <p:cNvPr id="18" name="Picture Placeholder 7"/>
          <p:cNvSpPr>
            <a:spLocks noGrp="1"/>
          </p:cNvSpPr>
          <p:nvPr>
            <p:ph type="pic" sz="quarter" idx="20"/>
          </p:nvPr>
        </p:nvSpPr>
        <p:spPr>
          <a:xfrm>
            <a:off x="9833114" y="1507807"/>
            <a:ext cx="2027583" cy="4015408"/>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9521745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row of pillars with a few columns&#10;&#10;Description automatically generated with medium confidence">
            <a:extLst>
              <a:ext uri="{FF2B5EF4-FFF2-40B4-BE49-F238E27FC236}">
                <a16:creationId xmlns:a16="http://schemas.microsoft.com/office/drawing/2014/main" id="{33C14F5B-1878-6CD9-26B4-0EDF5978AC38}"/>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7773595" y="-1"/>
            <a:ext cx="4418405" cy="6882939"/>
          </a:xfrm>
          <a:prstGeom prst="rect">
            <a:avLst/>
          </a:prstGeom>
        </p:spPr>
      </p:pic>
      <p:sp>
        <p:nvSpPr>
          <p:cNvPr id="9" name="Rectangle 8">
            <a:extLst>
              <a:ext uri="{FF2B5EF4-FFF2-40B4-BE49-F238E27FC236}">
                <a16:creationId xmlns:a16="http://schemas.microsoft.com/office/drawing/2014/main" id="{FFDF2A3C-8B3E-278B-3827-91A21B6C5DAD}"/>
              </a:ext>
            </a:extLst>
          </p:cNvPr>
          <p:cNvSpPr/>
          <p:nvPr userDrawn="1"/>
        </p:nvSpPr>
        <p:spPr>
          <a:xfrm>
            <a:off x="5913119" y="0"/>
            <a:ext cx="4560917" cy="6858000"/>
          </a:xfrm>
          <a:custGeom>
            <a:avLst/>
            <a:gdLst>
              <a:gd name="connsiteX0" fmla="*/ 0 w 1867593"/>
              <a:gd name="connsiteY0" fmla="*/ 0 h 6858000"/>
              <a:gd name="connsiteX1" fmla="*/ 1867593 w 1867593"/>
              <a:gd name="connsiteY1" fmla="*/ 0 h 6858000"/>
              <a:gd name="connsiteX2" fmla="*/ 1867593 w 1867593"/>
              <a:gd name="connsiteY2" fmla="*/ 6858000 h 6858000"/>
              <a:gd name="connsiteX3" fmla="*/ 0 w 1867593"/>
              <a:gd name="connsiteY3" fmla="*/ 6858000 h 6858000"/>
              <a:gd name="connsiteX4" fmla="*/ 0 w 1867593"/>
              <a:gd name="connsiteY4" fmla="*/ 0 h 6858000"/>
              <a:gd name="connsiteX0" fmla="*/ 0 w 4552604"/>
              <a:gd name="connsiteY0" fmla="*/ 0 h 6858000"/>
              <a:gd name="connsiteX1" fmla="*/ 4552604 w 4552604"/>
              <a:gd name="connsiteY1" fmla="*/ 24938 h 6858000"/>
              <a:gd name="connsiteX2" fmla="*/ 1867593 w 4552604"/>
              <a:gd name="connsiteY2" fmla="*/ 6858000 h 6858000"/>
              <a:gd name="connsiteX3" fmla="*/ 0 w 4552604"/>
              <a:gd name="connsiteY3" fmla="*/ 6858000 h 6858000"/>
              <a:gd name="connsiteX4" fmla="*/ 0 w 4552604"/>
              <a:gd name="connsiteY4" fmla="*/ 0 h 6858000"/>
              <a:gd name="connsiteX0" fmla="*/ 0 w 4560917"/>
              <a:gd name="connsiteY0" fmla="*/ 0 h 6858000"/>
              <a:gd name="connsiteX1" fmla="*/ 4560917 w 4560917"/>
              <a:gd name="connsiteY1" fmla="*/ 0 h 6858000"/>
              <a:gd name="connsiteX2" fmla="*/ 1867593 w 4560917"/>
              <a:gd name="connsiteY2" fmla="*/ 6858000 h 6858000"/>
              <a:gd name="connsiteX3" fmla="*/ 0 w 4560917"/>
              <a:gd name="connsiteY3" fmla="*/ 6858000 h 6858000"/>
              <a:gd name="connsiteX4" fmla="*/ 0 w 456091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917" h="6858000">
                <a:moveTo>
                  <a:pt x="0" y="0"/>
                </a:moveTo>
                <a:lnTo>
                  <a:pt x="4560917" y="0"/>
                </a:lnTo>
                <a:lnTo>
                  <a:pt x="1867593"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DCE2A0E-19CC-4741-A28A-F76385E5071D}"/>
              </a:ext>
            </a:extLst>
          </p:cNvPr>
          <p:cNvSpPr>
            <a:spLocks noGrp="1"/>
          </p:cNvSpPr>
          <p:nvPr>
            <p:ph type="sldNum" sz="quarter" idx="12"/>
          </p:nvPr>
        </p:nvSpPr>
        <p:spPr>
          <a:xfrm>
            <a:off x="10798232" y="6356350"/>
            <a:ext cx="555567" cy="365125"/>
          </a:xfrm>
        </p:spPr>
        <p:txBody>
          <a:bodyPr/>
          <a:lstStyle>
            <a:lvl1pPr>
              <a:defRPr>
                <a:solidFill>
                  <a:schemeClr val="bg1"/>
                </a:solidFill>
              </a:defRPr>
            </a:lvl1pPr>
          </a:lstStyle>
          <a:p>
            <a:fld id="{3C5EB4F0-0E4D-0D46-917C-5E8B7D48FDDC}" type="slidenum">
              <a:rPr lang="en-US" smtClean="0"/>
              <a:pPr/>
              <a:t>‹#›</a:t>
            </a:fld>
            <a:endParaRPr lang="en-US"/>
          </a:p>
        </p:txBody>
      </p:sp>
      <p:sp>
        <p:nvSpPr>
          <p:cNvPr id="13" name="Rectangle 12">
            <a:extLst>
              <a:ext uri="{FF2B5EF4-FFF2-40B4-BE49-F238E27FC236}">
                <a16:creationId xmlns:a16="http://schemas.microsoft.com/office/drawing/2014/main" id="{41A3E326-9E8A-44B8-BD28-B8D21A05BE03}"/>
              </a:ext>
            </a:extLst>
          </p:cNvPr>
          <p:cNvSpPr/>
          <p:nvPr userDrawn="1"/>
        </p:nvSpPr>
        <p:spPr>
          <a:xfrm>
            <a:off x="0" y="-1"/>
            <a:ext cx="8906456" cy="6858000"/>
          </a:xfrm>
          <a:custGeom>
            <a:avLst/>
            <a:gdLst>
              <a:gd name="connsiteX0" fmla="*/ 0 w 7731027"/>
              <a:gd name="connsiteY0" fmla="*/ 0 h 6914382"/>
              <a:gd name="connsiteX1" fmla="*/ 7731027 w 7731027"/>
              <a:gd name="connsiteY1" fmla="*/ 0 h 6914382"/>
              <a:gd name="connsiteX2" fmla="*/ 7731027 w 7731027"/>
              <a:gd name="connsiteY2" fmla="*/ 6914382 h 6914382"/>
              <a:gd name="connsiteX3" fmla="*/ 0 w 7731027"/>
              <a:gd name="connsiteY3" fmla="*/ 6914382 h 6914382"/>
              <a:gd name="connsiteX4" fmla="*/ 0 w 7731027"/>
              <a:gd name="connsiteY4" fmla="*/ 0 h 6914382"/>
              <a:gd name="connsiteX0" fmla="*/ 0 w 8943601"/>
              <a:gd name="connsiteY0" fmla="*/ 0 h 6914382"/>
              <a:gd name="connsiteX1" fmla="*/ 8943601 w 8943601"/>
              <a:gd name="connsiteY1" fmla="*/ 9939 h 6914382"/>
              <a:gd name="connsiteX2" fmla="*/ 7731027 w 8943601"/>
              <a:gd name="connsiteY2" fmla="*/ 6914382 h 6914382"/>
              <a:gd name="connsiteX3" fmla="*/ 0 w 8943601"/>
              <a:gd name="connsiteY3" fmla="*/ 6914382 h 6914382"/>
              <a:gd name="connsiteX4" fmla="*/ 0 w 8943601"/>
              <a:gd name="connsiteY4" fmla="*/ 0 h 6914382"/>
              <a:gd name="connsiteX0" fmla="*/ 0 w 8923723"/>
              <a:gd name="connsiteY0" fmla="*/ 0 h 6914382"/>
              <a:gd name="connsiteX1" fmla="*/ 8923723 w 8923723"/>
              <a:gd name="connsiteY1" fmla="*/ 0 h 6914382"/>
              <a:gd name="connsiteX2" fmla="*/ 7731027 w 8923723"/>
              <a:gd name="connsiteY2" fmla="*/ 6914382 h 6914382"/>
              <a:gd name="connsiteX3" fmla="*/ 0 w 8923723"/>
              <a:gd name="connsiteY3" fmla="*/ 6914382 h 6914382"/>
              <a:gd name="connsiteX4" fmla="*/ 0 w 8923723"/>
              <a:gd name="connsiteY4" fmla="*/ 0 h 691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723" h="6914382">
                <a:moveTo>
                  <a:pt x="0" y="0"/>
                </a:moveTo>
                <a:lnTo>
                  <a:pt x="8923723" y="0"/>
                </a:lnTo>
                <a:lnTo>
                  <a:pt x="7731027" y="6914382"/>
                </a:lnTo>
                <a:lnTo>
                  <a:pt x="0" y="6914382"/>
                </a:lnTo>
                <a:lnTo>
                  <a:pt x="0" y="0"/>
                </a:lnTo>
                <a:close/>
              </a:path>
            </a:pathLst>
          </a:cu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533412-1E77-4354-28F8-80BA1B01B172}"/>
              </a:ext>
            </a:extLst>
          </p:cNvPr>
          <p:cNvSpPr/>
          <p:nvPr userDrawn="1"/>
        </p:nvSpPr>
        <p:spPr>
          <a:xfrm>
            <a:off x="7716506" y="-24035"/>
            <a:ext cx="2247539" cy="6914382"/>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18" h="6882939">
                <a:moveTo>
                  <a:pt x="1404850" y="0"/>
                </a:moveTo>
                <a:lnTo>
                  <a:pt x="2237318" y="1"/>
                </a:lnTo>
                <a:lnTo>
                  <a:pt x="59384" y="6874626"/>
                </a:lnTo>
                <a:lnTo>
                  <a:pt x="0" y="6882939"/>
                </a:lnTo>
                <a:lnTo>
                  <a:pt x="140485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0">
            <a:extLst>
              <a:ext uri="{FF2B5EF4-FFF2-40B4-BE49-F238E27FC236}">
                <a16:creationId xmlns:a16="http://schemas.microsoft.com/office/drawing/2014/main" id="{0F863009-7A9F-2D2B-1DFB-235F460B9DCF}"/>
              </a:ext>
            </a:extLst>
          </p:cNvPr>
          <p:cNvSpPr/>
          <p:nvPr userDrawn="1"/>
        </p:nvSpPr>
        <p:spPr>
          <a:xfrm>
            <a:off x="7773596" y="-8313"/>
            <a:ext cx="2486048" cy="6914381"/>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772598 w 2605066"/>
              <a:gd name="connsiteY0" fmla="*/ 0 h 6902817"/>
              <a:gd name="connsiteX1" fmla="*/ 2605066 w 2605066"/>
              <a:gd name="connsiteY1" fmla="*/ 1 h 6902817"/>
              <a:gd name="connsiteX2" fmla="*/ 427132 w 2605066"/>
              <a:gd name="connsiteY2" fmla="*/ 6874626 h 6902817"/>
              <a:gd name="connsiteX3" fmla="*/ 0 w 2605066"/>
              <a:gd name="connsiteY3" fmla="*/ 6902817 h 6902817"/>
              <a:gd name="connsiteX4" fmla="*/ 1772598 w 2605066"/>
              <a:gd name="connsiteY4" fmla="*/ 0 h 6902817"/>
              <a:gd name="connsiteX0" fmla="*/ 1772848 w 2605316"/>
              <a:gd name="connsiteY0" fmla="*/ 0 h 6914382"/>
              <a:gd name="connsiteX1" fmla="*/ 2605316 w 2605316"/>
              <a:gd name="connsiteY1" fmla="*/ 1 h 6914382"/>
              <a:gd name="connsiteX2" fmla="*/ 0 w 2605316"/>
              <a:gd name="connsiteY2" fmla="*/ 6914382 h 6914382"/>
              <a:gd name="connsiteX3" fmla="*/ 250 w 2605316"/>
              <a:gd name="connsiteY3" fmla="*/ 6902817 h 6914382"/>
              <a:gd name="connsiteX4" fmla="*/ 1772848 w 2605316"/>
              <a:gd name="connsiteY4" fmla="*/ 0 h 6914382"/>
              <a:gd name="connsiteX0" fmla="*/ 1772848 w 2008969"/>
              <a:gd name="connsiteY0" fmla="*/ 0 h 6914382"/>
              <a:gd name="connsiteX1" fmla="*/ 2008969 w 2008969"/>
              <a:gd name="connsiteY1" fmla="*/ 1 h 6914382"/>
              <a:gd name="connsiteX2" fmla="*/ 0 w 2008969"/>
              <a:gd name="connsiteY2" fmla="*/ 6914382 h 6914382"/>
              <a:gd name="connsiteX3" fmla="*/ 250 w 2008969"/>
              <a:gd name="connsiteY3" fmla="*/ 6902817 h 6914382"/>
              <a:gd name="connsiteX4" fmla="*/ 1772848 w 2008969"/>
              <a:gd name="connsiteY4" fmla="*/ 0 h 6914382"/>
              <a:gd name="connsiteX0" fmla="*/ 1772848 w 2486048"/>
              <a:gd name="connsiteY0" fmla="*/ 0 h 6914382"/>
              <a:gd name="connsiteX1" fmla="*/ 2486048 w 2486048"/>
              <a:gd name="connsiteY1" fmla="*/ 1 h 6914382"/>
              <a:gd name="connsiteX2" fmla="*/ 0 w 2486048"/>
              <a:gd name="connsiteY2" fmla="*/ 6914382 h 6914382"/>
              <a:gd name="connsiteX3" fmla="*/ 250 w 2486048"/>
              <a:gd name="connsiteY3" fmla="*/ 6902817 h 6914382"/>
              <a:gd name="connsiteX4" fmla="*/ 1772848 w 2486048"/>
              <a:gd name="connsiteY4" fmla="*/ 0 h 6914382"/>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48" h="6914381">
                <a:moveTo>
                  <a:pt x="2279743" y="9938"/>
                </a:moveTo>
                <a:lnTo>
                  <a:pt x="2486048" y="0"/>
                </a:lnTo>
                <a:lnTo>
                  <a:pt x="0" y="6914381"/>
                </a:lnTo>
                <a:cubicBezTo>
                  <a:pt x="83" y="6910526"/>
                  <a:pt x="167" y="6906671"/>
                  <a:pt x="250" y="6902816"/>
                </a:cubicBezTo>
                <a:lnTo>
                  <a:pt x="2279743" y="9938"/>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AAFA0-4B88-0DC6-620D-FE8373BF9690}"/>
              </a:ext>
            </a:extLst>
          </p:cNvPr>
          <p:cNvSpPr>
            <a:spLocks noGrp="1"/>
          </p:cNvSpPr>
          <p:nvPr>
            <p:ph type="ctrTitle"/>
          </p:nvPr>
        </p:nvSpPr>
        <p:spPr>
          <a:xfrm>
            <a:off x="820189" y="1105738"/>
            <a:ext cx="5949142" cy="238760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BEF5FDD-93C1-2BA7-7CB5-DC39750A537B}"/>
              </a:ext>
            </a:extLst>
          </p:cNvPr>
          <p:cNvSpPr>
            <a:spLocks noGrp="1"/>
          </p:cNvSpPr>
          <p:nvPr>
            <p:ph type="subTitle" idx="1"/>
          </p:nvPr>
        </p:nvSpPr>
        <p:spPr>
          <a:xfrm>
            <a:off x="820189" y="3585413"/>
            <a:ext cx="5949142" cy="125088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78B723D-8FCE-750F-2BDE-2171C13422D5}"/>
              </a:ext>
            </a:extLst>
          </p:cNvPr>
          <p:cNvSpPr>
            <a:spLocks noGrp="1"/>
          </p:cNvSpPr>
          <p:nvPr>
            <p:ph type="ftr" sz="quarter" idx="11"/>
          </p:nvPr>
        </p:nvSpPr>
        <p:spPr>
          <a:xfrm>
            <a:off x="820189" y="4884363"/>
            <a:ext cx="5949142" cy="365125"/>
          </a:xfrm>
        </p:spPr>
        <p:txBody>
          <a:bodyPr/>
          <a:lstStyle>
            <a:lvl1pPr algn="l">
              <a:defRPr sz="1000">
                <a:solidFill>
                  <a:schemeClr val="bg2">
                    <a:lumMod val="90000"/>
                  </a:schemeClr>
                </a:solidFill>
              </a:defRPr>
            </a:lvl1pPr>
          </a:lstStyle>
          <a:p>
            <a:r>
              <a:rPr lang="en-US" dirty="0"/>
              <a:t>Authors</a:t>
            </a:r>
          </a:p>
        </p:txBody>
      </p:sp>
      <p:pic>
        <p:nvPicPr>
          <p:cNvPr id="15" name="Picture 14" descr="Jails and Justice Support Center&#10;">
            <a:extLst>
              <a:ext uri="{FF2B5EF4-FFF2-40B4-BE49-F238E27FC236}">
                <a16:creationId xmlns:a16="http://schemas.microsoft.com/office/drawing/2014/main" id="{74EC2AEE-4737-9395-3DA9-C42E6EF1C4E6}"/>
              </a:ext>
            </a:extLst>
          </p:cNvPr>
          <p:cNvPicPr>
            <a:picLocks noChangeAspect="1"/>
          </p:cNvPicPr>
          <p:nvPr userDrawn="1"/>
        </p:nvPicPr>
        <p:blipFill>
          <a:blip r:embed="rId4"/>
          <a:stretch>
            <a:fillRect/>
          </a:stretch>
        </p:blipFill>
        <p:spPr>
          <a:xfrm>
            <a:off x="6822260" y="1801447"/>
            <a:ext cx="3365280" cy="3365280"/>
          </a:xfrm>
          <a:prstGeom prst="rect">
            <a:avLst/>
          </a:prstGeom>
        </p:spPr>
      </p:pic>
      <p:grpSp>
        <p:nvGrpSpPr>
          <p:cNvPr id="33" name="Group 32">
            <a:extLst>
              <a:ext uri="{FF2B5EF4-FFF2-40B4-BE49-F238E27FC236}">
                <a16:creationId xmlns:a16="http://schemas.microsoft.com/office/drawing/2014/main" id="{D43160A0-01A8-262B-72E7-B86E940B7F09}"/>
              </a:ext>
            </a:extLst>
          </p:cNvPr>
          <p:cNvGrpSpPr/>
          <p:nvPr userDrawn="1"/>
        </p:nvGrpSpPr>
        <p:grpSpPr>
          <a:xfrm>
            <a:off x="1168507" y="5377710"/>
            <a:ext cx="5098947" cy="1418183"/>
            <a:chOff x="1245286" y="5319468"/>
            <a:chExt cx="5098947" cy="1418183"/>
          </a:xfrm>
        </p:grpSpPr>
        <p:grpSp>
          <p:nvGrpSpPr>
            <p:cNvPr id="34" name="Group 33">
              <a:extLst>
                <a:ext uri="{FF2B5EF4-FFF2-40B4-BE49-F238E27FC236}">
                  <a16:creationId xmlns:a16="http://schemas.microsoft.com/office/drawing/2014/main" id="{664D8CC3-8F02-E3FA-1CDF-BB6EAD0804D3}"/>
                </a:ext>
              </a:extLst>
            </p:cNvPr>
            <p:cNvGrpSpPr/>
            <p:nvPr/>
          </p:nvGrpSpPr>
          <p:grpSpPr>
            <a:xfrm>
              <a:off x="1245286" y="5319468"/>
              <a:ext cx="5098947" cy="721579"/>
              <a:chOff x="705497" y="4875868"/>
              <a:chExt cx="6384349" cy="921446"/>
            </a:xfrm>
          </p:grpSpPr>
          <p:pic>
            <p:nvPicPr>
              <p:cNvPr id="39" name="Picture 38" descr="American Jail Association&#10;">
                <a:extLst>
                  <a:ext uri="{FF2B5EF4-FFF2-40B4-BE49-F238E27FC236}">
                    <a16:creationId xmlns:a16="http://schemas.microsoft.com/office/drawing/2014/main" id="{4DE2B018-02D4-E50E-680D-ABC447E77347}"/>
                  </a:ext>
                </a:extLst>
              </p:cNvPr>
              <p:cNvPicPr>
                <a:picLocks noChangeAspect="1"/>
              </p:cNvPicPr>
              <p:nvPr/>
            </p:nvPicPr>
            <p:blipFill>
              <a:blip r:embed="rId5"/>
              <a:stretch>
                <a:fillRect/>
              </a:stretch>
            </p:blipFill>
            <p:spPr>
              <a:xfrm>
                <a:off x="705497" y="5165203"/>
                <a:ext cx="818049" cy="421174"/>
              </a:xfrm>
              <a:prstGeom prst="rect">
                <a:avLst/>
              </a:prstGeom>
              <a:effectLst>
                <a:glow>
                  <a:schemeClr val="bg1">
                    <a:alpha val="0"/>
                  </a:schemeClr>
                </a:glow>
                <a:outerShdw blurRad="50800" dist="31506" dir="5400000" sx="102066" sy="102066" algn="ctr" rotWithShape="0">
                  <a:schemeClr val="tx1"/>
                </a:outerShdw>
              </a:effectLst>
            </p:spPr>
          </p:pic>
          <p:pic>
            <p:nvPicPr>
              <p:cNvPr id="40" name="Picture 39" descr="CNA&#10;">
                <a:extLst>
                  <a:ext uri="{FF2B5EF4-FFF2-40B4-BE49-F238E27FC236}">
                    <a16:creationId xmlns:a16="http://schemas.microsoft.com/office/drawing/2014/main" id="{FD13C694-0BB3-5F6B-04D4-8D6AFC7AEA6D}"/>
                  </a:ext>
                </a:extLst>
              </p:cNvPr>
              <p:cNvPicPr>
                <a:picLocks noChangeAspect="1"/>
              </p:cNvPicPr>
              <p:nvPr/>
            </p:nvPicPr>
            <p:blipFill>
              <a:blip r:embed="rId6"/>
              <a:stretch>
                <a:fillRect/>
              </a:stretch>
            </p:blipFill>
            <p:spPr>
              <a:xfrm>
                <a:off x="1819145" y="5157147"/>
                <a:ext cx="1004467" cy="456576"/>
              </a:xfrm>
              <a:prstGeom prst="rect">
                <a:avLst/>
              </a:prstGeom>
              <a:effectLst>
                <a:outerShdw blurRad="50800" dist="50800" dir="5400000" algn="ctr" rotWithShape="0">
                  <a:schemeClr val="tx1"/>
                </a:outerShdw>
              </a:effectLst>
            </p:spPr>
          </p:pic>
          <p:pic>
            <p:nvPicPr>
              <p:cNvPr id="41" name="Picture 40" descr="Major County Sheriffs of America">
                <a:extLst>
                  <a:ext uri="{FF2B5EF4-FFF2-40B4-BE49-F238E27FC236}">
                    <a16:creationId xmlns:a16="http://schemas.microsoft.com/office/drawing/2014/main" id="{ED32AEC7-3161-D164-F589-462587BBA381}"/>
                  </a:ext>
                </a:extLst>
              </p:cNvPr>
              <p:cNvPicPr>
                <a:picLocks noChangeAspect="1"/>
              </p:cNvPicPr>
              <p:nvPr/>
            </p:nvPicPr>
            <p:blipFill>
              <a:blip r:embed="rId7"/>
              <a:stretch>
                <a:fillRect/>
              </a:stretch>
            </p:blipFill>
            <p:spPr>
              <a:xfrm>
                <a:off x="3119211" y="5038208"/>
                <a:ext cx="553707" cy="548170"/>
              </a:xfrm>
              <a:prstGeom prst="rect">
                <a:avLst/>
              </a:prstGeom>
              <a:effectLst>
                <a:outerShdw blurRad="50800" dist="50800" dir="5400000" algn="ctr" rotWithShape="0">
                  <a:schemeClr val="tx1"/>
                </a:outerShdw>
              </a:effectLst>
            </p:spPr>
          </p:pic>
          <p:pic>
            <p:nvPicPr>
              <p:cNvPr id="42" name="Picture 41" descr="National Association of Counties">
                <a:extLst>
                  <a:ext uri="{FF2B5EF4-FFF2-40B4-BE49-F238E27FC236}">
                    <a16:creationId xmlns:a16="http://schemas.microsoft.com/office/drawing/2014/main" id="{48D2E3BA-25DB-A9AC-305E-AD78B644181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3963335" y="4875868"/>
                <a:ext cx="1192459" cy="921446"/>
              </a:xfrm>
              <a:prstGeom prst="rect">
                <a:avLst/>
              </a:prstGeom>
              <a:effectLst>
                <a:outerShdw blurRad="50800" dist="50800" dir="5400000" algn="ctr" rotWithShape="0">
                  <a:schemeClr val="tx1"/>
                </a:outerShdw>
              </a:effectLst>
            </p:spPr>
          </p:pic>
          <p:pic>
            <p:nvPicPr>
              <p:cNvPr id="43" name="Picture 42" descr="National Sheriffs' Association">
                <a:extLst>
                  <a:ext uri="{FF2B5EF4-FFF2-40B4-BE49-F238E27FC236}">
                    <a16:creationId xmlns:a16="http://schemas.microsoft.com/office/drawing/2014/main" id="{CB1554B2-EF38-E0FE-6CD4-B8AD5A06A6B9}"/>
                  </a:ext>
                </a:extLst>
              </p:cNvPr>
              <p:cNvPicPr>
                <a:picLocks noChangeAspect="1"/>
              </p:cNvPicPr>
              <p:nvPr/>
            </p:nvPicPr>
            <p:blipFill>
              <a:blip r:embed="rId9"/>
              <a:stretch>
                <a:fillRect/>
              </a:stretch>
            </p:blipFill>
            <p:spPr>
              <a:xfrm>
                <a:off x="5410165" y="4989643"/>
                <a:ext cx="635725" cy="596734"/>
              </a:xfrm>
              <a:prstGeom prst="rect">
                <a:avLst/>
              </a:prstGeom>
              <a:effectLst>
                <a:outerShdw blurRad="50800" dist="50800" dir="5400000" algn="ctr" rotWithShape="0">
                  <a:schemeClr val="tx1"/>
                </a:outerShdw>
              </a:effectLst>
            </p:spPr>
          </p:pic>
          <p:pic>
            <p:nvPicPr>
              <p:cNvPr id="44" name="Picture 43" descr="Logo&#10;&#10;Description automatically generated">
                <a:extLst>
                  <a:ext uri="{FF2B5EF4-FFF2-40B4-BE49-F238E27FC236}">
                    <a16:creationId xmlns:a16="http://schemas.microsoft.com/office/drawing/2014/main" id="{E4070371-762B-6A91-DF38-91D2C64480FA}"/>
                  </a:ext>
                </a:extLst>
              </p:cNvPr>
              <p:cNvPicPr>
                <a:picLocks noChangeAspect="1"/>
              </p:cNvPicPr>
              <p:nvPr/>
            </p:nvPicPr>
            <p:blipFill>
              <a:blip r:embed="rId10"/>
              <a:stretch>
                <a:fillRect/>
              </a:stretch>
            </p:blipFill>
            <p:spPr>
              <a:xfrm>
                <a:off x="6368831" y="4927460"/>
                <a:ext cx="721015" cy="721015"/>
              </a:xfrm>
              <a:prstGeom prst="rect">
                <a:avLst/>
              </a:prstGeom>
            </p:spPr>
          </p:pic>
        </p:grpSp>
        <p:pic>
          <p:nvPicPr>
            <p:cNvPr id="35" name="Picture 4" descr="BJA Logo/OJP Seal">
              <a:extLst>
                <a:ext uri="{FF2B5EF4-FFF2-40B4-BE49-F238E27FC236}">
                  <a16:creationId xmlns:a16="http://schemas.microsoft.com/office/drawing/2014/main" id="{A23CAC22-8022-8290-4FB4-9363C84A30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3748" y="6016072"/>
              <a:ext cx="1381012" cy="72157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F5071659-5456-B35A-3909-232A919CE42F}"/>
                </a:ext>
              </a:extLst>
            </p:cNvPr>
            <p:cNvGrpSpPr/>
            <p:nvPr/>
          </p:nvGrpSpPr>
          <p:grpSpPr>
            <a:xfrm>
              <a:off x="3955439" y="6071167"/>
              <a:ext cx="1381012" cy="570366"/>
              <a:chOff x="3562438" y="213371"/>
              <a:chExt cx="2802441" cy="1151371"/>
            </a:xfrm>
          </p:grpSpPr>
          <p:pic>
            <p:nvPicPr>
              <p:cNvPr id="37" name="Picture 36" descr="Logo&#10;&#10;Description automatically generated">
                <a:extLst>
                  <a:ext uri="{FF2B5EF4-FFF2-40B4-BE49-F238E27FC236}">
                    <a16:creationId xmlns:a16="http://schemas.microsoft.com/office/drawing/2014/main" id="{B73E54F4-1886-5C3A-408A-D498F25A4B8F}"/>
                  </a:ext>
                </a:extLst>
              </p:cNvPr>
              <p:cNvPicPr>
                <a:picLocks noChangeAspect="1"/>
              </p:cNvPicPr>
              <p:nvPr/>
            </p:nvPicPr>
            <p:blipFill>
              <a:blip r:embed="rId12"/>
              <a:stretch>
                <a:fillRect/>
              </a:stretch>
            </p:blipFill>
            <p:spPr>
              <a:xfrm>
                <a:off x="3562438" y="213371"/>
                <a:ext cx="1148432" cy="1151371"/>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72B0C631-4B61-AFF5-0240-F3FA11BBC0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6632" y="432405"/>
                <a:ext cx="1508247" cy="719477"/>
              </a:xfrm>
              <a:prstGeom prst="rect">
                <a:avLst/>
              </a:prstGeom>
            </p:spPr>
          </p:pic>
        </p:grpSp>
      </p:grpSp>
    </p:spTree>
    <p:extLst>
      <p:ext uri="{BB962C8B-B14F-4D97-AF65-F5344CB8AC3E}">
        <p14:creationId xmlns:p14="http://schemas.microsoft.com/office/powerpoint/2010/main" val="1348295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1C47-050C-2613-8BC4-1BAF8E42D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D1E98-7743-FD20-BE10-57F9A1EA6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084A4B8-AF18-D3DF-8D62-CDA19C786ABB}"/>
              </a:ext>
            </a:extLst>
          </p:cNvPr>
          <p:cNvSpPr>
            <a:spLocks noGrp="1"/>
          </p:cNvSpPr>
          <p:nvPr>
            <p:ph type="ftr" sz="quarter" idx="11"/>
          </p:nvPr>
        </p:nvSpPr>
        <p:spPr/>
        <p:txBody>
          <a:bodyPr/>
          <a:lstStyle/>
          <a:p>
            <a:r>
              <a:rPr lang="en-US"/>
              <a:t>Authors</a:t>
            </a:r>
            <a:endParaRPr lang="en-US" dirty="0"/>
          </a:p>
        </p:txBody>
      </p:sp>
      <p:sp>
        <p:nvSpPr>
          <p:cNvPr id="6" name="Slide Number Placeholder 5">
            <a:extLst>
              <a:ext uri="{FF2B5EF4-FFF2-40B4-BE49-F238E27FC236}">
                <a16:creationId xmlns:a16="http://schemas.microsoft.com/office/drawing/2014/main" id="{59B213C8-41B5-87D2-41C3-1D67D9B2E055}"/>
              </a:ext>
            </a:extLst>
          </p:cNvPr>
          <p:cNvSpPr>
            <a:spLocks noGrp="1"/>
          </p:cNvSpPr>
          <p:nvPr>
            <p:ph type="sldNum" sz="quarter" idx="12"/>
          </p:nvPr>
        </p:nvSpPr>
        <p:spPr/>
        <p:txBody>
          <a:bodyPr/>
          <a:lstStyle/>
          <a:p>
            <a:fld id="{3C5EB4F0-0E4D-0D46-917C-5E8B7D48FDDC}" type="slidenum">
              <a:rPr lang="en-US" smtClean="0"/>
              <a:t>‹#›</a:t>
            </a:fld>
            <a:endParaRPr lang="en-US"/>
          </a:p>
        </p:txBody>
      </p:sp>
    </p:spTree>
    <p:extLst>
      <p:ext uri="{BB962C8B-B14F-4D97-AF65-F5344CB8AC3E}">
        <p14:creationId xmlns:p14="http://schemas.microsoft.com/office/powerpoint/2010/main" val="1469371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500BF8-BD89-2962-BF51-BCC28122BB9A}"/>
              </a:ext>
            </a:extLst>
          </p:cNvPr>
          <p:cNvSpPr/>
          <p:nvPr userDrawn="1"/>
        </p:nvSpPr>
        <p:spPr>
          <a:xfrm>
            <a:off x="-12700" y="-56381"/>
            <a:ext cx="12204700" cy="6914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1EDBD5-B4A5-8A4E-5688-AC63242EA6AE}"/>
              </a:ext>
            </a:extLst>
          </p:cNvPr>
          <p:cNvSpPr/>
          <p:nvPr userDrawn="1"/>
        </p:nvSpPr>
        <p:spPr>
          <a:xfrm>
            <a:off x="-12700" y="1709738"/>
            <a:ext cx="12204700" cy="3865562"/>
          </a:xfrm>
          <a:prstGeom prst="rect">
            <a:avLst/>
          </a:prstGeom>
          <a:gradFill flip="none" rotWithShape="1">
            <a:gsLst>
              <a:gs pos="0">
                <a:schemeClr val="accent6"/>
              </a:gs>
              <a:gs pos="100000">
                <a:schemeClr val="accent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D11EF-7B81-8352-0333-8DD4D419D1F9}"/>
              </a:ext>
            </a:extLst>
          </p:cNvPr>
          <p:cNvSpPr>
            <a:spLocks noGrp="1"/>
          </p:cNvSpPr>
          <p:nvPr>
            <p:ph type="title"/>
          </p:nvPr>
        </p:nvSpPr>
        <p:spPr>
          <a:xfrm>
            <a:off x="831850" y="1709739"/>
            <a:ext cx="9010650" cy="2227261"/>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BA4C910-5088-A91B-7010-6D25D66B876A}"/>
              </a:ext>
            </a:extLst>
          </p:cNvPr>
          <p:cNvSpPr>
            <a:spLocks noGrp="1"/>
          </p:cNvSpPr>
          <p:nvPr>
            <p:ph type="body" idx="1"/>
          </p:nvPr>
        </p:nvSpPr>
        <p:spPr>
          <a:xfrm>
            <a:off x="831850" y="4216401"/>
            <a:ext cx="9010650" cy="1358900"/>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6D4121A4-3873-2C4E-0E76-B72D5C19693A}"/>
              </a:ext>
            </a:extLst>
          </p:cNvPr>
          <p:cNvSpPr>
            <a:spLocks noGrp="1"/>
          </p:cNvSpPr>
          <p:nvPr>
            <p:ph type="ftr" sz="quarter" idx="11"/>
          </p:nvPr>
        </p:nvSpPr>
        <p:spPr>
          <a:xfrm>
            <a:off x="828051" y="6270625"/>
            <a:ext cx="8688680" cy="365125"/>
          </a:xfrm>
        </p:spPr>
        <p:txBody>
          <a:bodyPr/>
          <a:lstStyle/>
          <a:p>
            <a:r>
              <a:rPr lang="en-US"/>
              <a:t>Authors</a:t>
            </a:r>
            <a:endParaRPr lang="en-US" dirty="0"/>
          </a:p>
        </p:txBody>
      </p:sp>
      <p:sp>
        <p:nvSpPr>
          <p:cNvPr id="6" name="Slide Number Placeholder 5">
            <a:extLst>
              <a:ext uri="{FF2B5EF4-FFF2-40B4-BE49-F238E27FC236}">
                <a16:creationId xmlns:a16="http://schemas.microsoft.com/office/drawing/2014/main" id="{6953EDCF-22CF-A543-B38F-9E0C69240847}"/>
              </a:ext>
            </a:extLst>
          </p:cNvPr>
          <p:cNvSpPr>
            <a:spLocks noGrp="1"/>
          </p:cNvSpPr>
          <p:nvPr>
            <p:ph type="sldNum" sz="quarter" idx="12"/>
          </p:nvPr>
        </p:nvSpPr>
        <p:spPr/>
        <p:txBody>
          <a:bodyPr/>
          <a:lstStyle/>
          <a:p>
            <a:fld id="{3C5EB4F0-0E4D-0D46-917C-5E8B7D48FDDC}" type="slidenum">
              <a:rPr lang="en-US" smtClean="0"/>
              <a:t>‹#›</a:t>
            </a:fld>
            <a:endParaRPr lang="en-US"/>
          </a:p>
        </p:txBody>
      </p:sp>
      <p:sp>
        <p:nvSpPr>
          <p:cNvPr id="8" name="Rectangle 10">
            <a:extLst>
              <a:ext uri="{FF2B5EF4-FFF2-40B4-BE49-F238E27FC236}">
                <a16:creationId xmlns:a16="http://schemas.microsoft.com/office/drawing/2014/main" id="{D70C28A1-BBB6-359D-B092-549D3DC75C61}"/>
              </a:ext>
            </a:extLst>
          </p:cNvPr>
          <p:cNvSpPr/>
          <p:nvPr userDrawn="1"/>
        </p:nvSpPr>
        <p:spPr>
          <a:xfrm>
            <a:off x="9681976" y="-5965"/>
            <a:ext cx="2238014" cy="6892157"/>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33295 w 2237318"/>
              <a:gd name="connsiteY0" fmla="*/ 18962 h 6882938"/>
              <a:gd name="connsiteX1" fmla="*/ 2237318 w 2237318"/>
              <a:gd name="connsiteY1" fmla="*/ 0 h 6882938"/>
              <a:gd name="connsiteX2" fmla="*/ 59384 w 2237318"/>
              <a:gd name="connsiteY2" fmla="*/ 6874625 h 6882938"/>
              <a:gd name="connsiteX3" fmla="*/ 0 w 2237318"/>
              <a:gd name="connsiteY3" fmla="*/ 6882938 h 6882938"/>
              <a:gd name="connsiteX4" fmla="*/ 1433295 w 2237318"/>
              <a:gd name="connsiteY4" fmla="*/ 18962 h 6882938"/>
              <a:gd name="connsiteX0" fmla="*/ 1433295 w 2227836"/>
              <a:gd name="connsiteY0" fmla="*/ 0 h 6863976"/>
              <a:gd name="connsiteX1" fmla="*/ 2227836 w 2227836"/>
              <a:gd name="connsiteY1" fmla="*/ 6322 h 6863976"/>
              <a:gd name="connsiteX2" fmla="*/ 59384 w 2227836"/>
              <a:gd name="connsiteY2" fmla="*/ 6855663 h 6863976"/>
              <a:gd name="connsiteX3" fmla="*/ 0 w 2227836"/>
              <a:gd name="connsiteY3" fmla="*/ 6863976 h 6863976"/>
              <a:gd name="connsiteX4" fmla="*/ 1433295 w 2227836"/>
              <a:gd name="connsiteY4" fmla="*/ 0 h 6863976"/>
              <a:gd name="connsiteX0" fmla="*/ 1455419 w 2227836"/>
              <a:gd name="connsiteY0" fmla="*/ 0 h 6860815"/>
              <a:gd name="connsiteX1" fmla="*/ 2227836 w 2227836"/>
              <a:gd name="connsiteY1" fmla="*/ 3161 h 6860815"/>
              <a:gd name="connsiteX2" fmla="*/ 59384 w 2227836"/>
              <a:gd name="connsiteY2" fmla="*/ 6852502 h 6860815"/>
              <a:gd name="connsiteX3" fmla="*/ 0 w 2227836"/>
              <a:gd name="connsiteY3" fmla="*/ 6860815 h 6860815"/>
              <a:gd name="connsiteX4" fmla="*/ 1455419 w 2227836"/>
              <a:gd name="connsiteY4" fmla="*/ 0 h 6860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836" h="6860815">
                <a:moveTo>
                  <a:pt x="1455419" y="0"/>
                </a:moveTo>
                <a:lnTo>
                  <a:pt x="2227836" y="3161"/>
                </a:lnTo>
                <a:lnTo>
                  <a:pt x="59384" y="6852502"/>
                </a:lnTo>
                <a:lnTo>
                  <a:pt x="0" y="6860815"/>
                </a:lnTo>
                <a:lnTo>
                  <a:pt x="1455419"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0">
            <a:extLst>
              <a:ext uri="{FF2B5EF4-FFF2-40B4-BE49-F238E27FC236}">
                <a16:creationId xmlns:a16="http://schemas.microsoft.com/office/drawing/2014/main" id="{DEA6AB1A-7A6F-8F12-05AF-AE4C71CED89A}"/>
              </a:ext>
            </a:extLst>
          </p:cNvPr>
          <p:cNvSpPr/>
          <p:nvPr userDrawn="1"/>
        </p:nvSpPr>
        <p:spPr>
          <a:xfrm>
            <a:off x="9739066" y="-12469"/>
            <a:ext cx="2486048" cy="6914381"/>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772598 w 2605066"/>
              <a:gd name="connsiteY0" fmla="*/ 0 h 6902817"/>
              <a:gd name="connsiteX1" fmla="*/ 2605066 w 2605066"/>
              <a:gd name="connsiteY1" fmla="*/ 1 h 6902817"/>
              <a:gd name="connsiteX2" fmla="*/ 427132 w 2605066"/>
              <a:gd name="connsiteY2" fmla="*/ 6874626 h 6902817"/>
              <a:gd name="connsiteX3" fmla="*/ 0 w 2605066"/>
              <a:gd name="connsiteY3" fmla="*/ 6902817 h 6902817"/>
              <a:gd name="connsiteX4" fmla="*/ 1772598 w 2605066"/>
              <a:gd name="connsiteY4" fmla="*/ 0 h 6902817"/>
              <a:gd name="connsiteX0" fmla="*/ 1772848 w 2605316"/>
              <a:gd name="connsiteY0" fmla="*/ 0 h 6914382"/>
              <a:gd name="connsiteX1" fmla="*/ 2605316 w 2605316"/>
              <a:gd name="connsiteY1" fmla="*/ 1 h 6914382"/>
              <a:gd name="connsiteX2" fmla="*/ 0 w 2605316"/>
              <a:gd name="connsiteY2" fmla="*/ 6914382 h 6914382"/>
              <a:gd name="connsiteX3" fmla="*/ 250 w 2605316"/>
              <a:gd name="connsiteY3" fmla="*/ 6902817 h 6914382"/>
              <a:gd name="connsiteX4" fmla="*/ 1772848 w 2605316"/>
              <a:gd name="connsiteY4" fmla="*/ 0 h 6914382"/>
              <a:gd name="connsiteX0" fmla="*/ 1772848 w 2008969"/>
              <a:gd name="connsiteY0" fmla="*/ 0 h 6914382"/>
              <a:gd name="connsiteX1" fmla="*/ 2008969 w 2008969"/>
              <a:gd name="connsiteY1" fmla="*/ 1 h 6914382"/>
              <a:gd name="connsiteX2" fmla="*/ 0 w 2008969"/>
              <a:gd name="connsiteY2" fmla="*/ 6914382 h 6914382"/>
              <a:gd name="connsiteX3" fmla="*/ 250 w 2008969"/>
              <a:gd name="connsiteY3" fmla="*/ 6902817 h 6914382"/>
              <a:gd name="connsiteX4" fmla="*/ 1772848 w 2008969"/>
              <a:gd name="connsiteY4" fmla="*/ 0 h 6914382"/>
              <a:gd name="connsiteX0" fmla="*/ 1772848 w 2486048"/>
              <a:gd name="connsiteY0" fmla="*/ 0 h 6914382"/>
              <a:gd name="connsiteX1" fmla="*/ 2486048 w 2486048"/>
              <a:gd name="connsiteY1" fmla="*/ 1 h 6914382"/>
              <a:gd name="connsiteX2" fmla="*/ 0 w 2486048"/>
              <a:gd name="connsiteY2" fmla="*/ 6914382 h 6914382"/>
              <a:gd name="connsiteX3" fmla="*/ 250 w 2486048"/>
              <a:gd name="connsiteY3" fmla="*/ 6902817 h 6914382"/>
              <a:gd name="connsiteX4" fmla="*/ 1772848 w 2486048"/>
              <a:gd name="connsiteY4" fmla="*/ 0 h 6914382"/>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 name="connsiteX0" fmla="*/ 2279743 w 2486048"/>
              <a:gd name="connsiteY0" fmla="*/ 9938 h 6914381"/>
              <a:gd name="connsiteX1" fmla="*/ 2486048 w 2486048"/>
              <a:gd name="connsiteY1" fmla="*/ 0 h 6914381"/>
              <a:gd name="connsiteX2" fmla="*/ 0 w 2486048"/>
              <a:gd name="connsiteY2" fmla="*/ 6914381 h 6914381"/>
              <a:gd name="connsiteX3" fmla="*/ 250 w 2486048"/>
              <a:gd name="connsiteY3" fmla="*/ 6902816 h 6914381"/>
              <a:gd name="connsiteX4" fmla="*/ 2279743 w 2486048"/>
              <a:gd name="connsiteY4" fmla="*/ 9938 h 691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48" h="6914381">
                <a:moveTo>
                  <a:pt x="2279743" y="9938"/>
                </a:moveTo>
                <a:lnTo>
                  <a:pt x="2486048" y="0"/>
                </a:lnTo>
                <a:lnTo>
                  <a:pt x="0" y="6914381"/>
                </a:lnTo>
                <a:cubicBezTo>
                  <a:pt x="83" y="6910526"/>
                  <a:pt x="167" y="6906671"/>
                  <a:pt x="250" y="6902816"/>
                </a:cubicBezTo>
                <a:lnTo>
                  <a:pt x="2279743" y="9938"/>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7F367F3-9653-E42C-39E2-D8A604034263}"/>
              </a:ext>
            </a:extLst>
          </p:cNvPr>
          <p:cNvSpPr/>
          <p:nvPr userDrawn="1"/>
        </p:nvSpPr>
        <p:spPr>
          <a:xfrm>
            <a:off x="9549845" y="-5810"/>
            <a:ext cx="1507764" cy="6863810"/>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04850 w 2237318"/>
              <a:gd name="connsiteY0" fmla="*/ 0 h 6882939"/>
              <a:gd name="connsiteX1" fmla="*/ 2237318 w 2237318"/>
              <a:gd name="connsiteY1" fmla="*/ 1 h 6882939"/>
              <a:gd name="connsiteX2" fmla="*/ 653569 w 2237318"/>
              <a:gd name="connsiteY2" fmla="*/ 6874626 h 6882939"/>
              <a:gd name="connsiteX3" fmla="*/ 0 w 2237318"/>
              <a:gd name="connsiteY3" fmla="*/ 6882939 h 6882939"/>
              <a:gd name="connsiteX4" fmla="*/ 1404850 w 2237318"/>
              <a:gd name="connsiteY4" fmla="*/ 0 h 6882939"/>
              <a:gd name="connsiteX0" fmla="*/ 848591 w 1681059"/>
              <a:gd name="connsiteY0" fmla="*/ 0 h 6874626"/>
              <a:gd name="connsiteX1" fmla="*/ 1681059 w 1681059"/>
              <a:gd name="connsiteY1" fmla="*/ 1 h 6874626"/>
              <a:gd name="connsiteX2" fmla="*/ 97310 w 1681059"/>
              <a:gd name="connsiteY2" fmla="*/ 6874626 h 6874626"/>
              <a:gd name="connsiteX3" fmla="*/ 0 w 1681059"/>
              <a:gd name="connsiteY3" fmla="*/ 6870297 h 6874626"/>
              <a:gd name="connsiteX4" fmla="*/ 848591 w 1681059"/>
              <a:gd name="connsiteY4" fmla="*/ 0 h 6874626"/>
              <a:gd name="connsiteX0" fmla="*/ 77414 w 1681059"/>
              <a:gd name="connsiteY0" fmla="*/ 37926 h 6874625"/>
              <a:gd name="connsiteX1" fmla="*/ 1681059 w 1681059"/>
              <a:gd name="connsiteY1" fmla="*/ 0 h 6874625"/>
              <a:gd name="connsiteX2" fmla="*/ 97310 w 1681059"/>
              <a:gd name="connsiteY2" fmla="*/ 6874625 h 6874625"/>
              <a:gd name="connsiteX3" fmla="*/ 0 w 1681059"/>
              <a:gd name="connsiteY3" fmla="*/ 6870296 h 6874625"/>
              <a:gd name="connsiteX4" fmla="*/ 77414 w 1681059"/>
              <a:gd name="connsiteY4" fmla="*/ 37926 h 6874625"/>
              <a:gd name="connsiteX0" fmla="*/ 77414 w 1415572"/>
              <a:gd name="connsiteY0" fmla="*/ 0 h 6836699"/>
              <a:gd name="connsiteX1" fmla="*/ 1415572 w 1415572"/>
              <a:gd name="connsiteY1" fmla="*/ 1 h 6836699"/>
              <a:gd name="connsiteX2" fmla="*/ 97310 w 1415572"/>
              <a:gd name="connsiteY2" fmla="*/ 6836699 h 6836699"/>
              <a:gd name="connsiteX3" fmla="*/ 0 w 1415572"/>
              <a:gd name="connsiteY3" fmla="*/ 6832370 h 6836699"/>
              <a:gd name="connsiteX4" fmla="*/ 77414 w 1415572"/>
              <a:gd name="connsiteY4" fmla="*/ 0 h 6836699"/>
              <a:gd name="connsiteX0" fmla="*/ 39488 w 1415572"/>
              <a:gd name="connsiteY0" fmla="*/ 12641 h 6836698"/>
              <a:gd name="connsiteX1" fmla="*/ 1415572 w 1415572"/>
              <a:gd name="connsiteY1" fmla="*/ 0 h 6836698"/>
              <a:gd name="connsiteX2" fmla="*/ 97310 w 1415572"/>
              <a:gd name="connsiteY2" fmla="*/ 6836698 h 6836698"/>
              <a:gd name="connsiteX3" fmla="*/ 0 w 1415572"/>
              <a:gd name="connsiteY3" fmla="*/ 6832369 h 6836698"/>
              <a:gd name="connsiteX4" fmla="*/ 39488 w 1415572"/>
              <a:gd name="connsiteY4" fmla="*/ 12641 h 6836698"/>
              <a:gd name="connsiteX0" fmla="*/ 1012940 w 1415572"/>
              <a:gd name="connsiteY0" fmla="*/ 6316 h 6836698"/>
              <a:gd name="connsiteX1" fmla="*/ 1415572 w 1415572"/>
              <a:gd name="connsiteY1" fmla="*/ 0 h 6836698"/>
              <a:gd name="connsiteX2" fmla="*/ 97310 w 1415572"/>
              <a:gd name="connsiteY2" fmla="*/ 6836698 h 6836698"/>
              <a:gd name="connsiteX3" fmla="*/ 0 w 1415572"/>
              <a:gd name="connsiteY3" fmla="*/ 6832369 h 6836698"/>
              <a:gd name="connsiteX4" fmla="*/ 1012940 w 1415572"/>
              <a:gd name="connsiteY4" fmla="*/ 6316 h 6836698"/>
              <a:gd name="connsiteX0" fmla="*/ 1012940 w 1500907"/>
              <a:gd name="connsiteY0" fmla="*/ 6316 h 6836698"/>
              <a:gd name="connsiteX1" fmla="*/ 1500907 w 1500907"/>
              <a:gd name="connsiteY1" fmla="*/ 0 h 6836698"/>
              <a:gd name="connsiteX2" fmla="*/ 97310 w 1500907"/>
              <a:gd name="connsiteY2" fmla="*/ 6836698 h 6836698"/>
              <a:gd name="connsiteX3" fmla="*/ 0 w 1500907"/>
              <a:gd name="connsiteY3" fmla="*/ 6832369 h 6836698"/>
              <a:gd name="connsiteX4" fmla="*/ 1012940 w 1500907"/>
              <a:gd name="connsiteY4" fmla="*/ 6316 h 683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907" h="6836698">
                <a:moveTo>
                  <a:pt x="1012940" y="6316"/>
                </a:moveTo>
                <a:lnTo>
                  <a:pt x="1500907" y="0"/>
                </a:lnTo>
                <a:lnTo>
                  <a:pt x="97310" y="6836698"/>
                </a:lnTo>
                <a:lnTo>
                  <a:pt x="0" y="6832369"/>
                </a:lnTo>
                <a:lnTo>
                  <a:pt x="1012940" y="6316"/>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Jails and Justice Support Center&#10;">
            <a:extLst>
              <a:ext uri="{FF2B5EF4-FFF2-40B4-BE49-F238E27FC236}">
                <a16:creationId xmlns:a16="http://schemas.microsoft.com/office/drawing/2014/main" id="{D44A0BD2-CB70-2951-2CA1-12F014F664CA}"/>
              </a:ext>
            </a:extLst>
          </p:cNvPr>
          <p:cNvPicPr>
            <a:picLocks noChangeAspect="1"/>
          </p:cNvPicPr>
          <p:nvPr userDrawn="1"/>
        </p:nvPicPr>
        <p:blipFill>
          <a:blip r:embed="rId2"/>
          <a:stretch>
            <a:fillRect/>
          </a:stretch>
        </p:blipFill>
        <p:spPr>
          <a:xfrm>
            <a:off x="9299055" y="4819649"/>
            <a:ext cx="1358901" cy="1358901"/>
          </a:xfrm>
          <a:prstGeom prst="rect">
            <a:avLst/>
          </a:prstGeom>
        </p:spPr>
      </p:pic>
    </p:spTree>
    <p:extLst>
      <p:ext uri="{BB962C8B-B14F-4D97-AF65-F5344CB8AC3E}">
        <p14:creationId xmlns:p14="http://schemas.microsoft.com/office/powerpoint/2010/main" val="260049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EA0DC-04DB-D2EE-B192-D0EA80A5B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A3AC65-01C0-2B64-CF34-6E5620E03B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4466B-A173-6B9A-0BFA-A54A350050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2F46059-0BE9-F528-05C2-86B9A0CD584C}"/>
              </a:ext>
            </a:extLst>
          </p:cNvPr>
          <p:cNvSpPr>
            <a:spLocks noGrp="1"/>
          </p:cNvSpPr>
          <p:nvPr>
            <p:ph type="ftr" sz="quarter" idx="11"/>
          </p:nvPr>
        </p:nvSpPr>
        <p:spPr/>
        <p:txBody>
          <a:bodyPr/>
          <a:lstStyle/>
          <a:p>
            <a:r>
              <a:rPr lang="en-US"/>
              <a:t>Authors</a:t>
            </a:r>
          </a:p>
        </p:txBody>
      </p:sp>
      <p:sp>
        <p:nvSpPr>
          <p:cNvPr id="7" name="Slide Number Placeholder 6">
            <a:extLst>
              <a:ext uri="{FF2B5EF4-FFF2-40B4-BE49-F238E27FC236}">
                <a16:creationId xmlns:a16="http://schemas.microsoft.com/office/drawing/2014/main" id="{6B0CEF48-66BD-F025-8FB9-EF3F4A598EDA}"/>
              </a:ext>
            </a:extLst>
          </p:cNvPr>
          <p:cNvSpPr>
            <a:spLocks noGrp="1"/>
          </p:cNvSpPr>
          <p:nvPr>
            <p:ph type="sldNum" sz="quarter" idx="12"/>
          </p:nvPr>
        </p:nvSpPr>
        <p:spPr/>
        <p:txBody>
          <a:bodyPr/>
          <a:lstStyle/>
          <a:p>
            <a:fld id="{3C5EB4F0-0E4D-0D46-917C-5E8B7D48FDDC}" type="slidenum">
              <a:rPr lang="en-US" smtClean="0"/>
              <a:t>‹#›</a:t>
            </a:fld>
            <a:endParaRPr lang="en-US"/>
          </a:p>
        </p:txBody>
      </p:sp>
    </p:spTree>
    <p:extLst>
      <p:ext uri="{BB962C8B-B14F-4D97-AF65-F5344CB8AC3E}">
        <p14:creationId xmlns:p14="http://schemas.microsoft.com/office/powerpoint/2010/main" val="19450251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AE63F-4089-D610-1D71-1B686E94BE9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D03840D-5D52-50C6-B655-498C735DDD81}"/>
              </a:ext>
            </a:extLst>
          </p:cNvPr>
          <p:cNvSpPr>
            <a:spLocks noGrp="1"/>
          </p:cNvSpPr>
          <p:nvPr>
            <p:ph type="ftr" sz="quarter" idx="11"/>
          </p:nvPr>
        </p:nvSpPr>
        <p:spPr/>
        <p:txBody>
          <a:bodyPr/>
          <a:lstStyle/>
          <a:p>
            <a:r>
              <a:rPr lang="en-US"/>
              <a:t>Authors</a:t>
            </a:r>
          </a:p>
        </p:txBody>
      </p:sp>
      <p:sp>
        <p:nvSpPr>
          <p:cNvPr id="5" name="Slide Number Placeholder 4">
            <a:extLst>
              <a:ext uri="{FF2B5EF4-FFF2-40B4-BE49-F238E27FC236}">
                <a16:creationId xmlns:a16="http://schemas.microsoft.com/office/drawing/2014/main" id="{5E59528F-2BC6-DCB0-4AFC-C1E72077BE1C}"/>
              </a:ext>
            </a:extLst>
          </p:cNvPr>
          <p:cNvSpPr>
            <a:spLocks noGrp="1"/>
          </p:cNvSpPr>
          <p:nvPr>
            <p:ph type="sldNum" sz="quarter" idx="12"/>
          </p:nvPr>
        </p:nvSpPr>
        <p:spPr/>
        <p:txBody>
          <a:bodyPr/>
          <a:lstStyle/>
          <a:p>
            <a:fld id="{3C5EB4F0-0E4D-0D46-917C-5E8B7D48FDDC}" type="slidenum">
              <a:rPr lang="en-US" smtClean="0"/>
              <a:t>‹#›</a:t>
            </a:fld>
            <a:endParaRPr lang="en-US"/>
          </a:p>
        </p:txBody>
      </p:sp>
    </p:spTree>
    <p:extLst>
      <p:ext uri="{BB962C8B-B14F-4D97-AF65-F5344CB8AC3E}">
        <p14:creationId xmlns:p14="http://schemas.microsoft.com/office/powerpoint/2010/main" val="1442476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658F04-C336-6E60-2A29-58263D384D59}"/>
              </a:ext>
            </a:extLst>
          </p:cNvPr>
          <p:cNvSpPr>
            <a:spLocks noGrp="1"/>
          </p:cNvSpPr>
          <p:nvPr>
            <p:ph type="ftr" sz="quarter" idx="11"/>
          </p:nvPr>
        </p:nvSpPr>
        <p:spPr/>
        <p:txBody>
          <a:bodyPr/>
          <a:lstStyle/>
          <a:p>
            <a:r>
              <a:rPr lang="en-US"/>
              <a:t>Authors</a:t>
            </a:r>
          </a:p>
        </p:txBody>
      </p:sp>
      <p:sp>
        <p:nvSpPr>
          <p:cNvPr id="4" name="Slide Number Placeholder 3">
            <a:extLst>
              <a:ext uri="{FF2B5EF4-FFF2-40B4-BE49-F238E27FC236}">
                <a16:creationId xmlns:a16="http://schemas.microsoft.com/office/drawing/2014/main" id="{4B9C30F8-6205-D58A-A8F0-A5FD664E175F}"/>
              </a:ext>
            </a:extLst>
          </p:cNvPr>
          <p:cNvSpPr>
            <a:spLocks noGrp="1"/>
          </p:cNvSpPr>
          <p:nvPr>
            <p:ph type="sldNum" sz="quarter" idx="12"/>
          </p:nvPr>
        </p:nvSpPr>
        <p:spPr/>
        <p:txBody>
          <a:bodyPr/>
          <a:lstStyle/>
          <a:p>
            <a:fld id="{3C5EB4F0-0E4D-0D46-917C-5E8B7D48FDDC}" type="slidenum">
              <a:rPr lang="en-US" smtClean="0"/>
              <a:t>‹#›</a:t>
            </a:fld>
            <a:endParaRPr lang="en-US"/>
          </a:p>
        </p:txBody>
      </p:sp>
    </p:spTree>
    <p:extLst>
      <p:ext uri="{BB962C8B-B14F-4D97-AF65-F5344CB8AC3E}">
        <p14:creationId xmlns:p14="http://schemas.microsoft.com/office/powerpoint/2010/main" val="36508078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E711-8587-A677-79FB-711DD10D5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843814-B270-FBCB-9F38-654BB417E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A5E7CE-E639-305E-FEAC-AC4ACB150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592A6F-684D-1A3D-6103-35CDB2440091}"/>
              </a:ext>
            </a:extLst>
          </p:cNvPr>
          <p:cNvSpPr>
            <a:spLocks noGrp="1"/>
          </p:cNvSpPr>
          <p:nvPr>
            <p:ph type="ftr" sz="quarter" idx="11"/>
          </p:nvPr>
        </p:nvSpPr>
        <p:spPr/>
        <p:txBody>
          <a:bodyPr/>
          <a:lstStyle/>
          <a:p>
            <a:r>
              <a:rPr lang="en-US"/>
              <a:t>Authors</a:t>
            </a:r>
          </a:p>
        </p:txBody>
      </p:sp>
      <p:sp>
        <p:nvSpPr>
          <p:cNvPr id="7" name="Slide Number Placeholder 6">
            <a:extLst>
              <a:ext uri="{FF2B5EF4-FFF2-40B4-BE49-F238E27FC236}">
                <a16:creationId xmlns:a16="http://schemas.microsoft.com/office/drawing/2014/main" id="{BDCCD471-3AC3-5634-11A7-550828EFEE8D}"/>
              </a:ext>
            </a:extLst>
          </p:cNvPr>
          <p:cNvSpPr>
            <a:spLocks noGrp="1"/>
          </p:cNvSpPr>
          <p:nvPr>
            <p:ph type="sldNum" sz="quarter" idx="12"/>
          </p:nvPr>
        </p:nvSpPr>
        <p:spPr/>
        <p:txBody>
          <a:bodyPr/>
          <a:lstStyle/>
          <a:p>
            <a:fld id="{3C5EB4F0-0E4D-0D46-917C-5E8B7D48FDDC}" type="slidenum">
              <a:rPr lang="en-US" smtClean="0"/>
              <a:t>‹#›</a:t>
            </a:fld>
            <a:endParaRPr lang="en-US"/>
          </a:p>
        </p:txBody>
      </p:sp>
    </p:spTree>
    <p:extLst>
      <p:ext uri="{BB962C8B-B14F-4D97-AF65-F5344CB8AC3E}">
        <p14:creationId xmlns:p14="http://schemas.microsoft.com/office/powerpoint/2010/main" val="81456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11.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8.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0.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4.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5.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31.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theme" Target="../theme/theme17.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8" Type="http://schemas.openxmlformats.org/officeDocument/2006/relationships/slideLayout" Target="../slideLayouts/slideLayout156.xml"/><Relationship Id="rId3"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27.xml"/><Relationship Id="rId5" Type="http://schemas.openxmlformats.org/officeDocument/2006/relationships/image" Target="../media/image10.sv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17.png"/><Relationship Id="rId4" Type="http://schemas.openxmlformats.org/officeDocument/2006/relationships/slideLayout" Target="../slideLayouts/slideLayout64.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4000" y="1154390"/>
            <a:ext cx="9681184" cy="430887"/>
          </a:xfrm>
          <a:prstGeom prst="rect">
            <a:avLst/>
          </a:prstGeom>
        </p:spPr>
        <p:txBody>
          <a:bodyPr wrap="square" lIns="0" tIns="0" rIns="0" bIns="0">
            <a:spAutoFit/>
          </a:bodyPr>
          <a:lstStyle>
            <a:lvl1pPr>
              <a:defRPr sz="2800" b="0" i="0">
                <a:solidFill>
                  <a:srgbClr val="231F20"/>
                </a:solidFill>
                <a:latin typeface="Calibri"/>
                <a:cs typeface="Calibri"/>
              </a:defRPr>
            </a:lvl1pPr>
          </a:lstStyle>
          <a:p>
            <a:endParaRPr/>
          </a:p>
        </p:txBody>
      </p:sp>
      <p:sp>
        <p:nvSpPr>
          <p:cNvPr id="3" name="Holder 3"/>
          <p:cNvSpPr>
            <a:spLocks noGrp="1"/>
          </p:cNvSpPr>
          <p:nvPr>
            <p:ph type="body" idx="1"/>
          </p:nvPr>
        </p:nvSpPr>
        <p:spPr>
          <a:xfrm>
            <a:off x="1499973" y="1805201"/>
            <a:ext cx="9681184" cy="369332"/>
          </a:xfrm>
          <a:prstGeom prst="rect">
            <a:avLst/>
          </a:prstGeom>
        </p:spPr>
        <p:txBody>
          <a:bodyPr wrap="square" lIns="0" tIns="0" rIns="0" bIns="0">
            <a:spAutoFit/>
          </a:bodyPr>
          <a:lstStyle>
            <a:lvl1pPr>
              <a:defRPr sz="2400" b="0" i="0">
                <a:solidFill>
                  <a:srgbClr val="231F20"/>
                </a:solidFill>
                <a:latin typeface="Calibri"/>
                <a:cs typeface="Calibri"/>
              </a:defRPr>
            </a:lvl1pPr>
          </a:lstStyle>
          <a:p>
            <a:endParaRPr/>
          </a:p>
        </p:txBody>
      </p:sp>
      <p:sp>
        <p:nvSpPr>
          <p:cNvPr id="33" name="object 2">
            <a:extLst>
              <a:ext uri="{FF2B5EF4-FFF2-40B4-BE49-F238E27FC236}">
                <a16:creationId xmlns:a16="http://schemas.microsoft.com/office/drawing/2014/main" id="{9392ED96-9952-F191-B3F5-9CCEE63509F4}"/>
              </a:ext>
            </a:extLst>
          </p:cNvPr>
          <p:cNvSpPr/>
          <p:nvPr/>
        </p:nvSpPr>
        <p:spPr>
          <a:xfrm>
            <a:off x="1821" y="526259"/>
            <a:ext cx="12187859" cy="333068"/>
          </a:xfrm>
          <a:custGeom>
            <a:avLst/>
            <a:gdLst/>
            <a:ahLst/>
            <a:cxnLst/>
            <a:rect l="l" t="t" r="r" b="b"/>
            <a:pathLst>
              <a:path w="9344025" h="344169">
                <a:moveTo>
                  <a:pt x="0" y="343573"/>
                </a:moveTo>
                <a:lnTo>
                  <a:pt x="9343771" y="343573"/>
                </a:lnTo>
                <a:lnTo>
                  <a:pt x="9343771" y="0"/>
                </a:lnTo>
                <a:lnTo>
                  <a:pt x="0" y="0"/>
                </a:lnTo>
                <a:lnTo>
                  <a:pt x="0" y="343573"/>
                </a:lnTo>
                <a:close/>
              </a:path>
            </a:pathLst>
          </a:custGeom>
          <a:solidFill>
            <a:srgbClr val="024E7B"/>
          </a:solidFill>
        </p:spPr>
        <p:txBody>
          <a:bodyPr wrap="square" lIns="0" tIns="0" rIns="0" bIns="0" rtlCol="0"/>
          <a:lstStyle/>
          <a:p>
            <a:endParaRPr/>
          </a:p>
        </p:txBody>
      </p:sp>
      <p:grpSp>
        <p:nvGrpSpPr>
          <p:cNvPr id="34" name="object 3">
            <a:extLst>
              <a:ext uri="{FF2B5EF4-FFF2-40B4-BE49-F238E27FC236}">
                <a16:creationId xmlns:a16="http://schemas.microsoft.com/office/drawing/2014/main" id="{F9C839CE-BDE7-9889-3349-7A7F6FB0CF62}"/>
              </a:ext>
            </a:extLst>
          </p:cNvPr>
          <p:cNvGrpSpPr/>
          <p:nvPr/>
        </p:nvGrpSpPr>
        <p:grpSpPr>
          <a:xfrm>
            <a:off x="1" y="0"/>
            <a:ext cx="12189515" cy="1068644"/>
            <a:chOff x="0" y="0"/>
            <a:chExt cx="9345295" cy="1104265"/>
          </a:xfrm>
        </p:grpSpPr>
        <p:sp>
          <p:nvSpPr>
            <p:cNvPr id="35" name="object 4">
              <a:extLst>
                <a:ext uri="{FF2B5EF4-FFF2-40B4-BE49-F238E27FC236}">
                  <a16:creationId xmlns:a16="http://schemas.microsoft.com/office/drawing/2014/main" id="{FFF19F24-7BBE-A917-F562-A4E901D35A4D}"/>
                </a:ext>
              </a:extLst>
            </p:cNvPr>
            <p:cNvSpPr/>
            <p:nvPr/>
          </p:nvSpPr>
          <p:spPr>
            <a:xfrm>
              <a:off x="1396" y="0"/>
              <a:ext cx="9344025" cy="440055"/>
            </a:xfrm>
            <a:custGeom>
              <a:avLst/>
              <a:gdLst/>
              <a:ahLst/>
              <a:cxnLst/>
              <a:rect l="l" t="t" r="r" b="b"/>
              <a:pathLst>
                <a:path w="9344025" h="440055">
                  <a:moveTo>
                    <a:pt x="0" y="439445"/>
                  </a:moveTo>
                  <a:lnTo>
                    <a:pt x="9343771" y="439445"/>
                  </a:lnTo>
                  <a:lnTo>
                    <a:pt x="9343771" y="0"/>
                  </a:lnTo>
                  <a:lnTo>
                    <a:pt x="0" y="0"/>
                  </a:lnTo>
                  <a:lnTo>
                    <a:pt x="0" y="439445"/>
                  </a:lnTo>
                  <a:close/>
                </a:path>
              </a:pathLst>
            </a:custGeom>
            <a:solidFill>
              <a:srgbClr val="024E7B"/>
            </a:solidFill>
          </p:spPr>
          <p:txBody>
            <a:bodyPr wrap="square" lIns="0" tIns="0" rIns="0" bIns="0" rtlCol="0"/>
            <a:lstStyle/>
            <a:p>
              <a:endParaRPr/>
            </a:p>
          </p:txBody>
        </p:sp>
        <p:sp>
          <p:nvSpPr>
            <p:cNvPr id="36" name="object 5">
              <a:extLst>
                <a:ext uri="{FF2B5EF4-FFF2-40B4-BE49-F238E27FC236}">
                  <a16:creationId xmlns:a16="http://schemas.microsoft.com/office/drawing/2014/main" id="{0974C27B-9DBE-1D35-6661-3A68B66C1EFA}"/>
                </a:ext>
              </a:extLst>
            </p:cNvPr>
            <p:cNvSpPr/>
            <p:nvPr/>
          </p:nvSpPr>
          <p:spPr>
            <a:xfrm>
              <a:off x="0" y="439445"/>
              <a:ext cx="9345295" cy="50165"/>
            </a:xfrm>
            <a:custGeom>
              <a:avLst/>
              <a:gdLst/>
              <a:ahLst/>
              <a:cxnLst/>
              <a:rect l="l" t="t" r="r" b="b"/>
              <a:pathLst>
                <a:path w="9345295" h="50165">
                  <a:moveTo>
                    <a:pt x="0" y="49593"/>
                  </a:moveTo>
                  <a:lnTo>
                    <a:pt x="9345168" y="49593"/>
                  </a:lnTo>
                  <a:lnTo>
                    <a:pt x="9345168" y="0"/>
                  </a:lnTo>
                  <a:lnTo>
                    <a:pt x="0" y="0"/>
                  </a:lnTo>
                  <a:lnTo>
                    <a:pt x="0" y="49593"/>
                  </a:lnTo>
                  <a:close/>
                </a:path>
              </a:pathLst>
            </a:custGeom>
            <a:solidFill>
              <a:srgbClr val="F4973C"/>
            </a:solidFill>
          </p:spPr>
          <p:txBody>
            <a:bodyPr wrap="square" lIns="0" tIns="0" rIns="0" bIns="0" rtlCol="0"/>
            <a:lstStyle/>
            <a:p>
              <a:endParaRPr/>
            </a:p>
          </p:txBody>
        </p:sp>
        <p:sp>
          <p:nvSpPr>
            <p:cNvPr id="37" name="object 6">
              <a:extLst>
                <a:ext uri="{FF2B5EF4-FFF2-40B4-BE49-F238E27FC236}">
                  <a16:creationId xmlns:a16="http://schemas.microsoft.com/office/drawing/2014/main" id="{CB088687-F53C-99FC-86A6-3A25F384AF0C}"/>
                </a:ext>
              </a:extLst>
            </p:cNvPr>
            <p:cNvSpPr/>
            <p:nvPr/>
          </p:nvSpPr>
          <p:spPr>
            <a:xfrm>
              <a:off x="0" y="489038"/>
              <a:ext cx="9345295" cy="55244"/>
            </a:xfrm>
            <a:custGeom>
              <a:avLst/>
              <a:gdLst/>
              <a:ahLst/>
              <a:cxnLst/>
              <a:rect l="l" t="t" r="r" b="b"/>
              <a:pathLst>
                <a:path w="9345295" h="55245">
                  <a:moveTo>
                    <a:pt x="9345168" y="0"/>
                  </a:moveTo>
                  <a:lnTo>
                    <a:pt x="0" y="0"/>
                  </a:lnTo>
                  <a:lnTo>
                    <a:pt x="0" y="54762"/>
                  </a:lnTo>
                  <a:lnTo>
                    <a:pt x="9345168" y="54762"/>
                  </a:lnTo>
                  <a:lnTo>
                    <a:pt x="9345168" y="0"/>
                  </a:lnTo>
                  <a:close/>
                </a:path>
              </a:pathLst>
            </a:custGeom>
            <a:solidFill>
              <a:srgbClr val="1796BA"/>
            </a:solidFill>
          </p:spPr>
          <p:txBody>
            <a:bodyPr wrap="square" lIns="0" tIns="0" rIns="0" bIns="0" rtlCol="0"/>
            <a:lstStyle/>
            <a:p>
              <a:endParaRPr/>
            </a:p>
          </p:txBody>
        </p:sp>
        <p:sp>
          <p:nvSpPr>
            <p:cNvPr id="38" name="object 7">
              <a:extLst>
                <a:ext uri="{FF2B5EF4-FFF2-40B4-BE49-F238E27FC236}">
                  <a16:creationId xmlns:a16="http://schemas.microsoft.com/office/drawing/2014/main" id="{A78365FC-57E8-B812-6757-A83EC3D9252D}"/>
                </a:ext>
              </a:extLst>
            </p:cNvPr>
            <p:cNvSpPr/>
            <p:nvPr/>
          </p:nvSpPr>
          <p:spPr>
            <a:xfrm>
              <a:off x="0" y="400182"/>
              <a:ext cx="9345295" cy="704215"/>
            </a:xfrm>
            <a:custGeom>
              <a:avLst/>
              <a:gdLst/>
              <a:ahLst/>
              <a:cxnLst/>
              <a:rect l="l" t="t" r="r" b="b"/>
              <a:pathLst>
                <a:path w="9345295" h="704215">
                  <a:moveTo>
                    <a:pt x="9345168" y="0"/>
                  </a:moveTo>
                  <a:lnTo>
                    <a:pt x="9324244" y="61845"/>
                  </a:lnTo>
                  <a:lnTo>
                    <a:pt x="9230865" y="161703"/>
                  </a:lnTo>
                  <a:lnTo>
                    <a:pt x="9048313" y="204875"/>
                  </a:lnTo>
                  <a:lnTo>
                    <a:pt x="281109" y="214502"/>
                  </a:lnTo>
                  <a:lnTo>
                    <a:pt x="239397" y="219165"/>
                  </a:lnTo>
                  <a:lnTo>
                    <a:pt x="145897" y="248822"/>
                  </a:lnTo>
                  <a:lnTo>
                    <a:pt x="48060" y="326979"/>
                  </a:lnTo>
                  <a:lnTo>
                    <a:pt x="0" y="458862"/>
                  </a:lnTo>
                  <a:lnTo>
                    <a:pt x="0" y="704023"/>
                  </a:lnTo>
                  <a:lnTo>
                    <a:pt x="9345168" y="704023"/>
                  </a:lnTo>
                  <a:lnTo>
                    <a:pt x="9345168" y="0"/>
                  </a:lnTo>
                  <a:close/>
                </a:path>
              </a:pathLst>
            </a:custGeom>
            <a:solidFill>
              <a:srgbClr val="FFFFFF"/>
            </a:solidFill>
          </p:spPr>
          <p:txBody>
            <a:bodyPr wrap="square" lIns="0" tIns="0" rIns="0" bIns="0" rtlCol="0"/>
            <a:lstStyle/>
            <a:p>
              <a:endParaRPr/>
            </a:p>
          </p:txBody>
        </p:sp>
      </p:grpSp>
      <p:sp>
        <p:nvSpPr>
          <p:cNvPr id="51" name="object 20">
            <a:extLst>
              <a:ext uri="{FF2B5EF4-FFF2-40B4-BE49-F238E27FC236}">
                <a16:creationId xmlns:a16="http://schemas.microsoft.com/office/drawing/2014/main" id="{D44C0A18-F6B3-6B06-073B-F84AEA915492}"/>
              </a:ext>
            </a:extLst>
          </p:cNvPr>
          <p:cNvSpPr/>
          <p:nvPr/>
        </p:nvSpPr>
        <p:spPr>
          <a:xfrm>
            <a:off x="1191759" y="5368579"/>
            <a:ext cx="26504" cy="19665"/>
          </a:xfrm>
          <a:custGeom>
            <a:avLst/>
            <a:gdLst/>
            <a:ahLst/>
            <a:cxnLst/>
            <a:rect l="l" t="t" r="r" b="b"/>
            <a:pathLst>
              <a:path w="20319" h="20320">
                <a:moveTo>
                  <a:pt x="0" y="9969"/>
                </a:moveTo>
                <a:lnTo>
                  <a:pt x="2919" y="2919"/>
                </a:lnTo>
                <a:lnTo>
                  <a:pt x="9969" y="0"/>
                </a:lnTo>
                <a:lnTo>
                  <a:pt x="17019" y="2919"/>
                </a:lnTo>
                <a:lnTo>
                  <a:pt x="19938" y="9969"/>
                </a:lnTo>
                <a:lnTo>
                  <a:pt x="17019" y="17019"/>
                </a:lnTo>
                <a:lnTo>
                  <a:pt x="9969" y="19938"/>
                </a:lnTo>
                <a:lnTo>
                  <a:pt x="2919" y="17019"/>
                </a:lnTo>
                <a:lnTo>
                  <a:pt x="0" y="9969"/>
                </a:lnTo>
                <a:close/>
              </a:path>
            </a:pathLst>
          </a:custGeom>
          <a:solidFill>
            <a:srgbClr val="231F20"/>
          </a:solidFill>
        </p:spPr>
        <p:txBody>
          <a:bodyPr wrap="square" lIns="0" tIns="0" rIns="0" bIns="0" rtlCol="0"/>
          <a:lstStyle/>
          <a:p>
            <a:endParaRPr/>
          </a:p>
        </p:txBody>
      </p:sp>
      <p:grpSp>
        <p:nvGrpSpPr>
          <p:cNvPr id="7" name="object 13">
            <a:extLst>
              <a:ext uri="{FF2B5EF4-FFF2-40B4-BE49-F238E27FC236}">
                <a16:creationId xmlns:a16="http://schemas.microsoft.com/office/drawing/2014/main" id="{2985EE25-06CE-A763-4C11-FB9FA5B4291E}"/>
              </a:ext>
            </a:extLst>
          </p:cNvPr>
          <p:cNvGrpSpPr/>
          <p:nvPr userDrawn="1"/>
        </p:nvGrpSpPr>
        <p:grpSpPr>
          <a:xfrm>
            <a:off x="9782927" y="6220872"/>
            <a:ext cx="2026920" cy="416559"/>
            <a:chOff x="9782927" y="6220872"/>
            <a:chExt cx="2026920" cy="416559"/>
          </a:xfrm>
        </p:grpSpPr>
        <p:pic>
          <p:nvPicPr>
            <p:cNvPr id="8" name="object 14">
              <a:extLst>
                <a:ext uri="{FF2B5EF4-FFF2-40B4-BE49-F238E27FC236}">
                  <a16:creationId xmlns:a16="http://schemas.microsoft.com/office/drawing/2014/main" id="{9226EF2D-4221-6D76-0CFE-8C3776C4C801}"/>
                </a:ext>
              </a:extLst>
            </p:cNvPr>
            <p:cNvPicPr/>
            <p:nvPr/>
          </p:nvPicPr>
          <p:blipFill>
            <a:blip r:embed="rId6" cstate="print"/>
            <a:stretch>
              <a:fillRect/>
            </a:stretch>
          </p:blipFill>
          <p:spPr>
            <a:xfrm>
              <a:off x="10232998" y="6308181"/>
              <a:ext cx="1576500" cy="227854"/>
            </a:xfrm>
            <a:prstGeom prst="rect">
              <a:avLst/>
            </a:prstGeom>
          </p:spPr>
        </p:pic>
        <p:pic>
          <p:nvPicPr>
            <p:cNvPr id="9" name="object 15">
              <a:extLst>
                <a:ext uri="{FF2B5EF4-FFF2-40B4-BE49-F238E27FC236}">
                  <a16:creationId xmlns:a16="http://schemas.microsoft.com/office/drawing/2014/main" id="{FF565148-A6A3-0CBB-729C-6760944F2B75}"/>
                </a:ext>
              </a:extLst>
            </p:cNvPr>
            <p:cNvPicPr/>
            <p:nvPr/>
          </p:nvPicPr>
          <p:blipFill>
            <a:blip r:embed="rId7" cstate="print"/>
            <a:stretch>
              <a:fillRect/>
            </a:stretch>
          </p:blipFill>
          <p:spPr>
            <a:xfrm>
              <a:off x="9782927" y="6220872"/>
              <a:ext cx="416377" cy="416377"/>
            </a:xfrm>
            <a:prstGeom prst="rect">
              <a:avLst/>
            </a:prstGeom>
          </p:spPr>
        </p:pic>
        <p:sp>
          <p:nvSpPr>
            <p:cNvPr id="10" name="object 16">
              <a:extLst>
                <a:ext uri="{FF2B5EF4-FFF2-40B4-BE49-F238E27FC236}">
                  <a16:creationId xmlns:a16="http://schemas.microsoft.com/office/drawing/2014/main" id="{4E14FDB1-8A67-810F-1700-1CFB475D2F0C}"/>
                </a:ext>
              </a:extLst>
            </p:cNvPr>
            <p:cNvSpPr/>
            <p:nvPr/>
          </p:nvSpPr>
          <p:spPr>
            <a:xfrm>
              <a:off x="9796382" y="6234640"/>
              <a:ext cx="375920" cy="375920"/>
            </a:xfrm>
            <a:custGeom>
              <a:avLst/>
              <a:gdLst/>
              <a:ahLst/>
              <a:cxnLst/>
              <a:rect l="l" t="t" r="r" b="b"/>
              <a:pathLst>
                <a:path w="375920" h="375920">
                  <a:moveTo>
                    <a:pt x="187820" y="0"/>
                  </a:moveTo>
                  <a:lnTo>
                    <a:pt x="137950" y="6719"/>
                  </a:lnTo>
                  <a:lnTo>
                    <a:pt x="93101" y="25675"/>
                  </a:lnTo>
                  <a:lnTo>
                    <a:pt x="55076" y="55064"/>
                  </a:lnTo>
                  <a:lnTo>
                    <a:pt x="25681" y="93082"/>
                  </a:lnTo>
                  <a:lnTo>
                    <a:pt x="6721" y="137927"/>
                  </a:lnTo>
                  <a:lnTo>
                    <a:pt x="0" y="187794"/>
                  </a:lnTo>
                  <a:lnTo>
                    <a:pt x="6721" y="237664"/>
                  </a:lnTo>
                  <a:lnTo>
                    <a:pt x="25681" y="282513"/>
                  </a:lnTo>
                  <a:lnTo>
                    <a:pt x="55076" y="320538"/>
                  </a:lnTo>
                  <a:lnTo>
                    <a:pt x="93101" y="349933"/>
                  </a:lnTo>
                  <a:lnTo>
                    <a:pt x="137950" y="368893"/>
                  </a:lnTo>
                  <a:lnTo>
                    <a:pt x="187820" y="375615"/>
                  </a:lnTo>
                  <a:lnTo>
                    <a:pt x="237689" y="368893"/>
                  </a:lnTo>
                  <a:lnTo>
                    <a:pt x="247025" y="364947"/>
                  </a:lnTo>
                  <a:lnTo>
                    <a:pt x="187820" y="364947"/>
                  </a:lnTo>
                  <a:lnTo>
                    <a:pt x="140783" y="358608"/>
                  </a:lnTo>
                  <a:lnTo>
                    <a:pt x="98483" y="340727"/>
                  </a:lnTo>
                  <a:lnTo>
                    <a:pt x="62622" y="313004"/>
                  </a:lnTo>
                  <a:lnTo>
                    <a:pt x="34900" y="277140"/>
                  </a:lnTo>
                  <a:lnTo>
                    <a:pt x="17019" y="234836"/>
                  </a:lnTo>
                  <a:lnTo>
                    <a:pt x="10680" y="187794"/>
                  </a:lnTo>
                  <a:lnTo>
                    <a:pt x="17019" y="140758"/>
                  </a:lnTo>
                  <a:lnTo>
                    <a:pt x="34900" y="98458"/>
                  </a:lnTo>
                  <a:lnTo>
                    <a:pt x="62622" y="62596"/>
                  </a:lnTo>
                  <a:lnTo>
                    <a:pt x="98483" y="34874"/>
                  </a:lnTo>
                  <a:lnTo>
                    <a:pt x="140783" y="16993"/>
                  </a:lnTo>
                  <a:lnTo>
                    <a:pt x="187820" y="10655"/>
                  </a:lnTo>
                  <a:lnTo>
                    <a:pt x="247002" y="10655"/>
                  </a:lnTo>
                  <a:lnTo>
                    <a:pt x="237689" y="6719"/>
                  </a:lnTo>
                  <a:lnTo>
                    <a:pt x="187820" y="0"/>
                  </a:lnTo>
                  <a:close/>
                </a:path>
                <a:path w="375920" h="375920">
                  <a:moveTo>
                    <a:pt x="247002" y="10655"/>
                  </a:moveTo>
                  <a:lnTo>
                    <a:pt x="187820" y="10655"/>
                  </a:lnTo>
                  <a:lnTo>
                    <a:pt x="234861" y="16993"/>
                  </a:lnTo>
                  <a:lnTo>
                    <a:pt x="277162" y="34874"/>
                  </a:lnTo>
                  <a:lnTo>
                    <a:pt x="313023" y="62596"/>
                  </a:lnTo>
                  <a:lnTo>
                    <a:pt x="340743" y="98458"/>
                  </a:lnTo>
                  <a:lnTo>
                    <a:pt x="358622" y="140758"/>
                  </a:lnTo>
                  <a:lnTo>
                    <a:pt x="364959" y="187794"/>
                  </a:lnTo>
                  <a:lnTo>
                    <a:pt x="358622" y="234836"/>
                  </a:lnTo>
                  <a:lnTo>
                    <a:pt x="340743" y="277140"/>
                  </a:lnTo>
                  <a:lnTo>
                    <a:pt x="313023" y="313004"/>
                  </a:lnTo>
                  <a:lnTo>
                    <a:pt x="277162" y="340727"/>
                  </a:lnTo>
                  <a:lnTo>
                    <a:pt x="234861" y="358608"/>
                  </a:lnTo>
                  <a:lnTo>
                    <a:pt x="187820" y="364947"/>
                  </a:lnTo>
                  <a:lnTo>
                    <a:pt x="247025" y="364947"/>
                  </a:lnTo>
                  <a:lnTo>
                    <a:pt x="282539" y="349933"/>
                  </a:lnTo>
                  <a:lnTo>
                    <a:pt x="320563" y="320538"/>
                  </a:lnTo>
                  <a:lnTo>
                    <a:pt x="349958" y="282513"/>
                  </a:lnTo>
                  <a:lnTo>
                    <a:pt x="368919" y="237664"/>
                  </a:lnTo>
                  <a:lnTo>
                    <a:pt x="375640" y="187794"/>
                  </a:lnTo>
                  <a:lnTo>
                    <a:pt x="368919" y="137927"/>
                  </a:lnTo>
                  <a:lnTo>
                    <a:pt x="349958" y="93082"/>
                  </a:lnTo>
                  <a:lnTo>
                    <a:pt x="320563" y="55064"/>
                  </a:lnTo>
                  <a:lnTo>
                    <a:pt x="282539" y="25675"/>
                  </a:lnTo>
                  <a:lnTo>
                    <a:pt x="247002" y="10655"/>
                  </a:lnTo>
                  <a:close/>
                </a:path>
              </a:pathLst>
            </a:custGeom>
            <a:solidFill>
              <a:srgbClr val="FFFFFF"/>
            </a:solidFill>
          </p:spPr>
          <p:txBody>
            <a:bodyPr wrap="square" lIns="0" tIns="0" rIns="0" bIns="0" rtlCol="0"/>
            <a:lstStyle/>
            <a:p>
              <a:endParaRPr/>
            </a:p>
          </p:txBody>
        </p:sp>
        <p:pic>
          <p:nvPicPr>
            <p:cNvPr id="11" name="object 17">
              <a:extLst>
                <a:ext uri="{FF2B5EF4-FFF2-40B4-BE49-F238E27FC236}">
                  <a16:creationId xmlns:a16="http://schemas.microsoft.com/office/drawing/2014/main" id="{C288FEB3-65B3-5B3E-6DD6-7B3C65766F8E}"/>
                </a:ext>
              </a:extLst>
            </p:cNvPr>
            <p:cNvPicPr/>
            <p:nvPr/>
          </p:nvPicPr>
          <p:blipFill>
            <a:blip r:embed="rId8" cstate="print"/>
            <a:stretch>
              <a:fillRect/>
            </a:stretch>
          </p:blipFill>
          <p:spPr>
            <a:xfrm>
              <a:off x="9864629" y="6235219"/>
              <a:ext cx="225333" cy="384536"/>
            </a:xfrm>
            <a:prstGeom prst="rect">
              <a:avLst/>
            </a:prstGeom>
          </p:spPr>
        </p:pic>
        <p:pic>
          <p:nvPicPr>
            <p:cNvPr id="12" name="object 18">
              <a:extLst>
                <a:ext uri="{FF2B5EF4-FFF2-40B4-BE49-F238E27FC236}">
                  <a16:creationId xmlns:a16="http://schemas.microsoft.com/office/drawing/2014/main" id="{E3E38D96-16BE-6B93-CCB0-877540C9A6DB}"/>
                </a:ext>
              </a:extLst>
            </p:cNvPr>
            <p:cNvPicPr/>
            <p:nvPr/>
          </p:nvPicPr>
          <p:blipFill>
            <a:blip r:embed="rId9" cstate="print"/>
            <a:stretch>
              <a:fillRect/>
            </a:stretch>
          </p:blipFill>
          <p:spPr>
            <a:xfrm>
              <a:off x="9965939" y="6272518"/>
              <a:ext cx="69242" cy="154660"/>
            </a:xfrm>
            <a:prstGeom prst="rect">
              <a:avLst/>
            </a:prstGeom>
          </p:spPr>
        </p:pic>
        <p:pic>
          <p:nvPicPr>
            <p:cNvPr id="13" name="object 19">
              <a:extLst>
                <a:ext uri="{FF2B5EF4-FFF2-40B4-BE49-F238E27FC236}">
                  <a16:creationId xmlns:a16="http://schemas.microsoft.com/office/drawing/2014/main" id="{18D8A1F3-042F-587C-6B88-589BF787FF86}"/>
                </a:ext>
              </a:extLst>
            </p:cNvPr>
            <p:cNvPicPr/>
            <p:nvPr/>
          </p:nvPicPr>
          <p:blipFill>
            <a:blip r:embed="rId10" cstate="print"/>
            <a:stretch>
              <a:fillRect/>
            </a:stretch>
          </p:blipFill>
          <p:spPr>
            <a:xfrm>
              <a:off x="9930750" y="6448374"/>
              <a:ext cx="78917" cy="87718"/>
            </a:xfrm>
            <a:prstGeom prst="rect">
              <a:avLst/>
            </a:prstGeom>
          </p:spPr>
        </p:pic>
        <p:sp>
          <p:nvSpPr>
            <p:cNvPr id="14" name="object 20">
              <a:extLst>
                <a:ext uri="{FF2B5EF4-FFF2-40B4-BE49-F238E27FC236}">
                  <a16:creationId xmlns:a16="http://schemas.microsoft.com/office/drawing/2014/main" id="{F84CDDF3-0CC7-477C-3661-623DCEACFB95}"/>
                </a:ext>
              </a:extLst>
            </p:cNvPr>
            <p:cNvSpPr/>
            <p:nvPr/>
          </p:nvSpPr>
          <p:spPr>
            <a:xfrm>
              <a:off x="9942677" y="6245913"/>
              <a:ext cx="81280" cy="353060"/>
            </a:xfrm>
            <a:custGeom>
              <a:avLst/>
              <a:gdLst/>
              <a:ahLst/>
              <a:cxnLst/>
              <a:rect l="l" t="t" r="r" b="b"/>
              <a:pathLst>
                <a:path w="81279" h="353059">
                  <a:moveTo>
                    <a:pt x="60553" y="0"/>
                  </a:moveTo>
                  <a:lnTo>
                    <a:pt x="0" y="350443"/>
                  </a:lnTo>
                  <a:lnTo>
                    <a:pt x="13385" y="352907"/>
                  </a:lnTo>
                  <a:lnTo>
                    <a:pt x="81076" y="3771"/>
                  </a:lnTo>
                  <a:lnTo>
                    <a:pt x="60553" y="0"/>
                  </a:lnTo>
                  <a:close/>
                </a:path>
              </a:pathLst>
            </a:custGeom>
            <a:solidFill>
              <a:srgbClr val="121820"/>
            </a:solidFill>
          </p:spPr>
          <p:txBody>
            <a:bodyPr wrap="square" lIns="0" tIns="0" rIns="0" bIns="0" rtlCol="0"/>
            <a:lstStyle/>
            <a:p>
              <a:endParaRPr/>
            </a:p>
          </p:txBody>
        </p:sp>
        <p:sp>
          <p:nvSpPr>
            <p:cNvPr id="15" name="object 21">
              <a:extLst>
                <a:ext uri="{FF2B5EF4-FFF2-40B4-BE49-F238E27FC236}">
                  <a16:creationId xmlns:a16="http://schemas.microsoft.com/office/drawing/2014/main" id="{E0A76D35-1981-E67B-9393-F85FA96F956F}"/>
                </a:ext>
              </a:extLst>
            </p:cNvPr>
            <p:cNvSpPr/>
            <p:nvPr/>
          </p:nvSpPr>
          <p:spPr>
            <a:xfrm>
              <a:off x="9873259" y="6249746"/>
              <a:ext cx="196215" cy="320675"/>
            </a:xfrm>
            <a:custGeom>
              <a:avLst/>
              <a:gdLst/>
              <a:ahLst/>
              <a:cxnLst/>
              <a:rect l="l" t="t" r="r" b="b"/>
              <a:pathLst>
                <a:path w="196215" h="320675">
                  <a:moveTo>
                    <a:pt x="134277" y="267716"/>
                  </a:moveTo>
                  <a:lnTo>
                    <a:pt x="134124" y="266839"/>
                  </a:lnTo>
                  <a:lnTo>
                    <a:pt x="129870" y="261442"/>
                  </a:lnTo>
                  <a:lnTo>
                    <a:pt x="134277" y="267716"/>
                  </a:lnTo>
                  <a:close/>
                </a:path>
                <a:path w="196215" h="320675">
                  <a:moveTo>
                    <a:pt x="140500" y="290182"/>
                  </a:moveTo>
                  <a:lnTo>
                    <a:pt x="139839" y="277545"/>
                  </a:lnTo>
                  <a:lnTo>
                    <a:pt x="139738" y="275488"/>
                  </a:lnTo>
                  <a:lnTo>
                    <a:pt x="134277" y="267716"/>
                  </a:lnTo>
                  <a:lnTo>
                    <a:pt x="90449" y="288988"/>
                  </a:lnTo>
                  <a:lnTo>
                    <a:pt x="50444" y="300329"/>
                  </a:lnTo>
                  <a:lnTo>
                    <a:pt x="1778" y="312483"/>
                  </a:lnTo>
                  <a:lnTo>
                    <a:pt x="76" y="319951"/>
                  </a:lnTo>
                  <a:lnTo>
                    <a:pt x="0" y="320294"/>
                  </a:lnTo>
                  <a:lnTo>
                    <a:pt x="21120" y="320294"/>
                  </a:lnTo>
                  <a:lnTo>
                    <a:pt x="84594" y="318363"/>
                  </a:lnTo>
                  <a:lnTo>
                    <a:pt x="124853" y="312191"/>
                  </a:lnTo>
                  <a:lnTo>
                    <a:pt x="136563" y="302298"/>
                  </a:lnTo>
                  <a:lnTo>
                    <a:pt x="140500" y="290182"/>
                  </a:lnTo>
                  <a:close/>
                </a:path>
                <a:path w="196215" h="320675">
                  <a:moveTo>
                    <a:pt x="165569" y="161480"/>
                  </a:moveTo>
                  <a:lnTo>
                    <a:pt x="162013" y="143611"/>
                  </a:lnTo>
                  <a:lnTo>
                    <a:pt x="157937" y="156298"/>
                  </a:lnTo>
                  <a:lnTo>
                    <a:pt x="149720" y="163880"/>
                  </a:lnTo>
                  <a:lnTo>
                    <a:pt x="140627" y="167919"/>
                  </a:lnTo>
                  <a:lnTo>
                    <a:pt x="133896" y="169926"/>
                  </a:lnTo>
                  <a:lnTo>
                    <a:pt x="114300" y="176745"/>
                  </a:lnTo>
                  <a:lnTo>
                    <a:pt x="69634" y="196342"/>
                  </a:lnTo>
                  <a:lnTo>
                    <a:pt x="58585" y="245211"/>
                  </a:lnTo>
                  <a:lnTo>
                    <a:pt x="60693" y="240372"/>
                  </a:lnTo>
                  <a:lnTo>
                    <a:pt x="65659" y="235432"/>
                  </a:lnTo>
                  <a:lnTo>
                    <a:pt x="75577" y="230111"/>
                  </a:lnTo>
                  <a:lnTo>
                    <a:pt x="92532" y="224167"/>
                  </a:lnTo>
                  <a:lnTo>
                    <a:pt x="111620" y="218224"/>
                  </a:lnTo>
                  <a:lnTo>
                    <a:pt x="126580" y="212826"/>
                  </a:lnTo>
                  <a:lnTo>
                    <a:pt x="137502" y="207543"/>
                  </a:lnTo>
                  <a:lnTo>
                    <a:pt x="144513" y="201942"/>
                  </a:lnTo>
                  <a:lnTo>
                    <a:pt x="158457" y="185178"/>
                  </a:lnTo>
                  <a:lnTo>
                    <a:pt x="164934" y="173507"/>
                  </a:lnTo>
                  <a:lnTo>
                    <a:pt x="165569" y="161480"/>
                  </a:lnTo>
                  <a:close/>
                </a:path>
                <a:path w="196215" h="320675">
                  <a:moveTo>
                    <a:pt x="195732" y="30683"/>
                  </a:moveTo>
                  <a:lnTo>
                    <a:pt x="159740" y="952"/>
                  </a:lnTo>
                  <a:lnTo>
                    <a:pt x="146862" y="0"/>
                  </a:lnTo>
                  <a:lnTo>
                    <a:pt x="138582" y="1981"/>
                  </a:lnTo>
                  <a:lnTo>
                    <a:pt x="131318" y="8953"/>
                  </a:lnTo>
                  <a:lnTo>
                    <a:pt x="121500" y="22987"/>
                  </a:lnTo>
                  <a:lnTo>
                    <a:pt x="135585" y="18440"/>
                  </a:lnTo>
                  <a:lnTo>
                    <a:pt x="145542" y="18262"/>
                  </a:lnTo>
                  <a:lnTo>
                    <a:pt x="156057" y="23660"/>
                  </a:lnTo>
                  <a:lnTo>
                    <a:pt x="171881" y="35839"/>
                  </a:lnTo>
                  <a:lnTo>
                    <a:pt x="190055" y="35585"/>
                  </a:lnTo>
                  <a:lnTo>
                    <a:pt x="195732" y="30683"/>
                  </a:lnTo>
                  <a:close/>
                </a:path>
              </a:pathLst>
            </a:custGeom>
            <a:solidFill>
              <a:srgbClr val="B7C1CE"/>
            </a:solidFill>
          </p:spPr>
          <p:txBody>
            <a:bodyPr wrap="square" lIns="0" tIns="0" rIns="0" bIns="0" rtlCol="0"/>
            <a:lstStyle/>
            <a:p>
              <a:endParaRPr/>
            </a:p>
          </p:txBody>
        </p:sp>
        <p:pic>
          <p:nvPicPr>
            <p:cNvPr id="16" name="object 22">
              <a:extLst>
                <a:ext uri="{FF2B5EF4-FFF2-40B4-BE49-F238E27FC236}">
                  <a16:creationId xmlns:a16="http://schemas.microsoft.com/office/drawing/2014/main" id="{CC84A0A3-FB5A-D53E-6318-C49B5C4BA014}"/>
                </a:ext>
              </a:extLst>
            </p:cNvPr>
            <p:cNvPicPr/>
            <p:nvPr/>
          </p:nvPicPr>
          <p:blipFill>
            <a:blip r:embed="rId11" cstate="print"/>
            <a:stretch>
              <a:fillRect/>
            </a:stretch>
          </p:blipFill>
          <p:spPr>
            <a:xfrm>
              <a:off x="9821305" y="6368249"/>
              <a:ext cx="337996" cy="99187"/>
            </a:xfrm>
            <a:prstGeom prst="rect">
              <a:avLst/>
            </a:prstGeom>
          </p:spPr>
        </p:pic>
        <p:sp>
          <p:nvSpPr>
            <p:cNvPr id="17" name="object 23">
              <a:extLst>
                <a:ext uri="{FF2B5EF4-FFF2-40B4-BE49-F238E27FC236}">
                  <a16:creationId xmlns:a16="http://schemas.microsoft.com/office/drawing/2014/main" id="{9CBDF2AC-7CA8-84F1-C9E3-1D13FFBE486F}"/>
                </a:ext>
              </a:extLst>
            </p:cNvPr>
            <p:cNvSpPr/>
            <p:nvPr/>
          </p:nvSpPr>
          <p:spPr>
            <a:xfrm>
              <a:off x="9831146" y="6378143"/>
              <a:ext cx="309880" cy="71120"/>
            </a:xfrm>
            <a:custGeom>
              <a:avLst/>
              <a:gdLst/>
              <a:ahLst/>
              <a:cxnLst/>
              <a:rect l="l" t="t" r="r" b="b"/>
              <a:pathLst>
                <a:path w="309879" h="71120">
                  <a:moveTo>
                    <a:pt x="56756" y="1117"/>
                  </a:moveTo>
                  <a:lnTo>
                    <a:pt x="42519" y="1117"/>
                  </a:lnTo>
                  <a:lnTo>
                    <a:pt x="42583" y="28689"/>
                  </a:lnTo>
                  <a:lnTo>
                    <a:pt x="42799" y="35902"/>
                  </a:lnTo>
                  <a:lnTo>
                    <a:pt x="43205" y="42900"/>
                  </a:lnTo>
                  <a:lnTo>
                    <a:pt x="43840" y="49745"/>
                  </a:lnTo>
                  <a:lnTo>
                    <a:pt x="43522" y="49745"/>
                  </a:lnTo>
                  <a:lnTo>
                    <a:pt x="18110" y="1117"/>
                  </a:lnTo>
                  <a:lnTo>
                    <a:pt x="0" y="1117"/>
                  </a:lnTo>
                  <a:lnTo>
                    <a:pt x="0" y="69672"/>
                  </a:lnTo>
                  <a:lnTo>
                    <a:pt x="14236" y="69672"/>
                  </a:lnTo>
                  <a:lnTo>
                    <a:pt x="14236" y="49022"/>
                  </a:lnTo>
                  <a:lnTo>
                    <a:pt x="14084" y="33274"/>
                  </a:lnTo>
                  <a:lnTo>
                    <a:pt x="13627" y="19126"/>
                  </a:lnTo>
                  <a:lnTo>
                    <a:pt x="13931" y="19024"/>
                  </a:lnTo>
                  <a:lnTo>
                    <a:pt x="16637" y="25171"/>
                  </a:lnTo>
                  <a:lnTo>
                    <a:pt x="19621" y="31394"/>
                  </a:lnTo>
                  <a:lnTo>
                    <a:pt x="22733" y="37490"/>
                  </a:lnTo>
                  <a:lnTo>
                    <a:pt x="40487" y="69672"/>
                  </a:lnTo>
                  <a:lnTo>
                    <a:pt x="56756" y="69672"/>
                  </a:lnTo>
                  <a:lnTo>
                    <a:pt x="56756" y="1117"/>
                  </a:lnTo>
                  <a:close/>
                </a:path>
                <a:path w="309879" h="71120">
                  <a:moveTo>
                    <a:pt x="121335" y="3060"/>
                  </a:moveTo>
                  <a:lnTo>
                    <a:pt x="118592" y="1638"/>
                  </a:lnTo>
                  <a:lnTo>
                    <a:pt x="112496" y="0"/>
                  </a:lnTo>
                  <a:lnTo>
                    <a:pt x="104457" y="0"/>
                  </a:lnTo>
                  <a:lnTo>
                    <a:pt x="89852" y="2400"/>
                  </a:lnTo>
                  <a:lnTo>
                    <a:pt x="77952" y="9436"/>
                  </a:lnTo>
                  <a:lnTo>
                    <a:pt x="69951" y="20866"/>
                  </a:lnTo>
                  <a:lnTo>
                    <a:pt x="67030" y="36410"/>
                  </a:lnTo>
                  <a:lnTo>
                    <a:pt x="69303" y="50012"/>
                  </a:lnTo>
                  <a:lnTo>
                    <a:pt x="76085" y="60871"/>
                  </a:lnTo>
                  <a:lnTo>
                    <a:pt x="87325" y="68084"/>
                  </a:lnTo>
                  <a:lnTo>
                    <a:pt x="102933" y="70688"/>
                  </a:lnTo>
                  <a:lnTo>
                    <a:pt x="111264" y="70688"/>
                  </a:lnTo>
                  <a:lnTo>
                    <a:pt x="117678" y="69164"/>
                  </a:lnTo>
                  <a:lnTo>
                    <a:pt x="120523" y="67741"/>
                  </a:lnTo>
                  <a:lnTo>
                    <a:pt x="118186" y="55638"/>
                  </a:lnTo>
                  <a:lnTo>
                    <a:pt x="115125" y="56845"/>
                  </a:lnTo>
                  <a:lnTo>
                    <a:pt x="109943" y="57873"/>
                  </a:lnTo>
                  <a:lnTo>
                    <a:pt x="105257" y="57873"/>
                  </a:lnTo>
                  <a:lnTo>
                    <a:pt x="95986" y="56311"/>
                  </a:lnTo>
                  <a:lnTo>
                    <a:pt x="89090" y="51841"/>
                  </a:lnTo>
                  <a:lnTo>
                    <a:pt x="84785" y="44792"/>
                  </a:lnTo>
                  <a:lnTo>
                    <a:pt x="83299" y="35496"/>
                  </a:lnTo>
                  <a:lnTo>
                    <a:pt x="84988" y="25527"/>
                  </a:lnTo>
                  <a:lnTo>
                    <a:pt x="89611" y="18440"/>
                  </a:lnTo>
                  <a:lnTo>
                    <a:pt x="96558" y="14224"/>
                  </a:lnTo>
                  <a:lnTo>
                    <a:pt x="105168" y="12827"/>
                  </a:lnTo>
                  <a:lnTo>
                    <a:pt x="110655" y="12827"/>
                  </a:lnTo>
                  <a:lnTo>
                    <a:pt x="115023" y="14033"/>
                  </a:lnTo>
                  <a:lnTo>
                    <a:pt x="118186" y="15354"/>
                  </a:lnTo>
                  <a:lnTo>
                    <a:pt x="121335" y="3060"/>
                  </a:lnTo>
                  <a:close/>
                </a:path>
                <a:path w="309879" h="71120">
                  <a:moveTo>
                    <a:pt x="178803" y="3060"/>
                  </a:moveTo>
                  <a:lnTo>
                    <a:pt x="176047" y="1638"/>
                  </a:lnTo>
                  <a:lnTo>
                    <a:pt x="169964" y="0"/>
                  </a:lnTo>
                  <a:lnTo>
                    <a:pt x="161925" y="0"/>
                  </a:lnTo>
                  <a:lnTo>
                    <a:pt x="147307" y="2400"/>
                  </a:lnTo>
                  <a:lnTo>
                    <a:pt x="135420" y="9436"/>
                  </a:lnTo>
                  <a:lnTo>
                    <a:pt x="127419" y="20866"/>
                  </a:lnTo>
                  <a:lnTo>
                    <a:pt x="124498" y="36410"/>
                  </a:lnTo>
                  <a:lnTo>
                    <a:pt x="126771" y="50012"/>
                  </a:lnTo>
                  <a:lnTo>
                    <a:pt x="133553" y="60871"/>
                  </a:lnTo>
                  <a:lnTo>
                    <a:pt x="144780" y="68084"/>
                  </a:lnTo>
                  <a:lnTo>
                    <a:pt x="160401" y="70688"/>
                  </a:lnTo>
                  <a:lnTo>
                    <a:pt x="168732" y="70688"/>
                  </a:lnTo>
                  <a:lnTo>
                    <a:pt x="175145" y="69164"/>
                  </a:lnTo>
                  <a:lnTo>
                    <a:pt x="177990" y="67741"/>
                  </a:lnTo>
                  <a:lnTo>
                    <a:pt x="175653" y="55638"/>
                  </a:lnTo>
                  <a:lnTo>
                    <a:pt x="172593" y="56845"/>
                  </a:lnTo>
                  <a:lnTo>
                    <a:pt x="167411" y="57873"/>
                  </a:lnTo>
                  <a:lnTo>
                    <a:pt x="162725" y="57873"/>
                  </a:lnTo>
                  <a:lnTo>
                    <a:pt x="153454" y="56311"/>
                  </a:lnTo>
                  <a:lnTo>
                    <a:pt x="146558" y="51841"/>
                  </a:lnTo>
                  <a:lnTo>
                    <a:pt x="142252" y="44792"/>
                  </a:lnTo>
                  <a:lnTo>
                    <a:pt x="140766" y="35496"/>
                  </a:lnTo>
                  <a:lnTo>
                    <a:pt x="142443" y="25527"/>
                  </a:lnTo>
                  <a:lnTo>
                    <a:pt x="147078" y="18440"/>
                  </a:lnTo>
                  <a:lnTo>
                    <a:pt x="154025" y="14224"/>
                  </a:lnTo>
                  <a:lnTo>
                    <a:pt x="162636" y="12827"/>
                  </a:lnTo>
                  <a:lnTo>
                    <a:pt x="168122" y="12827"/>
                  </a:lnTo>
                  <a:lnTo>
                    <a:pt x="172491" y="14033"/>
                  </a:lnTo>
                  <a:lnTo>
                    <a:pt x="175653" y="15354"/>
                  </a:lnTo>
                  <a:lnTo>
                    <a:pt x="178803" y="3060"/>
                  </a:lnTo>
                  <a:close/>
                </a:path>
                <a:path w="309879" h="71120">
                  <a:moveTo>
                    <a:pt x="244690" y="1130"/>
                  </a:moveTo>
                  <a:lnTo>
                    <a:pt x="229235" y="1130"/>
                  </a:lnTo>
                  <a:lnTo>
                    <a:pt x="229235" y="27482"/>
                  </a:lnTo>
                  <a:lnTo>
                    <a:pt x="203708" y="27482"/>
                  </a:lnTo>
                  <a:lnTo>
                    <a:pt x="203708" y="1130"/>
                  </a:lnTo>
                  <a:lnTo>
                    <a:pt x="188150" y="1130"/>
                  </a:lnTo>
                  <a:lnTo>
                    <a:pt x="188150" y="69684"/>
                  </a:lnTo>
                  <a:lnTo>
                    <a:pt x="203708" y="69684"/>
                  </a:lnTo>
                  <a:lnTo>
                    <a:pt x="203708" y="40995"/>
                  </a:lnTo>
                  <a:lnTo>
                    <a:pt x="229235" y="40995"/>
                  </a:lnTo>
                  <a:lnTo>
                    <a:pt x="229235" y="69684"/>
                  </a:lnTo>
                  <a:lnTo>
                    <a:pt x="244690" y="69684"/>
                  </a:lnTo>
                  <a:lnTo>
                    <a:pt x="244690" y="1130"/>
                  </a:lnTo>
                  <a:close/>
                </a:path>
                <a:path w="309879" h="71120">
                  <a:moveTo>
                    <a:pt x="309384" y="3060"/>
                  </a:moveTo>
                  <a:lnTo>
                    <a:pt x="306641" y="1638"/>
                  </a:lnTo>
                  <a:lnTo>
                    <a:pt x="300532" y="0"/>
                  </a:lnTo>
                  <a:lnTo>
                    <a:pt x="292506" y="0"/>
                  </a:lnTo>
                  <a:lnTo>
                    <a:pt x="277901" y="2400"/>
                  </a:lnTo>
                  <a:lnTo>
                    <a:pt x="266001" y="9436"/>
                  </a:lnTo>
                  <a:lnTo>
                    <a:pt x="258013" y="20866"/>
                  </a:lnTo>
                  <a:lnTo>
                    <a:pt x="255079" y="36410"/>
                  </a:lnTo>
                  <a:lnTo>
                    <a:pt x="257352" y="50012"/>
                  </a:lnTo>
                  <a:lnTo>
                    <a:pt x="264134" y="60871"/>
                  </a:lnTo>
                  <a:lnTo>
                    <a:pt x="275374" y="68084"/>
                  </a:lnTo>
                  <a:lnTo>
                    <a:pt x="290982" y="70688"/>
                  </a:lnTo>
                  <a:lnTo>
                    <a:pt x="299313" y="70688"/>
                  </a:lnTo>
                  <a:lnTo>
                    <a:pt x="305727" y="69164"/>
                  </a:lnTo>
                  <a:lnTo>
                    <a:pt x="308571" y="67741"/>
                  </a:lnTo>
                  <a:lnTo>
                    <a:pt x="306235" y="55638"/>
                  </a:lnTo>
                  <a:lnTo>
                    <a:pt x="303174" y="56845"/>
                  </a:lnTo>
                  <a:lnTo>
                    <a:pt x="297992" y="57873"/>
                  </a:lnTo>
                  <a:lnTo>
                    <a:pt x="293306" y="57873"/>
                  </a:lnTo>
                  <a:lnTo>
                    <a:pt x="284035" y="56311"/>
                  </a:lnTo>
                  <a:lnTo>
                    <a:pt x="277139" y="51841"/>
                  </a:lnTo>
                  <a:lnTo>
                    <a:pt x="272834" y="44792"/>
                  </a:lnTo>
                  <a:lnTo>
                    <a:pt x="271348" y="35496"/>
                  </a:lnTo>
                  <a:lnTo>
                    <a:pt x="273037" y="25527"/>
                  </a:lnTo>
                  <a:lnTo>
                    <a:pt x="277660" y="18440"/>
                  </a:lnTo>
                  <a:lnTo>
                    <a:pt x="284607" y="14224"/>
                  </a:lnTo>
                  <a:lnTo>
                    <a:pt x="293217" y="12827"/>
                  </a:lnTo>
                  <a:lnTo>
                    <a:pt x="298704" y="12827"/>
                  </a:lnTo>
                  <a:lnTo>
                    <a:pt x="303072" y="14033"/>
                  </a:lnTo>
                  <a:lnTo>
                    <a:pt x="306235" y="15354"/>
                  </a:lnTo>
                  <a:lnTo>
                    <a:pt x="309384" y="3060"/>
                  </a:lnTo>
                  <a:close/>
                </a:path>
              </a:pathLst>
            </a:custGeom>
            <a:solidFill>
              <a:srgbClr val="FFFFFF"/>
            </a:solidFill>
          </p:spPr>
          <p:txBody>
            <a:bodyPr wrap="square" lIns="0" tIns="0" rIns="0" bIns="0" rtlCol="0"/>
            <a:lstStyle/>
            <a:p>
              <a:endParaRPr/>
            </a:p>
          </p:txBody>
        </p:sp>
        <p:sp>
          <p:nvSpPr>
            <p:cNvPr id="18" name="object 24">
              <a:extLst>
                <a:ext uri="{FF2B5EF4-FFF2-40B4-BE49-F238E27FC236}">
                  <a16:creationId xmlns:a16="http://schemas.microsoft.com/office/drawing/2014/main" id="{CC50AA84-FF04-6EF7-DFB7-97E187881FC8}"/>
                </a:ext>
              </a:extLst>
            </p:cNvPr>
            <p:cNvSpPr/>
            <p:nvPr/>
          </p:nvSpPr>
          <p:spPr>
            <a:xfrm>
              <a:off x="10135253" y="6574817"/>
              <a:ext cx="29209" cy="28575"/>
            </a:xfrm>
            <a:custGeom>
              <a:avLst/>
              <a:gdLst/>
              <a:ahLst/>
              <a:cxnLst/>
              <a:rect l="l" t="t" r="r" b="b"/>
              <a:pathLst>
                <a:path w="29209" h="28575">
                  <a:moveTo>
                    <a:pt x="22656" y="0"/>
                  </a:moveTo>
                  <a:lnTo>
                    <a:pt x="6426" y="0"/>
                  </a:lnTo>
                  <a:lnTo>
                    <a:pt x="0" y="6248"/>
                  </a:lnTo>
                  <a:lnTo>
                    <a:pt x="0" y="22313"/>
                  </a:lnTo>
                  <a:lnTo>
                    <a:pt x="6426" y="28549"/>
                  </a:lnTo>
                  <a:lnTo>
                    <a:pt x="22656" y="28549"/>
                  </a:lnTo>
                  <a:lnTo>
                    <a:pt x="25276" y="25971"/>
                  </a:lnTo>
                  <a:lnTo>
                    <a:pt x="8026" y="25971"/>
                  </a:lnTo>
                  <a:lnTo>
                    <a:pt x="3111" y="20789"/>
                  </a:lnTo>
                  <a:lnTo>
                    <a:pt x="3111" y="7861"/>
                  </a:lnTo>
                  <a:lnTo>
                    <a:pt x="3681" y="7150"/>
                  </a:lnTo>
                  <a:lnTo>
                    <a:pt x="8026" y="2501"/>
                  </a:lnTo>
                  <a:lnTo>
                    <a:pt x="25194" y="2501"/>
                  </a:lnTo>
                  <a:lnTo>
                    <a:pt x="22656" y="0"/>
                  </a:lnTo>
                  <a:close/>
                </a:path>
                <a:path w="29209" h="28575">
                  <a:moveTo>
                    <a:pt x="25194" y="2501"/>
                  </a:moveTo>
                  <a:lnTo>
                    <a:pt x="21056" y="2501"/>
                  </a:lnTo>
                  <a:lnTo>
                    <a:pt x="25233" y="7150"/>
                  </a:lnTo>
                  <a:lnTo>
                    <a:pt x="25781" y="7861"/>
                  </a:lnTo>
                  <a:lnTo>
                    <a:pt x="25781" y="20789"/>
                  </a:lnTo>
                  <a:lnTo>
                    <a:pt x="21056" y="25971"/>
                  </a:lnTo>
                  <a:lnTo>
                    <a:pt x="25276" y="25971"/>
                  </a:lnTo>
                  <a:lnTo>
                    <a:pt x="28994" y="22313"/>
                  </a:lnTo>
                  <a:lnTo>
                    <a:pt x="28994" y="6248"/>
                  </a:lnTo>
                  <a:lnTo>
                    <a:pt x="25194" y="2501"/>
                  </a:lnTo>
                  <a:close/>
                </a:path>
                <a:path w="29209" h="28575">
                  <a:moveTo>
                    <a:pt x="16865" y="6705"/>
                  </a:moveTo>
                  <a:lnTo>
                    <a:pt x="12293" y="6705"/>
                  </a:lnTo>
                  <a:lnTo>
                    <a:pt x="10693" y="6870"/>
                  </a:lnTo>
                  <a:lnTo>
                    <a:pt x="9182" y="7150"/>
                  </a:lnTo>
                  <a:lnTo>
                    <a:pt x="9182" y="22047"/>
                  </a:lnTo>
                  <a:lnTo>
                    <a:pt x="11950" y="22047"/>
                  </a:lnTo>
                  <a:lnTo>
                    <a:pt x="11950" y="15798"/>
                  </a:lnTo>
                  <a:lnTo>
                    <a:pt x="19331" y="15798"/>
                  </a:lnTo>
                  <a:lnTo>
                    <a:pt x="18999" y="15252"/>
                  </a:lnTo>
                  <a:lnTo>
                    <a:pt x="17665" y="14731"/>
                  </a:lnTo>
                  <a:lnTo>
                    <a:pt x="17665" y="14541"/>
                  </a:lnTo>
                  <a:lnTo>
                    <a:pt x="19265" y="14020"/>
                  </a:lnTo>
                  <a:lnTo>
                    <a:pt x="19690" y="13652"/>
                  </a:lnTo>
                  <a:lnTo>
                    <a:pt x="11950" y="13652"/>
                  </a:lnTo>
                  <a:lnTo>
                    <a:pt x="11950" y="9016"/>
                  </a:lnTo>
                  <a:lnTo>
                    <a:pt x="20277" y="9016"/>
                  </a:lnTo>
                  <a:lnTo>
                    <a:pt x="19977" y="8470"/>
                  </a:lnTo>
                  <a:lnTo>
                    <a:pt x="19088" y="7861"/>
                  </a:lnTo>
                  <a:lnTo>
                    <a:pt x="18110" y="7150"/>
                  </a:lnTo>
                  <a:lnTo>
                    <a:pt x="16865" y="6705"/>
                  </a:lnTo>
                  <a:close/>
                </a:path>
                <a:path w="29209" h="28575">
                  <a:moveTo>
                    <a:pt x="19331" y="15798"/>
                  </a:moveTo>
                  <a:lnTo>
                    <a:pt x="15875" y="15798"/>
                  </a:lnTo>
                  <a:lnTo>
                    <a:pt x="16865" y="16497"/>
                  </a:lnTo>
                  <a:lnTo>
                    <a:pt x="17208" y="18122"/>
                  </a:lnTo>
                  <a:lnTo>
                    <a:pt x="17576" y="20154"/>
                  </a:lnTo>
                  <a:lnTo>
                    <a:pt x="17919" y="21513"/>
                  </a:lnTo>
                  <a:lnTo>
                    <a:pt x="18376" y="22047"/>
                  </a:lnTo>
                  <a:lnTo>
                    <a:pt x="21234" y="22047"/>
                  </a:lnTo>
                  <a:lnTo>
                    <a:pt x="20866" y="21513"/>
                  </a:lnTo>
                  <a:lnTo>
                    <a:pt x="20659" y="20789"/>
                  </a:lnTo>
                  <a:lnTo>
                    <a:pt x="20612" y="20624"/>
                  </a:lnTo>
                  <a:lnTo>
                    <a:pt x="20154" y="18287"/>
                  </a:lnTo>
                  <a:lnTo>
                    <a:pt x="19728" y="16497"/>
                  </a:lnTo>
                  <a:lnTo>
                    <a:pt x="19331" y="15798"/>
                  </a:lnTo>
                  <a:close/>
                </a:path>
                <a:path w="29209" h="28575">
                  <a:moveTo>
                    <a:pt x="20277" y="9016"/>
                  </a:moveTo>
                  <a:lnTo>
                    <a:pt x="16927" y="9016"/>
                  </a:lnTo>
                  <a:lnTo>
                    <a:pt x="17665" y="9817"/>
                  </a:lnTo>
                  <a:lnTo>
                    <a:pt x="17665" y="13017"/>
                  </a:lnTo>
                  <a:lnTo>
                    <a:pt x="15875" y="13652"/>
                  </a:lnTo>
                  <a:lnTo>
                    <a:pt x="19690" y="13652"/>
                  </a:lnTo>
                  <a:lnTo>
                    <a:pt x="20612" y="12852"/>
                  </a:lnTo>
                  <a:lnTo>
                    <a:pt x="20612" y="9626"/>
                  </a:lnTo>
                  <a:lnTo>
                    <a:pt x="20277" y="9016"/>
                  </a:lnTo>
                  <a:close/>
                </a:path>
              </a:pathLst>
            </a:custGeom>
            <a:solidFill>
              <a:srgbClr val="221E1F"/>
            </a:solidFill>
          </p:spPr>
          <p:txBody>
            <a:bodyPr wrap="square" lIns="0" tIns="0" rIns="0" bIns="0" rtlCol="0"/>
            <a:lstStyle/>
            <a:p>
              <a:endParaRPr/>
            </a:p>
          </p:txBody>
        </p:sp>
      </p:grpSp>
    </p:spTree>
    <p:extLst>
      <p:ext uri="{BB962C8B-B14F-4D97-AF65-F5344CB8AC3E}">
        <p14:creationId xmlns:p14="http://schemas.microsoft.com/office/powerpoint/2010/main" val="3920152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42432" eaLnBrk="1" hangingPunct="1">
        <a:defRPr>
          <a:latin typeface="+mn-lt"/>
          <a:ea typeface="+mn-ea"/>
          <a:cs typeface="+mn-cs"/>
        </a:defRPr>
      </a:lvl2pPr>
      <a:lvl3pPr marL="884865" eaLnBrk="1" hangingPunct="1">
        <a:defRPr>
          <a:latin typeface="+mn-lt"/>
          <a:ea typeface="+mn-ea"/>
          <a:cs typeface="+mn-cs"/>
        </a:defRPr>
      </a:lvl3pPr>
      <a:lvl4pPr marL="1327297" eaLnBrk="1" hangingPunct="1">
        <a:defRPr>
          <a:latin typeface="+mn-lt"/>
          <a:ea typeface="+mn-ea"/>
          <a:cs typeface="+mn-cs"/>
        </a:defRPr>
      </a:lvl4pPr>
      <a:lvl5pPr marL="1769730" eaLnBrk="1" hangingPunct="1">
        <a:defRPr>
          <a:latin typeface="+mn-lt"/>
          <a:ea typeface="+mn-ea"/>
          <a:cs typeface="+mn-cs"/>
        </a:defRPr>
      </a:lvl5pPr>
      <a:lvl6pPr marL="2212162" eaLnBrk="1" hangingPunct="1">
        <a:defRPr>
          <a:latin typeface="+mn-lt"/>
          <a:ea typeface="+mn-ea"/>
          <a:cs typeface="+mn-cs"/>
        </a:defRPr>
      </a:lvl6pPr>
      <a:lvl7pPr marL="2654595" eaLnBrk="1" hangingPunct="1">
        <a:defRPr>
          <a:latin typeface="+mn-lt"/>
          <a:ea typeface="+mn-ea"/>
          <a:cs typeface="+mn-cs"/>
        </a:defRPr>
      </a:lvl7pPr>
      <a:lvl8pPr marL="3097027" eaLnBrk="1" hangingPunct="1">
        <a:defRPr>
          <a:latin typeface="+mn-lt"/>
          <a:ea typeface="+mn-ea"/>
          <a:cs typeface="+mn-cs"/>
        </a:defRPr>
      </a:lvl8pPr>
      <a:lvl9pPr marL="3539460" eaLnBrk="1" hangingPunct="1">
        <a:defRPr>
          <a:latin typeface="+mn-lt"/>
          <a:ea typeface="+mn-ea"/>
          <a:cs typeface="+mn-cs"/>
        </a:defRPr>
      </a:lvl9pPr>
    </p:bodyStyle>
    <p:otherStyle>
      <a:lvl1pPr marL="0" eaLnBrk="1" hangingPunct="1">
        <a:defRPr>
          <a:latin typeface="+mn-lt"/>
          <a:ea typeface="+mn-ea"/>
          <a:cs typeface="+mn-cs"/>
        </a:defRPr>
      </a:lvl1pPr>
      <a:lvl2pPr marL="442432" eaLnBrk="1" hangingPunct="1">
        <a:defRPr>
          <a:latin typeface="+mn-lt"/>
          <a:ea typeface="+mn-ea"/>
          <a:cs typeface="+mn-cs"/>
        </a:defRPr>
      </a:lvl2pPr>
      <a:lvl3pPr marL="884865" eaLnBrk="1" hangingPunct="1">
        <a:defRPr>
          <a:latin typeface="+mn-lt"/>
          <a:ea typeface="+mn-ea"/>
          <a:cs typeface="+mn-cs"/>
        </a:defRPr>
      </a:lvl3pPr>
      <a:lvl4pPr marL="1327297" eaLnBrk="1" hangingPunct="1">
        <a:defRPr>
          <a:latin typeface="+mn-lt"/>
          <a:ea typeface="+mn-ea"/>
          <a:cs typeface="+mn-cs"/>
        </a:defRPr>
      </a:lvl4pPr>
      <a:lvl5pPr marL="1769730" eaLnBrk="1" hangingPunct="1">
        <a:defRPr>
          <a:latin typeface="+mn-lt"/>
          <a:ea typeface="+mn-ea"/>
          <a:cs typeface="+mn-cs"/>
        </a:defRPr>
      </a:lvl5pPr>
      <a:lvl6pPr marL="2212162" eaLnBrk="1" hangingPunct="1">
        <a:defRPr>
          <a:latin typeface="+mn-lt"/>
          <a:ea typeface="+mn-ea"/>
          <a:cs typeface="+mn-cs"/>
        </a:defRPr>
      </a:lvl6pPr>
      <a:lvl7pPr marL="2654595" eaLnBrk="1" hangingPunct="1">
        <a:defRPr>
          <a:latin typeface="+mn-lt"/>
          <a:ea typeface="+mn-ea"/>
          <a:cs typeface="+mn-cs"/>
        </a:defRPr>
      </a:lvl7pPr>
      <a:lvl8pPr marL="3097027" eaLnBrk="1" hangingPunct="1">
        <a:defRPr>
          <a:latin typeface="+mn-lt"/>
          <a:ea typeface="+mn-ea"/>
          <a:cs typeface="+mn-cs"/>
        </a:defRPr>
      </a:lvl8pPr>
      <a:lvl9pPr marL="3539460" eaLnBrk="1" hangingPunct="1">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1/31/26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2095114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1DBCE1-AAAB-49AD-B098-94C31BBCB1D3}" type="datetimeFigureOut">
              <a:rPr lang="en-US" smtClean="0"/>
              <a:t>1/31/26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8107A6-E656-4FC9-9F86-48F8AE26AEE4}" type="slidenum">
              <a:rPr lang="en-US" smtClean="0"/>
              <a:t>‹#›</a:t>
            </a:fld>
            <a:endParaRPr lang="en-US"/>
          </a:p>
        </p:txBody>
      </p:sp>
      <p:grpSp>
        <p:nvGrpSpPr>
          <p:cNvPr id="7" name="Group 6"/>
          <p:cNvGrpSpPr/>
          <p:nvPr userDrawn="1"/>
        </p:nvGrpSpPr>
        <p:grpSpPr>
          <a:xfrm>
            <a:off x="11436627" y="6254615"/>
            <a:ext cx="410812" cy="435282"/>
            <a:chOff x="827088" y="1570038"/>
            <a:chExt cx="2265362" cy="2400299"/>
          </a:xfrm>
        </p:grpSpPr>
        <p:sp>
          <p:nvSpPr>
            <p:cNvPr id="8" name="Freeform 7"/>
            <p:cNvSpPr>
              <a:spLocks/>
            </p:cNvSpPr>
            <p:nvPr/>
          </p:nvSpPr>
          <p:spPr bwMode="auto">
            <a:xfrm>
              <a:off x="1720850" y="1570038"/>
              <a:ext cx="1371600" cy="2400299"/>
            </a:xfrm>
            <a:custGeom>
              <a:avLst/>
              <a:gdLst>
                <a:gd name="T0" fmla="*/ 329 w 364"/>
                <a:gd name="T1" fmla="*/ 620 h 637"/>
                <a:gd name="T2" fmla="*/ 318 w 364"/>
                <a:gd name="T3" fmla="*/ 625 h 637"/>
                <a:gd name="T4" fmla="*/ 254 w 364"/>
                <a:gd name="T5" fmla="*/ 602 h 637"/>
                <a:gd name="T6" fmla="*/ 11 w 364"/>
                <a:gd name="T7" fmla="*/ 80 h 637"/>
                <a:gd name="T8" fmla="*/ 34 w 364"/>
                <a:gd name="T9" fmla="*/ 16 h 637"/>
                <a:gd name="T10" fmla="*/ 45 w 364"/>
                <a:gd name="T11" fmla="*/ 11 h 637"/>
                <a:gd name="T12" fmla="*/ 109 w 364"/>
                <a:gd name="T13" fmla="*/ 35 h 637"/>
                <a:gd name="T14" fmla="*/ 352 w 364"/>
                <a:gd name="T15" fmla="*/ 557 h 637"/>
                <a:gd name="T16" fmla="*/ 329 w 364"/>
                <a:gd name="T17" fmla="*/ 62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637">
                  <a:moveTo>
                    <a:pt x="329" y="620"/>
                  </a:moveTo>
                  <a:cubicBezTo>
                    <a:pt x="318" y="625"/>
                    <a:pt x="318" y="625"/>
                    <a:pt x="318" y="625"/>
                  </a:cubicBezTo>
                  <a:cubicBezTo>
                    <a:pt x="294" y="637"/>
                    <a:pt x="266" y="626"/>
                    <a:pt x="254" y="602"/>
                  </a:cubicBezTo>
                  <a:cubicBezTo>
                    <a:pt x="11" y="80"/>
                    <a:pt x="11" y="80"/>
                    <a:pt x="11" y="80"/>
                  </a:cubicBezTo>
                  <a:cubicBezTo>
                    <a:pt x="0" y="56"/>
                    <a:pt x="10" y="28"/>
                    <a:pt x="34" y="16"/>
                  </a:cubicBezTo>
                  <a:cubicBezTo>
                    <a:pt x="45" y="11"/>
                    <a:pt x="45" y="11"/>
                    <a:pt x="45" y="11"/>
                  </a:cubicBezTo>
                  <a:cubicBezTo>
                    <a:pt x="69" y="0"/>
                    <a:pt x="98" y="11"/>
                    <a:pt x="109" y="35"/>
                  </a:cubicBezTo>
                  <a:cubicBezTo>
                    <a:pt x="352" y="557"/>
                    <a:pt x="352" y="557"/>
                    <a:pt x="352" y="557"/>
                  </a:cubicBezTo>
                  <a:cubicBezTo>
                    <a:pt x="364" y="581"/>
                    <a:pt x="353" y="609"/>
                    <a:pt x="329"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9" name="Freeform 8"/>
            <p:cNvSpPr>
              <a:spLocks/>
            </p:cNvSpPr>
            <p:nvPr/>
          </p:nvSpPr>
          <p:spPr bwMode="auto">
            <a:xfrm>
              <a:off x="827088" y="1863725"/>
              <a:ext cx="1104900" cy="2106612"/>
            </a:xfrm>
            <a:custGeom>
              <a:avLst/>
              <a:gdLst>
                <a:gd name="T0" fmla="*/ 235 w 293"/>
                <a:gd name="T1" fmla="*/ 2 h 559"/>
                <a:gd name="T2" fmla="*/ 234 w 293"/>
                <a:gd name="T3" fmla="*/ 0 h 559"/>
                <a:gd name="T4" fmla="*/ 11 w 293"/>
                <a:gd name="T5" fmla="*/ 479 h 559"/>
                <a:gd name="T6" fmla="*/ 34 w 293"/>
                <a:gd name="T7" fmla="*/ 542 h 559"/>
                <a:gd name="T8" fmla="*/ 45 w 293"/>
                <a:gd name="T9" fmla="*/ 547 h 559"/>
                <a:gd name="T10" fmla="*/ 109 w 293"/>
                <a:gd name="T11" fmla="*/ 524 h 559"/>
                <a:gd name="T12" fmla="*/ 293 w 293"/>
                <a:gd name="T13" fmla="*/ 128 h 559"/>
                <a:gd name="T14" fmla="*/ 235 w 293"/>
                <a:gd name="T15" fmla="*/ 2 h 5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559">
                  <a:moveTo>
                    <a:pt x="235" y="2"/>
                  </a:moveTo>
                  <a:cubicBezTo>
                    <a:pt x="234" y="2"/>
                    <a:pt x="234" y="1"/>
                    <a:pt x="234" y="0"/>
                  </a:cubicBezTo>
                  <a:cubicBezTo>
                    <a:pt x="11" y="479"/>
                    <a:pt x="11" y="479"/>
                    <a:pt x="11" y="479"/>
                  </a:cubicBezTo>
                  <a:cubicBezTo>
                    <a:pt x="0" y="503"/>
                    <a:pt x="10" y="531"/>
                    <a:pt x="34" y="542"/>
                  </a:cubicBezTo>
                  <a:cubicBezTo>
                    <a:pt x="45" y="547"/>
                    <a:pt x="45" y="547"/>
                    <a:pt x="45" y="547"/>
                  </a:cubicBezTo>
                  <a:cubicBezTo>
                    <a:pt x="69" y="559"/>
                    <a:pt x="97" y="548"/>
                    <a:pt x="109" y="524"/>
                  </a:cubicBezTo>
                  <a:cubicBezTo>
                    <a:pt x="293" y="128"/>
                    <a:pt x="293" y="128"/>
                    <a:pt x="293" y="128"/>
                  </a:cubicBezTo>
                  <a:lnTo>
                    <a:pt x="235" y="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10" name="Freeform 9"/>
            <p:cNvSpPr>
              <a:spLocks/>
            </p:cNvSpPr>
            <p:nvPr/>
          </p:nvSpPr>
          <p:spPr bwMode="auto">
            <a:xfrm>
              <a:off x="1320800" y="2393950"/>
              <a:ext cx="860425" cy="1576387"/>
            </a:xfrm>
            <a:custGeom>
              <a:avLst/>
              <a:gdLst>
                <a:gd name="T0" fmla="*/ 168 w 228"/>
                <a:gd name="T1" fmla="*/ 0 h 418"/>
                <a:gd name="T2" fmla="*/ 11 w 228"/>
                <a:gd name="T3" fmla="*/ 338 h 418"/>
                <a:gd name="T4" fmla="*/ 35 w 228"/>
                <a:gd name="T5" fmla="*/ 401 h 418"/>
                <a:gd name="T6" fmla="*/ 45 w 228"/>
                <a:gd name="T7" fmla="*/ 406 h 418"/>
                <a:gd name="T8" fmla="*/ 109 w 228"/>
                <a:gd name="T9" fmla="*/ 383 h 418"/>
                <a:gd name="T10" fmla="*/ 228 w 228"/>
                <a:gd name="T11" fmla="*/ 128 h 418"/>
                <a:gd name="T12" fmla="*/ 168 w 228"/>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228" h="418">
                  <a:moveTo>
                    <a:pt x="168" y="0"/>
                  </a:moveTo>
                  <a:cubicBezTo>
                    <a:pt x="11" y="338"/>
                    <a:pt x="11" y="338"/>
                    <a:pt x="11" y="338"/>
                  </a:cubicBezTo>
                  <a:cubicBezTo>
                    <a:pt x="0" y="362"/>
                    <a:pt x="11" y="390"/>
                    <a:pt x="35" y="401"/>
                  </a:cubicBezTo>
                  <a:cubicBezTo>
                    <a:pt x="45" y="406"/>
                    <a:pt x="45" y="406"/>
                    <a:pt x="45" y="406"/>
                  </a:cubicBezTo>
                  <a:cubicBezTo>
                    <a:pt x="69" y="418"/>
                    <a:pt x="98" y="407"/>
                    <a:pt x="109" y="383"/>
                  </a:cubicBezTo>
                  <a:cubicBezTo>
                    <a:pt x="228" y="128"/>
                    <a:pt x="228" y="128"/>
                    <a:pt x="228" y="128"/>
                  </a:cubicBezTo>
                  <a:lnTo>
                    <a:pt x="168"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11" name="Freeform 10"/>
            <p:cNvSpPr>
              <a:spLocks/>
            </p:cNvSpPr>
            <p:nvPr/>
          </p:nvSpPr>
          <p:spPr bwMode="auto">
            <a:xfrm>
              <a:off x="1822450" y="2933700"/>
              <a:ext cx="611188" cy="1036637"/>
            </a:xfrm>
            <a:custGeom>
              <a:avLst/>
              <a:gdLst>
                <a:gd name="T0" fmla="*/ 102 w 162"/>
                <a:gd name="T1" fmla="*/ 0 h 275"/>
                <a:gd name="T2" fmla="*/ 12 w 162"/>
                <a:gd name="T3" fmla="*/ 195 h 275"/>
                <a:gd name="T4" fmla="*/ 35 w 162"/>
                <a:gd name="T5" fmla="*/ 258 h 275"/>
                <a:gd name="T6" fmla="*/ 46 w 162"/>
                <a:gd name="T7" fmla="*/ 263 h 275"/>
                <a:gd name="T8" fmla="*/ 109 w 162"/>
                <a:gd name="T9" fmla="*/ 240 h 275"/>
                <a:gd name="T10" fmla="*/ 162 w 162"/>
                <a:gd name="T11" fmla="*/ 128 h 275"/>
                <a:gd name="T12" fmla="*/ 102 w 162"/>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162" h="275">
                  <a:moveTo>
                    <a:pt x="102" y="0"/>
                  </a:moveTo>
                  <a:cubicBezTo>
                    <a:pt x="12" y="195"/>
                    <a:pt x="12" y="195"/>
                    <a:pt x="12" y="195"/>
                  </a:cubicBezTo>
                  <a:cubicBezTo>
                    <a:pt x="0" y="219"/>
                    <a:pt x="11" y="247"/>
                    <a:pt x="35" y="258"/>
                  </a:cubicBezTo>
                  <a:cubicBezTo>
                    <a:pt x="46" y="263"/>
                    <a:pt x="46" y="263"/>
                    <a:pt x="46" y="263"/>
                  </a:cubicBezTo>
                  <a:cubicBezTo>
                    <a:pt x="70" y="275"/>
                    <a:pt x="98" y="264"/>
                    <a:pt x="109" y="240"/>
                  </a:cubicBezTo>
                  <a:cubicBezTo>
                    <a:pt x="162" y="128"/>
                    <a:pt x="162" y="128"/>
                    <a:pt x="162" y="128"/>
                  </a:cubicBezTo>
                  <a:lnTo>
                    <a:pt x="10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350"/>
            </a:p>
          </p:txBody>
        </p:sp>
      </p:grpSp>
      <p:sp>
        <p:nvSpPr>
          <p:cNvPr id="12" name="TextBox 11"/>
          <p:cNvSpPr txBox="1"/>
          <p:nvPr userDrawn="1"/>
        </p:nvSpPr>
        <p:spPr>
          <a:xfrm>
            <a:off x="382834" y="6382120"/>
            <a:ext cx="412292" cy="253916"/>
          </a:xfrm>
          <a:prstGeom prst="rect">
            <a:avLst/>
          </a:prstGeom>
          <a:noFill/>
        </p:spPr>
        <p:txBody>
          <a:bodyPr wrap="none" rtlCol="0">
            <a:spAutoFit/>
          </a:bodyPr>
          <a:lstStyle/>
          <a:p>
            <a:pPr algn="r"/>
            <a:r>
              <a:rPr lang="en-US" sz="1050" dirty="0">
                <a:solidFill>
                  <a:schemeClr val="tx1">
                    <a:lumMod val="50000"/>
                    <a:lumOff val="50000"/>
                  </a:schemeClr>
                </a:solidFill>
                <a:latin typeface="+mj-lt"/>
              </a:rPr>
              <a:t>Page </a:t>
            </a:r>
          </a:p>
        </p:txBody>
      </p:sp>
      <p:sp>
        <p:nvSpPr>
          <p:cNvPr id="13" name="TextBox 12"/>
          <p:cNvSpPr txBox="1"/>
          <p:nvPr userDrawn="1"/>
        </p:nvSpPr>
        <p:spPr>
          <a:xfrm rot="16200000">
            <a:off x="11482091" y="528932"/>
            <a:ext cx="1085554" cy="276999"/>
          </a:xfrm>
          <a:prstGeom prst="rect">
            <a:avLst/>
          </a:prstGeom>
          <a:noFill/>
        </p:spPr>
        <p:txBody>
          <a:bodyPr wrap="none" rtlCol="0">
            <a:spAutoFit/>
          </a:bodyPr>
          <a:lstStyle/>
          <a:p>
            <a:pPr algn="r"/>
            <a:r>
              <a:rPr lang="en-US" sz="1200" dirty="0">
                <a:solidFill>
                  <a:schemeClr val="accent1"/>
                </a:solidFill>
                <a:latin typeface="+mj-lt"/>
              </a:rPr>
              <a:t>Agent</a:t>
            </a:r>
            <a:r>
              <a:rPr lang="en-US" sz="1200" dirty="0">
                <a:solidFill>
                  <a:schemeClr val="tx1">
                    <a:lumMod val="75000"/>
                    <a:lumOff val="25000"/>
                  </a:schemeClr>
                </a:solidFill>
                <a:latin typeface="+mj-lt"/>
              </a:rPr>
              <a:t>.</a:t>
            </a:r>
            <a:r>
              <a:rPr lang="en-US" sz="1200" dirty="0">
                <a:solidFill>
                  <a:schemeClr val="tx1">
                    <a:lumMod val="50000"/>
                    <a:lumOff val="50000"/>
                  </a:schemeClr>
                </a:solidFill>
                <a:latin typeface="+mj-lt"/>
              </a:rPr>
              <a:t>Theme.com </a:t>
            </a:r>
          </a:p>
        </p:txBody>
      </p:sp>
      <p:sp>
        <p:nvSpPr>
          <p:cNvPr id="14" name="Rectangle 13"/>
          <p:cNvSpPr/>
          <p:nvPr userDrawn="1"/>
        </p:nvSpPr>
        <p:spPr>
          <a:xfrm>
            <a:off x="646738" y="6382119"/>
            <a:ext cx="501639" cy="253916"/>
          </a:xfrm>
          <a:prstGeom prst="rect">
            <a:avLst/>
          </a:prstGeom>
          <a:noFill/>
        </p:spPr>
        <p:txBody>
          <a:bodyPr wrap="square">
            <a:spAutoFit/>
          </a:bodyPr>
          <a:lstStyle/>
          <a:p>
            <a:pPr algn="l"/>
            <a:fld id="{0F858A06-D6DE-466C-9391-DC75EF35E157}" type="slidenum">
              <a:rPr lang="en-US" sz="1050" b="0" smtClean="0">
                <a:solidFill>
                  <a:schemeClr val="tx1">
                    <a:lumMod val="50000"/>
                    <a:lumOff val="50000"/>
                  </a:schemeClr>
                </a:solidFill>
                <a:latin typeface="+mj-lt"/>
              </a:rPr>
              <a:pPr algn="l"/>
              <a:t>‹#›</a:t>
            </a:fld>
            <a:endParaRPr lang="en-US" sz="1050" b="0" dirty="0">
              <a:solidFill>
                <a:schemeClr val="tx1">
                  <a:lumMod val="50000"/>
                  <a:lumOff val="50000"/>
                </a:schemeClr>
              </a:solidFill>
              <a:latin typeface="+mj-lt"/>
            </a:endParaRPr>
          </a:p>
        </p:txBody>
      </p:sp>
    </p:spTree>
    <p:extLst>
      <p:ext uri="{BB962C8B-B14F-4D97-AF65-F5344CB8AC3E}">
        <p14:creationId xmlns:p14="http://schemas.microsoft.com/office/powerpoint/2010/main" val="188991289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CBDD9-909A-C09C-9479-BCED1A9F3576}"/>
              </a:ext>
            </a:extLst>
          </p:cNvPr>
          <p:cNvSpPr/>
          <p:nvPr userDrawn="1"/>
        </p:nvSpPr>
        <p:spPr>
          <a:xfrm>
            <a:off x="10540538" y="0"/>
            <a:ext cx="1651462" cy="6858000"/>
          </a:xfrm>
          <a:custGeom>
            <a:avLst/>
            <a:gdLst>
              <a:gd name="connsiteX0" fmla="*/ 0 w 1651462"/>
              <a:gd name="connsiteY0" fmla="*/ 0 h 6858000"/>
              <a:gd name="connsiteX1" fmla="*/ 1651462 w 1651462"/>
              <a:gd name="connsiteY1" fmla="*/ 0 h 6858000"/>
              <a:gd name="connsiteX2" fmla="*/ 1651462 w 1651462"/>
              <a:gd name="connsiteY2" fmla="*/ 6858000 h 6858000"/>
              <a:gd name="connsiteX3" fmla="*/ 0 w 1651462"/>
              <a:gd name="connsiteY3" fmla="*/ 6858000 h 6858000"/>
              <a:gd name="connsiteX4" fmla="*/ 0 w 1651462"/>
              <a:gd name="connsiteY4" fmla="*/ 0 h 6858000"/>
              <a:gd name="connsiteX0" fmla="*/ 1393902 w 1651462"/>
              <a:gd name="connsiteY0" fmla="*/ 0 h 6858000"/>
              <a:gd name="connsiteX1" fmla="*/ 1651462 w 1651462"/>
              <a:gd name="connsiteY1" fmla="*/ 0 h 6858000"/>
              <a:gd name="connsiteX2" fmla="*/ 1651462 w 1651462"/>
              <a:gd name="connsiteY2" fmla="*/ 6858000 h 6858000"/>
              <a:gd name="connsiteX3" fmla="*/ 0 w 1651462"/>
              <a:gd name="connsiteY3" fmla="*/ 6858000 h 6858000"/>
              <a:gd name="connsiteX4" fmla="*/ 1393902 w 165146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462" h="6858000">
                <a:moveTo>
                  <a:pt x="1393902" y="0"/>
                </a:moveTo>
                <a:lnTo>
                  <a:pt x="1651462" y="0"/>
                </a:lnTo>
                <a:lnTo>
                  <a:pt x="1651462" y="6858000"/>
                </a:lnTo>
                <a:lnTo>
                  <a:pt x="0" y="6858000"/>
                </a:lnTo>
                <a:lnTo>
                  <a:pt x="1393902"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FE6CF9F-AFE8-2643-E935-DF086DCA3B1D}"/>
              </a:ext>
            </a:extLst>
          </p:cNvPr>
          <p:cNvSpPr>
            <a:spLocks noGrp="1"/>
          </p:cNvSpPr>
          <p:nvPr>
            <p:ph type="title"/>
          </p:nvPr>
        </p:nvSpPr>
        <p:spPr>
          <a:xfrm>
            <a:off x="838200" y="365125"/>
            <a:ext cx="94655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F8C523-1109-47E7-881B-B8C31300CFB9}"/>
              </a:ext>
            </a:extLst>
          </p:cNvPr>
          <p:cNvSpPr>
            <a:spLocks noGrp="1"/>
          </p:cNvSpPr>
          <p:nvPr>
            <p:ph type="body" idx="1"/>
          </p:nvPr>
        </p:nvSpPr>
        <p:spPr>
          <a:xfrm>
            <a:off x="838200" y="1825625"/>
            <a:ext cx="9465527" cy="40608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3D8A148-1000-71E4-53E9-60DDCE5F75D5}"/>
              </a:ext>
            </a:extLst>
          </p:cNvPr>
          <p:cNvSpPr>
            <a:spLocks noGrp="1"/>
          </p:cNvSpPr>
          <p:nvPr>
            <p:ph type="ftr" sz="quarter" idx="3"/>
          </p:nvPr>
        </p:nvSpPr>
        <p:spPr>
          <a:xfrm>
            <a:off x="828051" y="6270625"/>
            <a:ext cx="8808318" cy="365125"/>
          </a:xfrm>
          <a:prstGeom prst="rect">
            <a:avLst/>
          </a:prstGeom>
        </p:spPr>
        <p:txBody>
          <a:bodyPr vert="horz" lIns="91440" tIns="45720" rIns="91440" bIns="45720" rtlCol="0" anchor="ctr"/>
          <a:lstStyle>
            <a:lvl1pPr algn="l">
              <a:defRPr sz="1000" b="0" i="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r>
              <a:rPr lang="en-US"/>
              <a:t>Authors</a:t>
            </a:r>
            <a:endParaRPr lang="en-US" dirty="0"/>
          </a:p>
        </p:txBody>
      </p:sp>
      <p:sp>
        <p:nvSpPr>
          <p:cNvPr id="6" name="Slide Number Placeholder 5">
            <a:extLst>
              <a:ext uri="{FF2B5EF4-FFF2-40B4-BE49-F238E27FC236}">
                <a16:creationId xmlns:a16="http://schemas.microsoft.com/office/drawing/2014/main" id="{B1F9B8D4-0D94-2761-EF42-3EBE692B49FC}"/>
              </a:ext>
            </a:extLst>
          </p:cNvPr>
          <p:cNvSpPr>
            <a:spLocks noGrp="1"/>
          </p:cNvSpPr>
          <p:nvPr>
            <p:ph type="sldNum" sz="quarter" idx="4"/>
          </p:nvPr>
        </p:nvSpPr>
        <p:spPr>
          <a:xfrm>
            <a:off x="9700236" y="6270624"/>
            <a:ext cx="603491" cy="365125"/>
          </a:xfrm>
          <a:prstGeom prst="rect">
            <a:avLst/>
          </a:prstGeom>
        </p:spPr>
        <p:txBody>
          <a:bodyPr vert="horz" lIns="91440" tIns="45720" rIns="91440" bIns="45720" rtlCol="0" anchor="ctr"/>
          <a:lstStyle>
            <a:lvl1pPr algn="r">
              <a:defRPr sz="1200" b="0" i="0">
                <a:solidFill>
                  <a:schemeClr val="tx2"/>
                </a:solidFill>
                <a:latin typeface="Lato" panose="020F0502020204030203" pitchFamily="34" charset="0"/>
                <a:ea typeface="Lato" panose="020F0502020204030203" pitchFamily="34" charset="0"/>
                <a:cs typeface="Lato" panose="020F0502020204030203" pitchFamily="34" charset="0"/>
              </a:defRPr>
            </a:lvl1pPr>
          </a:lstStyle>
          <a:p>
            <a:fld id="{3C5EB4F0-0E4D-0D46-917C-5E8B7D48FDDC}" type="slidenum">
              <a:rPr lang="en-US" smtClean="0"/>
              <a:pPr/>
              <a:t>‹#›</a:t>
            </a:fld>
            <a:endParaRPr lang="en-US" dirty="0"/>
          </a:p>
        </p:txBody>
      </p:sp>
      <p:sp>
        <p:nvSpPr>
          <p:cNvPr id="9" name="Rectangle 10">
            <a:extLst>
              <a:ext uri="{FF2B5EF4-FFF2-40B4-BE49-F238E27FC236}">
                <a16:creationId xmlns:a16="http://schemas.microsoft.com/office/drawing/2014/main" id="{C1543473-C0B8-5853-8651-77ED49579F07}"/>
              </a:ext>
            </a:extLst>
          </p:cNvPr>
          <p:cNvSpPr/>
          <p:nvPr userDrawn="1"/>
        </p:nvSpPr>
        <p:spPr>
          <a:xfrm>
            <a:off x="10535897" y="0"/>
            <a:ext cx="1656104" cy="6886852"/>
          </a:xfrm>
          <a:custGeom>
            <a:avLst/>
            <a:gdLst>
              <a:gd name="connsiteX0" fmla="*/ 0 w 325391"/>
              <a:gd name="connsiteY0" fmla="*/ 0 h 6858000"/>
              <a:gd name="connsiteX1" fmla="*/ 325391 w 325391"/>
              <a:gd name="connsiteY1" fmla="*/ 0 h 6858000"/>
              <a:gd name="connsiteX2" fmla="*/ 325391 w 325391"/>
              <a:gd name="connsiteY2" fmla="*/ 6858000 h 6858000"/>
              <a:gd name="connsiteX3" fmla="*/ 0 w 325391"/>
              <a:gd name="connsiteY3" fmla="*/ 6858000 h 6858000"/>
              <a:gd name="connsiteX4" fmla="*/ 0 w 325391"/>
              <a:gd name="connsiteY4" fmla="*/ 0 h 6858000"/>
              <a:gd name="connsiteX0" fmla="*/ 0 w 2445136"/>
              <a:gd name="connsiteY0" fmla="*/ 16626 h 6874626"/>
              <a:gd name="connsiteX1" fmla="*/ 2445136 w 2445136"/>
              <a:gd name="connsiteY1" fmla="*/ 0 h 6874626"/>
              <a:gd name="connsiteX2" fmla="*/ 325391 w 2445136"/>
              <a:gd name="connsiteY2" fmla="*/ 6874626 h 6874626"/>
              <a:gd name="connsiteX3" fmla="*/ 0 w 2445136"/>
              <a:gd name="connsiteY3" fmla="*/ 6874626 h 6874626"/>
              <a:gd name="connsiteX4" fmla="*/ 0 w 2445136"/>
              <a:gd name="connsiteY4" fmla="*/ 16626 h 6874626"/>
              <a:gd name="connsiteX0" fmla="*/ 1620982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20982 w 2445136"/>
              <a:gd name="connsiteY4" fmla="*/ 24938 h 6874626"/>
              <a:gd name="connsiteX0" fmla="*/ 1662546 w 2445136"/>
              <a:gd name="connsiteY0" fmla="*/ 24938 h 6874626"/>
              <a:gd name="connsiteX1" fmla="*/ 2445136 w 2445136"/>
              <a:gd name="connsiteY1" fmla="*/ 0 h 6874626"/>
              <a:gd name="connsiteX2" fmla="*/ 325391 w 2445136"/>
              <a:gd name="connsiteY2" fmla="*/ 6874626 h 6874626"/>
              <a:gd name="connsiteX3" fmla="*/ 0 w 2445136"/>
              <a:gd name="connsiteY3" fmla="*/ 6874626 h 6874626"/>
              <a:gd name="connsiteX4" fmla="*/ 1662546 w 2445136"/>
              <a:gd name="connsiteY4" fmla="*/ 24938 h 6874626"/>
              <a:gd name="connsiteX0" fmla="*/ 1662546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62546 w 2470074"/>
              <a:gd name="connsiteY4" fmla="*/ 8312 h 6858000"/>
              <a:gd name="connsiteX0" fmla="*/ 1645920 w 2470074"/>
              <a:gd name="connsiteY0" fmla="*/ 8312 h 6858000"/>
              <a:gd name="connsiteX1" fmla="*/ 2470074 w 2470074"/>
              <a:gd name="connsiteY1" fmla="*/ 0 h 6858000"/>
              <a:gd name="connsiteX2" fmla="*/ 325391 w 2470074"/>
              <a:gd name="connsiteY2" fmla="*/ 6858000 h 6858000"/>
              <a:gd name="connsiteX3" fmla="*/ 0 w 2470074"/>
              <a:gd name="connsiteY3" fmla="*/ 6858000 h 6858000"/>
              <a:gd name="connsiteX4" fmla="*/ 1645920 w 2470074"/>
              <a:gd name="connsiteY4" fmla="*/ 8312 h 6858000"/>
              <a:gd name="connsiteX0" fmla="*/ 1379913 w 2204067"/>
              <a:gd name="connsiteY0" fmla="*/ 8312 h 6866313"/>
              <a:gd name="connsiteX1" fmla="*/ 2204067 w 2204067"/>
              <a:gd name="connsiteY1" fmla="*/ 0 h 6866313"/>
              <a:gd name="connsiteX2" fmla="*/ 59384 w 2204067"/>
              <a:gd name="connsiteY2" fmla="*/ 6858000 h 6866313"/>
              <a:gd name="connsiteX3" fmla="*/ 0 w 2204067"/>
              <a:gd name="connsiteY3" fmla="*/ 6866313 h 6866313"/>
              <a:gd name="connsiteX4" fmla="*/ 1379913 w 2204067"/>
              <a:gd name="connsiteY4" fmla="*/ 8312 h 6866313"/>
              <a:gd name="connsiteX0" fmla="*/ 1388225 w 2204067"/>
              <a:gd name="connsiteY0" fmla="*/ 0 h 6874626"/>
              <a:gd name="connsiteX1" fmla="*/ 2204067 w 2204067"/>
              <a:gd name="connsiteY1" fmla="*/ 8313 h 6874626"/>
              <a:gd name="connsiteX2" fmla="*/ 59384 w 2204067"/>
              <a:gd name="connsiteY2" fmla="*/ 6866313 h 6874626"/>
              <a:gd name="connsiteX3" fmla="*/ 0 w 2204067"/>
              <a:gd name="connsiteY3" fmla="*/ 6874626 h 6874626"/>
              <a:gd name="connsiteX4" fmla="*/ 1388225 w 2204067"/>
              <a:gd name="connsiteY4" fmla="*/ 0 h 6874626"/>
              <a:gd name="connsiteX0" fmla="*/ 1388225 w 2229005"/>
              <a:gd name="connsiteY0" fmla="*/ 0 h 6874626"/>
              <a:gd name="connsiteX1" fmla="*/ 2229005 w 2229005"/>
              <a:gd name="connsiteY1" fmla="*/ 8313 h 6874626"/>
              <a:gd name="connsiteX2" fmla="*/ 59384 w 2229005"/>
              <a:gd name="connsiteY2" fmla="*/ 6866313 h 6874626"/>
              <a:gd name="connsiteX3" fmla="*/ 0 w 2229005"/>
              <a:gd name="connsiteY3" fmla="*/ 6874626 h 6874626"/>
              <a:gd name="connsiteX4" fmla="*/ 1388225 w 2229005"/>
              <a:gd name="connsiteY4" fmla="*/ 0 h 6874626"/>
              <a:gd name="connsiteX0" fmla="*/ 1388225 w 2237318"/>
              <a:gd name="connsiteY0" fmla="*/ 8312 h 6882938"/>
              <a:gd name="connsiteX1" fmla="*/ 2237318 w 2237318"/>
              <a:gd name="connsiteY1" fmla="*/ 0 h 6882938"/>
              <a:gd name="connsiteX2" fmla="*/ 59384 w 2237318"/>
              <a:gd name="connsiteY2" fmla="*/ 6874625 h 6882938"/>
              <a:gd name="connsiteX3" fmla="*/ 0 w 2237318"/>
              <a:gd name="connsiteY3" fmla="*/ 6882938 h 6882938"/>
              <a:gd name="connsiteX4" fmla="*/ 1388225 w 2237318"/>
              <a:gd name="connsiteY4" fmla="*/ 8312 h 6882938"/>
              <a:gd name="connsiteX0" fmla="*/ 1404850 w 2237318"/>
              <a:gd name="connsiteY0" fmla="*/ 0 h 6882939"/>
              <a:gd name="connsiteX1" fmla="*/ 2237318 w 2237318"/>
              <a:gd name="connsiteY1" fmla="*/ 1 h 6882939"/>
              <a:gd name="connsiteX2" fmla="*/ 59384 w 2237318"/>
              <a:gd name="connsiteY2" fmla="*/ 6874626 h 6882939"/>
              <a:gd name="connsiteX3" fmla="*/ 0 w 2237318"/>
              <a:gd name="connsiteY3" fmla="*/ 6882939 h 6882939"/>
              <a:gd name="connsiteX4" fmla="*/ 1404850 w 2237318"/>
              <a:gd name="connsiteY4" fmla="*/ 0 h 6882939"/>
              <a:gd name="connsiteX0" fmla="*/ 1411137 w 2243605"/>
              <a:gd name="connsiteY0" fmla="*/ 0 h 6906231"/>
              <a:gd name="connsiteX1" fmla="*/ 2243605 w 2243605"/>
              <a:gd name="connsiteY1" fmla="*/ 1 h 6906231"/>
              <a:gd name="connsiteX2" fmla="*/ 65671 w 2243605"/>
              <a:gd name="connsiteY2" fmla="*/ 6874626 h 6906231"/>
              <a:gd name="connsiteX3" fmla="*/ 0 w 2243605"/>
              <a:gd name="connsiteY3" fmla="*/ 6906231 h 6906231"/>
              <a:gd name="connsiteX4" fmla="*/ 1411137 w 2243605"/>
              <a:gd name="connsiteY4" fmla="*/ 0 h 6906231"/>
              <a:gd name="connsiteX0" fmla="*/ 1411137 w 2243605"/>
              <a:gd name="connsiteY0" fmla="*/ 0 h 6911895"/>
              <a:gd name="connsiteX1" fmla="*/ 2243605 w 2243605"/>
              <a:gd name="connsiteY1" fmla="*/ 1 h 6911895"/>
              <a:gd name="connsiteX2" fmla="*/ 27942 w 2243605"/>
              <a:gd name="connsiteY2" fmla="*/ 6911895 h 6911895"/>
              <a:gd name="connsiteX3" fmla="*/ 0 w 2243605"/>
              <a:gd name="connsiteY3" fmla="*/ 6906231 h 6911895"/>
              <a:gd name="connsiteX4" fmla="*/ 1411137 w 2243605"/>
              <a:gd name="connsiteY4" fmla="*/ 0 h 691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605" h="6911895">
                <a:moveTo>
                  <a:pt x="1411137" y="0"/>
                </a:moveTo>
                <a:lnTo>
                  <a:pt x="2243605" y="1"/>
                </a:lnTo>
                <a:lnTo>
                  <a:pt x="27942" y="6911895"/>
                </a:lnTo>
                <a:lnTo>
                  <a:pt x="0" y="6906231"/>
                </a:lnTo>
                <a:lnTo>
                  <a:pt x="1411137"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3" name="Picture 12" descr="A black background with blue text&#10;&#10;Description automatically generated">
            <a:extLst>
              <a:ext uri="{FF2B5EF4-FFF2-40B4-BE49-F238E27FC236}">
                <a16:creationId xmlns:a16="http://schemas.microsoft.com/office/drawing/2014/main" id="{1DDD3F51-7A46-DCF5-C211-E050B7D39FE2}"/>
              </a:ext>
            </a:extLst>
          </p:cNvPr>
          <p:cNvPicPr>
            <a:picLocks noChangeAspect="1"/>
          </p:cNvPicPr>
          <p:nvPr userDrawn="1"/>
        </p:nvPicPr>
        <p:blipFill rotWithShape="1">
          <a:blip r:embed="rId13"/>
          <a:srcRect t="-1" r="73536" b="-23275"/>
          <a:stretch/>
        </p:blipFill>
        <p:spPr>
          <a:xfrm>
            <a:off x="11048511" y="5844522"/>
            <a:ext cx="852758" cy="1013478"/>
          </a:xfrm>
          <a:prstGeom prst="rect">
            <a:avLst/>
          </a:prstGeom>
        </p:spPr>
      </p:pic>
    </p:spTree>
    <p:extLst>
      <p:ext uri="{BB962C8B-B14F-4D97-AF65-F5344CB8AC3E}">
        <p14:creationId xmlns:p14="http://schemas.microsoft.com/office/powerpoint/2010/main" val="3868414470"/>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hf hdr="0" dt="0"/>
  <p:txStyles>
    <p:titleStyle>
      <a:lvl1pPr algn="l" defTabSz="914400" rtl="0" eaLnBrk="1" latinLnBrk="0" hangingPunct="1">
        <a:lnSpc>
          <a:spcPct val="90000"/>
        </a:lnSpc>
        <a:spcBef>
          <a:spcPct val="0"/>
        </a:spcBef>
        <a:buNone/>
        <a:defRPr sz="44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864F11-0599-0EF2-58F3-F260842340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A85CA-B680-F5FC-BA4E-9FC3C11A57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19A5C-AB26-AD92-CAF9-3FCD9BACA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FEFDF-F80A-43A2-BEA3-6499164AE742}" type="datetimeFigureOut">
              <a:rPr lang="en-US" smtClean="0"/>
              <a:t>1/31/26</a:t>
            </a:fld>
            <a:endParaRPr lang="en-US" dirty="0"/>
          </a:p>
        </p:txBody>
      </p:sp>
      <p:sp>
        <p:nvSpPr>
          <p:cNvPr id="5" name="Footer Placeholder 4">
            <a:extLst>
              <a:ext uri="{FF2B5EF4-FFF2-40B4-BE49-F238E27FC236}">
                <a16:creationId xmlns:a16="http://schemas.microsoft.com/office/drawing/2014/main" id="{0F81B0E6-FC19-431E-C2F0-97E9869DFE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CC4B2C-150F-E5B2-2FC3-019CAA01A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D9EA-B518-4E38-B3B5-CF20763293AC}" type="slidenum">
              <a:rPr lang="en-US" smtClean="0"/>
              <a:t>‹#›</a:t>
            </a:fld>
            <a:endParaRPr lang="en-US" dirty="0"/>
          </a:p>
        </p:txBody>
      </p:sp>
    </p:spTree>
    <p:extLst>
      <p:ext uri="{BB962C8B-B14F-4D97-AF65-F5344CB8AC3E}">
        <p14:creationId xmlns:p14="http://schemas.microsoft.com/office/powerpoint/2010/main" val="3523891381"/>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A4F5919-57D5-4456-AB25-64828D6E4F7B}"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39169138"/>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ts val="0"/>
        </a:spcBef>
        <a:spcAft>
          <a:spcPts val="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ts val="0"/>
        </a:spcBef>
        <a:spcAft>
          <a:spcPts val="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ts val="0"/>
        </a:spcBef>
        <a:spcAft>
          <a:spcPts val="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ts val="0"/>
        </a:spcBef>
        <a:spcAft>
          <a:spcPts val="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ts val="0"/>
        </a:spcBef>
        <a:spcAft>
          <a:spcPts val="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326D1-394E-91E6-B2DE-8718AF9C60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8013A4-173A-66B9-E553-EB5D7A23B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49556-725E-5C1C-0A05-8155655F9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55169-FFDB-45D6-BD73-DFE286C07266}" type="datetimeFigureOut">
              <a:rPr lang="en-US" smtClean="0"/>
              <a:t>1/31/26</a:t>
            </a:fld>
            <a:endParaRPr lang="en-US"/>
          </a:p>
        </p:txBody>
      </p:sp>
      <p:sp>
        <p:nvSpPr>
          <p:cNvPr id="5" name="Footer Placeholder 4">
            <a:extLst>
              <a:ext uri="{FF2B5EF4-FFF2-40B4-BE49-F238E27FC236}">
                <a16:creationId xmlns:a16="http://schemas.microsoft.com/office/drawing/2014/main" id="{C634EA99-8DFB-DE09-CCAD-0163480E0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5C56BD-A76F-2E78-998F-3DACDC23BD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6BEA7-B594-48F6-87E3-D55928813DDC}" type="slidenum">
              <a:rPr lang="en-US" smtClean="0"/>
              <a:t>‹#›</a:t>
            </a:fld>
            <a:endParaRPr lang="en-US"/>
          </a:p>
        </p:txBody>
      </p:sp>
    </p:spTree>
    <p:extLst>
      <p:ext uri="{BB962C8B-B14F-4D97-AF65-F5344CB8AC3E}">
        <p14:creationId xmlns:p14="http://schemas.microsoft.com/office/powerpoint/2010/main" val="1722720335"/>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0C38529-7AAB-4605-BA12-426D93422956}" type="datetimeFigureOut">
              <a:rPr lang="en-US"/>
              <a:pPr>
                <a:defRPr/>
              </a:pPr>
              <a:t>1/31/26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B573043-EFDF-49C0-A7C9-0980744ED5F4}" type="slidenum">
              <a:rPr lang="en-US"/>
              <a:pPr>
                <a:defRPr/>
              </a:pPr>
              <a:t>‹#›</a:t>
            </a:fld>
            <a:endParaRPr lang="en-US" dirty="0"/>
          </a:p>
        </p:txBody>
      </p:sp>
    </p:spTree>
    <p:extLst>
      <p:ext uri="{BB962C8B-B14F-4D97-AF65-F5344CB8AC3E}">
        <p14:creationId xmlns:p14="http://schemas.microsoft.com/office/powerpoint/2010/main" val="1539415089"/>
      </p:ext>
    </p:extLst>
  </p:cSld>
  <p:clrMap bg1="dk1" tx1="lt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9E22D-06E4-4B59-85D8-4D4A90F7F3D2}"/>
              </a:ext>
            </a:extLst>
          </p:cNvPr>
          <p:cNvSpPr>
            <a:spLocks noGrp="1"/>
          </p:cNvSpPr>
          <p:nvPr>
            <p:ph type="title"/>
          </p:nvPr>
        </p:nvSpPr>
        <p:spPr>
          <a:xfrm>
            <a:off x="838200" y="365125"/>
            <a:ext cx="10515600" cy="1325563"/>
          </a:xfrm>
          <a:prstGeom prst="rect">
            <a:avLst/>
          </a:prstGeom>
        </p:spPr>
        <p:txBody>
          <a:bodyPr vert="horz" wrap="square" lIns="0" tIns="0" rIns="0" bIns="0" rtlCol="0" anchor="ctr">
            <a:noAutofit/>
          </a:bodyPr>
          <a:lstStyle/>
          <a:p>
            <a:r>
              <a:rPr lang="en-US" dirty="0"/>
              <a:t>Click to edit Master title style</a:t>
            </a:r>
          </a:p>
        </p:txBody>
      </p:sp>
      <p:sp>
        <p:nvSpPr>
          <p:cNvPr id="4" name="Date Placeholder 3">
            <a:extLst>
              <a:ext uri="{FF2B5EF4-FFF2-40B4-BE49-F238E27FC236}">
                <a16:creationId xmlns:a16="http://schemas.microsoft.com/office/drawing/2014/main" id="{AD19CEB7-33F4-4645-8E3E-8D3CC65362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A96C1D9-153B-45BB-B5DE-7579A53756C5}" type="datetimeFigureOut">
              <a:rPr lang="en-US" smtClean="0"/>
              <a:pPr/>
              <a:t>1/31/26</a:t>
            </a:fld>
            <a:endParaRPr lang="en-US"/>
          </a:p>
        </p:txBody>
      </p:sp>
      <p:sp>
        <p:nvSpPr>
          <p:cNvPr id="5" name="Footer Placeholder 4">
            <a:extLst>
              <a:ext uri="{FF2B5EF4-FFF2-40B4-BE49-F238E27FC236}">
                <a16:creationId xmlns:a16="http://schemas.microsoft.com/office/drawing/2014/main" id="{D86E5BBB-F0DC-4236-B557-BBC972B56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02BC573-5124-4BE4-9F53-54FD4631725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FC2952A-0647-46EA-8310-EDCEE27AFBD9}" type="slidenum">
              <a:rPr lang="en-US" smtClean="0"/>
              <a:pPr/>
              <a:t>‹#›</a:t>
            </a:fld>
            <a:endParaRPr lang="en-US"/>
          </a:p>
        </p:txBody>
      </p:sp>
      <p:sp>
        <p:nvSpPr>
          <p:cNvPr id="7" name="Text Placeholder 2">
            <a:extLst>
              <a:ext uri="{FF2B5EF4-FFF2-40B4-BE49-F238E27FC236}">
                <a16:creationId xmlns:a16="http://schemas.microsoft.com/office/drawing/2014/main" id="{8D9B7916-FB13-1A93-A94E-3499172505D5}"/>
              </a:ext>
            </a:extLst>
          </p:cNvPr>
          <p:cNvSpPr>
            <a:spLocks noGrp="1"/>
          </p:cNvSpPr>
          <p:nvPr>
            <p:ph type="body" idx="1"/>
          </p:nvPr>
        </p:nvSpPr>
        <p:spPr>
          <a:xfrm>
            <a:off x="838200" y="1825625"/>
            <a:ext cx="10515600" cy="4351339"/>
          </a:xfrm>
          <a:prstGeom prst="rect">
            <a:avLst/>
          </a:prstGeom>
        </p:spPr>
        <p:txBody>
          <a:bodyPr vert="horz" lIns="0" tIns="0" rIns="0" bIns="0" rtlCol="0">
            <a:noAutofit/>
          </a:bodyPr>
          <a:lstStyle/>
          <a:p>
            <a:pPr lvl="0"/>
            <a:r>
              <a:rPr lang="en-US" dirty="0"/>
              <a:t>Click to edit Master text styles</a:t>
            </a:r>
          </a:p>
          <a:p>
            <a:pPr lvl="0"/>
            <a:r>
              <a:rPr lang="en-US" dirty="0"/>
              <a:t>First level bullets</a:t>
            </a:r>
          </a:p>
          <a:p>
            <a:pPr lvl="1"/>
            <a:r>
              <a:rPr lang="en-US" dirty="0"/>
              <a:t>Second level bullets</a:t>
            </a:r>
          </a:p>
          <a:p>
            <a:pPr lvl="2"/>
            <a:r>
              <a:rPr lang="en-US" dirty="0"/>
              <a:t>Third level </a:t>
            </a:r>
          </a:p>
          <a:p>
            <a:pPr lvl="3"/>
            <a:r>
              <a:rPr lang="en-US" dirty="0"/>
              <a:t>Fourth level</a:t>
            </a:r>
          </a:p>
          <a:p>
            <a:pPr lvl="0"/>
            <a:endParaRPr lang="en-US" dirty="0"/>
          </a:p>
        </p:txBody>
      </p:sp>
    </p:spTree>
    <p:extLst>
      <p:ext uri="{BB962C8B-B14F-4D97-AF65-F5344CB8AC3E}">
        <p14:creationId xmlns:p14="http://schemas.microsoft.com/office/powerpoint/2010/main" val="2012697594"/>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70" r:id="rId23"/>
    <p:sldLayoutId id="2147484171" r:id="rId24"/>
    <p:sldLayoutId id="2147484172" r:id="rId25"/>
    <p:sldLayoutId id="2147484173" r:id="rId26"/>
    <p:sldLayoutId id="2147484174" r:id="rId27"/>
    <p:sldLayoutId id="2147484175" r:id="rId28"/>
    <p:sldLayoutId id="2147484176" r:id="rId29"/>
    <p:sldLayoutId id="2147484177" r:id="rId30"/>
    <p:sldLayoutId id="2147484178" r:id="rId31"/>
    <p:sldLayoutId id="2147484179" r:id="rId32"/>
    <p:sldLayoutId id="2147484180" r:id="rId33"/>
    <p:sldLayoutId id="2147484181" r:id="rId34"/>
    <p:sldLayoutId id="2147484182" r:id="rId35"/>
    <p:sldLayoutId id="2147484183" r:id="rId36"/>
  </p:sldLayoutIdLst>
  <p:txStyles>
    <p:titleStyle>
      <a:lvl1pPr algn="l" defTabSz="914377" rtl="0" eaLnBrk="1" latinLnBrk="0" hangingPunct="1">
        <a:lnSpc>
          <a:spcPct val="90000"/>
        </a:lnSpc>
        <a:spcBef>
          <a:spcPct val="0"/>
        </a:spcBef>
        <a:buNone/>
        <a:defRPr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85744" indent="-285744" algn="l" defTabSz="914377"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160" indent="-228594" algn="l" defTabSz="914377"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2B0919-95A3-442E-8D88-C3BE41096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8A9AF3-713C-4B83-B314-D91105773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778D0-4879-40B5-9420-1FC018D52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C6D3D-15C3-4C04-8D0C-C42055B21D91}" type="datetimeFigureOut">
              <a:rPr lang="en-US" smtClean="0"/>
              <a:t>1/31/26</a:t>
            </a:fld>
            <a:endParaRPr lang="en-US"/>
          </a:p>
        </p:txBody>
      </p:sp>
      <p:sp>
        <p:nvSpPr>
          <p:cNvPr id="5" name="Footer Placeholder 4">
            <a:extLst>
              <a:ext uri="{FF2B5EF4-FFF2-40B4-BE49-F238E27FC236}">
                <a16:creationId xmlns:a16="http://schemas.microsoft.com/office/drawing/2014/main" id="{A8C38050-C47D-434B-BBC8-19714B7E1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F2197B-3E02-42E4-A2E7-72B204A09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6A845-56DF-48CB-9CBC-3F377DE73C30}" type="slidenum">
              <a:rPr lang="en-US" smtClean="0"/>
              <a:t>‹#›</a:t>
            </a:fld>
            <a:endParaRPr lang="en-US"/>
          </a:p>
        </p:txBody>
      </p:sp>
    </p:spTree>
    <p:extLst>
      <p:ext uri="{BB962C8B-B14F-4D97-AF65-F5344CB8AC3E}">
        <p14:creationId xmlns:p14="http://schemas.microsoft.com/office/powerpoint/2010/main" val="14184104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1D65EC18-6B11-4921-AFE4-F2E72035378D}" type="datetimeFigureOut">
              <a:rPr lang="en-US" smtClean="0"/>
              <a:t>1/31/26</a:t>
            </a:fld>
            <a:endParaRPr lang="en-US"/>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ADFC423A-4168-4475-B9EA-4D0E50D4F3C0}" type="slidenum">
              <a:rPr lang="en-US" smtClean="0"/>
              <a:t>‹#›</a:t>
            </a:fld>
            <a:endParaRPr lang="en-US"/>
          </a:p>
        </p:txBody>
      </p:sp>
    </p:spTree>
    <p:extLst>
      <p:ext uri="{BB962C8B-B14F-4D97-AF65-F5344CB8AC3E}">
        <p14:creationId xmlns:p14="http://schemas.microsoft.com/office/powerpoint/2010/main" val="301694727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3A546A-5DFD-E321-A919-B9D6988B1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215859-4E0B-FDC1-9C2A-3BBC24733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F2A96-45B6-48CF-B2CC-1C319E14B834}" type="slidenum">
              <a:rPr lang="en-US" smtClean="0"/>
              <a:t>‹#›</a:t>
            </a:fld>
            <a:endParaRPr lang="en-US" dirty="0"/>
          </a:p>
        </p:txBody>
      </p:sp>
      <p:pic>
        <p:nvPicPr>
          <p:cNvPr id="7" name="Content Placeholder 4">
            <a:extLst>
              <a:ext uri="{FF2B5EF4-FFF2-40B4-BE49-F238E27FC236}">
                <a16:creationId xmlns:a16="http://schemas.microsoft.com/office/drawing/2014/main" id="{614F9054-8C06-D03B-8674-D2C4096830A5}"/>
              </a:ext>
              <a:ext uri="{C183D7F6-B498-43B3-948B-1728B52AA6E4}">
                <adec:decorative xmlns:adec="http://schemas.microsoft.com/office/drawing/2017/decorative" val="1"/>
              </a:ext>
            </a:extLst>
          </p:cNvPr>
          <p:cNvPicPr>
            <a:picLocks/>
          </p:cNvPicPr>
          <p:nvPr userDrawn="1"/>
        </p:nvPicPr>
        <p:blipFill rotWithShape="1">
          <a:blip r:embed="rId3">
            <a:extLst>
              <a:ext uri="{28A0092B-C50C-407E-A947-70E740481C1C}">
                <a14:useLocalDpi xmlns:a14="http://schemas.microsoft.com/office/drawing/2010/main" val="0"/>
              </a:ext>
            </a:extLst>
          </a:blip>
          <a:srcRect l="14982" b="16848"/>
          <a:stretch/>
        </p:blipFill>
        <p:spPr>
          <a:xfrm>
            <a:off x="5282953" y="3147483"/>
            <a:ext cx="6909047" cy="3710517"/>
          </a:xfrm>
          <a:prstGeom prst="rect">
            <a:avLst/>
          </a:prstGeom>
        </p:spPr>
      </p:pic>
      <p:pic>
        <p:nvPicPr>
          <p:cNvPr id="8" name="Graphic 7">
            <a:extLst>
              <a:ext uri="{FF2B5EF4-FFF2-40B4-BE49-F238E27FC236}">
                <a16:creationId xmlns:a16="http://schemas.microsoft.com/office/drawing/2014/main" id="{CA58FF44-4928-FB86-E0C1-7635FF5B3A40}"/>
              </a:ext>
            </a:extLst>
          </p:cNvPr>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551" y="453467"/>
            <a:ext cx="5391149" cy="1094376"/>
          </a:xfrm>
          <a:prstGeom prst="rect">
            <a:avLst/>
          </a:prstGeom>
        </p:spPr>
      </p:pic>
      <p:sp>
        <p:nvSpPr>
          <p:cNvPr id="10" name="Subtitle 2">
            <a:extLst>
              <a:ext uri="{FF2B5EF4-FFF2-40B4-BE49-F238E27FC236}">
                <a16:creationId xmlns:a16="http://schemas.microsoft.com/office/drawing/2014/main" id="{112F65AD-A36C-F054-8730-13DB45291CF4}"/>
              </a:ext>
            </a:extLst>
          </p:cNvPr>
          <p:cNvSpPr txBox="1">
            <a:spLocks/>
          </p:cNvSpPr>
          <p:nvPr userDrawn="1"/>
        </p:nvSpPr>
        <p:spPr>
          <a:xfrm>
            <a:off x="6448426" y="490568"/>
            <a:ext cx="5309796" cy="1137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400" i="0" dirty="0">
                <a:solidFill>
                  <a:srgbClr val="FFFFFF"/>
                </a:solidFill>
                <a:effectLst/>
              </a:rPr>
              <a:t>A National Initiative Reducing Overincarceration of People with Mental Illnesses</a:t>
            </a:r>
          </a:p>
        </p:txBody>
      </p:sp>
      <p:cxnSp>
        <p:nvCxnSpPr>
          <p:cNvPr id="11" name="Straight Connector 10">
            <a:extLst>
              <a:ext uri="{FF2B5EF4-FFF2-40B4-BE49-F238E27FC236}">
                <a16:creationId xmlns:a16="http://schemas.microsoft.com/office/drawing/2014/main" id="{298DD381-6FF8-3103-D4B7-B4295C83384D}"/>
              </a:ext>
            </a:extLst>
          </p:cNvPr>
          <p:cNvCxnSpPr>
            <a:cxnSpLocks/>
          </p:cNvCxnSpPr>
          <p:nvPr userDrawn="1"/>
        </p:nvCxnSpPr>
        <p:spPr>
          <a:xfrm>
            <a:off x="6324600" y="490568"/>
            <a:ext cx="0" cy="1057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302832"/>
      </p:ext>
    </p:extLst>
  </p:cSld>
  <p:clrMap bg1="lt1" tx1="dk1" bg2="lt2" tx2="dk2" accent1="accent1" accent2="accent2" accent3="accent3" accent4="accent4" accent5="accent5" accent6="accent6" hlink="hlink" folHlink="folHlink"/>
  <p:sldLayoutIdLst>
    <p:sldLayoutId id="21474839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1F3A9-F208-1E94-4C2E-0890DF72C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DE974F-65DB-681E-B0AF-8A9CCECC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D062F33-9AD8-D621-F558-2BDA3897D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9522B-242E-4A0E-AFB1-28D0E71DE32A}" type="slidenum">
              <a:rPr lang="en-US" smtClean="0"/>
              <a:t>‹#›</a:t>
            </a:fld>
            <a:endParaRPr lang="en-US" dirty="0"/>
          </a:p>
        </p:txBody>
      </p:sp>
      <p:sp>
        <p:nvSpPr>
          <p:cNvPr id="7" name="Rectangle 6">
            <a:extLst>
              <a:ext uri="{FF2B5EF4-FFF2-40B4-BE49-F238E27FC236}">
                <a16:creationId xmlns:a16="http://schemas.microsoft.com/office/drawing/2014/main" id="{0CBFA969-8DA3-489E-7798-CED8863F6B15}"/>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6" descr="Icon&#10;&#10;Description automatically generated">
            <a:extLst>
              <a:ext uri="{FF2B5EF4-FFF2-40B4-BE49-F238E27FC236}">
                <a16:creationId xmlns:a16="http://schemas.microsoft.com/office/drawing/2014/main" id="{C7C6AD88-312D-9C81-A5D6-DEC0AB3D419F}"/>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72ED509-D520-41C9-674A-601AB578D075}"/>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pic>
        <p:nvPicPr>
          <p:cNvPr id="10" name="Content Placeholder 4">
            <a:extLst>
              <a:ext uri="{FF2B5EF4-FFF2-40B4-BE49-F238E27FC236}">
                <a16:creationId xmlns:a16="http://schemas.microsoft.com/office/drawing/2014/main" id="{15E1B243-82F1-8D7E-480A-B4BDBD5574D5}"/>
              </a:ext>
              <a:ext uri="{C183D7F6-B498-43B3-948B-1728B52AA6E4}">
                <adec:decorative xmlns:adec="http://schemas.microsoft.com/office/drawing/2017/decorative" val="1"/>
              </a:ext>
            </a:extLst>
          </p:cNvPr>
          <p:cNvPicPr/>
          <p:nvPr userDrawn="1"/>
        </p:nvPicPr>
        <p:blipFill rotWithShape="1">
          <a:blip r:embed="rId16">
            <a:alphaModFix amt="45000"/>
            <a:extLst>
              <a:ext uri="{28A0092B-C50C-407E-A947-70E740481C1C}">
                <a14:useLocalDpi xmlns:a14="http://schemas.microsoft.com/office/drawing/2010/main" val="0"/>
              </a:ext>
            </a:extLst>
          </a:blip>
          <a:srcRect l="14982" b="16848"/>
          <a:stretch/>
        </p:blipFill>
        <p:spPr>
          <a:xfrm>
            <a:off x="8991600" y="4525426"/>
            <a:ext cx="3200400" cy="1718781"/>
          </a:xfrm>
          <a:prstGeom prst="rect">
            <a:avLst/>
          </a:prstGeom>
        </p:spPr>
      </p:pic>
      <p:sp>
        <p:nvSpPr>
          <p:cNvPr id="11" name="Slide Number Placeholder 4">
            <a:extLst>
              <a:ext uri="{FF2B5EF4-FFF2-40B4-BE49-F238E27FC236}">
                <a16:creationId xmlns:a16="http://schemas.microsoft.com/office/drawing/2014/main" id="{FA74223B-050E-DE8B-21F7-299D1C997ACA}"/>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214064"/>
                </a:solidFill>
              </a:rPr>
              <a:pPr/>
              <a:t>‹#›</a:t>
            </a:fld>
            <a:endParaRPr lang="en-US" baseline="0" dirty="0">
              <a:solidFill>
                <a:srgbClr val="214064"/>
              </a:solidFill>
            </a:endParaRPr>
          </a:p>
        </p:txBody>
      </p:sp>
    </p:spTree>
    <p:extLst>
      <p:ext uri="{BB962C8B-B14F-4D97-AF65-F5344CB8AC3E}">
        <p14:creationId xmlns:p14="http://schemas.microsoft.com/office/powerpoint/2010/main" val="102618063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l" defTabSz="914400" rtl="0" eaLnBrk="1" latinLnBrk="0" hangingPunct="1">
        <a:lnSpc>
          <a:spcPct val="90000"/>
        </a:lnSpc>
        <a:spcBef>
          <a:spcPct val="0"/>
        </a:spcBef>
        <a:buNone/>
        <a:defRPr sz="4400" kern="1200" baseline="0">
          <a:solidFill>
            <a:schemeClr val="bg1"/>
          </a:solidFill>
          <a:latin typeface="Tenso"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1F3A9-F208-1E94-4C2E-0890DF72C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DE974F-65DB-681E-B0AF-8A9CCECC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CCA73-8799-89A5-46F3-FF1CD9B15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BEC4C-8ADB-4AAF-8AE2-79369DB6A916}" type="datetime1">
              <a:rPr lang="en-US" smtClean="0"/>
              <a:t>1/31/26</a:t>
            </a:fld>
            <a:endParaRPr lang="en-US" dirty="0"/>
          </a:p>
        </p:txBody>
      </p:sp>
      <p:sp>
        <p:nvSpPr>
          <p:cNvPr id="5" name="Footer Placeholder 4">
            <a:extLst>
              <a:ext uri="{FF2B5EF4-FFF2-40B4-BE49-F238E27FC236}">
                <a16:creationId xmlns:a16="http://schemas.microsoft.com/office/drawing/2014/main" id="{D2AD1CA6-459B-480A-A4CE-326FF33B3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062F33-9AD8-D621-F558-2BDA3897D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9522B-242E-4A0E-AFB1-28D0E71DE32A}" type="slidenum">
              <a:rPr lang="en-US" smtClean="0"/>
              <a:t>‹#›</a:t>
            </a:fld>
            <a:endParaRPr lang="en-US" dirty="0"/>
          </a:p>
        </p:txBody>
      </p:sp>
      <p:sp>
        <p:nvSpPr>
          <p:cNvPr id="7" name="Rectangle 6">
            <a:extLst>
              <a:ext uri="{FF2B5EF4-FFF2-40B4-BE49-F238E27FC236}">
                <a16:creationId xmlns:a16="http://schemas.microsoft.com/office/drawing/2014/main" id="{0CBFA969-8DA3-489E-7798-CED8863F6B15}"/>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6" descr="Icon&#10;&#10;Description automatically generated">
            <a:extLst>
              <a:ext uri="{FF2B5EF4-FFF2-40B4-BE49-F238E27FC236}">
                <a16:creationId xmlns:a16="http://schemas.microsoft.com/office/drawing/2014/main" id="{C7C6AD88-312D-9C81-A5D6-DEC0AB3D419F}"/>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72ED509-D520-41C9-674A-601AB578D075}"/>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sp>
        <p:nvSpPr>
          <p:cNvPr id="10" name="Slide Number Placeholder 4">
            <a:extLst>
              <a:ext uri="{FF2B5EF4-FFF2-40B4-BE49-F238E27FC236}">
                <a16:creationId xmlns:a16="http://schemas.microsoft.com/office/drawing/2014/main" id="{6EE7DB2C-C878-0FC2-EB64-463A47493B58}"/>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214064"/>
                </a:solidFill>
              </a:rPr>
              <a:pPr/>
              <a:t>‹#›</a:t>
            </a:fld>
            <a:endParaRPr lang="en-US" baseline="0" dirty="0">
              <a:solidFill>
                <a:srgbClr val="214064"/>
              </a:solidFill>
            </a:endParaRPr>
          </a:p>
        </p:txBody>
      </p:sp>
    </p:spTree>
    <p:extLst>
      <p:ext uri="{BB962C8B-B14F-4D97-AF65-F5344CB8AC3E}">
        <p14:creationId xmlns:p14="http://schemas.microsoft.com/office/powerpoint/2010/main" val="303311378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hf sldNum="0" hdr="0" ftr="0" dt="0"/>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8"/>
          <p:cNvSpPr txBox="1">
            <a:spLocks noGrp="1"/>
          </p:cNvSpPr>
          <p:nvPr>
            <p:ph type="sldNum" idx="12"/>
          </p:nvPr>
        </p:nvSpPr>
        <p:spPr>
          <a:xfrm>
            <a:off x="922474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42151979"/>
      </p:ext>
    </p:extLst>
  </p:cSld>
  <p:clrMap bg1="lt1" tx1="dk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outdoor, dark&#10;&#10;Description automatically generated">
            <a:extLst>
              <a:ext uri="{FF2B5EF4-FFF2-40B4-BE49-F238E27FC236}">
                <a16:creationId xmlns:a16="http://schemas.microsoft.com/office/drawing/2014/main" id="{9EE9AC6C-2695-EE4D-4B77-D27424A8F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5" y="0"/>
            <a:ext cx="12188391" cy="6858000"/>
          </a:xfrm>
          <a:prstGeom prst="rect">
            <a:avLst/>
          </a:prstGeom>
        </p:spPr>
      </p:pic>
      <p:pic>
        <p:nvPicPr>
          <p:cNvPr id="10" name="Picture 9">
            <a:extLst>
              <a:ext uri="{FF2B5EF4-FFF2-40B4-BE49-F238E27FC236}">
                <a16:creationId xmlns:a16="http://schemas.microsoft.com/office/drawing/2014/main" id="{1FC7F390-BA1E-F94D-4053-216526D377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400" y="182880"/>
            <a:ext cx="3826933" cy="795867"/>
          </a:xfrm>
          <a:prstGeom prst="rect">
            <a:avLst/>
          </a:prstGeom>
        </p:spPr>
      </p:pic>
    </p:spTree>
    <p:extLst>
      <p:ext uri="{BB962C8B-B14F-4D97-AF65-F5344CB8AC3E}">
        <p14:creationId xmlns:p14="http://schemas.microsoft.com/office/powerpoint/2010/main" val="4275604677"/>
      </p:ext>
    </p:extLst>
  </p:cSld>
  <p:clrMap bg1="lt1" tx1="dk1" bg2="lt2" tx2="dk2" accent1="accent1" accent2="accent2" accent3="accent3" accent4="accent4" accent5="accent5" accent6="accent6" hlink="hlink" folHlink="folHlink"/>
  <p:sldLayoutIdLst>
    <p:sldLayoutId id="2147484031" r:id="rId1"/>
    <p:sldLayoutId id="2147484032" r:id="rId2"/>
  </p:sldLayoutIdLst>
  <p:hf hdr="0" ftr="0" dt="0"/>
  <p:txStyles>
    <p:titleStyle>
      <a:lvl1pPr algn="l" defTabSz="914377" rtl="0" eaLnBrk="1" latinLnBrk="0" hangingPunct="1">
        <a:lnSpc>
          <a:spcPct val="90000"/>
        </a:lnSpc>
        <a:spcBef>
          <a:spcPct val="0"/>
        </a:spcBef>
        <a:buNone/>
        <a:defRPr sz="4400" kern="1200">
          <a:solidFill>
            <a:schemeClr val="tx1">
              <a:lumMod val="65000"/>
              <a:lumOff val="35000"/>
            </a:schemeClr>
          </a:solidFill>
          <a:latin typeface="Roboto Light" panose="02000000000000000000" pitchFamily="2" charset="0"/>
          <a:ea typeface="Roboto Light" panose="02000000000000000000"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Roboto Light" panose="02000000000000000000" pitchFamily="2" charset="0"/>
          <a:ea typeface="Roboto Light" panose="02000000000000000000"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Roboto Light" panose="02000000000000000000" pitchFamily="2" charset="0"/>
          <a:ea typeface="Roboto Light" panose="02000000000000000000"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Roboto Light" panose="02000000000000000000" pitchFamily="2" charset="0"/>
          <a:ea typeface="Roboto Light" panose="02000000000000000000"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Roboto Light" panose="02000000000000000000" pitchFamily="2" charset="0"/>
          <a:ea typeface="Roboto Light" panose="02000000000000000000"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Roboto Light" panose="02000000000000000000" pitchFamily="2" charset="0"/>
          <a:ea typeface="Roboto Light" panose="02000000000000000000"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1402080"/>
            <a:ext cx="1137513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6400" y="2810691"/>
            <a:ext cx="11375136" cy="35470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outdoor, dark&#10;&#10;Description automatically generated">
            <a:extLst>
              <a:ext uri="{FF2B5EF4-FFF2-40B4-BE49-F238E27FC236}">
                <a16:creationId xmlns:a16="http://schemas.microsoft.com/office/drawing/2014/main" id="{54288D1E-2813-990C-1A9A-950426EDB69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61898" b="20726"/>
          <a:stretch/>
        </p:blipFill>
        <p:spPr>
          <a:xfrm>
            <a:off x="1805" y="0"/>
            <a:ext cx="12188391" cy="1191648"/>
          </a:xfrm>
          <a:prstGeom prst="rect">
            <a:avLst/>
          </a:prstGeom>
        </p:spPr>
      </p:pic>
      <p:pic>
        <p:nvPicPr>
          <p:cNvPr id="10" name="Picture 9">
            <a:extLst>
              <a:ext uri="{FF2B5EF4-FFF2-40B4-BE49-F238E27FC236}">
                <a16:creationId xmlns:a16="http://schemas.microsoft.com/office/drawing/2014/main" id="{1FC7F390-BA1E-F94D-4053-216526D3772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6400" y="182880"/>
            <a:ext cx="3826933" cy="795867"/>
          </a:xfrm>
          <a:prstGeom prst="rect">
            <a:avLst/>
          </a:prstGeom>
        </p:spPr>
      </p:pic>
    </p:spTree>
    <p:extLst>
      <p:ext uri="{BB962C8B-B14F-4D97-AF65-F5344CB8AC3E}">
        <p14:creationId xmlns:p14="http://schemas.microsoft.com/office/powerpoint/2010/main" val="3990832188"/>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Lst>
  <p:hf hdr="0" ftr="0" dt="0"/>
  <p:txStyles>
    <p:titleStyle>
      <a:lvl1pPr algn="l" defTabSz="914377" rtl="0" eaLnBrk="1" latinLnBrk="0" hangingPunct="1">
        <a:lnSpc>
          <a:spcPct val="90000"/>
        </a:lnSpc>
        <a:spcBef>
          <a:spcPct val="0"/>
        </a:spcBef>
        <a:buNone/>
        <a:defRPr sz="4400" kern="1200">
          <a:solidFill>
            <a:schemeClr val="tx1">
              <a:lumMod val="65000"/>
              <a:lumOff val="35000"/>
            </a:schemeClr>
          </a:solidFill>
          <a:latin typeface="Roboto Light" panose="02000000000000000000" pitchFamily="2" charset="0"/>
          <a:ea typeface="Roboto Light" panose="02000000000000000000"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Roboto Light" panose="02000000000000000000" pitchFamily="2" charset="0"/>
          <a:ea typeface="Roboto Light" panose="02000000000000000000"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Roboto Light" panose="02000000000000000000" pitchFamily="2" charset="0"/>
          <a:ea typeface="Roboto Light" panose="02000000000000000000"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Roboto Light" panose="02000000000000000000" pitchFamily="2" charset="0"/>
          <a:ea typeface="Roboto Light" panose="02000000000000000000"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Roboto Light" panose="02000000000000000000" pitchFamily="2" charset="0"/>
          <a:ea typeface="Roboto Light" panose="02000000000000000000"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Roboto Light" panose="02000000000000000000" pitchFamily="2" charset="0"/>
          <a:ea typeface="Roboto Light" panose="02000000000000000000"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2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22.xml"/><Relationship Id="rId5" Type="http://schemas.openxmlformats.org/officeDocument/2006/relationships/hyperlink" Target="https://doi.org/10.26099/8vem-fc65" TargetMode="Externa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2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8.xml"/><Relationship Id="rId5" Type="http://schemas.openxmlformats.org/officeDocument/2006/relationships/image" Target="../media/image39.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hyperlink" Target="mailto:Todd.Minton@usdoj.gov" TargetMode="External"/><Relationship Id="rId2" Type="http://schemas.openxmlformats.org/officeDocument/2006/relationships/notesSlide" Target="../notesSlides/notesSlide10.xml"/><Relationship Id="rId1" Type="http://schemas.openxmlformats.org/officeDocument/2006/relationships/slideLayout" Target="../slideLayouts/slideLayout60.xml"/><Relationship Id="rId4" Type="http://schemas.openxmlformats.org/officeDocument/2006/relationships/hyperlink" Target="mailto:Zhen.Zeng@usdoj.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jpeg"/><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07.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0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07.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07.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07.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0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05.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07.xml"/><Relationship Id="rId6" Type="http://schemas.openxmlformats.org/officeDocument/2006/relationships/hyperlink" Target="mailto:ERO287g@ice.dhs.gov" TargetMode="External"/><Relationship Id="rId5" Type="http://schemas.openxmlformats.org/officeDocument/2006/relationships/hyperlink" Target="https://www.ice.gov/287g" TargetMode="External"/><Relationship Id="rId4" Type="http://schemas.openxmlformats.org/officeDocument/2006/relationships/hyperlink" Target="https://www.ice.gov/identify-and-arrest/287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52.xml"/><Relationship Id="rId5" Type="http://schemas.openxmlformats.org/officeDocument/2006/relationships/image" Target="../media/image13.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microsoft.com/office/2014/relationships/chartEx" Target="../charts/chartEx1.xml"/><Relationship Id="rId1" Type="http://schemas.openxmlformats.org/officeDocument/2006/relationships/slideLayout" Target="../slideLayouts/slideLayout52.xml"/><Relationship Id="rId6" Type="http://schemas.openxmlformats.org/officeDocument/2006/relationships/image" Target="NULL"/><Relationship Id="rId5" Type="http://schemas.microsoft.com/office/2014/relationships/chartEx" Target="../charts/chartEx2.xml"/><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hyperlink" Target="mailto:dryan@healthandreentryproject.org" TargetMode="External"/><Relationship Id="rId2" Type="http://schemas.openxmlformats.org/officeDocument/2006/relationships/notesSlide" Target="../notesSlides/notesSlide29.xml"/><Relationship Id="rId1" Type="http://schemas.openxmlformats.org/officeDocument/2006/relationships/slideLayout" Target="../slideLayouts/slideLayout58.xml"/><Relationship Id="rId4" Type="http://schemas.openxmlformats.org/officeDocument/2006/relationships/image" Target="../media/image78.emf"/></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38.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nationalacademies.org/publications/29232" TargetMode="External"/><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3" Type="http://schemas.openxmlformats.org/officeDocument/2006/relationships/hyperlink" Target="mailto:adkinsp@cna.org" TargetMode="External"/><Relationship Id="rId7" Type="http://schemas.openxmlformats.org/officeDocument/2006/relationships/hyperlink" Target="https://jailsupportcenter.org/" TargetMode="External"/><Relationship Id="rId2" Type="http://schemas.openxmlformats.org/officeDocument/2006/relationships/notesSlide" Target="../notesSlides/notesSlide2.xml"/><Relationship Id="rId1" Type="http://schemas.openxmlformats.org/officeDocument/2006/relationships/slideLayout" Target="../slideLayouts/slideLayout94.xml"/><Relationship Id="rId6" Type="http://schemas.openxmlformats.org/officeDocument/2006/relationships/image" Target="../media/image42.emf"/><Relationship Id="rId5" Type="http://schemas.openxmlformats.org/officeDocument/2006/relationships/hyperlink" Target="mailto:svwoods50@comcast.net" TargetMode="External"/><Relationship Id="rId4" Type="http://schemas.openxmlformats.org/officeDocument/2006/relationships/hyperlink" Target="mailto:richardsonk@cna.or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4.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microsoft.com/office/2018/10/relationships/comments" Target="../comments/modernComment_7FFFEAAD_6DE70F1C.xml"/><Relationship Id="rId1" Type="http://schemas.openxmlformats.org/officeDocument/2006/relationships/slideLayout" Target="../slideLayouts/slideLayout154.xml"/><Relationship Id="rId5" Type="http://schemas.openxmlformats.org/officeDocument/2006/relationships/image" Target="../media/image9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hyperlink" Target="https://www.ojp.gov/pdffiles1/nij/grants/307338.pdf" TargetMode="Externa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hyperlink" Target="mailto:Carrie.Hill@mass.gov" TargetMode="External"/><Relationship Id="rId2" Type="http://schemas.openxmlformats.org/officeDocument/2006/relationships/hyperlink" Target="mailto:Carrie@sheriffs.org" TargetMode="External"/><Relationship Id="rId1" Type="http://schemas.openxmlformats.org/officeDocument/2006/relationships/slideLayout" Target="../slideLayouts/slideLayout17.xml"/><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21.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159" r="-26724" b="-31121"/>
            </a:stretch>
          </a:blipFill>
        </p:spPr>
      </p:sp>
      <p:sp>
        <p:nvSpPr>
          <p:cNvPr id="3" name="Freeform 3"/>
          <p:cNvSpPr/>
          <p:nvPr/>
        </p:nvSpPr>
        <p:spPr>
          <a:xfrm>
            <a:off x="0" y="1079501"/>
            <a:ext cx="12228127" cy="5778500"/>
          </a:xfrm>
          <a:custGeom>
            <a:avLst/>
            <a:gdLst/>
            <a:ahLst/>
            <a:cxnLst/>
            <a:rect l="l" t="t" r="r" b="b"/>
            <a:pathLst>
              <a:path w="18342190" h="10790723">
                <a:moveTo>
                  <a:pt x="0" y="0"/>
                </a:moveTo>
                <a:lnTo>
                  <a:pt x="18342190" y="0"/>
                </a:lnTo>
                <a:lnTo>
                  <a:pt x="18342190" y="10790723"/>
                </a:lnTo>
                <a:lnTo>
                  <a:pt x="0" y="10790723"/>
                </a:lnTo>
                <a:lnTo>
                  <a:pt x="0" y="0"/>
                </a:lnTo>
                <a:close/>
              </a:path>
            </a:pathLst>
          </a:custGeom>
          <a:blipFill>
            <a:blip r:embed="rId3">
              <a:alphaModFix amt="34000"/>
              <a:extLst>
                <a:ext uri="{96DAC541-7B7A-43D3-8B79-37D633B846F1}">
                  <asvg:svgBlip xmlns:asvg="http://schemas.microsoft.com/office/drawing/2016/SVG/main" r:embed="rId4"/>
                </a:ext>
              </a:extLst>
            </a:blip>
            <a:stretch>
              <a:fillRect r="-6721" b="-24493"/>
            </a:stretch>
          </a:blipFill>
        </p:spPr>
      </p:sp>
      <p:sp>
        <p:nvSpPr>
          <p:cNvPr id="4" name="Freeform 4"/>
          <p:cNvSpPr/>
          <p:nvPr/>
        </p:nvSpPr>
        <p:spPr>
          <a:xfrm>
            <a:off x="0" y="1136650"/>
            <a:ext cx="12199105" cy="5721350"/>
          </a:xfrm>
          <a:custGeom>
            <a:avLst/>
            <a:gdLst/>
            <a:ahLst/>
            <a:cxnLst/>
            <a:rect l="l" t="t" r="r" b="b"/>
            <a:pathLst>
              <a:path w="18298657" h="10790723">
                <a:moveTo>
                  <a:pt x="0" y="0"/>
                </a:moveTo>
                <a:lnTo>
                  <a:pt x="18298657" y="0"/>
                </a:lnTo>
                <a:lnTo>
                  <a:pt x="18298657" y="10790723"/>
                </a:lnTo>
                <a:lnTo>
                  <a:pt x="0" y="10790723"/>
                </a:lnTo>
                <a:lnTo>
                  <a:pt x="0" y="0"/>
                </a:lnTo>
                <a:close/>
              </a:path>
            </a:pathLst>
          </a:custGeom>
          <a:blipFill>
            <a:blip r:embed="rId5">
              <a:alphaModFix amt="27000"/>
              <a:extLst>
                <a:ext uri="{96DAC541-7B7A-43D3-8B79-37D633B846F1}">
                  <asvg:svgBlip xmlns:asvg="http://schemas.microsoft.com/office/drawing/2016/SVG/main" r:embed="rId6"/>
                </a:ext>
              </a:extLst>
            </a:blip>
            <a:stretch>
              <a:fillRect l="1" r="-6975" b="-25736"/>
            </a:stretch>
          </a:blipFill>
        </p:spPr>
      </p:sp>
      <p:sp>
        <p:nvSpPr>
          <p:cNvPr id="5" name="Freeform 5"/>
          <p:cNvSpPr/>
          <p:nvPr/>
        </p:nvSpPr>
        <p:spPr>
          <a:xfrm>
            <a:off x="0" y="1"/>
            <a:ext cx="5204619" cy="2931935"/>
          </a:xfrm>
          <a:custGeom>
            <a:avLst/>
            <a:gdLst/>
            <a:ahLst/>
            <a:cxnLst/>
            <a:rect l="l" t="t" r="r" b="b"/>
            <a:pathLst>
              <a:path w="7806928" h="4397903">
                <a:moveTo>
                  <a:pt x="0" y="0"/>
                </a:moveTo>
                <a:lnTo>
                  <a:pt x="7806928" y="0"/>
                </a:lnTo>
                <a:lnTo>
                  <a:pt x="7806928" y="4397903"/>
                </a:lnTo>
                <a:lnTo>
                  <a:pt x="0" y="4397903"/>
                </a:lnTo>
                <a:lnTo>
                  <a:pt x="0" y="0"/>
                </a:lnTo>
                <a:close/>
              </a:path>
            </a:pathLst>
          </a:custGeom>
          <a:blipFill>
            <a:blip r:embed="rId7"/>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F6717-DB12-F881-277D-382E9891289B}"/>
              </a:ext>
            </a:extLst>
          </p:cNvPr>
          <p:cNvSpPr txBox="1"/>
          <p:nvPr/>
        </p:nvSpPr>
        <p:spPr>
          <a:xfrm>
            <a:off x="321237" y="3526971"/>
            <a:ext cx="5464627"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57277B"/>
                </a:solidFill>
                <a:effectLst/>
                <a:uLnTx/>
                <a:uFillTx/>
                <a:latin typeface="Gill Sans MT" panose="020B0502020104020203"/>
                <a:ea typeface="+mn-ea"/>
                <a:cs typeface="+mn-cs"/>
              </a:rPr>
              <a:t>54 lawsuits</a:t>
            </a:r>
            <a:r>
              <a:rPr kumimoji="0" lang="en-US" sz="2400" b="0" i="0" u="none" strike="noStrike" kern="1200" cap="none" spc="0" normalizeH="0" baseline="0" noProof="0" dirty="0">
                <a:ln>
                  <a:noFill/>
                </a:ln>
                <a:solidFill>
                  <a:srgbClr val="57277B"/>
                </a:solidFill>
                <a:effectLst/>
                <a:uLnTx/>
                <a:uFillTx/>
                <a:latin typeface="Gill Sans MT" panose="020B0502020104020203"/>
                <a:ea typeface="+mn-ea"/>
                <a:cs typeface="+mn-cs"/>
              </a:rPr>
              <a:t> from pregnant women alleging mistreatment and neglect by jails. Including: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277B"/>
                </a:solidFill>
                <a:effectLst/>
                <a:uLnTx/>
                <a:uFillTx/>
                <a:latin typeface="Gill Sans MT" panose="020B0502020104020203"/>
                <a:ea typeface="+mn-ea"/>
                <a:cs typeface="+mn-cs"/>
              </a:rPr>
              <a:t>- 1 maternal death (ruptured ectopic pregnancy)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277B"/>
                </a:solidFill>
                <a:effectLst/>
                <a:uLnTx/>
                <a:uFillTx/>
                <a:latin typeface="Gill Sans MT" panose="020B0502020104020203"/>
                <a:ea typeface="+mn-ea"/>
                <a:cs typeface="+mn-cs"/>
              </a:rPr>
              <a:t>- 1 newborn death (born in jail cell, cord wrapped around the neck)</a:t>
            </a:r>
          </a:p>
        </p:txBody>
      </p:sp>
      <p:sp>
        <p:nvSpPr>
          <p:cNvPr id="7" name="TextBox 6">
            <a:extLst>
              <a:ext uri="{FF2B5EF4-FFF2-40B4-BE49-F238E27FC236}">
                <a16:creationId xmlns:a16="http://schemas.microsoft.com/office/drawing/2014/main" id="{4547E6DB-6369-04A1-ACDB-FB034BFB9B64}"/>
              </a:ext>
            </a:extLst>
          </p:cNvPr>
          <p:cNvSpPr txBox="1"/>
          <p:nvPr/>
        </p:nvSpPr>
        <p:spPr>
          <a:xfrm>
            <a:off x="6161313" y="781324"/>
            <a:ext cx="6096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388DAE"/>
                </a:solidFill>
                <a:effectLst/>
                <a:uLnTx/>
                <a:uFillTx/>
                <a:latin typeface="Gill Sans MT" panose="020B0502020104020203"/>
                <a:ea typeface="+mn-ea"/>
                <a:cs typeface="+mn-cs"/>
              </a:rPr>
              <a:t>“Most jails in the country are not equipped and are not trained to handle most pregnant women.”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88DAE"/>
                </a:solidFill>
                <a:effectLst/>
                <a:uLnTx/>
                <a:uFillTx/>
                <a:latin typeface="Gill Sans MT" panose="020B0502020104020203"/>
                <a:ea typeface="+mn-ea"/>
                <a:cs typeface="+mn-cs"/>
              </a:rPr>
              <a:t>-Sheriff Gabriel Morgan</a:t>
            </a:r>
          </a:p>
        </p:txBody>
      </p:sp>
      <p:pic>
        <p:nvPicPr>
          <p:cNvPr id="8" name="Picture 7">
            <a:extLst>
              <a:ext uri="{FF2B5EF4-FFF2-40B4-BE49-F238E27FC236}">
                <a16:creationId xmlns:a16="http://schemas.microsoft.com/office/drawing/2014/main" id="{4F2E06BF-7160-1744-7A67-D1A100585B90}"/>
              </a:ext>
            </a:extLst>
          </p:cNvPr>
          <p:cNvPicPr>
            <a:picLocks noChangeAspect="1"/>
          </p:cNvPicPr>
          <p:nvPr/>
        </p:nvPicPr>
        <p:blipFill>
          <a:blip r:embed="rId3"/>
          <a:stretch>
            <a:fillRect/>
          </a:stretch>
        </p:blipFill>
        <p:spPr>
          <a:xfrm>
            <a:off x="7772632" y="3712029"/>
            <a:ext cx="2459940" cy="2459940"/>
          </a:xfrm>
          <a:prstGeom prst="rect">
            <a:avLst/>
          </a:prstGeom>
        </p:spPr>
      </p:pic>
      <p:sp>
        <p:nvSpPr>
          <p:cNvPr id="9" name="TextBox 8">
            <a:extLst>
              <a:ext uri="{FF2B5EF4-FFF2-40B4-BE49-F238E27FC236}">
                <a16:creationId xmlns:a16="http://schemas.microsoft.com/office/drawing/2014/main" id="{36FF948B-82FB-F199-85ED-19D6A41229E5}"/>
              </a:ext>
            </a:extLst>
          </p:cNvPr>
          <p:cNvSpPr txBox="1"/>
          <p:nvPr/>
        </p:nvSpPr>
        <p:spPr>
          <a:xfrm>
            <a:off x="7119257" y="5987303"/>
            <a:ext cx="34418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277B"/>
                </a:solidFill>
                <a:effectLst/>
                <a:uLnTx/>
                <a:uFillTx/>
                <a:latin typeface="Gill Sans MT" panose="020B0502020104020203"/>
                <a:ea typeface="+mn-ea"/>
                <a:cs typeface="+mn-cs"/>
              </a:rPr>
              <a:t>Report of pregnancy in jail lawsuits</a:t>
            </a:r>
          </a:p>
        </p:txBody>
      </p:sp>
      <p:pic>
        <p:nvPicPr>
          <p:cNvPr id="4" name="Picture 3">
            <a:extLst>
              <a:ext uri="{FF2B5EF4-FFF2-40B4-BE49-F238E27FC236}">
                <a16:creationId xmlns:a16="http://schemas.microsoft.com/office/drawing/2014/main" id="{CF3C67A5-65E9-A4A2-F1FA-11E31C69B91C}"/>
              </a:ext>
            </a:extLst>
          </p:cNvPr>
          <p:cNvPicPr>
            <a:picLocks noChangeAspect="1"/>
          </p:cNvPicPr>
          <p:nvPr/>
        </p:nvPicPr>
        <p:blipFill>
          <a:blip r:embed="rId4"/>
          <a:stretch>
            <a:fillRect/>
          </a:stretch>
        </p:blipFill>
        <p:spPr>
          <a:xfrm>
            <a:off x="136175" y="999038"/>
            <a:ext cx="5780315" cy="1874031"/>
          </a:xfrm>
          <a:prstGeom prst="rect">
            <a:avLst/>
          </a:prstGeom>
        </p:spPr>
      </p:pic>
    </p:spTree>
    <p:extLst>
      <p:ext uri="{BB962C8B-B14F-4D97-AF65-F5344CB8AC3E}">
        <p14:creationId xmlns:p14="http://schemas.microsoft.com/office/powerpoint/2010/main" val="38012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9529" t="30000" r="3401" b="44245"/>
          <a:stretch/>
        </p:blipFill>
        <p:spPr>
          <a:xfrm>
            <a:off x="3004314" y="637906"/>
            <a:ext cx="5698713" cy="4035170"/>
          </a:xfrm>
          <a:prstGeom prst="rect">
            <a:avLst/>
          </a:prstGeom>
        </p:spPr>
      </p:pic>
      <p:pic>
        <p:nvPicPr>
          <p:cNvPr id="3"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35035" t="37322" r="35055" b="36396"/>
          <a:stretch/>
        </p:blipFill>
        <p:spPr bwMode="black">
          <a:xfrm>
            <a:off x="10210798" y="720965"/>
            <a:ext cx="1540104" cy="76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F2F0167-DEC0-488F-A904-A0ACAE7533A3}"/>
              </a:ext>
            </a:extLst>
          </p:cNvPr>
          <p:cNvSpPr txBox="1"/>
          <p:nvPr/>
        </p:nvSpPr>
        <p:spPr>
          <a:xfrm>
            <a:off x="150030" y="832204"/>
            <a:ext cx="293062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7277B"/>
                </a:solidFill>
                <a:effectLst/>
                <a:uLnTx/>
                <a:uFillTx/>
                <a:latin typeface="Gill Sans MT" panose="020B0502020104020203"/>
                <a:ea typeface="+mn-ea"/>
                <a:cs typeface="+mn-cs"/>
              </a:rPr>
              <a:t>How many pregnant women are in custody?</a:t>
            </a:r>
          </a:p>
        </p:txBody>
      </p:sp>
      <p:sp>
        <p:nvSpPr>
          <p:cNvPr id="4" name="Rectangle 3">
            <a:extLst>
              <a:ext uri="{FF2B5EF4-FFF2-40B4-BE49-F238E27FC236}">
                <a16:creationId xmlns:a16="http://schemas.microsoft.com/office/drawing/2014/main" id="{C3B2B0F1-D165-4CD6-8C64-16448D6C270E}"/>
              </a:ext>
            </a:extLst>
          </p:cNvPr>
          <p:cNvSpPr/>
          <p:nvPr/>
        </p:nvSpPr>
        <p:spPr bwMode="auto">
          <a:xfrm>
            <a:off x="1576710" y="5413652"/>
            <a:ext cx="9448800" cy="1113735"/>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mn-cs"/>
              </a:rPr>
              <a:t>224 pregnancies ended in 6 jails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mn-cs"/>
              </a:rPr>
              <a:t>~55,000 admissions of pregnant women/year to jails  </a:t>
            </a:r>
          </a:p>
        </p:txBody>
      </p:sp>
      <p:sp>
        <p:nvSpPr>
          <p:cNvPr id="11" name="TextBox 10">
            <a:extLst>
              <a:ext uri="{FF2B5EF4-FFF2-40B4-BE49-F238E27FC236}">
                <a16:creationId xmlns:a16="http://schemas.microsoft.com/office/drawing/2014/main" id="{9467DA69-692D-43AA-9BCA-EFFE16F10FF8}"/>
              </a:ext>
            </a:extLst>
          </p:cNvPr>
          <p:cNvSpPr txBox="1"/>
          <p:nvPr/>
        </p:nvSpPr>
        <p:spPr>
          <a:xfrm>
            <a:off x="10515598" y="1311174"/>
            <a:ext cx="1106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7277B"/>
                </a:solidFill>
                <a:effectLst/>
                <a:uLnTx/>
                <a:uFillTx/>
                <a:latin typeface="Candara" panose="020E0502030303020204" pitchFamily="34" charset="0"/>
                <a:ea typeface="+mn-ea"/>
                <a:cs typeface="+mn-cs"/>
              </a:rPr>
              <a:t>2016-2017</a:t>
            </a:r>
          </a:p>
        </p:txBody>
      </p:sp>
      <p:grpSp>
        <p:nvGrpSpPr>
          <p:cNvPr id="15" name="Group 14">
            <a:extLst>
              <a:ext uri="{FF2B5EF4-FFF2-40B4-BE49-F238E27FC236}">
                <a16:creationId xmlns:a16="http://schemas.microsoft.com/office/drawing/2014/main" id="{3866AAC4-D001-729D-4432-8D9A11A1A5FF}"/>
              </a:ext>
            </a:extLst>
          </p:cNvPr>
          <p:cNvGrpSpPr>
            <a:grpSpLocks noChangeAspect="1"/>
          </p:cNvGrpSpPr>
          <p:nvPr/>
        </p:nvGrpSpPr>
        <p:grpSpPr>
          <a:xfrm>
            <a:off x="9088490" y="1589314"/>
            <a:ext cx="2988130" cy="1992086"/>
            <a:chOff x="3352800" y="1005838"/>
            <a:chExt cx="7731354" cy="5154236"/>
          </a:xfrm>
        </p:grpSpPr>
        <p:pic>
          <p:nvPicPr>
            <p:cNvPr id="7" name="Picture 6">
              <a:extLst>
                <a:ext uri="{FF2B5EF4-FFF2-40B4-BE49-F238E27FC236}">
                  <a16:creationId xmlns:a16="http://schemas.microsoft.com/office/drawing/2014/main" id="{162EAE6A-8020-04C0-BC10-329018B9B7AE}"/>
                </a:ext>
              </a:extLst>
            </p:cNvPr>
            <p:cNvPicPr>
              <a:picLocks noChangeAspect="1"/>
            </p:cNvPicPr>
            <p:nvPr/>
          </p:nvPicPr>
          <p:blipFill rotWithShape="1">
            <a:blip r:embed="rId5">
              <a:extLst>
                <a:ext uri="{28A0092B-C50C-407E-A947-70E740481C1C}">
                  <a14:useLocalDpi xmlns:a14="http://schemas.microsoft.com/office/drawing/2010/main" val="0"/>
                </a:ext>
              </a:extLst>
            </a:blip>
            <a:srcRect l="5749" t="3715" r="9477" b="44278"/>
            <a:stretch/>
          </p:blipFill>
          <p:spPr>
            <a:xfrm>
              <a:off x="3352800" y="1005838"/>
              <a:ext cx="7731354" cy="5154236"/>
            </a:xfrm>
            <a:prstGeom prst="rect">
              <a:avLst/>
            </a:prstGeom>
          </p:spPr>
        </p:pic>
        <p:sp>
          <p:nvSpPr>
            <p:cNvPr id="8" name="Star: 5 Points 7">
              <a:extLst>
                <a:ext uri="{FF2B5EF4-FFF2-40B4-BE49-F238E27FC236}">
                  <a16:creationId xmlns:a16="http://schemas.microsoft.com/office/drawing/2014/main" id="{18F6EA17-11D6-3813-0994-54142CB8F954}"/>
                </a:ext>
              </a:extLst>
            </p:cNvPr>
            <p:cNvSpPr/>
            <p:nvPr/>
          </p:nvSpPr>
          <p:spPr bwMode="auto">
            <a:xfrm>
              <a:off x="9982200" y="2590800"/>
              <a:ext cx="228600" cy="192345"/>
            </a:xfrm>
            <a:prstGeom prst="star5">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7277B"/>
                </a:solidFill>
                <a:effectLst/>
                <a:uLnTx/>
                <a:uFillTx/>
                <a:latin typeface="Times" charset="0"/>
                <a:ea typeface="+mn-ea"/>
                <a:cs typeface="+mn-cs"/>
              </a:endParaRPr>
            </a:p>
          </p:txBody>
        </p:sp>
        <p:sp>
          <p:nvSpPr>
            <p:cNvPr id="9" name="Star: 5 Points 8">
              <a:extLst>
                <a:ext uri="{FF2B5EF4-FFF2-40B4-BE49-F238E27FC236}">
                  <a16:creationId xmlns:a16="http://schemas.microsoft.com/office/drawing/2014/main" id="{97DE7D9B-1292-F276-C4FE-8B29126031EF}"/>
                </a:ext>
              </a:extLst>
            </p:cNvPr>
            <p:cNvSpPr/>
            <p:nvPr/>
          </p:nvSpPr>
          <p:spPr bwMode="auto">
            <a:xfrm>
              <a:off x="10096500" y="2286000"/>
              <a:ext cx="228600" cy="192345"/>
            </a:xfrm>
            <a:prstGeom prst="star5">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7277B"/>
                </a:solidFill>
                <a:effectLst/>
                <a:uLnTx/>
                <a:uFillTx/>
                <a:latin typeface="Times" charset="0"/>
                <a:ea typeface="+mn-ea"/>
                <a:cs typeface="+mn-cs"/>
              </a:endParaRPr>
            </a:p>
          </p:txBody>
        </p:sp>
        <p:sp>
          <p:nvSpPr>
            <p:cNvPr id="10" name="Star: 5 Points 9">
              <a:extLst>
                <a:ext uri="{FF2B5EF4-FFF2-40B4-BE49-F238E27FC236}">
                  <a16:creationId xmlns:a16="http://schemas.microsoft.com/office/drawing/2014/main" id="{797D3B7B-A6F0-DC54-E30E-158053D75F6D}"/>
                </a:ext>
              </a:extLst>
            </p:cNvPr>
            <p:cNvSpPr/>
            <p:nvPr/>
          </p:nvSpPr>
          <p:spPr bwMode="auto">
            <a:xfrm>
              <a:off x="8135958" y="2783145"/>
              <a:ext cx="228600" cy="192345"/>
            </a:xfrm>
            <a:prstGeom prst="star5">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7277B"/>
                </a:solidFill>
                <a:effectLst/>
                <a:uLnTx/>
                <a:uFillTx/>
                <a:latin typeface="Times" charset="0"/>
                <a:ea typeface="+mn-ea"/>
                <a:cs typeface="+mn-cs"/>
              </a:endParaRPr>
            </a:p>
          </p:txBody>
        </p:sp>
        <p:sp>
          <p:nvSpPr>
            <p:cNvPr id="12" name="Star: 5 Points 11">
              <a:extLst>
                <a:ext uri="{FF2B5EF4-FFF2-40B4-BE49-F238E27FC236}">
                  <a16:creationId xmlns:a16="http://schemas.microsoft.com/office/drawing/2014/main" id="{79200CAD-985A-A1A9-ED62-2A5A0CF9FCE1}"/>
                </a:ext>
              </a:extLst>
            </p:cNvPr>
            <p:cNvSpPr/>
            <p:nvPr/>
          </p:nvSpPr>
          <p:spPr bwMode="auto">
            <a:xfrm>
              <a:off x="7104177" y="4876800"/>
              <a:ext cx="228600" cy="192345"/>
            </a:xfrm>
            <a:prstGeom prst="star5">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7277B"/>
                </a:solidFill>
                <a:effectLst/>
                <a:uLnTx/>
                <a:uFillTx/>
                <a:latin typeface="Times" charset="0"/>
                <a:ea typeface="+mn-ea"/>
                <a:cs typeface="+mn-cs"/>
              </a:endParaRPr>
            </a:p>
          </p:txBody>
        </p:sp>
        <p:sp>
          <p:nvSpPr>
            <p:cNvPr id="13" name="Star: 5 Points 12">
              <a:extLst>
                <a:ext uri="{FF2B5EF4-FFF2-40B4-BE49-F238E27FC236}">
                  <a16:creationId xmlns:a16="http://schemas.microsoft.com/office/drawing/2014/main" id="{512D627D-F691-11B1-0148-90C4C78821BA}"/>
                </a:ext>
              </a:extLst>
            </p:cNvPr>
            <p:cNvSpPr/>
            <p:nvPr/>
          </p:nvSpPr>
          <p:spPr bwMode="auto">
            <a:xfrm>
              <a:off x="6978551" y="4362789"/>
              <a:ext cx="228600" cy="192345"/>
            </a:xfrm>
            <a:prstGeom prst="star5">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7277B"/>
                </a:solidFill>
                <a:effectLst/>
                <a:uLnTx/>
                <a:uFillTx/>
                <a:latin typeface="Times" charset="0"/>
                <a:ea typeface="+mn-ea"/>
                <a:cs typeface="+mn-cs"/>
              </a:endParaRPr>
            </a:p>
          </p:txBody>
        </p:sp>
        <p:sp>
          <p:nvSpPr>
            <p:cNvPr id="14" name="Star: 5 Points 13">
              <a:extLst>
                <a:ext uri="{FF2B5EF4-FFF2-40B4-BE49-F238E27FC236}">
                  <a16:creationId xmlns:a16="http://schemas.microsoft.com/office/drawing/2014/main" id="{EC503E08-0FD5-B391-CF8B-417DB2196993}"/>
                </a:ext>
              </a:extLst>
            </p:cNvPr>
            <p:cNvSpPr/>
            <p:nvPr/>
          </p:nvSpPr>
          <p:spPr bwMode="auto">
            <a:xfrm>
              <a:off x="3962400" y="3733800"/>
              <a:ext cx="228600" cy="192345"/>
            </a:xfrm>
            <a:prstGeom prst="star5">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7277B"/>
                </a:solidFill>
                <a:effectLst/>
                <a:uLnTx/>
                <a:uFillTx/>
                <a:latin typeface="Times" charset="0"/>
                <a:ea typeface="+mn-ea"/>
                <a:cs typeface="+mn-cs"/>
              </a:endParaRPr>
            </a:p>
          </p:txBody>
        </p:sp>
      </p:grpSp>
      <p:pic>
        <p:nvPicPr>
          <p:cNvPr id="16" name="Picture 15">
            <a:extLst>
              <a:ext uri="{FF2B5EF4-FFF2-40B4-BE49-F238E27FC236}">
                <a16:creationId xmlns:a16="http://schemas.microsoft.com/office/drawing/2014/main" id="{E420B0E5-5029-44C1-70B3-E904E1321126}"/>
              </a:ext>
            </a:extLst>
          </p:cNvPr>
          <p:cNvPicPr>
            <a:picLocks noChangeAspect="1"/>
          </p:cNvPicPr>
          <p:nvPr/>
        </p:nvPicPr>
        <p:blipFill>
          <a:blip r:embed="rId6"/>
          <a:srcRect b="73478"/>
          <a:stretch>
            <a:fillRect/>
          </a:stretch>
        </p:blipFill>
        <p:spPr>
          <a:xfrm>
            <a:off x="8795987" y="3602355"/>
            <a:ext cx="3239365" cy="1149546"/>
          </a:xfrm>
          <a:prstGeom prst="rect">
            <a:avLst/>
          </a:prstGeom>
        </p:spPr>
      </p:pic>
    </p:spTree>
    <p:extLst>
      <p:ext uri="{BB962C8B-B14F-4D97-AF65-F5344CB8AC3E}">
        <p14:creationId xmlns:p14="http://schemas.microsoft.com/office/powerpoint/2010/main" val="151994871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DE7F4C-48A0-4CF1-8482-D02E9D419752}"/>
              </a:ext>
            </a:extLst>
          </p:cNvPr>
          <p:cNvGrpSpPr>
            <a:grpSpLocks noChangeAspect="1"/>
          </p:cNvGrpSpPr>
          <p:nvPr/>
        </p:nvGrpSpPr>
        <p:grpSpPr>
          <a:xfrm>
            <a:off x="1066800" y="1"/>
            <a:ext cx="9627841" cy="6225478"/>
            <a:chOff x="1371600" y="2381430"/>
            <a:chExt cx="7924800" cy="5124271"/>
          </a:xfrm>
        </p:grpSpPr>
        <p:pic>
          <p:nvPicPr>
            <p:cNvPr id="5" name="Picture 4">
              <a:extLst>
                <a:ext uri="{FF2B5EF4-FFF2-40B4-BE49-F238E27FC236}">
                  <a16:creationId xmlns:a16="http://schemas.microsoft.com/office/drawing/2014/main" id="{F602E26F-D06A-4212-A83D-375C767885CE}"/>
                </a:ext>
              </a:extLst>
            </p:cNvPr>
            <p:cNvPicPr>
              <a:picLocks noChangeAspect="1"/>
            </p:cNvPicPr>
            <p:nvPr/>
          </p:nvPicPr>
          <p:blipFill rotWithShape="1">
            <a:blip r:embed="rId3"/>
            <a:srcRect l="31250" t="14445" r="3750" b="13333"/>
            <a:stretch/>
          </p:blipFill>
          <p:spPr>
            <a:xfrm>
              <a:off x="1371600" y="2552701"/>
              <a:ext cx="7924800" cy="4953000"/>
            </a:xfrm>
            <a:prstGeom prst="rect">
              <a:avLst/>
            </a:prstGeom>
          </p:spPr>
        </p:pic>
        <p:pic>
          <p:nvPicPr>
            <p:cNvPr id="3" name="Picture 2">
              <a:extLst>
                <a:ext uri="{FF2B5EF4-FFF2-40B4-BE49-F238E27FC236}">
                  <a16:creationId xmlns:a16="http://schemas.microsoft.com/office/drawing/2014/main" id="{F0516807-6A9E-4AD5-85AF-B32D05696F57}"/>
                </a:ext>
              </a:extLst>
            </p:cNvPr>
            <p:cNvPicPr>
              <a:picLocks noChangeAspect="1"/>
            </p:cNvPicPr>
            <p:nvPr/>
          </p:nvPicPr>
          <p:blipFill rotWithShape="1">
            <a:blip r:embed="rId4"/>
            <a:srcRect l="40626" t="20000" r="3749" b="50000"/>
            <a:stretch/>
          </p:blipFill>
          <p:spPr>
            <a:xfrm>
              <a:off x="1926609" y="2381430"/>
              <a:ext cx="6781800" cy="2057400"/>
            </a:xfrm>
            <a:prstGeom prst="rect">
              <a:avLst/>
            </a:prstGeom>
          </p:spPr>
        </p:pic>
      </p:grpSp>
      <p:sp>
        <p:nvSpPr>
          <p:cNvPr id="8" name="TextBox 7">
            <a:extLst>
              <a:ext uri="{FF2B5EF4-FFF2-40B4-BE49-F238E27FC236}">
                <a16:creationId xmlns:a16="http://schemas.microsoft.com/office/drawing/2014/main" id="{B7CC245B-17C0-4840-A99A-1E474B20ED9E}"/>
              </a:ext>
            </a:extLst>
          </p:cNvPr>
          <p:cNvSpPr txBox="1"/>
          <p:nvPr/>
        </p:nvSpPr>
        <p:spPr>
          <a:xfrm>
            <a:off x="1676400" y="6265038"/>
            <a:ext cx="8534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Candara" panose="020E0502030303020204" pitchFamily="34" charset="0"/>
                <a:ea typeface="+mn-ea"/>
                <a:cs typeface="+mn-cs"/>
              </a:rPr>
              <a:t>Source: </a:t>
            </a:r>
            <a:r>
              <a:rPr kumimoji="0" lang="en-US" sz="1200" b="0" i="0" u="none" strike="noStrike" kern="1200" cap="none" spc="0" normalizeH="0" baseline="0" noProof="0" dirty="0" err="1">
                <a:ln>
                  <a:noFill/>
                </a:ln>
                <a:solidFill>
                  <a:srgbClr val="1A1A1A"/>
                </a:solidFill>
                <a:effectLst/>
                <a:uLnTx/>
                <a:uFillTx/>
                <a:latin typeface="Candara" panose="020E0502030303020204" pitchFamily="34" charset="0"/>
                <a:ea typeface="+mn-ea"/>
                <a:cs typeface="+mn-cs"/>
              </a:rPr>
              <a:t>Munira</a:t>
            </a:r>
            <a:r>
              <a:rPr kumimoji="0" lang="en-US" sz="1200" b="0" i="0" u="none" strike="noStrike" kern="1200" cap="none" spc="0" normalizeH="0" baseline="0" noProof="0" dirty="0">
                <a:ln>
                  <a:noFill/>
                </a:ln>
                <a:solidFill>
                  <a:srgbClr val="1A1A1A"/>
                </a:solidFill>
                <a:effectLst/>
                <a:uLnTx/>
                <a:uFillTx/>
                <a:latin typeface="Candara" panose="020E0502030303020204" pitchFamily="34" charset="0"/>
                <a:ea typeface="+mn-ea"/>
                <a:cs typeface="+mn-cs"/>
              </a:rPr>
              <a:t> Z. Gunja, Evan D. </a:t>
            </a:r>
            <a:r>
              <a:rPr kumimoji="0" lang="en-US" sz="1200" b="0" i="0" u="none" strike="noStrike" kern="1200" cap="none" spc="0" normalizeH="0" baseline="0" noProof="0" dirty="0" err="1">
                <a:ln>
                  <a:noFill/>
                </a:ln>
                <a:solidFill>
                  <a:srgbClr val="1A1A1A"/>
                </a:solidFill>
                <a:effectLst/>
                <a:uLnTx/>
                <a:uFillTx/>
                <a:latin typeface="Candara" panose="020E0502030303020204" pitchFamily="34" charset="0"/>
                <a:ea typeface="+mn-ea"/>
                <a:cs typeface="+mn-cs"/>
              </a:rPr>
              <a:t>Gumas</a:t>
            </a:r>
            <a:r>
              <a:rPr kumimoji="0" lang="en-US" sz="1200" b="0" i="0" u="none" strike="noStrike" kern="1200" cap="none" spc="0" normalizeH="0" baseline="0" noProof="0" dirty="0">
                <a:ln>
                  <a:noFill/>
                </a:ln>
                <a:solidFill>
                  <a:srgbClr val="1A1A1A"/>
                </a:solidFill>
                <a:effectLst/>
                <a:uLnTx/>
                <a:uFillTx/>
                <a:latin typeface="Candara" panose="020E0502030303020204" pitchFamily="34" charset="0"/>
                <a:ea typeface="+mn-ea"/>
                <a:cs typeface="+mn-cs"/>
              </a:rPr>
              <a:t>, and Reginald D. Williams II, “The U.S. Maternal Mortality Crisis Continues to Worsen: An International Comparison,” To the Point (blog), Commonwealth Fund, Dec. 1, 2022. </a:t>
            </a:r>
            <a:r>
              <a:rPr kumimoji="0" lang="en-US" sz="1200" b="0" i="0" u="none" strike="noStrike" kern="1200" cap="none" spc="0" normalizeH="0" baseline="0" noProof="0" dirty="0">
                <a:ln>
                  <a:noFill/>
                </a:ln>
                <a:solidFill>
                  <a:srgbClr val="57277B"/>
                </a:solidFill>
                <a:effectLst/>
                <a:uLnTx/>
                <a:uFillTx/>
                <a:latin typeface="Candara" panose="020E0502030303020204" pitchFamily="34" charset="0"/>
                <a:ea typeface="+mn-ea"/>
                <a:cs typeface="+mn-cs"/>
                <a:hlinkClick r:id="rId5"/>
              </a:rPr>
              <a:t>https://doi.org/10.26099/8vem-fc65</a:t>
            </a:r>
            <a:endParaRPr kumimoji="0" lang="en-US" sz="1200" b="0" i="0" u="none" strike="noStrike" kern="1200" cap="none" spc="0" normalizeH="0" baseline="0" noProof="0" dirty="0">
              <a:ln>
                <a:noFill/>
              </a:ln>
              <a:solidFill>
                <a:srgbClr val="57277B"/>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50191942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005661-AB6D-4A5E-8DAD-9E5806CF7BD3}"/>
              </a:ext>
            </a:extLst>
          </p:cNvPr>
          <p:cNvPicPr>
            <a:picLocks noChangeAspect="1"/>
          </p:cNvPicPr>
          <p:nvPr/>
        </p:nvPicPr>
        <p:blipFill rotWithShape="1">
          <a:blip r:embed="rId3"/>
          <a:srcRect l="34375" t="25719" r="18750" b="54444"/>
          <a:stretch/>
        </p:blipFill>
        <p:spPr>
          <a:xfrm>
            <a:off x="828964" y="867364"/>
            <a:ext cx="10534071" cy="2507522"/>
          </a:xfrm>
          <a:prstGeom prst="rect">
            <a:avLst/>
          </a:prstGeom>
        </p:spPr>
      </p:pic>
      <p:pic>
        <p:nvPicPr>
          <p:cNvPr id="1026" name="Picture 2" descr="CDC Center for Disease Control and Prevention Logo PNG Vector (EPS) Free  Download">
            <a:extLst>
              <a:ext uri="{FF2B5EF4-FFF2-40B4-BE49-F238E27FC236}">
                <a16:creationId xmlns:a16="http://schemas.microsoft.com/office/drawing/2014/main" id="{A76EB31E-C178-492A-99C6-B623E23D1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62625"/>
            <a:ext cx="2857500" cy="1095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E35ADE-E76A-4DD0-B06E-82FFCBA04281}"/>
              </a:ext>
            </a:extLst>
          </p:cNvPr>
          <p:cNvSpPr txBox="1"/>
          <p:nvPr/>
        </p:nvSpPr>
        <p:spPr>
          <a:xfrm>
            <a:off x="152400" y="3483114"/>
            <a:ext cx="1216711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7774F"/>
                </a:solidFill>
                <a:effectLst/>
                <a:uLnTx/>
                <a:uFillTx/>
                <a:latin typeface="Candara" panose="020E0502030303020204" pitchFamily="34" charset="0"/>
                <a:ea typeface="+mn-ea"/>
                <a:cs typeface="+mn-cs"/>
              </a:rPr>
              <a:t>#1 Cause of Maternal Death = Mental Health Conditions </a:t>
            </a:r>
          </a:p>
        </p:txBody>
      </p:sp>
    </p:spTree>
    <p:extLst>
      <p:ext uri="{BB962C8B-B14F-4D97-AF65-F5344CB8AC3E}">
        <p14:creationId xmlns:p14="http://schemas.microsoft.com/office/powerpoint/2010/main" val="380074393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0936-373E-FA4E-9EF7-4013FEA1E5ED}"/>
              </a:ext>
            </a:extLst>
          </p:cNvPr>
          <p:cNvSpPr>
            <a:spLocks noGrp="1"/>
          </p:cNvSpPr>
          <p:nvPr>
            <p:ph type="title"/>
          </p:nvPr>
        </p:nvSpPr>
        <p:spPr/>
        <p:txBody>
          <a:bodyPr>
            <a:normAutofit fontScale="90000"/>
          </a:bodyPr>
          <a:lstStyle/>
          <a:p>
            <a:r>
              <a:rPr lang="en-US" sz="3100" b="1" dirty="0">
                <a:effectLst/>
                <a:latin typeface="Times New Roman" panose="02020603050405020304" pitchFamily="18" charset="0"/>
                <a:ea typeface="Times New Roman" panose="02020603050405020304" pitchFamily="18" charset="0"/>
              </a:rPr>
              <a:t>NATIONAL SHERIFFS’ ASSOCIATION SUPPORTS ACCESS TO EVIDENCE-BASED MATERNAL HEALTH AND OTHER WOMEN’S HEALTH CARE IN OUR NATION’S JAILS</a:t>
            </a:r>
            <a:r>
              <a:rPr lang="en-US" sz="4000" b="1" dirty="0">
                <a:effectLst/>
                <a:latin typeface="Times New Roman" panose="02020603050405020304" pitchFamily="18" charset="0"/>
                <a:ea typeface="Times New Roman" panose="02020603050405020304" pitchFamily="18" charset="0"/>
              </a:rPr>
              <a:t> </a:t>
            </a:r>
            <a:br>
              <a:rPr lang="en-US" sz="4000" b="1" dirty="0">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95E7065-B15C-AB41-8637-92A7C10F29B3}"/>
              </a:ext>
            </a:extLst>
          </p:cNvPr>
          <p:cNvSpPr>
            <a:spLocks noGrp="1"/>
          </p:cNvSpPr>
          <p:nvPr>
            <p:ph idx="1"/>
          </p:nvPr>
        </p:nvSpPr>
        <p:spPr/>
        <p:txBody>
          <a:bodyPr>
            <a:normAutofit/>
          </a:bodyPr>
          <a:lstStyle/>
          <a:p>
            <a:pPr marL="0" marR="0" indent="0" algn="ctr">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our nation’s Sheriffs oversee the vast majority of local jails and, as such, have the responsibility to maintain the safety and security of the facility for all who live and work within; and,</a:t>
            </a:r>
          </a:p>
          <a:p>
            <a:pPr marL="0" marR="0" indent="0" algn="just">
              <a:spcBef>
                <a:spcPts val="0"/>
              </a:spcBef>
              <a:spcAft>
                <a:spcPts val="0"/>
              </a:spcAft>
              <a:buNone/>
            </a:pPr>
            <a:r>
              <a:rPr lang="en-US" sz="1800" b="1" dirty="0">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there are more than 1.7 million arrests of females who pass through our nations jails annually; and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 </a:t>
            </a:r>
            <a:r>
              <a:rPr lang="en-US" sz="1800" dirty="0">
                <a:effectLst/>
                <a:latin typeface="Times New Roman" panose="02020603050405020304" pitchFamily="18" charset="0"/>
                <a:ea typeface="Times New Roman" panose="02020603050405020304" pitchFamily="18" charset="0"/>
              </a:rPr>
              <a:t>women in jail have distinct and often time-sensitive health care needs that includes access to: pregnancy and postpartum care; contraception methods for those who want to avoid pregnancy upon release; screening and treatment for sexually transmitted infections; an adequate supply of menstrual products; trauma informed care; mental health care; substance use disorder treatment; and</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dirty="0">
                <a:effectLst/>
                <a:latin typeface="Times New Roman" panose="02020603050405020304" pitchFamily="18" charset="0"/>
                <a:ea typeface="Times New Roman" panose="02020603050405020304" pitchFamily="18" charset="0"/>
              </a:rPr>
              <a:t> sixty percent of incarcerated women are mothers and primary care givers to young children; </a:t>
            </a:r>
          </a:p>
          <a:p>
            <a:endParaRPr lang="en-US" dirty="0"/>
          </a:p>
        </p:txBody>
      </p:sp>
    </p:spTree>
    <p:extLst>
      <p:ext uri="{BB962C8B-B14F-4D97-AF65-F5344CB8AC3E}">
        <p14:creationId xmlns:p14="http://schemas.microsoft.com/office/powerpoint/2010/main" val="1143994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4C5D-F6F7-1447-8628-B2E952A297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A8EC27-0E90-DE42-A0D8-6F66B2C7AD8D}"/>
              </a:ext>
            </a:extLst>
          </p:cNvPr>
          <p:cNvSpPr>
            <a:spLocks noGrp="1"/>
          </p:cNvSpPr>
          <p:nvPr>
            <p:ph idx="1"/>
          </p:nvPr>
        </p:nvSpPr>
        <p:spPr/>
        <p:txBody>
          <a:bodyPr>
            <a:normAutofit/>
          </a:bodyPr>
          <a:lstStyle/>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incarceration of mothers has been defined as an adverse childhood experience (ACE), putting their children at increased risk of poverty, trauma, poor education, and future incarceration;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family-friendly and frequent visitation between mothers and children, especially when they are infants, helps to maintain important bonds that may reduce the risk of adverse outcomes for children; and</a:t>
            </a:r>
          </a:p>
          <a:p>
            <a:pPr marL="0" marR="0" indent="0" algn="just">
              <a:spcBef>
                <a:spcPts val="0"/>
              </a:spcBef>
              <a:spcAft>
                <a:spcPts val="0"/>
              </a:spcAft>
              <a:buNone/>
            </a:pPr>
            <a:endParaRPr lang="en-US" sz="1800" b="1"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from 2016-2017 it was estimated that there are 55,000 admissions of pregnant women to U.S. jails; and</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dirty="0">
                <a:effectLst/>
                <a:latin typeface="Times New Roman" panose="02020603050405020304" pitchFamily="18" charset="0"/>
                <a:ea typeface="Times New Roman" panose="02020603050405020304" pitchFamily="18" charset="0"/>
              </a:rPr>
              <a:t> some of these women will give birth, have miscarriages, abortions, and other pregnancy outcomes while they are in custody;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there are no comprehensive, accurate, or updated data available on the number of pregnant or postpartum women in our nation’s jails and what the outcomes of those pregnancies are; and</a:t>
            </a:r>
          </a:p>
          <a:p>
            <a:endParaRPr lang="en-US" dirty="0"/>
          </a:p>
        </p:txBody>
      </p:sp>
    </p:spTree>
    <p:extLst>
      <p:ext uri="{BB962C8B-B14F-4D97-AF65-F5344CB8AC3E}">
        <p14:creationId xmlns:p14="http://schemas.microsoft.com/office/powerpoint/2010/main" val="373265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3C55-27DF-F94A-868E-954B71862A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18CD93-7F35-A942-9521-C8D0C2570C00}"/>
              </a:ext>
            </a:extLst>
          </p:cNvPr>
          <p:cNvSpPr>
            <a:spLocks noGrp="1"/>
          </p:cNvSpPr>
          <p:nvPr>
            <p:ph idx="1"/>
          </p:nvPr>
        </p:nvSpPr>
        <p:spPr/>
        <p:txBody>
          <a:bodyPr>
            <a:normAutofit/>
          </a:bodyPr>
          <a:lstStyle/>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U.S. has the highest rate of maternal mortality of any high-income country;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more than half of maternal deaths occur in the post-partum period (i.e., up to 12 months after delivery), when some women are still incarcerated,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most maternal deaths are preventable when there is access to timely and appropriate health care; and</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 </a:t>
            </a:r>
            <a:r>
              <a:rPr lang="en-US" sz="1800" dirty="0">
                <a:effectLst/>
                <a:latin typeface="Times New Roman" panose="02020603050405020304" pitchFamily="18" charset="0"/>
                <a:ea typeface="Times New Roman" panose="02020603050405020304" pitchFamily="18" charset="0"/>
              </a:rPr>
              <a:t>pregnant and postpartum women in jail have numerous high risk medical and psychosocial conditions that put them at increased risk of adverse outcomes;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providing pregnant and postpartum women in jail with access to comprehensive prenatal care and to emergency pregnancy care by qualified providers helps to ensure safe outcomes for mothers and infants; and</a:t>
            </a:r>
          </a:p>
          <a:p>
            <a:endParaRPr lang="en-US" dirty="0"/>
          </a:p>
        </p:txBody>
      </p:sp>
    </p:spTree>
    <p:extLst>
      <p:ext uri="{BB962C8B-B14F-4D97-AF65-F5344CB8AC3E}">
        <p14:creationId xmlns:p14="http://schemas.microsoft.com/office/powerpoint/2010/main" val="253362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9DE0-F9AB-F045-9C83-42F30C284B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D4F13-C970-4743-8DDC-DD0FC58652BF}"/>
              </a:ext>
            </a:extLst>
          </p:cNvPr>
          <p:cNvSpPr>
            <a:spLocks noGrp="1"/>
          </p:cNvSpPr>
          <p:nvPr>
            <p:ph idx="1"/>
          </p:nvPr>
        </p:nvSpPr>
        <p:spPr/>
        <p:txBody>
          <a:bodyPr>
            <a:normAutofit/>
          </a:bodyPr>
          <a:lstStyle/>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untreated mental health conditions and drug overdose are leading causes of maternal mortality;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seventy percent of women in jails have a mental health condition;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seventy percent of women in jails have a substance use issue, with at least 16% of pregnant women in jails having opioid use disorder; and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b="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there are maternal deaths, stillbirths, and infant deaths in jails when pregnant </a:t>
            </a:r>
            <a:r>
              <a:rPr lang="en-US" sz="1800" dirty="0" err="1">
                <a:effectLst/>
                <a:latin typeface="Times New Roman" panose="02020603050405020304" pitchFamily="18" charset="0"/>
                <a:ea typeface="Times New Roman" panose="02020603050405020304" pitchFamily="18" charset="0"/>
              </a:rPr>
              <a:t>womens</a:t>
            </a:r>
            <a:r>
              <a:rPr lang="en-US" sz="1800" dirty="0">
                <a:effectLst/>
                <a:latin typeface="Times New Roman" panose="02020603050405020304" pitchFamily="18" charset="0"/>
                <a:ea typeface="Times New Roman" panose="02020603050405020304" pitchFamily="18" charset="0"/>
              </a:rPr>
              <a:t>’ urgent symptoms and health care need are not addressed;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 </a:t>
            </a:r>
            <a:r>
              <a:rPr lang="en-US" sz="1800" dirty="0">
                <a:effectLst/>
                <a:latin typeface="Times New Roman" panose="02020603050405020304" pitchFamily="18" charset="0"/>
                <a:ea typeface="Times New Roman" panose="02020603050405020304" pitchFamily="18" charset="0"/>
              </a:rPr>
              <a:t>providing pregnant women in jail with timely access to comprehensive pregnancy and postpartum care by a qualified provider and with emergency referral when there are “urgent maternal warning signs” contributes to positive outcomes for them and their babies and can reduce the risk of death; and</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endParaRPr lang="en-US" dirty="0"/>
          </a:p>
        </p:txBody>
      </p:sp>
    </p:spTree>
    <p:extLst>
      <p:ext uri="{BB962C8B-B14F-4D97-AF65-F5344CB8AC3E}">
        <p14:creationId xmlns:p14="http://schemas.microsoft.com/office/powerpoint/2010/main" val="3998670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B441-AA5E-D940-975A-B5B658EC88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C3B18B-671B-9E42-89BC-E0A8FABBF97C}"/>
              </a:ext>
            </a:extLst>
          </p:cNvPr>
          <p:cNvSpPr>
            <a:spLocks noGrp="1"/>
          </p:cNvSpPr>
          <p:nvPr>
            <p:ph idx="1"/>
          </p:nvPr>
        </p:nvSpPr>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a:t>
            </a:r>
            <a:r>
              <a:rPr lang="en-US" sz="1800" dirty="0">
                <a:effectLst/>
                <a:latin typeface="Times New Roman" panose="02020603050405020304" pitchFamily="18" charset="0"/>
                <a:ea typeface="Times New Roman" panose="02020603050405020304" pitchFamily="18" charset="0"/>
              </a:rPr>
              <a:t>, pregnant individuals with OUD have distinct needs, including: avoiding opioid withdrawal due to the maternal and fetal harms; access to continuation and initiation of MAT/MOUD in custody during pregnancy and postpartum with methadone and buprenorphine (naltrexone is not used in pregnancy); and care that is specialized to their needs, all of which are necessary to optimize outcomes for pregnant individuals and their babies; and,</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 </a:t>
            </a:r>
            <a:r>
              <a:rPr lang="en-US" sz="1800" dirty="0">
                <a:effectLst/>
                <a:latin typeface="Times New Roman" panose="02020603050405020304" pitchFamily="18" charset="0"/>
                <a:ea typeface="Times New Roman" panose="02020603050405020304" pitchFamily="18" charset="0"/>
              </a:rPr>
              <a:t>breast milk has numerous established health benefits for infants and mothers, is safe for infants of mothers stable on MAT/MOUD, and is feasible to provide in jail settings; and</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 </a:t>
            </a:r>
            <a:r>
              <a:rPr lang="en-US" sz="1800" dirty="0">
                <a:effectLst/>
                <a:latin typeface="Times New Roman" panose="02020603050405020304" pitchFamily="18" charset="0"/>
                <a:ea typeface="Times New Roman" panose="02020603050405020304" pitchFamily="18" charset="0"/>
              </a:rPr>
              <a:t>female staff working in jails who are pregnant may have pregnancy emergencies or need accommodations for pumping breastmilk; and </a:t>
            </a:r>
          </a:p>
          <a:p>
            <a:pPr marL="0" marR="0" indent="0">
              <a:spcBef>
                <a:spcPts val="0"/>
              </a:spcBef>
              <a:spcAft>
                <a:spcPts val="0"/>
              </a:spcAft>
              <a:buNone/>
            </a:pPr>
            <a:endParaRPr lang="en-US" sz="1800" b="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WHEREAS, </a:t>
            </a:r>
            <a:r>
              <a:rPr lang="en-US" sz="1800" dirty="0">
                <a:effectLst/>
                <a:latin typeface="Times New Roman" panose="02020603050405020304" pitchFamily="18" charset="0"/>
                <a:ea typeface="Times New Roman" panose="02020603050405020304" pitchFamily="18" charset="0"/>
              </a:rPr>
              <a:t>jails, especially those in rural areas, may have limited resources and training to address and collect data about pregnant, postpartum, and non-pregnant women’s health care needs and outcomes; </a:t>
            </a:r>
          </a:p>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8996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91B1-4E7F-044C-B3DD-DE0FC8538E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2FA415-B57A-C649-8826-21B71992501A}"/>
              </a:ext>
            </a:extLst>
          </p:cNvPr>
          <p:cNvSpPr>
            <a:spLocks noGrp="1"/>
          </p:cNvSpPr>
          <p:nvPr>
            <p:ph idx="1"/>
          </p:nvPr>
        </p:nvSpPr>
        <p:spPr/>
        <p:txBody>
          <a:bodyPr>
            <a:normAutofit/>
          </a:bodyPr>
          <a:lstStyle/>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NOW, THEREFORE, BE IT RESOLVED, </a:t>
            </a:r>
            <a:r>
              <a:rPr lang="en-US" sz="1800" dirty="0">
                <a:effectLst/>
                <a:latin typeface="Times New Roman" panose="02020603050405020304" pitchFamily="18" charset="0"/>
                <a:ea typeface="Times New Roman" panose="02020603050405020304" pitchFamily="18" charset="0"/>
              </a:rPr>
              <a:t>that the National Sheriffs’ Association (NSA) supports the provision in all jails, regardless of size or location, of comprehensive routine and urgent pregnancy, postpartum, care, care for mental illness, care for opioid use disorder, support for breast feeding, family-friendly visitation with children, contraceptives, and other women’s health care needs, such as menstrual supplies at no cost to women, in line with recommendations of the National Commission on Correctional Health Care, Bureau of Justice Assistance, U.S. Department of Justice, American Society for Addiction Medicine, and the American College of Obstetricians Gynecologists; and  </a:t>
            </a:r>
          </a:p>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BE IT FURTHER RESOLVED, </a:t>
            </a:r>
            <a:r>
              <a:rPr lang="en-US" sz="1800" dirty="0">
                <a:effectLst/>
                <a:latin typeface="Times New Roman" panose="02020603050405020304" pitchFamily="18" charset="0"/>
                <a:ea typeface="Times New Roman" panose="02020603050405020304" pitchFamily="18" charset="0"/>
              </a:rPr>
              <a:t>that the NSA supports the collaboration of jails with local public health agencies, women’s health care providers, and relevant community organizations to collect data on pregnancy, provide qualified pregnancy care, and other essential services; and</a:t>
            </a:r>
          </a:p>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BE IT FURTHER RESOLVED, </a:t>
            </a:r>
            <a:r>
              <a:rPr lang="en-US" sz="1800" dirty="0">
                <a:effectLst/>
                <a:latin typeface="Times New Roman" panose="02020603050405020304" pitchFamily="18" charset="0"/>
                <a:ea typeface="Times New Roman" panose="02020603050405020304" pitchFamily="18" charset="0"/>
              </a:rPr>
              <a:t>that the NSA supports training of frontline staff to recognize potential signs of labor and other pregnancy emergencies, using tools such as the CDC’s “Urgent Maternal Warning Signs” rubric, and refer those with such emergencies for appropriate care.</a:t>
            </a:r>
          </a:p>
          <a:p>
            <a:endParaRPr lang="en-US" dirty="0"/>
          </a:p>
        </p:txBody>
      </p:sp>
    </p:spTree>
    <p:extLst>
      <p:ext uri="{BB962C8B-B14F-4D97-AF65-F5344CB8AC3E}">
        <p14:creationId xmlns:p14="http://schemas.microsoft.com/office/powerpoint/2010/main" val="3470437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09800" y="1371600"/>
            <a:ext cx="8458200" cy="2057400"/>
          </a:xfrm>
        </p:spPr>
        <p:txBody>
          <a:bodyPr>
            <a:normAutofit fontScale="90000"/>
          </a:bodyPr>
          <a:lstStyle/>
          <a:p>
            <a:pPr algn="ctr"/>
            <a:r>
              <a:rPr lang="en-US" b="1" dirty="0"/>
              <a:t>NSA Jails, Detention &amp; Corrections Committee Meeting </a:t>
            </a:r>
            <a:br>
              <a:rPr lang="en-US" b="1" dirty="0"/>
            </a:br>
            <a:r>
              <a:rPr lang="en-US" b="1" dirty="0"/>
              <a:t>January 31</a:t>
            </a:r>
            <a:r>
              <a:rPr lang="en-US" b="1" baseline="30000" dirty="0"/>
              <a:t>st</a:t>
            </a:r>
            <a:r>
              <a:rPr lang="en-US" b="1" dirty="0"/>
              <a:t>, 2026</a:t>
            </a:r>
            <a:br>
              <a:rPr lang="en-US" b="1" dirty="0"/>
            </a:br>
            <a:r>
              <a:rPr lang="en-US" b="1" dirty="0"/>
              <a:t>WELCOME</a:t>
            </a:r>
            <a:br>
              <a:rPr lang="en-US" dirty="0"/>
            </a:br>
            <a:br>
              <a:rPr lang="en-US" sz="3600" dirty="0"/>
            </a:br>
            <a:endParaRPr lang="en-US" dirty="0"/>
          </a:p>
        </p:txBody>
      </p:sp>
      <p:sp>
        <p:nvSpPr>
          <p:cNvPr id="3" name="Subtitle 2"/>
          <p:cNvSpPr>
            <a:spLocks noGrp="1"/>
          </p:cNvSpPr>
          <p:nvPr>
            <p:ph type="subTitle" idx="4294967295"/>
          </p:nvPr>
        </p:nvSpPr>
        <p:spPr>
          <a:xfrm>
            <a:off x="1524000" y="3429001"/>
            <a:ext cx="7119257" cy="3429000"/>
          </a:xfrm>
        </p:spPr>
        <p:txBody>
          <a:bodyPr>
            <a:normAutofit/>
          </a:bodyPr>
          <a:lstStyle/>
          <a:p>
            <a:pPr marL="109728" indent="0">
              <a:lnSpc>
                <a:spcPct val="80000"/>
              </a:lnSpc>
              <a:buNone/>
            </a:pPr>
            <a:endParaRPr lang="en-US" altLang="en-US" sz="1600" dirty="0">
              <a:solidFill>
                <a:srgbClr val="443329"/>
              </a:solidFill>
              <a:ea typeface="ＭＳ Ｐゴシック" charset="-128"/>
            </a:endParaRP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581400"/>
            <a:ext cx="1953136" cy="1828800"/>
          </a:xfrm>
          <a:prstGeom prst="rect">
            <a:avLst/>
          </a:prstGeom>
        </p:spPr>
      </p:pic>
    </p:spTree>
    <p:extLst>
      <p:ext uri="{BB962C8B-B14F-4D97-AF65-F5344CB8AC3E}">
        <p14:creationId xmlns:p14="http://schemas.microsoft.com/office/powerpoint/2010/main" val="2599015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5605849"/>
          </a:xfrm>
          <a:custGeom>
            <a:avLst/>
            <a:gdLst/>
            <a:ahLst/>
            <a:cxnLst/>
            <a:rect l="l" t="t" r="r" b="b"/>
            <a:pathLst>
              <a:path w="18961564" h="8651214">
                <a:moveTo>
                  <a:pt x="0" y="0"/>
                </a:moveTo>
                <a:lnTo>
                  <a:pt x="18961564" y="0"/>
                </a:lnTo>
                <a:lnTo>
                  <a:pt x="18961564" y="8651213"/>
                </a:lnTo>
                <a:lnTo>
                  <a:pt x="0" y="8651213"/>
                </a:lnTo>
                <a:lnTo>
                  <a:pt x="0" y="0"/>
                </a:lnTo>
                <a:close/>
              </a:path>
            </a:pathLst>
          </a:custGeom>
          <a:blipFill>
            <a:blip r:embed="rId2">
              <a:alphaModFix amt="59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6000"/>
            </a:blip>
            <a:stretch>
              <a:fillRect r="-13445" b="-3462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235200" y="-270644"/>
            <a:ext cx="6648344" cy="3440518"/>
          </a:xfrm>
          <a:custGeom>
            <a:avLst/>
            <a:gdLst/>
            <a:ahLst/>
            <a:cxnLst/>
            <a:rect l="l" t="t" r="r" b="b"/>
            <a:pathLst>
              <a:path w="9972516" h="5160777">
                <a:moveTo>
                  <a:pt x="0" y="0"/>
                </a:moveTo>
                <a:lnTo>
                  <a:pt x="9972516" y="0"/>
                </a:lnTo>
                <a:lnTo>
                  <a:pt x="9972516" y="5160777"/>
                </a:lnTo>
                <a:lnTo>
                  <a:pt x="0" y="5160777"/>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39652" y="67292"/>
            <a:ext cx="4712696" cy="2654819"/>
          </a:xfrm>
          <a:custGeom>
            <a:avLst/>
            <a:gdLst/>
            <a:ahLst/>
            <a:cxnLst/>
            <a:rect l="l" t="t" r="r" b="b"/>
            <a:pathLst>
              <a:path w="7069044" h="3982228">
                <a:moveTo>
                  <a:pt x="0" y="0"/>
                </a:moveTo>
                <a:lnTo>
                  <a:pt x="7069044" y="0"/>
                </a:lnTo>
                <a:lnTo>
                  <a:pt x="7069044" y="3982229"/>
                </a:lnTo>
                <a:lnTo>
                  <a:pt x="0" y="398222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9D72A9D9-7978-286C-5468-17F699FDA9D8}"/>
              </a:ext>
            </a:extLst>
          </p:cNvPr>
          <p:cNvSpPr>
            <a:spLocks noGrp="1"/>
          </p:cNvSpPr>
          <p:nvPr>
            <p:ph type="ctrTitle"/>
          </p:nvPr>
        </p:nvSpPr>
        <p:spPr>
          <a:xfrm>
            <a:off x="1306285" y="2722111"/>
            <a:ext cx="10221685" cy="1893471"/>
          </a:xfrm>
        </p:spPr>
        <p:txBody>
          <a:bodyPr>
            <a:normAutofit/>
          </a:bodyPr>
          <a:lstStyle/>
          <a:p>
            <a:r>
              <a:rPr lang="en-US" sz="3200" b="1" dirty="0"/>
              <a:t>Innovative Approaches to Pregnant and Postpartum Women in Jail: Doula Programs and Custody Staff Training </a:t>
            </a:r>
            <a:endParaRPr lang="en-US" sz="3200" dirty="0"/>
          </a:p>
        </p:txBody>
      </p:sp>
      <p:sp>
        <p:nvSpPr>
          <p:cNvPr id="7" name="Subtitle 6">
            <a:extLst>
              <a:ext uri="{FF2B5EF4-FFF2-40B4-BE49-F238E27FC236}">
                <a16:creationId xmlns:a16="http://schemas.microsoft.com/office/drawing/2014/main" id="{D4D4411B-96F2-5E5D-4C5A-D775419C9FEE}"/>
              </a:ext>
            </a:extLst>
          </p:cNvPr>
          <p:cNvSpPr>
            <a:spLocks noGrp="1"/>
          </p:cNvSpPr>
          <p:nvPr>
            <p:ph type="subTitle" idx="1"/>
          </p:nvPr>
        </p:nvSpPr>
        <p:spPr>
          <a:xfrm>
            <a:off x="3182257" y="4669489"/>
            <a:ext cx="5994400" cy="1431494"/>
          </a:xfrm>
        </p:spPr>
        <p:txBody>
          <a:bodyPr>
            <a:normAutofit lnSpcReduction="10000"/>
          </a:bodyPr>
          <a:lstStyle/>
          <a:p>
            <a:r>
              <a:rPr lang="en-US" sz="2800" dirty="0">
                <a:solidFill>
                  <a:srgbClr val="C00000"/>
                </a:solidFill>
              </a:rPr>
              <a:t>Sheriff Jose Quiroz</a:t>
            </a:r>
          </a:p>
          <a:p>
            <a:r>
              <a:rPr lang="en-US" sz="2800" dirty="0">
                <a:solidFill>
                  <a:srgbClr val="C00000"/>
                </a:solidFill>
              </a:rPr>
              <a:t>Kenda Sutton-El</a:t>
            </a:r>
          </a:p>
          <a:p>
            <a:r>
              <a:rPr lang="en-US" sz="2800" dirty="0">
                <a:solidFill>
                  <a:srgbClr val="C00000"/>
                </a:solidFill>
              </a:rPr>
              <a:t>Carolyn Sufrin</a:t>
            </a:r>
          </a:p>
        </p:txBody>
      </p:sp>
      <p:sp>
        <p:nvSpPr>
          <p:cNvPr id="8" name="Rectangle 7">
            <a:extLst>
              <a:ext uri="{FF2B5EF4-FFF2-40B4-BE49-F238E27FC236}">
                <a16:creationId xmlns:a16="http://schemas.microsoft.com/office/drawing/2014/main" id="{C28AEBEC-58D6-F255-B1F5-F766DC86481A}"/>
              </a:ext>
            </a:extLst>
          </p:cNvPr>
          <p:cNvSpPr/>
          <p:nvPr/>
        </p:nvSpPr>
        <p:spPr>
          <a:xfrm>
            <a:off x="8196943" y="413657"/>
            <a:ext cx="3875314" cy="26548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MONDAY FEBRUARY 2</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11AM-12PM</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COMMERCE ROOM</a:t>
            </a:r>
          </a:p>
        </p:txBody>
      </p:sp>
    </p:spTree>
    <p:extLst>
      <p:ext uri="{BB962C8B-B14F-4D97-AF65-F5344CB8AC3E}">
        <p14:creationId xmlns:p14="http://schemas.microsoft.com/office/powerpoint/2010/main" val="102605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52C184-A29F-C122-9245-D484CF87947D}"/>
              </a:ext>
            </a:extLst>
          </p:cNvPr>
          <p:cNvSpPr>
            <a:spLocks noGrp="1"/>
          </p:cNvSpPr>
          <p:nvPr>
            <p:ph type="ctrTitle"/>
          </p:nvPr>
        </p:nvSpPr>
        <p:spPr>
          <a:xfrm>
            <a:off x="43747" y="1078180"/>
            <a:ext cx="12092311" cy="2387600"/>
          </a:xfrm>
        </p:spPr>
        <p:txBody>
          <a:bodyPr lIns="121920" tIns="60960" rIns="121920" bIns="60960" anchor="b"/>
          <a:lstStyle/>
          <a:p>
            <a:r>
              <a:rPr lang="en-US" dirty="0"/>
              <a:t>Federal Partners Update: </a:t>
            </a:r>
            <a:br>
              <a:rPr lang="en-US" dirty="0"/>
            </a:br>
            <a:r>
              <a:rPr lang="en-US" dirty="0"/>
              <a:t>BJS Jail Data</a:t>
            </a:r>
            <a:endParaRPr lang="en-US" dirty="0">
              <a:latin typeface="Roboto"/>
              <a:ea typeface="Roboto"/>
              <a:cs typeface="Roboto"/>
            </a:endParaRPr>
          </a:p>
        </p:txBody>
      </p:sp>
      <p:sp>
        <p:nvSpPr>
          <p:cNvPr id="7" name="Subtitle 6">
            <a:extLst>
              <a:ext uri="{FF2B5EF4-FFF2-40B4-BE49-F238E27FC236}">
                <a16:creationId xmlns:a16="http://schemas.microsoft.com/office/drawing/2014/main" id="{50274A61-540A-D917-DAF2-A9C755066D3C}"/>
              </a:ext>
            </a:extLst>
          </p:cNvPr>
          <p:cNvSpPr>
            <a:spLocks noGrp="1"/>
          </p:cNvSpPr>
          <p:nvPr>
            <p:ph type="subTitle" idx="1"/>
          </p:nvPr>
        </p:nvSpPr>
        <p:spPr>
          <a:xfrm>
            <a:off x="402333" y="3569876"/>
            <a:ext cx="11375136" cy="1655763"/>
          </a:xfrm>
        </p:spPr>
        <p:txBody>
          <a:bodyPr lIns="121920" tIns="60960" rIns="121920" bIns="60960" anchor="t"/>
          <a:lstStyle/>
          <a:p>
            <a:pPr marL="456342" indent="-456342">
              <a:lnSpc>
                <a:spcPct val="102880"/>
              </a:lnSpc>
              <a:defRPr/>
            </a:pPr>
            <a:r>
              <a:rPr lang="en-US" dirty="0"/>
              <a:t>National Sheriffs’ Association 2026 Winter Conference</a:t>
            </a:r>
            <a:br>
              <a:rPr lang="en-US" dirty="0"/>
            </a:br>
            <a:r>
              <a:rPr lang="en-US" dirty="0"/>
              <a:t>Jails, Detention and Corrections Committee</a:t>
            </a:r>
            <a:endParaRPr lang="en-US" dirty="0">
              <a:latin typeface="Roboto Light" charset="0"/>
              <a:ea typeface="Roboto Light" charset="0"/>
              <a:cs typeface="Roboto Light" charset="0"/>
            </a:endParaRPr>
          </a:p>
          <a:p>
            <a:pPr marL="456342" indent="-456342">
              <a:lnSpc>
                <a:spcPct val="102880"/>
              </a:lnSpc>
              <a:defRPr/>
            </a:pPr>
            <a:endParaRPr lang="en-US" dirty="0"/>
          </a:p>
          <a:p>
            <a:pPr marL="456342" indent="-456342">
              <a:lnSpc>
                <a:spcPct val="102880"/>
              </a:lnSpc>
              <a:defRPr/>
            </a:pPr>
            <a:r>
              <a:rPr lang="en-US" dirty="0"/>
              <a:t>Todd Minton, Chief</a:t>
            </a:r>
            <a:br>
              <a:rPr lang="en-US" dirty="0"/>
            </a:br>
            <a:r>
              <a:rPr lang="en-US" dirty="0"/>
              <a:t>Zhen Zeng, Statistician</a:t>
            </a:r>
            <a:br>
              <a:rPr lang="en-US" dirty="0"/>
            </a:br>
            <a:r>
              <a:rPr lang="en-US" dirty="0"/>
              <a:t>BJS – Jails and Community Corrections Statistics Unit</a:t>
            </a:r>
            <a:endParaRPr lang="en-US" dirty="0">
              <a:latin typeface="Roboto Light" charset="0"/>
              <a:ea typeface="Roboto Light" charset="0"/>
              <a:cs typeface="Roboto Light" charset="0"/>
            </a:endParaRPr>
          </a:p>
          <a:p>
            <a:pPr marL="456342" indent="-456342">
              <a:lnSpc>
                <a:spcPct val="102880"/>
              </a:lnSpc>
              <a:defRPr/>
            </a:pPr>
            <a:r>
              <a:rPr lang="en-US" dirty="0"/>
              <a:t>January 31, 2026</a:t>
            </a:r>
          </a:p>
        </p:txBody>
      </p:sp>
    </p:spTree>
    <p:extLst>
      <p:ext uri="{BB962C8B-B14F-4D97-AF65-F5344CB8AC3E}">
        <p14:creationId xmlns:p14="http://schemas.microsoft.com/office/powerpoint/2010/main" val="961467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9356-B3D4-F3EB-6AAF-E5E3AFE3EAC2}"/>
              </a:ext>
            </a:extLst>
          </p:cNvPr>
          <p:cNvSpPr>
            <a:spLocks noGrp="1"/>
          </p:cNvSpPr>
          <p:nvPr>
            <p:ph type="title"/>
          </p:nvPr>
        </p:nvSpPr>
        <p:spPr/>
        <p:txBody>
          <a:bodyPr/>
          <a:lstStyle/>
          <a:p>
            <a:r>
              <a:rPr lang="en-US" dirty="0"/>
              <a:t>What We’ll Cover</a:t>
            </a:r>
            <a:endParaRPr lang="en-US" dirty="0">
              <a:solidFill>
                <a:schemeClr val="tx1"/>
              </a:solidFill>
            </a:endParaRPr>
          </a:p>
        </p:txBody>
      </p:sp>
      <p:sp>
        <p:nvSpPr>
          <p:cNvPr id="3" name="Content Placeholder 2">
            <a:extLst>
              <a:ext uri="{FF2B5EF4-FFF2-40B4-BE49-F238E27FC236}">
                <a16:creationId xmlns:a16="http://schemas.microsoft.com/office/drawing/2014/main" id="{C58F18D4-1FDC-FD9E-2EEA-9996D80A57C9}"/>
              </a:ext>
            </a:extLst>
          </p:cNvPr>
          <p:cNvSpPr>
            <a:spLocks noGrp="1"/>
          </p:cNvSpPr>
          <p:nvPr>
            <p:ph idx="1"/>
          </p:nvPr>
        </p:nvSpPr>
        <p:spPr/>
        <p:txBody>
          <a:bodyPr/>
          <a:lstStyle/>
          <a:p>
            <a:r>
              <a:rPr lang="en-US" dirty="0">
                <a:solidFill>
                  <a:schemeClr val="tx1"/>
                </a:solidFill>
              </a:rPr>
              <a:t>Administrative jail surveys</a:t>
            </a:r>
          </a:p>
          <a:p>
            <a:r>
              <a:rPr lang="en-US" dirty="0">
                <a:solidFill>
                  <a:schemeClr val="tx1"/>
                </a:solidFill>
              </a:rPr>
              <a:t>Inmate surveys</a:t>
            </a:r>
          </a:p>
          <a:p>
            <a:r>
              <a:rPr lang="en-US" dirty="0">
                <a:solidFill>
                  <a:schemeClr val="tx1"/>
                </a:solidFill>
              </a:rPr>
              <a:t>Recent releases and upcoming products</a:t>
            </a:r>
          </a:p>
          <a:p>
            <a:r>
              <a:rPr lang="en-US" dirty="0">
                <a:solidFill>
                  <a:schemeClr val="tx1"/>
                </a:solidFill>
              </a:rPr>
              <a:t>New jail data tools</a:t>
            </a:r>
          </a:p>
        </p:txBody>
      </p:sp>
    </p:spTree>
    <p:extLst>
      <p:ext uri="{BB962C8B-B14F-4D97-AF65-F5344CB8AC3E}">
        <p14:creationId xmlns:p14="http://schemas.microsoft.com/office/powerpoint/2010/main" val="92935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DC71-0A12-3D31-7755-2B7824E2848E}"/>
              </a:ext>
            </a:extLst>
          </p:cNvPr>
          <p:cNvSpPr>
            <a:spLocks noGrp="1"/>
          </p:cNvSpPr>
          <p:nvPr>
            <p:ph type="title"/>
          </p:nvPr>
        </p:nvSpPr>
        <p:spPr>
          <a:xfrm>
            <a:off x="406400" y="1402080"/>
            <a:ext cx="11375136" cy="1178211"/>
          </a:xfrm>
        </p:spPr>
        <p:txBody>
          <a:bodyPr>
            <a:normAutofit/>
          </a:bodyPr>
          <a:lstStyle/>
          <a:p>
            <a:r>
              <a:rPr lang="en-US" dirty="0"/>
              <a:t>Census of Jails Updates: 2024 Data Release</a:t>
            </a:r>
            <a:endParaRPr lang="en-US" dirty="0">
              <a:solidFill>
                <a:schemeClr val="tx1"/>
              </a:solidFill>
            </a:endParaRPr>
          </a:p>
        </p:txBody>
      </p:sp>
      <p:sp>
        <p:nvSpPr>
          <p:cNvPr id="3" name="Content Placeholder 2">
            <a:extLst>
              <a:ext uri="{FF2B5EF4-FFF2-40B4-BE49-F238E27FC236}">
                <a16:creationId xmlns:a16="http://schemas.microsoft.com/office/drawing/2014/main" id="{97EF4C89-ED46-036B-25C8-F977A4068B74}"/>
              </a:ext>
            </a:extLst>
          </p:cNvPr>
          <p:cNvSpPr>
            <a:spLocks noGrp="1"/>
          </p:cNvSpPr>
          <p:nvPr>
            <p:ph idx="1"/>
          </p:nvPr>
        </p:nvSpPr>
        <p:spPr>
          <a:xfrm>
            <a:off x="406400" y="2580291"/>
            <a:ext cx="11375136" cy="3547060"/>
          </a:xfrm>
        </p:spPr>
        <p:txBody>
          <a:bodyPr>
            <a:normAutofit/>
          </a:bodyPr>
          <a:lstStyle/>
          <a:p>
            <a:r>
              <a:rPr lang="en-US" dirty="0">
                <a:solidFill>
                  <a:schemeClr val="tx1"/>
                </a:solidFill>
              </a:rPr>
              <a:t>Preliminary data released in December 2025 (admissions, incarceration rates, demographics) </a:t>
            </a:r>
          </a:p>
          <a:p>
            <a:r>
              <a:rPr lang="en-US" i="1" dirty="0">
                <a:solidFill>
                  <a:schemeClr val="tx1"/>
                </a:solidFill>
              </a:rPr>
              <a:t>Jail Inmates, 2024 </a:t>
            </a:r>
            <a:r>
              <a:rPr lang="en-US" dirty="0">
                <a:solidFill>
                  <a:schemeClr val="tx1"/>
                </a:solidFill>
              </a:rPr>
              <a:t>full report planned for spring 2026</a:t>
            </a:r>
          </a:p>
          <a:p>
            <a:r>
              <a:rPr lang="en-US" i="1" dirty="0">
                <a:solidFill>
                  <a:schemeClr val="tx1"/>
                </a:solidFill>
              </a:rPr>
              <a:t>Opioid Use Disorder Screening and Treatment in Local Jails, 2019 and 2024 </a:t>
            </a:r>
            <a:r>
              <a:rPr lang="en-US" dirty="0">
                <a:solidFill>
                  <a:schemeClr val="tx1"/>
                </a:solidFill>
              </a:rPr>
              <a:t>planned release late 2026</a:t>
            </a:r>
          </a:p>
          <a:p>
            <a:pPr marL="0" indent="0">
              <a:buNone/>
            </a:pPr>
            <a:endParaRPr lang="en-US" dirty="0">
              <a:solidFill>
                <a:schemeClr val="tx1"/>
              </a:solidFill>
            </a:endParaRPr>
          </a:p>
        </p:txBody>
      </p:sp>
    </p:spTree>
    <p:extLst>
      <p:ext uri="{BB962C8B-B14F-4D97-AF65-F5344CB8AC3E}">
        <p14:creationId xmlns:p14="http://schemas.microsoft.com/office/powerpoint/2010/main" val="1895131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B584-3715-CE3F-E379-8D0F53416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16793-6AA9-28BE-47A9-9EA4DC9F8CB0}"/>
              </a:ext>
            </a:extLst>
          </p:cNvPr>
          <p:cNvSpPr>
            <a:spLocks noGrp="1"/>
          </p:cNvSpPr>
          <p:nvPr>
            <p:ph type="title"/>
          </p:nvPr>
        </p:nvSpPr>
        <p:spPr>
          <a:xfrm>
            <a:off x="406400" y="1402080"/>
            <a:ext cx="11375136" cy="1178211"/>
          </a:xfrm>
        </p:spPr>
        <p:txBody>
          <a:bodyPr/>
          <a:lstStyle/>
          <a:p>
            <a:r>
              <a:rPr lang="en-US" dirty="0"/>
              <a:t>Census of Jails Updates: 2025 Collection</a:t>
            </a:r>
            <a:endParaRPr lang="en-US" dirty="0">
              <a:solidFill>
                <a:schemeClr val="tx1"/>
              </a:solidFill>
            </a:endParaRPr>
          </a:p>
        </p:txBody>
      </p:sp>
      <p:sp>
        <p:nvSpPr>
          <p:cNvPr id="3" name="Content Placeholder 2">
            <a:extLst>
              <a:ext uri="{FF2B5EF4-FFF2-40B4-BE49-F238E27FC236}">
                <a16:creationId xmlns:a16="http://schemas.microsoft.com/office/drawing/2014/main" id="{AEA346BE-2CC8-B60A-9CAB-EA4BC5A745C2}"/>
              </a:ext>
            </a:extLst>
          </p:cNvPr>
          <p:cNvSpPr>
            <a:spLocks noGrp="1"/>
          </p:cNvSpPr>
          <p:nvPr>
            <p:ph idx="1"/>
          </p:nvPr>
        </p:nvSpPr>
        <p:spPr>
          <a:xfrm>
            <a:off x="406400" y="2580291"/>
            <a:ext cx="11375136" cy="3547060"/>
          </a:xfrm>
        </p:spPr>
        <p:txBody>
          <a:bodyPr>
            <a:normAutofit/>
          </a:bodyPr>
          <a:lstStyle/>
          <a:p>
            <a:r>
              <a:rPr lang="en-US" dirty="0">
                <a:solidFill>
                  <a:schemeClr val="tx1"/>
                </a:solidFill>
              </a:rPr>
              <a:t>Data collection began January 2026</a:t>
            </a:r>
          </a:p>
          <a:p>
            <a:r>
              <a:rPr lang="en-US" dirty="0">
                <a:solidFill>
                  <a:schemeClr val="tx1"/>
                </a:solidFill>
              </a:rPr>
              <a:t>Transition to an annual census</a:t>
            </a:r>
          </a:p>
          <a:p>
            <a:r>
              <a:rPr lang="en-US" dirty="0">
                <a:solidFill>
                  <a:schemeClr val="tx1"/>
                </a:solidFill>
              </a:rPr>
              <a:t>Benefits</a:t>
            </a:r>
          </a:p>
          <a:p>
            <a:pPr lvl="1"/>
            <a:r>
              <a:rPr lang="en-US" dirty="0">
                <a:solidFill>
                  <a:schemeClr val="tx1"/>
                </a:solidFill>
              </a:rPr>
              <a:t>More timely state and local data; fewer gaps between releases</a:t>
            </a:r>
          </a:p>
          <a:p>
            <a:pPr lvl="1"/>
            <a:r>
              <a:rPr lang="en-US" dirty="0">
                <a:solidFill>
                  <a:schemeClr val="tx1"/>
                </a:solidFill>
              </a:rPr>
              <a:t>Up-to-date national jail frames to support other BJS surveys</a:t>
            </a:r>
          </a:p>
          <a:p>
            <a:pPr lvl="1"/>
            <a:r>
              <a:rPr lang="en-US" dirty="0">
                <a:solidFill>
                  <a:schemeClr val="tx1"/>
                </a:solidFill>
              </a:rPr>
              <a:t>Simplified and streamlined form to reduce respondent burden</a:t>
            </a:r>
          </a:p>
          <a:p>
            <a:pPr marL="457189" lvl="1" indent="0">
              <a:buNone/>
            </a:pPr>
            <a:endParaRPr lang="en-US" dirty="0">
              <a:solidFill>
                <a:schemeClr val="tx1"/>
              </a:solidFill>
            </a:endParaRPr>
          </a:p>
        </p:txBody>
      </p:sp>
    </p:spTree>
    <p:extLst>
      <p:ext uri="{BB962C8B-B14F-4D97-AF65-F5344CB8AC3E}">
        <p14:creationId xmlns:p14="http://schemas.microsoft.com/office/powerpoint/2010/main" val="83008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07E8-753B-9BCF-AEDC-551BB4041209}"/>
              </a:ext>
            </a:extLst>
          </p:cNvPr>
          <p:cNvSpPr>
            <a:spLocks noGrp="1"/>
          </p:cNvSpPr>
          <p:nvPr>
            <p:ph type="title"/>
          </p:nvPr>
        </p:nvSpPr>
        <p:spPr/>
        <p:txBody>
          <a:bodyPr>
            <a:normAutofit/>
          </a:bodyPr>
          <a:lstStyle/>
          <a:p>
            <a:r>
              <a:rPr lang="en-US" dirty="0"/>
              <a:t>Indian Country Jails</a:t>
            </a:r>
          </a:p>
        </p:txBody>
      </p:sp>
      <p:sp>
        <p:nvSpPr>
          <p:cNvPr id="3" name="Content Placeholder 2">
            <a:extLst>
              <a:ext uri="{FF2B5EF4-FFF2-40B4-BE49-F238E27FC236}">
                <a16:creationId xmlns:a16="http://schemas.microsoft.com/office/drawing/2014/main" id="{EC480697-35A8-2348-8691-7AEE12261A72}"/>
              </a:ext>
            </a:extLst>
          </p:cNvPr>
          <p:cNvSpPr>
            <a:spLocks noGrp="1"/>
          </p:cNvSpPr>
          <p:nvPr>
            <p:ph idx="1"/>
          </p:nvPr>
        </p:nvSpPr>
        <p:spPr/>
        <p:txBody>
          <a:bodyPr>
            <a:normAutofit/>
          </a:bodyPr>
          <a:lstStyle/>
          <a:p>
            <a:r>
              <a:rPr lang="en-US" dirty="0"/>
              <a:t>Survey of Jails in Indian Country (SJIC):</a:t>
            </a:r>
          </a:p>
          <a:p>
            <a:pPr lvl="1"/>
            <a:r>
              <a:rPr lang="en-US" i="1" dirty="0"/>
              <a:t>Jails in Indian Country, 2024 </a:t>
            </a:r>
            <a:r>
              <a:rPr lang="en-US" dirty="0"/>
              <a:t>released in December 2025</a:t>
            </a:r>
          </a:p>
          <a:p>
            <a:pPr lvl="1"/>
            <a:r>
              <a:rPr lang="en-US" dirty="0"/>
              <a:t>2025 data collection completed</a:t>
            </a:r>
          </a:p>
          <a:p>
            <a:pPr lvl="1"/>
            <a:r>
              <a:rPr lang="en-US" dirty="0"/>
              <a:t>2025 full report planned for spring 2026</a:t>
            </a:r>
          </a:p>
          <a:p>
            <a:pPr lvl="1"/>
            <a:r>
              <a:rPr lang="en-US" dirty="0"/>
              <a:t>Engaging facilities and stakeholders to collect feedback that enhances the SJIC portfolio and informs the development of a facility dashboard.</a:t>
            </a:r>
          </a:p>
        </p:txBody>
      </p:sp>
    </p:spTree>
    <p:extLst>
      <p:ext uri="{BB962C8B-B14F-4D97-AF65-F5344CB8AC3E}">
        <p14:creationId xmlns:p14="http://schemas.microsoft.com/office/powerpoint/2010/main" val="590166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A425D-CB22-5B1B-FA95-3426469F9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3569F-0F7A-DF4D-7E5C-790E5DAB01FE}"/>
              </a:ext>
            </a:extLst>
          </p:cNvPr>
          <p:cNvSpPr>
            <a:spLocks noGrp="1"/>
          </p:cNvSpPr>
          <p:nvPr>
            <p:ph type="title"/>
          </p:nvPr>
        </p:nvSpPr>
        <p:spPr/>
        <p:txBody>
          <a:bodyPr>
            <a:normAutofit/>
          </a:bodyPr>
          <a:lstStyle/>
          <a:p>
            <a:r>
              <a:rPr lang="en-US" dirty="0"/>
              <a:t>Maternal Health Cognitive Test in Local Jails</a:t>
            </a:r>
          </a:p>
        </p:txBody>
      </p:sp>
      <p:sp>
        <p:nvSpPr>
          <p:cNvPr id="3" name="Content Placeholder 2">
            <a:extLst>
              <a:ext uri="{FF2B5EF4-FFF2-40B4-BE49-F238E27FC236}">
                <a16:creationId xmlns:a16="http://schemas.microsoft.com/office/drawing/2014/main" id="{AEEBF4AA-DDAD-36C8-F39A-2F6197FC53BA}"/>
              </a:ext>
            </a:extLst>
          </p:cNvPr>
          <p:cNvSpPr>
            <a:spLocks noGrp="1"/>
          </p:cNvSpPr>
          <p:nvPr>
            <p:ph idx="1"/>
          </p:nvPr>
        </p:nvSpPr>
        <p:spPr/>
        <p:txBody>
          <a:bodyPr>
            <a:normAutofit/>
          </a:bodyPr>
          <a:lstStyle/>
          <a:p>
            <a:r>
              <a:rPr lang="en-US" dirty="0"/>
              <a:t>Maternal Health Cognitive Test:</a:t>
            </a:r>
          </a:p>
          <a:p>
            <a:pPr lvl="1"/>
            <a:r>
              <a:rPr lang="en-US" dirty="0"/>
              <a:t>Study initiated in response to House Report 116-455 to gather data on the number of pregnant women in custody, pregnancy outcomes, and the provision of care and services</a:t>
            </a:r>
          </a:p>
          <a:p>
            <a:pPr lvl="1"/>
            <a:r>
              <a:rPr lang="en-US" dirty="0"/>
              <a:t>Questionnaire tested in 20 jails</a:t>
            </a:r>
          </a:p>
          <a:p>
            <a:pPr lvl="1"/>
            <a:r>
              <a:rPr lang="en-US" dirty="0"/>
              <a:t>Results are currently being analyzed, and recommendations will be made regarding the appropriateness of conducting a national data collection.</a:t>
            </a:r>
          </a:p>
        </p:txBody>
      </p:sp>
    </p:spTree>
    <p:extLst>
      <p:ext uri="{BB962C8B-B14F-4D97-AF65-F5344CB8AC3E}">
        <p14:creationId xmlns:p14="http://schemas.microsoft.com/office/powerpoint/2010/main" val="163396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AA37-1263-CAD4-9191-CD1BFBF9EE74}"/>
              </a:ext>
            </a:extLst>
          </p:cNvPr>
          <p:cNvSpPr>
            <a:spLocks noGrp="1"/>
          </p:cNvSpPr>
          <p:nvPr>
            <p:ph type="title"/>
          </p:nvPr>
        </p:nvSpPr>
        <p:spPr/>
        <p:txBody>
          <a:bodyPr/>
          <a:lstStyle/>
          <a:p>
            <a:r>
              <a:rPr lang="en-US" dirty="0"/>
              <a:t>Inmate Surveys: NIS-4</a:t>
            </a:r>
            <a:endParaRPr lang="en-US" dirty="0">
              <a:solidFill>
                <a:schemeClr val="tx1"/>
              </a:solidFill>
            </a:endParaRPr>
          </a:p>
        </p:txBody>
      </p:sp>
      <p:sp>
        <p:nvSpPr>
          <p:cNvPr id="3" name="Content Placeholder 2">
            <a:extLst>
              <a:ext uri="{FF2B5EF4-FFF2-40B4-BE49-F238E27FC236}">
                <a16:creationId xmlns:a16="http://schemas.microsoft.com/office/drawing/2014/main" id="{62048B93-CA36-7B9A-0DD7-23D66ED2D116}"/>
              </a:ext>
            </a:extLst>
          </p:cNvPr>
          <p:cNvSpPr>
            <a:spLocks noGrp="1"/>
          </p:cNvSpPr>
          <p:nvPr>
            <p:ph idx="1"/>
          </p:nvPr>
        </p:nvSpPr>
        <p:spPr/>
        <p:txBody>
          <a:bodyPr>
            <a:normAutofit/>
          </a:bodyPr>
          <a:lstStyle/>
          <a:p>
            <a:r>
              <a:rPr lang="en-US" dirty="0">
                <a:solidFill>
                  <a:schemeClr val="tx1"/>
                </a:solidFill>
              </a:rPr>
              <a:t>National Inmate Survey, 2023</a:t>
            </a:r>
            <a:r>
              <a:rPr lang="en-US" i="1" dirty="0">
                <a:solidFill>
                  <a:schemeClr val="tx1"/>
                </a:solidFill>
              </a:rPr>
              <a:t>–</a:t>
            </a:r>
            <a:r>
              <a:rPr lang="en-US" dirty="0">
                <a:solidFill>
                  <a:schemeClr val="tx1"/>
                </a:solidFill>
              </a:rPr>
              <a:t>24 (NIS-4):</a:t>
            </a:r>
          </a:p>
          <a:p>
            <a:pPr lvl="1"/>
            <a:r>
              <a:rPr lang="en-US" dirty="0">
                <a:solidFill>
                  <a:schemeClr val="tx1"/>
                </a:solidFill>
              </a:rPr>
              <a:t>20,000+ inmates in 250 facilities were interviewed</a:t>
            </a:r>
          </a:p>
          <a:p>
            <a:pPr lvl="1"/>
            <a:r>
              <a:rPr lang="en-US" i="1" dirty="0">
                <a:solidFill>
                  <a:schemeClr val="tx1"/>
                </a:solidFill>
              </a:rPr>
              <a:t>Sexual Victimization in Local Jails Reported by Inmates, 2023–24 </a:t>
            </a:r>
            <a:r>
              <a:rPr lang="en-US" dirty="0">
                <a:solidFill>
                  <a:schemeClr val="tx1"/>
                </a:solidFill>
              </a:rPr>
              <a:t>released in December 2025</a:t>
            </a:r>
          </a:p>
          <a:p>
            <a:pPr lvl="2"/>
            <a:r>
              <a:rPr lang="en-US" dirty="0">
                <a:solidFill>
                  <a:schemeClr val="tx1"/>
                </a:solidFill>
              </a:rPr>
              <a:t>includes national and facility estimates and facility rankings</a:t>
            </a:r>
          </a:p>
          <a:p>
            <a:pPr lvl="1"/>
            <a:r>
              <a:rPr lang="en-US" dirty="0">
                <a:solidFill>
                  <a:schemeClr val="tx1"/>
                </a:solidFill>
              </a:rPr>
              <a:t>Reports planned on victim/perpetrator characteristics and facility correlations</a:t>
            </a:r>
          </a:p>
        </p:txBody>
      </p:sp>
    </p:spTree>
    <p:extLst>
      <p:ext uri="{BB962C8B-B14F-4D97-AF65-F5344CB8AC3E}">
        <p14:creationId xmlns:p14="http://schemas.microsoft.com/office/powerpoint/2010/main" val="85590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CE440-03E0-9A19-F244-CE07F62F4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2DD4A-9440-94E7-0013-D82E16F5D0FE}"/>
              </a:ext>
            </a:extLst>
          </p:cNvPr>
          <p:cNvSpPr>
            <a:spLocks noGrp="1"/>
          </p:cNvSpPr>
          <p:nvPr>
            <p:ph type="title"/>
          </p:nvPr>
        </p:nvSpPr>
        <p:spPr/>
        <p:txBody>
          <a:bodyPr/>
          <a:lstStyle/>
          <a:p>
            <a:r>
              <a:rPr lang="en-US" dirty="0"/>
              <a:t>Inmate Surveys: SILJ</a:t>
            </a:r>
            <a:endParaRPr lang="en-US" dirty="0">
              <a:solidFill>
                <a:schemeClr val="tx1"/>
              </a:solidFill>
            </a:endParaRPr>
          </a:p>
        </p:txBody>
      </p:sp>
      <p:sp>
        <p:nvSpPr>
          <p:cNvPr id="3" name="Content Placeholder 2">
            <a:extLst>
              <a:ext uri="{FF2B5EF4-FFF2-40B4-BE49-F238E27FC236}">
                <a16:creationId xmlns:a16="http://schemas.microsoft.com/office/drawing/2014/main" id="{120543CA-0264-CE6D-C109-166269806C2D}"/>
              </a:ext>
            </a:extLst>
          </p:cNvPr>
          <p:cNvSpPr>
            <a:spLocks noGrp="1"/>
          </p:cNvSpPr>
          <p:nvPr>
            <p:ph sz="half" idx="1"/>
          </p:nvPr>
        </p:nvSpPr>
        <p:spPr/>
        <p:txBody>
          <a:bodyPr>
            <a:normAutofit fontScale="92500" lnSpcReduction="20000"/>
          </a:bodyPr>
          <a:lstStyle/>
          <a:p>
            <a:r>
              <a:rPr lang="en-US" dirty="0">
                <a:solidFill>
                  <a:schemeClr val="tx1"/>
                </a:solidFill>
              </a:rPr>
              <a:t>Survey of Inmates in Local Jails (SILJ):</a:t>
            </a:r>
          </a:p>
          <a:p>
            <a:pPr lvl="1"/>
            <a:r>
              <a:rPr lang="en-US" dirty="0">
                <a:solidFill>
                  <a:schemeClr val="tx1"/>
                </a:solidFill>
              </a:rPr>
              <a:t>Fieldwork from Nov. 2024 through mid-April 2025</a:t>
            </a:r>
          </a:p>
          <a:p>
            <a:pPr lvl="1"/>
            <a:r>
              <a:rPr lang="en-US" dirty="0">
                <a:solidFill>
                  <a:schemeClr val="tx1"/>
                </a:solidFill>
              </a:rPr>
              <a:t>Over 4,000 inmates in ~450 facilities were interviewed</a:t>
            </a:r>
          </a:p>
          <a:p>
            <a:pPr lvl="1"/>
            <a:r>
              <a:rPr lang="en-US" dirty="0">
                <a:solidFill>
                  <a:schemeClr val="tx1"/>
                </a:solidFill>
              </a:rPr>
              <a:t>Multiple reports in planning</a:t>
            </a:r>
          </a:p>
          <a:p>
            <a:pPr lvl="1"/>
            <a:endParaRPr lang="en-US" dirty="0">
              <a:solidFill>
                <a:schemeClr val="tx1"/>
              </a:solidFill>
            </a:endParaRPr>
          </a:p>
        </p:txBody>
      </p:sp>
      <p:sp>
        <p:nvSpPr>
          <p:cNvPr id="4" name="Content Placeholder 3">
            <a:extLst>
              <a:ext uri="{FF2B5EF4-FFF2-40B4-BE49-F238E27FC236}">
                <a16:creationId xmlns:a16="http://schemas.microsoft.com/office/drawing/2014/main" id="{3C315D7E-BC6B-D33C-1D34-CC724CE3DB9E}"/>
              </a:ext>
            </a:extLst>
          </p:cNvPr>
          <p:cNvSpPr>
            <a:spLocks noGrp="1"/>
          </p:cNvSpPr>
          <p:nvPr>
            <p:ph sz="half" idx="2"/>
          </p:nvPr>
        </p:nvSpPr>
        <p:spPr/>
        <p:txBody>
          <a:bodyPr>
            <a:normAutofit fontScale="92500" lnSpcReduction="20000"/>
          </a:bodyPr>
          <a:lstStyle/>
          <a:p>
            <a:pPr marL="0" indent="0">
              <a:buNone/>
            </a:pPr>
            <a:r>
              <a:rPr lang="en-US" dirty="0"/>
              <a:t>Topics covered</a:t>
            </a:r>
          </a:p>
          <a:p>
            <a:r>
              <a:rPr lang="en-US" sz="2267" dirty="0"/>
              <a:t>Demographics &amp; family background</a:t>
            </a:r>
          </a:p>
          <a:p>
            <a:r>
              <a:rPr lang="en-US" sz="2267" dirty="0"/>
              <a:t>Offenses &amp; detentions status</a:t>
            </a:r>
          </a:p>
          <a:p>
            <a:r>
              <a:rPr lang="en-US" sz="2267" dirty="0"/>
              <a:t>Criminal history</a:t>
            </a:r>
          </a:p>
          <a:p>
            <a:r>
              <a:rPr lang="en-US" sz="2267" dirty="0"/>
              <a:t>Victim characteristics</a:t>
            </a:r>
          </a:p>
          <a:p>
            <a:r>
              <a:rPr lang="en-US" sz="2267" dirty="0"/>
              <a:t>Gun possession/use</a:t>
            </a:r>
          </a:p>
          <a:p>
            <a:r>
              <a:rPr lang="en-US" sz="2267" dirty="0"/>
              <a:t>Substance use &amp; treatment</a:t>
            </a:r>
          </a:p>
          <a:p>
            <a:r>
              <a:rPr lang="en-US" sz="2267" dirty="0"/>
              <a:t>Physical &amp; mental health</a:t>
            </a:r>
          </a:p>
          <a:p>
            <a:r>
              <a:rPr lang="en-US" sz="2267" dirty="0"/>
              <a:t>Misconduct in jail</a:t>
            </a:r>
          </a:p>
          <a:p>
            <a:r>
              <a:rPr lang="en-US" sz="2267" dirty="0"/>
              <a:t>Programs and services</a:t>
            </a:r>
          </a:p>
        </p:txBody>
      </p:sp>
    </p:spTree>
    <p:extLst>
      <p:ext uri="{BB962C8B-B14F-4D97-AF65-F5344CB8AC3E}">
        <p14:creationId xmlns:p14="http://schemas.microsoft.com/office/powerpoint/2010/main" val="3680460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3309-03BB-C9FE-9A22-5350B3693125}"/>
              </a:ext>
            </a:extLst>
          </p:cNvPr>
          <p:cNvSpPr>
            <a:spLocks noGrp="1"/>
          </p:cNvSpPr>
          <p:nvPr>
            <p:ph type="title"/>
          </p:nvPr>
        </p:nvSpPr>
        <p:spPr/>
        <p:txBody>
          <a:bodyPr/>
          <a:lstStyle/>
          <a:p>
            <a:r>
              <a:rPr lang="en-US" dirty="0"/>
              <a:t>New Data Tool: Jails Data Dashboard</a:t>
            </a:r>
          </a:p>
        </p:txBody>
      </p:sp>
      <p:sp>
        <p:nvSpPr>
          <p:cNvPr id="3" name="Content Placeholder 2">
            <a:extLst>
              <a:ext uri="{FF2B5EF4-FFF2-40B4-BE49-F238E27FC236}">
                <a16:creationId xmlns:a16="http://schemas.microsoft.com/office/drawing/2014/main" id="{65127537-7349-EEFF-2042-4AE37C722F47}"/>
              </a:ext>
            </a:extLst>
          </p:cNvPr>
          <p:cNvSpPr>
            <a:spLocks noGrp="1"/>
          </p:cNvSpPr>
          <p:nvPr>
            <p:ph sz="half" idx="1"/>
          </p:nvPr>
        </p:nvSpPr>
        <p:spPr>
          <a:xfrm>
            <a:off x="406400" y="2861690"/>
            <a:ext cx="11056000" cy="3702612"/>
          </a:xfrm>
        </p:spPr>
        <p:txBody>
          <a:bodyPr/>
          <a:lstStyle/>
          <a:p>
            <a:r>
              <a:rPr lang="en-US" dirty="0"/>
              <a:t>Under development: A new interactive dashboard for national and state-level jail populations. </a:t>
            </a:r>
          </a:p>
          <a:p>
            <a:r>
              <a:rPr lang="en-US" dirty="0"/>
              <a:t>Key Features:</a:t>
            </a:r>
          </a:p>
          <a:p>
            <a:pPr lvl="1"/>
            <a:r>
              <a:rPr lang="en-US" dirty="0"/>
              <a:t>Modernized Access: Moves data from static PDF reports to a faster, web-based release</a:t>
            </a:r>
          </a:p>
          <a:p>
            <a:pPr lvl="1"/>
            <a:r>
              <a:rPr lang="en-US" dirty="0"/>
              <a:t>User-Friendly: Point-and-click exploration of trends and easy comparisons without needing statistical software</a:t>
            </a:r>
          </a:p>
          <a:p>
            <a:pPr lvl="1"/>
            <a:r>
              <a:rPr lang="en-US" dirty="0"/>
              <a:t>Accessible: Supports easy data exports in multiple formats</a:t>
            </a:r>
          </a:p>
          <a:p>
            <a:pPr lvl="1"/>
            <a:r>
              <a:rPr lang="en-US" dirty="0"/>
              <a:t>Part of BJS modernization</a:t>
            </a:r>
          </a:p>
        </p:txBody>
      </p:sp>
    </p:spTree>
    <p:extLst>
      <p:ext uri="{BB962C8B-B14F-4D97-AF65-F5344CB8AC3E}">
        <p14:creationId xmlns:p14="http://schemas.microsoft.com/office/powerpoint/2010/main" val="379723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09800" y="1371600"/>
            <a:ext cx="8458200" cy="2057400"/>
          </a:xfrm>
        </p:spPr>
        <p:txBody>
          <a:bodyPr>
            <a:normAutofit fontScale="90000"/>
          </a:bodyPr>
          <a:lstStyle/>
          <a:p>
            <a:pPr algn="ctr"/>
            <a:r>
              <a:rPr lang="en-US" b="1" dirty="0"/>
              <a:t>“Thank You”</a:t>
            </a:r>
            <a:br>
              <a:rPr lang="en-US" b="1" dirty="0"/>
            </a:br>
            <a:r>
              <a:rPr lang="en-US" b="1" dirty="0"/>
              <a:t>to our Sponsor </a:t>
            </a:r>
            <a:br>
              <a:rPr lang="en-US" dirty="0"/>
            </a:br>
            <a:r>
              <a:rPr lang="en-US" sz="3600" b="1" dirty="0">
                <a:effectLst/>
                <a:latin typeface="Times New Roman" panose="02020603050405020304" pitchFamily="18" charset="0"/>
                <a:ea typeface="Times New Roman" panose="02020603050405020304" pitchFamily="18" charset="0"/>
              </a:rPr>
              <a:t>ECC-IMPERIUM</a:t>
            </a:r>
            <a:br>
              <a:rPr lang="en-US" sz="3600" dirty="0"/>
            </a:br>
            <a:endParaRPr lang="en-US" dirty="0"/>
          </a:p>
        </p:txBody>
      </p:sp>
      <p:sp>
        <p:nvSpPr>
          <p:cNvPr id="3" name="Subtitle 2"/>
          <p:cNvSpPr>
            <a:spLocks noGrp="1"/>
          </p:cNvSpPr>
          <p:nvPr>
            <p:ph type="subTitle" idx="4294967295"/>
          </p:nvPr>
        </p:nvSpPr>
        <p:spPr>
          <a:xfrm>
            <a:off x="1524000" y="3429001"/>
            <a:ext cx="7119257" cy="3429000"/>
          </a:xfrm>
        </p:spPr>
        <p:txBody>
          <a:bodyPr>
            <a:normAutofit/>
          </a:bodyPr>
          <a:lstStyle/>
          <a:p>
            <a:pPr marL="109728" indent="0">
              <a:lnSpc>
                <a:spcPct val="80000"/>
              </a:lnSpc>
              <a:buNone/>
            </a:pPr>
            <a:endParaRPr lang="en-US" altLang="en-US" sz="1600" dirty="0">
              <a:solidFill>
                <a:srgbClr val="443329"/>
              </a:solidFill>
              <a:ea typeface="ＭＳ Ｐゴシック" charset="-128"/>
            </a:endParaRP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8" y="685801"/>
            <a:ext cx="1953136" cy="1828800"/>
          </a:xfrm>
          <a:prstGeom prst="rect">
            <a:avLst/>
          </a:prstGeom>
        </p:spPr>
      </p:pic>
    </p:spTree>
    <p:extLst>
      <p:ext uri="{BB962C8B-B14F-4D97-AF65-F5344CB8AC3E}">
        <p14:creationId xmlns:p14="http://schemas.microsoft.com/office/powerpoint/2010/main" val="3566837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E450-9AF6-7A1E-995D-6E4973BDD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86483-9C12-D03B-F16E-FA7C16BFB0D1}"/>
              </a:ext>
            </a:extLst>
          </p:cNvPr>
          <p:cNvSpPr>
            <a:spLocks noGrp="1"/>
          </p:cNvSpPr>
          <p:nvPr>
            <p:ph type="title"/>
          </p:nvPr>
        </p:nvSpPr>
        <p:spPr/>
        <p:txBody>
          <a:bodyPr>
            <a:normAutofit/>
          </a:bodyPr>
          <a:lstStyle/>
          <a:p>
            <a:r>
              <a:rPr lang="en-US" dirty="0"/>
              <a:t>Summary: Key Advances in BJS Jail Statistics</a:t>
            </a:r>
          </a:p>
        </p:txBody>
      </p:sp>
      <p:sp>
        <p:nvSpPr>
          <p:cNvPr id="3" name="Content Placeholder 2">
            <a:extLst>
              <a:ext uri="{FF2B5EF4-FFF2-40B4-BE49-F238E27FC236}">
                <a16:creationId xmlns:a16="http://schemas.microsoft.com/office/drawing/2014/main" id="{DE9876B0-1F9C-D6D7-B099-4BEFCDFA4C4C}"/>
              </a:ext>
            </a:extLst>
          </p:cNvPr>
          <p:cNvSpPr>
            <a:spLocks noGrp="1"/>
          </p:cNvSpPr>
          <p:nvPr>
            <p:ph sz="half" idx="1"/>
          </p:nvPr>
        </p:nvSpPr>
        <p:spPr>
          <a:xfrm>
            <a:off x="406400" y="2466107"/>
            <a:ext cx="11056000" cy="4162847"/>
          </a:xfrm>
        </p:spPr>
        <p:txBody>
          <a:bodyPr>
            <a:noAutofit/>
          </a:bodyPr>
          <a:lstStyle/>
          <a:p>
            <a:r>
              <a:rPr lang="en-US" sz="2400" dirty="0"/>
              <a:t>Jail data are becoming more timely and more frequent</a:t>
            </a:r>
          </a:p>
          <a:p>
            <a:pPr lvl="1"/>
            <a:r>
              <a:rPr lang="en-US" sz="1867" dirty="0"/>
              <a:t>BJS has moved to an annual Census of Jails starting yearend 2025.</a:t>
            </a:r>
          </a:p>
          <a:p>
            <a:pPr lvl="1"/>
            <a:r>
              <a:rPr lang="en-US" sz="1867" dirty="0"/>
              <a:t>This ensures faster state and local jail statistics with fewer gaps between releases.</a:t>
            </a:r>
          </a:p>
          <a:p>
            <a:r>
              <a:rPr lang="en-US" sz="2400" dirty="0"/>
              <a:t>BJS is expanding jail data coverage</a:t>
            </a:r>
          </a:p>
          <a:p>
            <a:pPr lvl="1"/>
            <a:r>
              <a:rPr lang="en-US" sz="1867" dirty="0"/>
              <a:t>Inmate Surveys (NIS, SILJ): New data on criminal history, inmate health, behavior, programs, and more from large-scale inmate surveys </a:t>
            </a:r>
          </a:p>
          <a:p>
            <a:pPr lvl="1"/>
            <a:r>
              <a:rPr lang="en-US" sz="1867" dirty="0"/>
              <a:t>Opioid screening and treatment practices</a:t>
            </a:r>
          </a:p>
          <a:p>
            <a:pPr lvl="1"/>
            <a:r>
              <a:rPr lang="en-US" sz="1867" dirty="0"/>
              <a:t>Maternal health and pregnancy care</a:t>
            </a:r>
          </a:p>
          <a:p>
            <a:r>
              <a:rPr lang="en-US" sz="2400" dirty="0"/>
              <a:t>Jail data are becoming easier to access and use</a:t>
            </a:r>
          </a:p>
          <a:p>
            <a:pPr lvl="1"/>
            <a:r>
              <a:rPr lang="en-US" sz="1867" i="1" dirty="0"/>
              <a:t>Jail Inmates </a:t>
            </a:r>
            <a:r>
              <a:rPr lang="en-US" sz="1867" dirty="0"/>
              <a:t>report series transitioned from PDF to web-based release in 2023.</a:t>
            </a:r>
          </a:p>
          <a:p>
            <a:pPr lvl="1"/>
            <a:r>
              <a:rPr lang="en-US" sz="1867" dirty="0"/>
              <a:t>Jails Data Dashboard coming in late 2026, as the primary platform for state and local data.</a:t>
            </a:r>
          </a:p>
        </p:txBody>
      </p:sp>
    </p:spTree>
    <p:extLst>
      <p:ext uri="{BB962C8B-B14F-4D97-AF65-F5344CB8AC3E}">
        <p14:creationId xmlns:p14="http://schemas.microsoft.com/office/powerpoint/2010/main" val="412315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183C5B-69CB-FE59-DC2A-F5A1AA17B239}"/>
              </a:ext>
            </a:extLst>
          </p:cNvPr>
          <p:cNvSpPr>
            <a:spLocks noGrp="1"/>
          </p:cNvSpPr>
          <p:nvPr>
            <p:ph type="ctrTitle"/>
          </p:nvPr>
        </p:nvSpPr>
        <p:spPr/>
        <p:txBody>
          <a:bodyPr/>
          <a:lstStyle/>
          <a:p>
            <a:pPr>
              <a:lnSpc>
                <a:spcPct val="150000"/>
              </a:lnSpc>
            </a:pPr>
            <a:r>
              <a:rPr lang="en-US" sz="5867" dirty="0">
                <a:solidFill>
                  <a:schemeClr val="bg1"/>
                </a:solidFill>
                <a:latin typeface="Roboto" charset="0"/>
                <a:ea typeface="Roboto" charset="0"/>
              </a:rPr>
              <a:t>Questions?</a:t>
            </a:r>
            <a:br>
              <a:rPr lang="en-US" sz="5867" dirty="0">
                <a:solidFill>
                  <a:schemeClr val="bg1"/>
                </a:solidFill>
                <a:latin typeface="Roboto" charset="0"/>
                <a:ea typeface="Roboto" charset="0"/>
              </a:rPr>
            </a:br>
            <a:r>
              <a:rPr lang="en-US" sz="2667" dirty="0">
                <a:solidFill>
                  <a:schemeClr val="bg1"/>
                </a:solidFill>
                <a:latin typeface="Roboto" charset="0"/>
                <a:ea typeface="Roboto" charset="0"/>
                <a:hlinkClick r:id="rId3">
                  <a:extLst>
                    <a:ext uri="{A12FA001-AC4F-418D-AE19-62706E023703}">
                      <ahyp:hlinkClr xmlns:ahyp="http://schemas.microsoft.com/office/drawing/2018/hyperlinkcolor" val="tx"/>
                    </a:ext>
                  </a:extLst>
                </a:hlinkClick>
              </a:rPr>
              <a:t>Todd.Minton@usdoj.gov</a:t>
            </a:r>
            <a:br>
              <a:rPr lang="en-US" sz="2667" dirty="0">
                <a:solidFill>
                  <a:schemeClr val="bg1"/>
                </a:solidFill>
                <a:latin typeface="Roboto" charset="0"/>
                <a:ea typeface="Roboto" charset="0"/>
              </a:rPr>
            </a:br>
            <a:r>
              <a:rPr lang="en-US" sz="2667" dirty="0">
                <a:solidFill>
                  <a:schemeClr val="bg1"/>
                </a:solidFill>
                <a:latin typeface="Roboto" charset="0"/>
                <a:ea typeface="Roboto" charset="0"/>
                <a:hlinkClick r:id="rId4">
                  <a:extLst>
                    <a:ext uri="{A12FA001-AC4F-418D-AE19-62706E023703}">
                      <ahyp:hlinkClr xmlns:ahyp="http://schemas.microsoft.com/office/drawing/2018/hyperlinkcolor" val="tx"/>
                    </a:ext>
                  </a:extLst>
                </a:hlinkClick>
              </a:rPr>
              <a:t>Zhen.Zeng@usdoj.gov</a:t>
            </a:r>
            <a:r>
              <a:rPr lang="en-US" sz="2667" dirty="0">
                <a:solidFill>
                  <a:schemeClr val="bg1"/>
                </a:solidFill>
                <a:latin typeface="Roboto" charset="0"/>
                <a:ea typeface="Roboto" charset="0"/>
              </a:rPr>
              <a:t> </a:t>
            </a:r>
            <a:endParaRPr lang="en-US" sz="2667" dirty="0">
              <a:solidFill>
                <a:schemeClr val="bg1"/>
              </a:solidFill>
            </a:endParaRPr>
          </a:p>
        </p:txBody>
      </p:sp>
    </p:spTree>
    <p:extLst>
      <p:ext uri="{BB962C8B-B14F-4D97-AF65-F5344CB8AC3E}">
        <p14:creationId xmlns:p14="http://schemas.microsoft.com/office/powerpoint/2010/main" val="1859405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5AA09988-53C3-1A4B-643D-27A5F949A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F3E53E-4802-DAD7-1345-2DDD733BC76D}"/>
              </a:ext>
            </a:extLst>
          </p:cNvPr>
          <p:cNvSpPr txBox="1"/>
          <p:nvPr/>
        </p:nvSpPr>
        <p:spPr>
          <a:xfrm>
            <a:off x="2541315" y="3429000"/>
            <a:ext cx="71093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Franklin Gothic Demi" panose="020B0703020102020204" pitchFamily="34" charset="0"/>
                <a:ea typeface="+mn-ea"/>
                <a:cs typeface="+mn-cs"/>
              </a:rPr>
              <a:t>Introduction to ICE’s </a:t>
            </a:r>
            <a:br>
              <a:rPr kumimoji="0" lang="en-US" sz="4400" b="0" i="0" u="none" strike="noStrike" kern="1200" cap="none" spc="0" normalizeH="0" baseline="0" noProof="0" dirty="0">
                <a:ln>
                  <a:noFill/>
                </a:ln>
                <a:solidFill>
                  <a:srgbClr val="FFC000">
                    <a:lumMod val="20000"/>
                    <a:lumOff val="80000"/>
                  </a:srgbClr>
                </a:solidFill>
                <a:effectLst/>
                <a:uLnTx/>
                <a:uFillTx/>
                <a:latin typeface="Franklin Gothic Demi" panose="020B0703020102020204" pitchFamily="34" charset="0"/>
                <a:ea typeface="+mn-ea"/>
                <a:cs typeface="+mn-cs"/>
              </a:rPr>
            </a:br>
            <a:r>
              <a:rPr kumimoji="0" lang="en-US" sz="4400" b="0" i="0" u="none" strike="noStrike" kern="1200" cap="none" spc="0" normalizeH="0" baseline="0" noProof="0" dirty="0">
                <a:ln>
                  <a:noFill/>
                </a:ln>
                <a:solidFill>
                  <a:srgbClr val="FFC000">
                    <a:lumMod val="20000"/>
                    <a:lumOff val="80000"/>
                  </a:srgbClr>
                </a:solidFill>
                <a:effectLst/>
                <a:uLnTx/>
                <a:uFillTx/>
                <a:latin typeface="Franklin Gothic Demi" panose="020B0703020102020204" pitchFamily="34" charset="0"/>
                <a:ea typeface="+mn-ea"/>
                <a:cs typeface="+mn-cs"/>
              </a:rPr>
              <a:t>287(g) Program</a:t>
            </a:r>
          </a:p>
        </p:txBody>
      </p:sp>
    </p:spTree>
    <p:extLst>
      <p:ext uri="{BB962C8B-B14F-4D97-AF65-F5344CB8AC3E}">
        <p14:creationId xmlns:p14="http://schemas.microsoft.com/office/powerpoint/2010/main" val="638855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DD5DA6-FFBE-CAC4-B1A0-BCA9CE09C739}"/>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Section 287(g)</a:t>
            </a:r>
          </a:p>
        </p:txBody>
      </p:sp>
      <p:sp>
        <p:nvSpPr>
          <p:cNvPr id="14" name="Content Placeholder 2">
            <a:extLst>
              <a:ext uri="{FF2B5EF4-FFF2-40B4-BE49-F238E27FC236}">
                <a16:creationId xmlns:a16="http://schemas.microsoft.com/office/drawing/2014/main" id="{74388998-83BD-9467-A2D4-6804634AC30F}"/>
              </a:ext>
            </a:extLst>
          </p:cNvPr>
          <p:cNvSpPr>
            <a:spLocks noGrp="1"/>
          </p:cNvSpPr>
          <p:nvPr>
            <p:ph sz="half" idx="1"/>
          </p:nvPr>
        </p:nvSpPr>
        <p:spPr>
          <a:xfrm>
            <a:off x="1206500" y="2290119"/>
            <a:ext cx="9779000" cy="2984499"/>
          </a:xfrm>
        </p:spPr>
        <p:txBody>
          <a:bodyPr>
            <a:noAutofit/>
          </a:bodyPr>
          <a:lstStyle/>
          <a:p>
            <a:pPr marL="0" marR="0">
              <a:lnSpc>
                <a:spcPct val="100000"/>
              </a:lnSpc>
              <a:spcAft>
                <a:spcPts val="800"/>
              </a:spcAft>
              <a:buNone/>
            </a:pPr>
            <a:r>
              <a:rPr lang="en-US" sz="3600" kern="100" dirty="0">
                <a:solidFill>
                  <a:srgbClr val="002B56"/>
                </a:solidFill>
                <a:latin typeface="Franklin Gothic Book" panose="020B0503020102020204" pitchFamily="34" charset="0"/>
                <a:ea typeface="Aptos" panose="02110004020202020204"/>
                <a:cs typeface="Times New Roman" panose="02020603050405020304" pitchFamily="18" charset="0"/>
              </a:rPr>
              <a:t>		S</a:t>
            </a:r>
            <a:r>
              <a:rPr lang="en-US" sz="3600" dirty="0">
                <a:solidFill>
                  <a:srgbClr val="002B56"/>
                </a:solidFill>
                <a:latin typeface="Franklin Gothic Book" panose="020B0503020102020204" pitchFamily="34" charset="0"/>
                <a:ea typeface="Aptos" panose="02110004020202020204"/>
                <a:cs typeface="Times New Roman" panose="02020603050405020304" pitchFamily="18" charset="0"/>
              </a:rPr>
              <a:t>ection 287(g) of the Immigration and </a:t>
            </a:r>
            <a:br>
              <a:rPr lang="en-US" sz="3600" dirty="0">
                <a:solidFill>
                  <a:srgbClr val="002B56"/>
                </a:solidFill>
                <a:latin typeface="Franklin Gothic Book" panose="020B0503020102020204" pitchFamily="34" charset="0"/>
                <a:ea typeface="Aptos" panose="02110004020202020204"/>
                <a:cs typeface="Times New Roman" panose="02020603050405020304" pitchFamily="18" charset="0"/>
              </a:rPr>
            </a:br>
            <a:r>
              <a:rPr lang="en-US" sz="3600" dirty="0">
                <a:solidFill>
                  <a:srgbClr val="002B56"/>
                </a:solidFill>
                <a:latin typeface="Franklin Gothic Book" panose="020B0503020102020204" pitchFamily="34" charset="0"/>
                <a:ea typeface="Aptos" panose="02110004020202020204"/>
                <a:cs typeface="Times New Roman" panose="02020603050405020304" pitchFamily="18" charset="0"/>
              </a:rPr>
              <a:t>		Nationality Act (INA) is codified in </a:t>
            </a:r>
            <a:br>
              <a:rPr lang="en-US" sz="3600" dirty="0">
                <a:solidFill>
                  <a:srgbClr val="002B56"/>
                </a:solidFill>
                <a:latin typeface="Franklin Gothic Book" panose="020B0503020102020204" pitchFamily="34" charset="0"/>
                <a:ea typeface="Aptos" panose="02110004020202020204"/>
                <a:cs typeface="Times New Roman" panose="02020603050405020304" pitchFamily="18" charset="0"/>
              </a:rPr>
            </a:br>
            <a:r>
              <a:rPr lang="en-US" sz="3600" dirty="0">
                <a:solidFill>
                  <a:srgbClr val="002B56"/>
                </a:solidFill>
                <a:latin typeface="Franklin Gothic Book" panose="020B0503020102020204" pitchFamily="34" charset="0"/>
                <a:ea typeface="Aptos" panose="02110004020202020204"/>
                <a:cs typeface="Times New Roman" panose="02020603050405020304" pitchFamily="18" charset="0"/>
              </a:rPr>
              <a:t>8 U.S.C. §1357(g) and allows ICE to delegate certain immigration enforcement actions to trained state and local law enforcement partners.</a:t>
            </a:r>
            <a:endParaRPr lang="en-US" sz="3600" kern="100" dirty="0">
              <a:solidFill>
                <a:srgbClr val="002B56"/>
              </a:solidFill>
              <a:latin typeface="Franklin Gothic Book" panose="020B0503020102020204" pitchFamily="34" charset="0"/>
              <a:ea typeface="Aptos" panose="02110004020202020204"/>
              <a:cs typeface="Times New Roman" panose="02020603050405020304" pitchFamily="18" charset="0"/>
            </a:endParaRPr>
          </a:p>
        </p:txBody>
      </p:sp>
      <p:pic>
        <p:nvPicPr>
          <p:cNvPr id="15" name="Picture 14" descr="A picture containing text, dark, light&#10;&#10;AI-generated content may be incorrect.">
            <a:extLst>
              <a:ext uri="{FF2B5EF4-FFF2-40B4-BE49-F238E27FC236}">
                <a16:creationId xmlns:a16="http://schemas.microsoft.com/office/drawing/2014/main" id="{3EC1E38F-62D0-C253-63D4-B06FA0B36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480" y="2533135"/>
            <a:ext cx="1588050" cy="721841"/>
          </a:xfrm>
          <a:prstGeom prst="rect">
            <a:avLst/>
          </a:prstGeom>
        </p:spPr>
      </p:pic>
    </p:spTree>
    <p:extLst>
      <p:ext uri="{BB962C8B-B14F-4D97-AF65-F5344CB8AC3E}">
        <p14:creationId xmlns:p14="http://schemas.microsoft.com/office/powerpoint/2010/main" val="3270815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C06946AA-9059-4EAB-2952-20A776FEB9F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CDEE377-8E1F-F7F9-54A6-59147029F8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2"/>
            <a:ext cx="12192000" cy="6858000"/>
          </a:xfrm>
          <a:prstGeom prst="rect">
            <a:avLst/>
          </a:prstGeom>
        </p:spPr>
      </p:pic>
      <p:sp>
        <p:nvSpPr>
          <p:cNvPr id="6" name="TextBox 5">
            <a:extLst>
              <a:ext uri="{FF2B5EF4-FFF2-40B4-BE49-F238E27FC236}">
                <a16:creationId xmlns:a16="http://schemas.microsoft.com/office/drawing/2014/main" id="{44B307B0-22C9-5B69-FE09-7FDF22E69E18}"/>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Memorandum of Agreement</a:t>
            </a:r>
          </a:p>
        </p:txBody>
      </p:sp>
      <p:sp>
        <p:nvSpPr>
          <p:cNvPr id="2" name="Title 1">
            <a:extLst>
              <a:ext uri="{FF2B5EF4-FFF2-40B4-BE49-F238E27FC236}">
                <a16:creationId xmlns:a16="http://schemas.microsoft.com/office/drawing/2014/main" id="{69E17276-8F12-7823-4341-9DB44003E6B0}"/>
              </a:ext>
            </a:extLst>
          </p:cNvPr>
          <p:cNvSpPr>
            <a:spLocks noGrp="1"/>
          </p:cNvSpPr>
          <p:nvPr>
            <p:ph type="title"/>
          </p:nvPr>
        </p:nvSpPr>
        <p:spPr>
          <a:xfrm>
            <a:off x="923050" y="1801430"/>
            <a:ext cx="10333955" cy="891102"/>
          </a:xfrm>
        </p:spPr>
        <p:txBody>
          <a:bodyPr>
            <a:normAutofit/>
          </a:bodyPr>
          <a:lstStyle/>
          <a:p>
            <a:r>
              <a:rPr lang="en-US" sz="2400" kern="100" dirty="0">
                <a:latin typeface="Franklin Gothic Book" panose="020B0503020102020204" pitchFamily="34" charset="0"/>
                <a:ea typeface="Aptos" panose="02110004020202020204"/>
                <a:cs typeface="Times New Roman" panose="02020603050405020304" pitchFamily="18" charset="0"/>
              </a:rPr>
              <a:t>The 287(g) Program’s partnerships are voluntary and formed by a standardized Memorandum of Agreement — known as an “MOA”</a:t>
            </a:r>
            <a:endParaRPr lang="en-US" sz="2400" dirty="0">
              <a:latin typeface="Franklin Gothic Book" panose="020B0503020102020204" pitchFamily="34" charset="0"/>
            </a:endParaRPr>
          </a:p>
        </p:txBody>
      </p:sp>
      <p:sp>
        <p:nvSpPr>
          <p:cNvPr id="4" name="Content Placeholder 3">
            <a:extLst>
              <a:ext uri="{FF2B5EF4-FFF2-40B4-BE49-F238E27FC236}">
                <a16:creationId xmlns:a16="http://schemas.microsoft.com/office/drawing/2014/main" id="{B4745F6D-1245-18EB-DF62-735BD394DA39}"/>
              </a:ext>
            </a:extLst>
          </p:cNvPr>
          <p:cNvSpPr>
            <a:spLocks noGrp="1"/>
          </p:cNvSpPr>
          <p:nvPr>
            <p:ph sz="half" idx="1"/>
          </p:nvPr>
        </p:nvSpPr>
        <p:spPr>
          <a:xfrm>
            <a:off x="1569310" y="3125366"/>
            <a:ext cx="8905099" cy="409551"/>
          </a:xfrm>
        </p:spPr>
        <p:txBody>
          <a:bodyPr numCol="1">
            <a:noAutofit/>
          </a:bodyPr>
          <a:lstStyle/>
          <a:p>
            <a:pPr marL="0" marR="0" lvl="0" indent="0">
              <a:lnSpc>
                <a:spcPct val="100000"/>
              </a:lnSpc>
              <a:buNone/>
            </a:pPr>
            <a:r>
              <a:rPr lang="en-US" sz="24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The MOA is a formal agreement that specifies:</a:t>
            </a:r>
          </a:p>
        </p:txBody>
      </p:sp>
      <p:sp>
        <p:nvSpPr>
          <p:cNvPr id="3" name="Content Placeholder 2">
            <a:extLst>
              <a:ext uri="{FF2B5EF4-FFF2-40B4-BE49-F238E27FC236}">
                <a16:creationId xmlns:a16="http://schemas.microsoft.com/office/drawing/2014/main" id="{BA8AB029-022D-2AF6-8987-1549E67F3E6F}"/>
              </a:ext>
            </a:extLst>
          </p:cNvPr>
          <p:cNvSpPr>
            <a:spLocks noGrp="1"/>
          </p:cNvSpPr>
          <p:nvPr>
            <p:ph sz="half" idx="2"/>
          </p:nvPr>
        </p:nvSpPr>
        <p:spPr>
          <a:xfrm>
            <a:off x="1486929" y="4096270"/>
            <a:ext cx="5429761" cy="1456809"/>
          </a:xfrm>
        </p:spPr>
        <p:txBody>
          <a:bodyPr>
            <a:noAutofit/>
          </a:bodyPr>
          <a:lstStyle/>
          <a:p>
            <a:pPr>
              <a:lnSpc>
                <a:spcPct val="100000"/>
              </a:lnSpc>
            </a:pPr>
            <a:r>
              <a:rPr lang="en-US" sz="24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Delegated authorities</a:t>
            </a:r>
          </a:p>
          <a:p>
            <a:pPr>
              <a:lnSpc>
                <a:spcPct val="100000"/>
              </a:lnSpc>
            </a:pPr>
            <a:r>
              <a:rPr lang="en-US" sz="24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ICE supervision and program oversight</a:t>
            </a:r>
          </a:p>
          <a:p>
            <a:pPr>
              <a:lnSpc>
                <a:spcPct val="100000"/>
              </a:lnSpc>
            </a:pPr>
            <a:r>
              <a:rPr lang="en-US" sz="24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Training requirements</a:t>
            </a:r>
          </a:p>
        </p:txBody>
      </p:sp>
      <p:sp>
        <p:nvSpPr>
          <p:cNvPr id="9" name="TextBox 8">
            <a:extLst>
              <a:ext uri="{FF2B5EF4-FFF2-40B4-BE49-F238E27FC236}">
                <a16:creationId xmlns:a16="http://schemas.microsoft.com/office/drawing/2014/main" id="{014E673A-30B2-A010-B407-815D4AA88143}"/>
              </a:ext>
            </a:extLst>
          </p:cNvPr>
          <p:cNvSpPr txBox="1"/>
          <p:nvPr/>
        </p:nvSpPr>
        <p:spPr>
          <a:xfrm>
            <a:off x="7229733" y="4096270"/>
            <a:ext cx="3475338" cy="145680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110004020202020204"/>
                <a:cs typeface="Times New Roman" panose="02020603050405020304" pitchFamily="18" charset="0"/>
              </a:rPr>
              <a:t>Complaint procedures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110004020202020204"/>
                <a:cs typeface="Times New Roman" panose="02020603050405020304" pitchFamily="18" charset="0"/>
              </a:rPr>
              <a:t>Release of information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110004020202020204"/>
                <a:cs typeface="Times New Roman" panose="02020603050405020304" pitchFamily="18" charset="0"/>
              </a:rPr>
              <a:t>Termination</a:t>
            </a:r>
          </a:p>
        </p:txBody>
      </p:sp>
    </p:spTree>
    <p:extLst>
      <p:ext uri="{BB962C8B-B14F-4D97-AF65-F5344CB8AC3E}">
        <p14:creationId xmlns:p14="http://schemas.microsoft.com/office/powerpoint/2010/main" val="342377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84ED-E601-441A-9C33-0A0036911315}"/>
              </a:ext>
            </a:extLst>
          </p:cNvPr>
          <p:cNvSpPr>
            <a:spLocks noGrp="1"/>
          </p:cNvSpPr>
          <p:nvPr>
            <p:ph type="title"/>
          </p:nvPr>
        </p:nvSpPr>
        <p:spPr/>
        <p:txBody>
          <a:bodyPr/>
          <a:lstStyle/>
          <a:p>
            <a:r>
              <a:rPr lang="en-US" sz="3200" dirty="0">
                <a:solidFill>
                  <a:schemeClr val="bg1"/>
                </a:solidFill>
                <a:latin typeface="Franklin Gothic Demi" panose="020B0703020102020204" pitchFamily="34" charset="0"/>
              </a:rPr>
              <a:t>   Models and Programs</a:t>
            </a:r>
            <a:br>
              <a:rPr lang="en-US" dirty="0">
                <a:solidFill>
                  <a:schemeClr val="bg1"/>
                </a:solidFill>
                <a:latin typeface="Franklin Gothic Demi" panose="020B0703020102020204" pitchFamily="34" charset="0"/>
              </a:rPr>
            </a:br>
            <a:endParaRPr lang="en-US" dirty="0"/>
          </a:p>
        </p:txBody>
      </p:sp>
      <p:pic>
        <p:nvPicPr>
          <p:cNvPr id="5" name="Content Placeholder 4" descr="Graphical user interface, text, application&#10;&#10;AI-generated content may be incorrect.">
            <a:extLst>
              <a:ext uri="{FF2B5EF4-FFF2-40B4-BE49-F238E27FC236}">
                <a16:creationId xmlns:a16="http://schemas.microsoft.com/office/drawing/2014/main" id="{27C53F22-6F9F-FFE9-F027-162A83CD66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463" y="1690689"/>
            <a:ext cx="10991652" cy="3945934"/>
          </a:xfrm>
        </p:spPr>
      </p:pic>
    </p:spTree>
    <p:extLst>
      <p:ext uri="{BB962C8B-B14F-4D97-AF65-F5344CB8AC3E}">
        <p14:creationId xmlns:p14="http://schemas.microsoft.com/office/powerpoint/2010/main" val="1869296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0F0-1C76-04F6-0722-5E581AC9AD76}"/>
              </a:ext>
            </a:extLst>
          </p:cNvPr>
          <p:cNvSpPr>
            <a:spLocks noGrp="1"/>
          </p:cNvSpPr>
          <p:nvPr>
            <p:ph type="title"/>
          </p:nvPr>
        </p:nvSpPr>
        <p:spPr/>
        <p:txBody>
          <a:bodyPr/>
          <a:lstStyle/>
          <a:p>
            <a:r>
              <a:rPr lang="en-US" dirty="0">
                <a:solidFill>
                  <a:schemeClr val="bg1"/>
                </a:solidFill>
                <a:latin typeface="Franklin Gothic Demi" panose="020B0703020102020204" pitchFamily="34" charset="0"/>
              </a:rPr>
              <a:t>  Training</a:t>
            </a:r>
            <a:br>
              <a:rPr lang="en-US" sz="3200" dirty="0">
                <a:solidFill>
                  <a:schemeClr val="bg1"/>
                </a:solidFill>
                <a:latin typeface="Franklin Gothic Demi" panose="020B0703020102020204" pitchFamily="34" charset="0"/>
              </a:rPr>
            </a:br>
            <a:endParaRPr lang="en-US" sz="3200" dirty="0"/>
          </a:p>
        </p:txBody>
      </p:sp>
      <p:pic>
        <p:nvPicPr>
          <p:cNvPr id="5" name="Content Placeholder 4" descr="Text&#10;&#10;AI-generated content may be incorrect.">
            <a:extLst>
              <a:ext uri="{FF2B5EF4-FFF2-40B4-BE49-F238E27FC236}">
                <a16:creationId xmlns:a16="http://schemas.microsoft.com/office/drawing/2014/main" id="{31A1A5FA-4E10-5774-48F4-6BC4B7C81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816" y="1502229"/>
            <a:ext cx="11670249" cy="4056017"/>
          </a:xfrm>
        </p:spPr>
      </p:pic>
    </p:spTree>
    <p:extLst>
      <p:ext uri="{BB962C8B-B14F-4D97-AF65-F5344CB8AC3E}">
        <p14:creationId xmlns:p14="http://schemas.microsoft.com/office/powerpoint/2010/main" val="2495013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CCAFDC13-76A9-9C4F-2A1A-583213186B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BEBAD02-AB7C-CCEB-0511-5036D45AFAF8}"/>
              </a:ext>
            </a:extLst>
          </p:cNvPr>
          <p:cNvSpPr txBox="1"/>
          <p:nvPr/>
        </p:nvSpPr>
        <p:spPr>
          <a:xfrm>
            <a:off x="1158238" y="523439"/>
            <a:ext cx="8315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Current Partnerships</a:t>
            </a:r>
            <a:r>
              <a:rPr kumimoji="0" lang="en-US" sz="2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t>
            </a:r>
          </a:p>
        </p:txBody>
      </p:sp>
      <p:sp>
        <p:nvSpPr>
          <p:cNvPr id="5" name="Title 1">
            <a:extLst>
              <a:ext uri="{FF2B5EF4-FFF2-40B4-BE49-F238E27FC236}">
                <a16:creationId xmlns:a16="http://schemas.microsoft.com/office/drawing/2014/main" id="{D7551AD3-7321-E05B-E5C9-507EFD52B03B}"/>
              </a:ext>
            </a:extLst>
          </p:cNvPr>
          <p:cNvSpPr>
            <a:spLocks noGrp="1"/>
          </p:cNvSpPr>
          <p:nvPr>
            <p:ph type="title"/>
          </p:nvPr>
        </p:nvSpPr>
        <p:spPr>
          <a:xfrm>
            <a:off x="3089378" y="2282611"/>
            <a:ext cx="2721167" cy="912099"/>
          </a:xfrm>
        </p:spPr>
        <p:txBody>
          <a:bodyPr>
            <a:normAutofit fontScale="90000"/>
          </a:bodyPr>
          <a:lstStyle/>
          <a:p>
            <a:pPr algn="r"/>
            <a:r>
              <a:rPr lang="en-US" sz="8000" dirty="0">
                <a:solidFill>
                  <a:srgbClr val="03377A"/>
                </a:solidFill>
                <a:latin typeface="Franklin Gothic Demi" panose="020B0703020102020204" pitchFamily="34" charset="0"/>
              </a:rPr>
              <a:t>608</a:t>
            </a:r>
          </a:p>
        </p:txBody>
      </p:sp>
      <p:sp>
        <p:nvSpPr>
          <p:cNvPr id="7" name="Text Placeholder 2">
            <a:extLst>
              <a:ext uri="{FF2B5EF4-FFF2-40B4-BE49-F238E27FC236}">
                <a16:creationId xmlns:a16="http://schemas.microsoft.com/office/drawing/2014/main" id="{31840C07-5756-3681-8555-53A16973106B}"/>
              </a:ext>
            </a:extLst>
          </p:cNvPr>
          <p:cNvSpPr txBox="1">
            <a:spLocks/>
          </p:cNvSpPr>
          <p:nvPr/>
        </p:nvSpPr>
        <p:spPr>
          <a:xfrm>
            <a:off x="6182052" y="2285187"/>
            <a:ext cx="2919470" cy="906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Signed MOAs covering 34 states</a:t>
            </a:r>
          </a:p>
        </p:txBody>
      </p:sp>
      <p:sp>
        <p:nvSpPr>
          <p:cNvPr id="2" name="Title 1">
            <a:extLst>
              <a:ext uri="{FF2B5EF4-FFF2-40B4-BE49-F238E27FC236}">
                <a16:creationId xmlns:a16="http://schemas.microsoft.com/office/drawing/2014/main" id="{35327C81-9A37-FB10-2F66-D5613A340430}"/>
              </a:ext>
            </a:extLst>
          </p:cNvPr>
          <p:cNvSpPr txBox="1">
            <a:spLocks/>
          </p:cNvSpPr>
          <p:nvPr/>
        </p:nvSpPr>
        <p:spPr>
          <a:xfrm>
            <a:off x="638915" y="3828364"/>
            <a:ext cx="1899025" cy="999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3377A"/>
                </a:solidFill>
                <a:effectLst/>
                <a:uLnTx/>
                <a:uFillTx/>
                <a:latin typeface="Franklin Gothic Demi" panose="020B0703020102020204" pitchFamily="34" charset="0"/>
                <a:ea typeface="+mj-ea"/>
                <a:cs typeface="+mj-cs"/>
              </a:rPr>
              <a:t>151</a:t>
            </a:r>
          </a:p>
        </p:txBody>
      </p:sp>
      <p:sp>
        <p:nvSpPr>
          <p:cNvPr id="3" name="Text Placeholder 2">
            <a:extLst>
              <a:ext uri="{FF2B5EF4-FFF2-40B4-BE49-F238E27FC236}">
                <a16:creationId xmlns:a16="http://schemas.microsoft.com/office/drawing/2014/main" id="{40CB1EBD-7E99-FB1B-7CD3-6BC05ED5473E}"/>
              </a:ext>
            </a:extLst>
          </p:cNvPr>
          <p:cNvSpPr txBox="1">
            <a:spLocks/>
          </p:cNvSpPr>
          <p:nvPr/>
        </p:nvSpPr>
        <p:spPr>
          <a:xfrm>
            <a:off x="2537940" y="3920436"/>
            <a:ext cx="2977386" cy="906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JEM site programs in 32 states</a:t>
            </a:r>
          </a:p>
        </p:txBody>
      </p:sp>
      <p:sp>
        <p:nvSpPr>
          <p:cNvPr id="4" name="Title 1">
            <a:extLst>
              <a:ext uri="{FF2B5EF4-FFF2-40B4-BE49-F238E27FC236}">
                <a16:creationId xmlns:a16="http://schemas.microsoft.com/office/drawing/2014/main" id="{5383C8D6-A2BD-9115-1088-FBD5EB313FCF}"/>
              </a:ext>
            </a:extLst>
          </p:cNvPr>
          <p:cNvSpPr txBox="1">
            <a:spLocks/>
          </p:cNvSpPr>
          <p:nvPr/>
        </p:nvSpPr>
        <p:spPr>
          <a:xfrm>
            <a:off x="6676676" y="3920436"/>
            <a:ext cx="1810930" cy="906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3377A"/>
                </a:solidFill>
                <a:effectLst/>
                <a:uLnTx/>
                <a:uFillTx/>
                <a:latin typeface="Franklin Gothic Demi"/>
                <a:ea typeface="+mj-ea"/>
                <a:cs typeface="+mj-cs"/>
              </a:rPr>
              <a:t>457</a:t>
            </a:r>
            <a:endParaRPr kumimoji="0" lang="en-US" sz="7200" b="0" i="0" u="none" strike="noStrike" kern="1200" cap="none" spc="0" normalizeH="0" baseline="0" noProof="0" dirty="0">
              <a:ln>
                <a:noFill/>
              </a:ln>
              <a:solidFill>
                <a:srgbClr val="03377A"/>
              </a:solidFill>
              <a:effectLst/>
              <a:uLnTx/>
              <a:uFillTx/>
              <a:latin typeface="Franklin Gothic Demi" panose="020B0703020102020204" pitchFamily="34" charset="0"/>
              <a:ea typeface="+mj-ea"/>
              <a:cs typeface="+mj-cs"/>
            </a:endParaRPr>
          </a:p>
        </p:txBody>
      </p:sp>
      <p:sp>
        <p:nvSpPr>
          <p:cNvPr id="9" name="Text Placeholder 2">
            <a:extLst>
              <a:ext uri="{FF2B5EF4-FFF2-40B4-BE49-F238E27FC236}">
                <a16:creationId xmlns:a16="http://schemas.microsoft.com/office/drawing/2014/main" id="{FB535BD1-664F-C8DE-176E-2D0D544AC02A}"/>
              </a:ext>
            </a:extLst>
          </p:cNvPr>
          <p:cNvSpPr txBox="1">
            <a:spLocks/>
          </p:cNvSpPr>
          <p:nvPr/>
        </p:nvSpPr>
        <p:spPr>
          <a:xfrm>
            <a:off x="8575699" y="3924984"/>
            <a:ext cx="2977386" cy="902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WSO program sites in 34 states</a:t>
            </a:r>
          </a:p>
        </p:txBody>
      </p:sp>
      <p:sp>
        <p:nvSpPr>
          <p:cNvPr id="11" name="TextBox 10">
            <a:extLst>
              <a:ext uri="{FF2B5EF4-FFF2-40B4-BE49-F238E27FC236}">
                <a16:creationId xmlns:a16="http://schemas.microsoft.com/office/drawing/2014/main" id="{845E7684-6D13-3750-97F3-61693799437F}"/>
              </a:ext>
            </a:extLst>
          </p:cNvPr>
          <p:cNvSpPr txBox="1"/>
          <p:nvPr/>
        </p:nvSpPr>
        <p:spPr>
          <a:xfrm>
            <a:off x="9101522" y="6036440"/>
            <a:ext cx="2733773" cy="2539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*As of January 29, 2026</a:t>
            </a:r>
          </a:p>
        </p:txBody>
      </p:sp>
    </p:spTree>
    <p:extLst>
      <p:ext uri="{BB962C8B-B14F-4D97-AF65-F5344CB8AC3E}">
        <p14:creationId xmlns:p14="http://schemas.microsoft.com/office/powerpoint/2010/main" val="1936726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19B8A3C4-A515-4252-389C-4D24F7BC41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1A6DF7-AD13-57B4-D4FE-9EADE88566D0}"/>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Demi" panose="020B0703020102020204" pitchFamily="34" charset="0"/>
                <a:ea typeface="+mn-ea"/>
                <a:cs typeface="+mn-cs"/>
              </a:rPr>
              <a:t>Current Program Map</a:t>
            </a:r>
            <a:endPar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endParaRPr>
          </a:p>
        </p:txBody>
      </p:sp>
      <p:pic>
        <p:nvPicPr>
          <p:cNvPr id="4" name="Picture 3" descr="Map&#10;&#10;AI-generated content may be incorrect.">
            <a:extLst>
              <a:ext uri="{FF2B5EF4-FFF2-40B4-BE49-F238E27FC236}">
                <a16:creationId xmlns:a16="http://schemas.microsoft.com/office/drawing/2014/main" id="{5CF6C7B9-5DD6-1969-A6A4-25661DEC4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4"/>
            <a:ext cx="12192000" cy="6819411"/>
          </a:xfrm>
          <a:prstGeom prst="rect">
            <a:avLst/>
          </a:prstGeom>
        </p:spPr>
      </p:pic>
      <p:pic>
        <p:nvPicPr>
          <p:cNvPr id="3" name="Picture 2" descr="Map&#10;&#10;AI-generated content may be incorrect.">
            <a:extLst>
              <a:ext uri="{FF2B5EF4-FFF2-40B4-BE49-F238E27FC236}">
                <a16:creationId xmlns:a16="http://schemas.microsoft.com/office/drawing/2014/main" id="{216F16F4-B4C8-35B8-2E07-06571420E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66"/>
            <a:ext cx="12192000" cy="6853267"/>
          </a:xfrm>
          <a:prstGeom prst="rect">
            <a:avLst/>
          </a:prstGeom>
        </p:spPr>
      </p:pic>
    </p:spTree>
    <p:extLst>
      <p:ext uri="{BB962C8B-B14F-4D97-AF65-F5344CB8AC3E}">
        <p14:creationId xmlns:p14="http://schemas.microsoft.com/office/powerpoint/2010/main" val="2787033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BDA0B88E-2E0A-3A54-E469-CA9CBBB7990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1A6768C-43BA-1C72-F299-7BF12E08611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0" y="77119"/>
            <a:ext cx="12192000" cy="6858000"/>
          </a:xfrm>
          <a:prstGeom prst="rect">
            <a:avLst/>
          </a:prstGeom>
        </p:spPr>
      </p:pic>
      <p:sp>
        <p:nvSpPr>
          <p:cNvPr id="6" name="TextBox 5">
            <a:extLst>
              <a:ext uri="{FF2B5EF4-FFF2-40B4-BE49-F238E27FC236}">
                <a16:creationId xmlns:a16="http://schemas.microsoft.com/office/drawing/2014/main" id="{23E7D898-2CE0-5822-C2C6-1AA7261C5BDB}"/>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Program Oversight</a:t>
            </a:r>
          </a:p>
        </p:txBody>
      </p:sp>
      <p:sp>
        <p:nvSpPr>
          <p:cNvPr id="8" name="TextBox 7">
            <a:extLst>
              <a:ext uri="{FF2B5EF4-FFF2-40B4-BE49-F238E27FC236}">
                <a16:creationId xmlns:a16="http://schemas.microsoft.com/office/drawing/2014/main" id="{105A60B9-29ED-1F43-DFB6-9D67F2A1FC28}"/>
              </a:ext>
            </a:extLst>
          </p:cNvPr>
          <p:cNvSpPr txBox="1"/>
          <p:nvPr/>
        </p:nvSpPr>
        <p:spPr>
          <a:xfrm>
            <a:off x="782199" y="2351109"/>
            <a:ext cx="48584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ICE’s Office of Professional Responsibility conducts biennial inspections of JEM’s programs to measure program compliance.</a:t>
            </a:r>
          </a:p>
        </p:txBody>
      </p:sp>
      <p:sp>
        <p:nvSpPr>
          <p:cNvPr id="9" name="TextBox 8">
            <a:extLst>
              <a:ext uri="{FF2B5EF4-FFF2-40B4-BE49-F238E27FC236}">
                <a16:creationId xmlns:a16="http://schemas.microsoft.com/office/drawing/2014/main" id="{82F8054C-1F23-BDBE-F4A7-183ADEE395B0}"/>
              </a:ext>
            </a:extLst>
          </p:cNvPr>
          <p:cNvSpPr txBox="1"/>
          <p:nvPr/>
        </p:nvSpPr>
        <p:spPr>
          <a:xfrm>
            <a:off x="6903905" y="2353259"/>
            <a:ext cx="48584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National program managers conduct biennial reviews of the WSO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to measure compliance.</a:t>
            </a:r>
          </a:p>
        </p:txBody>
      </p:sp>
      <p:sp>
        <p:nvSpPr>
          <p:cNvPr id="10" name="TextBox 9">
            <a:extLst>
              <a:ext uri="{FF2B5EF4-FFF2-40B4-BE49-F238E27FC236}">
                <a16:creationId xmlns:a16="http://schemas.microsoft.com/office/drawing/2014/main" id="{C524F0C0-A875-E93D-04DC-68A76003FBE9}"/>
              </a:ext>
            </a:extLst>
          </p:cNvPr>
          <p:cNvSpPr txBox="1"/>
          <p:nvPr/>
        </p:nvSpPr>
        <p:spPr>
          <a:xfrm>
            <a:off x="3220597" y="4316402"/>
            <a:ext cx="5791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Field program managers and other ICE supervisors review and sign files and documents generated by 287(g) partners to ensure compliance with MOAs and immigration law.</a:t>
            </a:r>
          </a:p>
        </p:txBody>
      </p:sp>
    </p:spTree>
    <p:extLst>
      <p:ext uri="{BB962C8B-B14F-4D97-AF65-F5344CB8AC3E}">
        <p14:creationId xmlns:p14="http://schemas.microsoft.com/office/powerpoint/2010/main" val="2324369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23428" y="4096175"/>
            <a:ext cx="2145139" cy="4154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Bebas Neue Regular"/>
                <a:ea typeface="+mn-ea"/>
                <a:cs typeface="+mn-cs"/>
              </a:rPr>
              <a:t>COSSUP OPPORTUNITIES </a:t>
            </a:r>
          </a:p>
        </p:txBody>
      </p:sp>
      <p:pic>
        <p:nvPicPr>
          <p:cNvPr id="17" name="Picture 16" descr="Logo&#10;&#10;Description automatically generated">
            <a:extLst>
              <a:ext uri="{FF2B5EF4-FFF2-40B4-BE49-F238E27FC236}">
                <a16:creationId xmlns:a16="http://schemas.microsoft.com/office/drawing/2014/main" id="{7F1B58FD-1E76-8522-1611-205F46618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391" y="2432899"/>
            <a:ext cx="1859221" cy="1859221"/>
          </a:xfrm>
          <a:prstGeom prst="rect">
            <a:avLst/>
          </a:prstGeom>
        </p:spPr>
      </p:pic>
    </p:spTree>
    <p:extLst>
      <p:ext uri="{BB962C8B-B14F-4D97-AF65-F5344CB8AC3E}">
        <p14:creationId xmlns:p14="http://schemas.microsoft.com/office/powerpoint/2010/main" val="150671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9C80DC50-DDAC-6CF6-17A3-4994A0393E6A}"/>
            </a:ext>
          </a:extLst>
        </p:cNvPr>
        <p:cNvGrpSpPr/>
        <p:nvPr/>
      </p:nvGrpSpPr>
      <p:grpSpPr>
        <a:xfrm>
          <a:off x="0" y="0"/>
          <a:ext cx="0" cy="0"/>
          <a:chOff x="0" y="0"/>
          <a:chExt cx="0" cy="0"/>
        </a:xfrm>
      </p:grpSpPr>
      <p:pic>
        <p:nvPicPr>
          <p:cNvPr id="5" name="Picture 4" descr="Shape&#10;&#10;AI-generated content may be incorrect.">
            <a:extLst>
              <a:ext uri="{FF2B5EF4-FFF2-40B4-BE49-F238E27FC236}">
                <a16:creationId xmlns:a16="http://schemas.microsoft.com/office/drawing/2014/main" id="{E2CDBD25-C7B9-6338-6538-9A8FFD1821D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E3D2DBE-14DF-3670-2AF3-4ACA11240653}"/>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JEM Application Process</a:t>
            </a:r>
          </a:p>
        </p:txBody>
      </p:sp>
      <p:sp>
        <p:nvSpPr>
          <p:cNvPr id="2" name="Title 1">
            <a:extLst>
              <a:ext uri="{FF2B5EF4-FFF2-40B4-BE49-F238E27FC236}">
                <a16:creationId xmlns:a16="http://schemas.microsoft.com/office/drawing/2014/main" id="{5AA84766-EF2D-0A90-0602-7BA89F4E4322}"/>
              </a:ext>
            </a:extLst>
          </p:cNvPr>
          <p:cNvSpPr>
            <a:spLocks noGrp="1"/>
          </p:cNvSpPr>
          <p:nvPr>
            <p:ph type="title"/>
          </p:nvPr>
        </p:nvSpPr>
        <p:spPr>
          <a:xfrm>
            <a:off x="3734721" y="2321836"/>
            <a:ext cx="5551583" cy="721893"/>
          </a:xfrm>
        </p:spPr>
        <p:txBody>
          <a:bodyPr>
            <a:normAutofit/>
          </a:bodyPr>
          <a:lstStyle/>
          <a:p>
            <a:r>
              <a:rPr lang="en-US" sz="24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Upon director approval:</a:t>
            </a:r>
            <a:endParaRPr lang="en-US" sz="2400" dirty="0">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
        <p:nvSpPr>
          <p:cNvPr id="4" name="Content Placeholder 3">
            <a:extLst>
              <a:ext uri="{FF2B5EF4-FFF2-40B4-BE49-F238E27FC236}">
                <a16:creationId xmlns:a16="http://schemas.microsoft.com/office/drawing/2014/main" id="{482A8361-7EAC-9D82-0D44-D7F5CD7DBEC7}"/>
              </a:ext>
            </a:extLst>
          </p:cNvPr>
          <p:cNvSpPr>
            <a:spLocks noGrp="1"/>
          </p:cNvSpPr>
          <p:nvPr>
            <p:ph sz="half" idx="1"/>
          </p:nvPr>
        </p:nvSpPr>
        <p:spPr>
          <a:xfrm>
            <a:off x="3734721" y="3043729"/>
            <a:ext cx="5993176" cy="2420640"/>
          </a:xfrm>
        </p:spPr>
        <p:txBody>
          <a:bodyPr numCol="1">
            <a:noAutofit/>
          </a:bodyPr>
          <a:lstStyle/>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ERO will notify the LEA of approval</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A program manager will coordinate with the LEA to begin ICE training</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DIO candidates will undergo a background investigation and clearance by ICE Personnel Security for ICE system access</a:t>
            </a:r>
          </a:p>
          <a:p>
            <a:pPr>
              <a:lnSpc>
                <a:spcPct val="100000"/>
              </a:lnSpc>
            </a:pPr>
            <a:endParaRPr lang="en-US" sz="2400" kern="100" dirty="0">
              <a:effectLst/>
              <a:latin typeface="Franklin Gothic Book" panose="020B0503020102020204" pitchFamily="34" charset="0"/>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906328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9C74ECE4-C3A6-CAE9-349D-1418C78F73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8BCB2A-04ED-1975-3242-A5D9E0DB981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0" y="-55085"/>
            <a:ext cx="12192000" cy="6858000"/>
          </a:xfrm>
          <a:prstGeom prst="rect">
            <a:avLst/>
          </a:prstGeom>
        </p:spPr>
      </p:pic>
      <p:sp>
        <p:nvSpPr>
          <p:cNvPr id="6" name="TextBox 5">
            <a:extLst>
              <a:ext uri="{FF2B5EF4-FFF2-40B4-BE49-F238E27FC236}">
                <a16:creationId xmlns:a16="http://schemas.microsoft.com/office/drawing/2014/main" id="{B438116E-A65E-9B1B-9469-B710F9662BF3}"/>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JEM Application Process</a:t>
            </a:r>
          </a:p>
        </p:txBody>
      </p:sp>
      <p:sp>
        <p:nvSpPr>
          <p:cNvPr id="4" name="Content Placeholder 3">
            <a:extLst>
              <a:ext uri="{FF2B5EF4-FFF2-40B4-BE49-F238E27FC236}">
                <a16:creationId xmlns:a16="http://schemas.microsoft.com/office/drawing/2014/main" id="{B314D5BA-23E0-CCE0-CB02-89F4FAC4261D}"/>
              </a:ext>
            </a:extLst>
          </p:cNvPr>
          <p:cNvSpPr>
            <a:spLocks noGrp="1"/>
          </p:cNvSpPr>
          <p:nvPr>
            <p:ph sz="half" idx="1"/>
          </p:nvPr>
        </p:nvSpPr>
        <p:spPr>
          <a:xfrm>
            <a:off x="2504959" y="2327121"/>
            <a:ext cx="8434790" cy="2200813"/>
          </a:xfrm>
        </p:spPr>
        <p:txBody>
          <a:bodyPr numCol="1">
            <a:noAutofit/>
          </a:bodyPr>
          <a:lstStyle/>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Background cleared DIOs attend and graduate ICE Academy training</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ICE issues credentials and provides necessary IT equipment</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ICE Field Office Director issues DIO final authorization and certification forms</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Program managers complete all final paperwork</a:t>
            </a:r>
          </a:p>
          <a:p>
            <a:pPr marL="0" marR="0" lvl="0" indent="0">
              <a:lnSpc>
                <a:spcPct val="100000"/>
              </a:lnSpc>
              <a:buNone/>
            </a:pPr>
            <a:endParaRPr lang="en-US" kern="100" dirty="0">
              <a:effectLst/>
              <a:latin typeface="Franklin Gothic Book" panose="020B0503020102020204" pitchFamily="34" charset="0"/>
              <a:ea typeface="Aptos" panose="02110004020202020204"/>
              <a:cs typeface="Times New Roman" panose="02020603050405020304" pitchFamily="18" charset="0"/>
            </a:endParaRPr>
          </a:p>
        </p:txBody>
      </p:sp>
      <p:sp>
        <p:nvSpPr>
          <p:cNvPr id="7" name="TextBox 6">
            <a:extLst>
              <a:ext uri="{FF2B5EF4-FFF2-40B4-BE49-F238E27FC236}">
                <a16:creationId xmlns:a16="http://schemas.microsoft.com/office/drawing/2014/main" id="{EF0D4DA0-2076-02B5-1BEF-63202FCAD107}"/>
              </a:ext>
            </a:extLst>
          </p:cNvPr>
          <p:cNvSpPr txBox="1"/>
          <p:nvPr/>
        </p:nvSpPr>
        <p:spPr>
          <a:xfrm>
            <a:off x="4987887" y="5234537"/>
            <a:ext cx="609783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2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110004020202020204"/>
                <a:cs typeface="Times New Roman" panose="02020603050405020304" pitchFamily="18" charset="0"/>
              </a:rPr>
              <a:t>Either party can terminate the MOA at any time</a:t>
            </a:r>
          </a:p>
        </p:txBody>
      </p:sp>
    </p:spTree>
    <p:extLst>
      <p:ext uri="{BB962C8B-B14F-4D97-AF65-F5344CB8AC3E}">
        <p14:creationId xmlns:p14="http://schemas.microsoft.com/office/powerpoint/2010/main" val="1622653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E97F39F0-6568-61B2-5F03-57DD726746A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804A18-4D3D-FCC9-4A18-901A7C3C9F2E}"/>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Warrant Service Officer</a:t>
            </a:r>
          </a:p>
        </p:txBody>
      </p:sp>
      <p:sp>
        <p:nvSpPr>
          <p:cNvPr id="4" name="Content Placeholder 3">
            <a:extLst>
              <a:ext uri="{FF2B5EF4-FFF2-40B4-BE49-F238E27FC236}">
                <a16:creationId xmlns:a16="http://schemas.microsoft.com/office/drawing/2014/main" id="{98FC9C51-2374-414B-B33C-B1BD63EC3020}"/>
              </a:ext>
            </a:extLst>
          </p:cNvPr>
          <p:cNvSpPr>
            <a:spLocks noGrp="1"/>
          </p:cNvSpPr>
          <p:nvPr>
            <p:ph sz="half" idx="1"/>
          </p:nvPr>
        </p:nvSpPr>
        <p:spPr>
          <a:xfrm>
            <a:off x="1653448" y="2329585"/>
            <a:ext cx="4251592" cy="3417720"/>
          </a:xfrm>
        </p:spPr>
        <p:txBody>
          <a:bodyPr numCol="1">
            <a:noAutofit/>
          </a:bodyPr>
          <a:lstStyle/>
          <a:p>
            <a:pPr marL="0" marR="0" lvl="0" indent="0">
              <a:lnSpc>
                <a:spcPct val="100000"/>
              </a:lnSpc>
              <a:buNone/>
            </a:pPr>
            <a:r>
              <a:rPr lang="en-US" sz="2600" kern="100" dirty="0">
                <a:effectLst/>
                <a:latin typeface="Franklin Gothic Book" panose="020B0503020102020204" pitchFamily="34" charset="0"/>
                <a:ea typeface="Aptos" panose="02110004020202020204"/>
                <a:cs typeface="Times New Roman" panose="02020603050405020304" pitchFamily="18" charset="0"/>
              </a:rPr>
              <a:t>The WSO Program was developed in collaboration with members of the National Sheriffs’ Association and the Major County Sheriffs of America.</a:t>
            </a:r>
          </a:p>
        </p:txBody>
      </p:sp>
      <p:sp>
        <p:nvSpPr>
          <p:cNvPr id="3" name="Content Placeholder 2">
            <a:extLst>
              <a:ext uri="{FF2B5EF4-FFF2-40B4-BE49-F238E27FC236}">
                <a16:creationId xmlns:a16="http://schemas.microsoft.com/office/drawing/2014/main" id="{6B3F9092-E5B0-A8B7-337C-D95DBA5BD300}"/>
              </a:ext>
            </a:extLst>
          </p:cNvPr>
          <p:cNvSpPr>
            <a:spLocks noGrp="1"/>
          </p:cNvSpPr>
          <p:nvPr>
            <p:ph sz="half" idx="2"/>
          </p:nvPr>
        </p:nvSpPr>
        <p:spPr>
          <a:xfrm>
            <a:off x="7377628" y="2329585"/>
            <a:ext cx="4251592" cy="3417721"/>
          </a:xfrm>
        </p:spPr>
        <p:txBody>
          <a:bodyPr>
            <a:normAutofit/>
          </a:bodyPr>
          <a:lstStyle/>
          <a:p>
            <a:pPr marL="0" indent="0">
              <a:buNone/>
            </a:pPr>
            <a:r>
              <a:rPr lang="en-US" sz="2600" dirty="0">
                <a:latin typeface="Franklin Gothic Book" panose="020B0503020102020204" pitchFamily="34" charset="0"/>
              </a:rPr>
              <a:t>It was designed for operational flexibility — providing an opportunity for jurisdictions to participate with ICE who are precluded from honoring ICE detainers at the local level.</a:t>
            </a:r>
          </a:p>
        </p:txBody>
      </p:sp>
      <p:pic>
        <p:nvPicPr>
          <p:cNvPr id="5" name="Picture 4" descr="Icon&#10;&#10;AI-generated content may be incorrect.">
            <a:extLst>
              <a:ext uri="{FF2B5EF4-FFF2-40B4-BE49-F238E27FC236}">
                <a16:creationId xmlns:a16="http://schemas.microsoft.com/office/drawing/2014/main" id="{2F8D2C4B-94C0-BF08-C26D-64964891D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08" y="2439755"/>
            <a:ext cx="950255" cy="713646"/>
          </a:xfrm>
          <a:prstGeom prst="rect">
            <a:avLst/>
          </a:prstGeom>
        </p:spPr>
      </p:pic>
      <p:pic>
        <p:nvPicPr>
          <p:cNvPr id="8" name="Picture 7" descr="Icon&#10;&#10;AI-generated content may be incorrect.">
            <a:extLst>
              <a:ext uri="{FF2B5EF4-FFF2-40B4-BE49-F238E27FC236}">
                <a16:creationId xmlns:a16="http://schemas.microsoft.com/office/drawing/2014/main" id="{BF48E808-7972-B204-8381-16F244CD6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261" y="2439755"/>
            <a:ext cx="745767" cy="713646"/>
          </a:xfrm>
          <a:prstGeom prst="rect">
            <a:avLst/>
          </a:prstGeom>
        </p:spPr>
      </p:pic>
    </p:spTree>
    <p:extLst>
      <p:ext uri="{BB962C8B-B14F-4D97-AF65-F5344CB8AC3E}">
        <p14:creationId xmlns:p14="http://schemas.microsoft.com/office/powerpoint/2010/main" val="4207241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C6449F64-2A15-EFF9-8A14-4E0B08511DD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A9F32A3-059D-98AD-B2AC-F104354B17C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0" y="-11017"/>
            <a:ext cx="12192000" cy="6858000"/>
          </a:xfrm>
          <a:prstGeom prst="rect">
            <a:avLst/>
          </a:prstGeom>
        </p:spPr>
      </p:pic>
      <p:sp>
        <p:nvSpPr>
          <p:cNvPr id="6" name="TextBox 5">
            <a:extLst>
              <a:ext uri="{FF2B5EF4-FFF2-40B4-BE49-F238E27FC236}">
                <a16:creationId xmlns:a16="http://schemas.microsoft.com/office/drawing/2014/main" id="{AE4AD89C-F1E1-DF9A-194A-7544DFE5E237}"/>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WSO Application Process</a:t>
            </a:r>
          </a:p>
        </p:txBody>
      </p:sp>
      <p:sp>
        <p:nvSpPr>
          <p:cNvPr id="2" name="Title 1">
            <a:extLst>
              <a:ext uri="{FF2B5EF4-FFF2-40B4-BE49-F238E27FC236}">
                <a16:creationId xmlns:a16="http://schemas.microsoft.com/office/drawing/2014/main" id="{6F98D8C8-9EFC-3D28-BC26-BD7CBD9D7413}"/>
              </a:ext>
            </a:extLst>
          </p:cNvPr>
          <p:cNvSpPr>
            <a:spLocks noGrp="1"/>
          </p:cNvSpPr>
          <p:nvPr>
            <p:ph type="title"/>
          </p:nvPr>
        </p:nvSpPr>
        <p:spPr>
          <a:xfrm>
            <a:off x="2434731" y="2193326"/>
            <a:ext cx="3388605" cy="584775"/>
          </a:xfrm>
        </p:spPr>
        <p:txBody>
          <a:bodyPr>
            <a:normAutofit/>
          </a:bodyPr>
          <a:lstStyle/>
          <a:p>
            <a:r>
              <a:rPr lang="en-US" sz="2400" dirty="0">
                <a:solidFill>
                  <a:schemeClr val="bg1"/>
                </a:solidFill>
                <a:effectLst>
                  <a:outerShdw blurRad="38100" dist="38100" dir="2700000" algn="tl">
                    <a:srgbClr val="000000">
                      <a:alpha val="43137"/>
                    </a:srgbClr>
                  </a:outerShdw>
                </a:effectLst>
                <a:latin typeface="Franklin Gothic Book" panose="020B0503020102020204" pitchFamily="34" charset="0"/>
              </a:rPr>
              <a:t>Upon director approval:</a:t>
            </a:r>
          </a:p>
        </p:txBody>
      </p:sp>
      <p:sp>
        <p:nvSpPr>
          <p:cNvPr id="4" name="Content Placeholder 3">
            <a:extLst>
              <a:ext uri="{FF2B5EF4-FFF2-40B4-BE49-F238E27FC236}">
                <a16:creationId xmlns:a16="http://schemas.microsoft.com/office/drawing/2014/main" id="{C0ED4A1F-AF55-4178-1A9A-0BD677DF0966}"/>
              </a:ext>
            </a:extLst>
          </p:cNvPr>
          <p:cNvSpPr>
            <a:spLocks noGrp="1"/>
          </p:cNvSpPr>
          <p:nvPr>
            <p:ph sz="half" idx="1"/>
          </p:nvPr>
        </p:nvSpPr>
        <p:spPr>
          <a:xfrm>
            <a:off x="2434731" y="2622430"/>
            <a:ext cx="8306717" cy="2179591"/>
          </a:xfrm>
        </p:spPr>
        <p:txBody>
          <a:bodyPr numCol="1">
            <a:noAutofit/>
          </a:bodyPr>
          <a:lstStyle/>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ERO will notify LEA of approval</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LEA nominates potential WSO candidates</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ICE begins background investigation and clearance of WSO officers</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LEAs schedule and complete WSO training</a:t>
            </a:r>
          </a:p>
          <a:p>
            <a:pPr>
              <a:lnSpc>
                <a:spcPct val="100000"/>
              </a:lnSpc>
            </a:pPr>
            <a:r>
              <a:rPr lang="en-US" sz="2200" kern="100" dirty="0">
                <a:solidFill>
                  <a:schemeClr val="bg1"/>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ICE issues authorization paperwork and credentials</a:t>
            </a:r>
          </a:p>
        </p:txBody>
      </p:sp>
      <p:sp>
        <p:nvSpPr>
          <p:cNvPr id="3" name="Title 1">
            <a:extLst>
              <a:ext uri="{FF2B5EF4-FFF2-40B4-BE49-F238E27FC236}">
                <a16:creationId xmlns:a16="http://schemas.microsoft.com/office/drawing/2014/main" id="{DB1A7D56-774B-E6DF-6D7F-D5884893402E}"/>
              </a:ext>
            </a:extLst>
          </p:cNvPr>
          <p:cNvSpPr txBox="1">
            <a:spLocks/>
          </p:cNvSpPr>
          <p:nvPr/>
        </p:nvSpPr>
        <p:spPr>
          <a:xfrm>
            <a:off x="4759288" y="5267064"/>
            <a:ext cx="6224529" cy="472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110004020202020204"/>
                <a:cs typeface="Times New Roman" panose="02020603050405020304" pitchFamily="18" charset="0"/>
              </a:rPr>
              <a:t>Either party can terminate the MOA at any time</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j-ea"/>
              <a:cs typeface="+mj-cs"/>
            </a:endParaRPr>
          </a:p>
        </p:txBody>
      </p:sp>
    </p:spTree>
    <p:extLst>
      <p:ext uri="{BB962C8B-B14F-4D97-AF65-F5344CB8AC3E}">
        <p14:creationId xmlns:p14="http://schemas.microsoft.com/office/powerpoint/2010/main" val="3025644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A7DCA65E-8FE1-16CD-8D31-DEFA57D1BE3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0" y="172998"/>
            <a:ext cx="12192000" cy="6857999"/>
          </a:xfrm>
          <a:prstGeom prst="rect">
            <a:avLst/>
          </a:prstGeom>
        </p:spPr>
      </p:pic>
      <p:sp>
        <p:nvSpPr>
          <p:cNvPr id="4" name="TextBox 3">
            <a:extLst>
              <a:ext uri="{FF2B5EF4-FFF2-40B4-BE49-F238E27FC236}">
                <a16:creationId xmlns:a16="http://schemas.microsoft.com/office/drawing/2014/main" id="{5DDB41A6-FF6B-D71C-1C0B-BFC38CB88D67}"/>
              </a:ext>
            </a:extLst>
          </p:cNvPr>
          <p:cNvSpPr txBox="1"/>
          <p:nvPr/>
        </p:nvSpPr>
        <p:spPr>
          <a:xfrm>
            <a:off x="1285777" y="591827"/>
            <a:ext cx="474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Public Safety Benefits</a:t>
            </a:r>
          </a:p>
        </p:txBody>
      </p:sp>
      <p:sp>
        <p:nvSpPr>
          <p:cNvPr id="5" name="TextBox 4">
            <a:extLst>
              <a:ext uri="{FF2B5EF4-FFF2-40B4-BE49-F238E27FC236}">
                <a16:creationId xmlns:a16="http://schemas.microsoft.com/office/drawing/2014/main" id="{0385D343-B956-6F11-E935-5EC37AFD76DE}"/>
              </a:ext>
            </a:extLst>
          </p:cNvPr>
          <p:cNvSpPr txBox="1"/>
          <p:nvPr/>
        </p:nvSpPr>
        <p:spPr>
          <a:xfrm>
            <a:off x="3214540" y="2196445"/>
            <a:ext cx="78336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00" cap="none" spc="0" normalizeH="0" baseline="0" noProof="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0F0502020204030204"/>
                <a:cs typeface="Times New Roman" panose="02020603050405020304" pitchFamily="18" charset="0"/>
              </a:rPr>
              <a:t>Allows ICE and local law enforcement to identify and remove criminal aliens before their release into the community. </a:t>
            </a:r>
            <a:endParaRPr kumimoji="0" lang="en-US" sz="22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0F0502020204030204"/>
              <a:cs typeface="Times New Roman" panose="02020603050405020304" pitchFamily="18" charset="0"/>
            </a:endParaRPr>
          </a:p>
        </p:txBody>
      </p:sp>
      <p:sp>
        <p:nvSpPr>
          <p:cNvPr id="6" name="TextBox 5">
            <a:extLst>
              <a:ext uri="{FF2B5EF4-FFF2-40B4-BE49-F238E27FC236}">
                <a16:creationId xmlns:a16="http://schemas.microsoft.com/office/drawing/2014/main" id="{00F62671-4119-674F-02A5-132C4AEF42F1}"/>
              </a:ext>
            </a:extLst>
          </p:cNvPr>
          <p:cNvSpPr txBox="1"/>
          <p:nvPr/>
        </p:nvSpPr>
        <p:spPr>
          <a:xfrm>
            <a:off x="3214540" y="3507394"/>
            <a:ext cx="75791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a:ea typeface="Aptos" panose="020F0502020204030204"/>
                <a:cs typeface="Times New Roman"/>
              </a:rPr>
              <a:t>Takes custody of criminal aliens in secure facilities, which reduces risks to communities and officers. </a:t>
            </a:r>
          </a:p>
        </p:txBody>
      </p:sp>
      <p:sp>
        <p:nvSpPr>
          <p:cNvPr id="7" name="TextBox 6">
            <a:extLst>
              <a:ext uri="{FF2B5EF4-FFF2-40B4-BE49-F238E27FC236}">
                <a16:creationId xmlns:a16="http://schemas.microsoft.com/office/drawing/2014/main" id="{BE2A7630-D205-B414-88CD-E2389A104DB0}"/>
              </a:ext>
            </a:extLst>
          </p:cNvPr>
          <p:cNvSpPr txBox="1"/>
          <p:nvPr/>
        </p:nvSpPr>
        <p:spPr>
          <a:xfrm>
            <a:off x="3214539" y="4694566"/>
            <a:ext cx="7579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0F0502020204030204"/>
                <a:cs typeface="Times New Roman" panose="02020603050405020304" pitchFamily="18" charset="0"/>
              </a:rPr>
              <a:t>Expands partnerships that allow for working groups between ICE and 287(g) partners that enhance technology and foster information sharing.</a:t>
            </a:r>
          </a:p>
        </p:txBody>
      </p:sp>
    </p:spTree>
    <p:extLst>
      <p:ext uri="{BB962C8B-B14F-4D97-AF65-F5344CB8AC3E}">
        <p14:creationId xmlns:p14="http://schemas.microsoft.com/office/powerpoint/2010/main" val="2978072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B917C6B5-02C7-64F3-3BCC-9EC14B29DB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E8D7B80-7012-2AC0-6F11-C86EBC087801}"/>
              </a:ext>
            </a:extLst>
          </p:cNvPr>
          <p:cNvSpPr txBox="1"/>
          <p:nvPr/>
        </p:nvSpPr>
        <p:spPr>
          <a:xfrm>
            <a:off x="1158239" y="508000"/>
            <a:ext cx="8315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How To Join</a:t>
            </a:r>
          </a:p>
        </p:txBody>
      </p:sp>
      <p:sp>
        <p:nvSpPr>
          <p:cNvPr id="2" name="Content Placeholder 1">
            <a:extLst>
              <a:ext uri="{FF2B5EF4-FFF2-40B4-BE49-F238E27FC236}">
                <a16:creationId xmlns:a16="http://schemas.microsoft.com/office/drawing/2014/main" id="{A15B5388-4D1E-3864-9D04-7407F9B084CD}"/>
              </a:ext>
            </a:extLst>
          </p:cNvPr>
          <p:cNvSpPr>
            <a:spLocks noGrp="1"/>
          </p:cNvSpPr>
          <p:nvPr>
            <p:ph idx="1"/>
          </p:nvPr>
        </p:nvSpPr>
        <p:spPr>
          <a:xfrm>
            <a:off x="838200" y="1800911"/>
            <a:ext cx="10515600" cy="954107"/>
          </a:xfrm>
        </p:spPr>
        <p:txBody>
          <a:bodyPr>
            <a:normAutofit/>
          </a:bodyPr>
          <a:lstStyle/>
          <a:p>
            <a:pPr marL="0" marR="0">
              <a:lnSpc>
                <a:spcPct val="100000"/>
              </a:lnSpc>
              <a:spcAft>
                <a:spcPts val="800"/>
              </a:spcAft>
              <a:buNone/>
            </a:pPr>
            <a:r>
              <a:rPr lang="en-US" kern="100" dirty="0">
                <a:effectLst/>
                <a:latin typeface="Franklin Gothic Book" panose="020B0503020102020204" pitchFamily="34" charset="0"/>
                <a:ea typeface="Aptos" panose="02110004020202020204"/>
                <a:cs typeface="Times New Roman" panose="02020603050405020304" pitchFamily="18" charset="0"/>
              </a:rPr>
              <a:t>State and local partners need to complete these steps in join the 287(g) program:</a:t>
            </a:r>
          </a:p>
        </p:txBody>
      </p:sp>
      <p:sp>
        <p:nvSpPr>
          <p:cNvPr id="11" name="TextBox 10">
            <a:extLst>
              <a:ext uri="{FF2B5EF4-FFF2-40B4-BE49-F238E27FC236}">
                <a16:creationId xmlns:a16="http://schemas.microsoft.com/office/drawing/2014/main" id="{2A2A39FD-DBC0-DA72-3202-4063EFD1AC95}"/>
              </a:ext>
            </a:extLst>
          </p:cNvPr>
          <p:cNvSpPr txBox="1"/>
          <p:nvPr/>
        </p:nvSpPr>
        <p:spPr>
          <a:xfrm>
            <a:off x="1590933" y="3106319"/>
            <a:ext cx="28420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800"/>
              </a:spcAft>
              <a:buClrTx/>
              <a:buSzTx/>
              <a:buFontTx/>
              <a:buNone/>
              <a:tabLst/>
              <a:defRPr/>
            </a:pPr>
            <a:endParaRPr kumimoji="0" lang="en-US" sz="28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Aptos" panose="02110004020202020204"/>
              <a:cs typeface="Times New Roman" panose="02020603050405020304" pitchFamily="18" charset="0"/>
            </a:endParaRPr>
          </a:p>
        </p:txBody>
      </p:sp>
      <p:pic>
        <p:nvPicPr>
          <p:cNvPr id="2050" name="Picture 2">
            <a:extLst>
              <a:ext uri="{FF2B5EF4-FFF2-40B4-BE49-F238E27FC236}">
                <a16:creationId xmlns:a16="http://schemas.microsoft.com/office/drawing/2014/main" id="{EDB93145-B235-2E4E-1D1D-1FF33B7B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110" y="2838964"/>
            <a:ext cx="5553075" cy="1581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093D8B6-A98A-CCF3-3074-8CB6A9BFD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573" y="4504060"/>
            <a:ext cx="5275868"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611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DE4A6A7A-6DB4-4064-8135-552891DE78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37A25A3-04CD-5984-73C1-20317FAE7A79}"/>
              </a:ext>
            </a:extLst>
          </p:cNvPr>
          <p:cNvSpPr txBox="1"/>
          <p:nvPr/>
        </p:nvSpPr>
        <p:spPr>
          <a:xfrm>
            <a:off x="1158240" y="508000"/>
            <a:ext cx="719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Contact Us</a:t>
            </a:r>
          </a:p>
        </p:txBody>
      </p:sp>
      <p:sp>
        <p:nvSpPr>
          <p:cNvPr id="4" name="Content Placeholder 3">
            <a:extLst>
              <a:ext uri="{FF2B5EF4-FFF2-40B4-BE49-F238E27FC236}">
                <a16:creationId xmlns:a16="http://schemas.microsoft.com/office/drawing/2014/main" id="{25FD790D-DFD3-D31A-3752-4A51F1DEC2AB}"/>
              </a:ext>
            </a:extLst>
          </p:cNvPr>
          <p:cNvSpPr>
            <a:spLocks noGrp="1"/>
          </p:cNvSpPr>
          <p:nvPr>
            <p:ph sz="half" idx="1"/>
          </p:nvPr>
        </p:nvSpPr>
        <p:spPr>
          <a:xfrm>
            <a:off x="536499" y="2260121"/>
            <a:ext cx="4005649" cy="2155577"/>
          </a:xfrm>
        </p:spPr>
        <p:txBody>
          <a:bodyPr numCol="1">
            <a:noAutofit/>
          </a:bodyPr>
          <a:lstStyle/>
          <a:p>
            <a:pPr marL="0" marR="0" lvl="0" indent="0">
              <a:lnSpc>
                <a:spcPct val="100000"/>
              </a:lnSpc>
              <a:buNone/>
            </a:pPr>
            <a:r>
              <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hlinkClick r:id="rId4"/>
              </a:rPr>
              <a:t>https://www.ice.gov/identify-and-arrest/287g</a:t>
            </a:r>
            <a:r>
              <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 </a:t>
            </a:r>
          </a:p>
          <a:p>
            <a:pPr marL="0" marR="0" lvl="0" indent="0">
              <a:lnSpc>
                <a:spcPct val="100000"/>
              </a:lnSpc>
              <a:spcBef>
                <a:spcPts val="600"/>
              </a:spcBef>
              <a:buNone/>
            </a:pPr>
            <a:endPar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endParaRPr>
          </a:p>
          <a:p>
            <a:pPr marL="0" marR="0" lvl="0" indent="0">
              <a:lnSpc>
                <a:spcPct val="100000"/>
              </a:lnSpc>
              <a:buNone/>
            </a:pPr>
            <a:r>
              <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hlinkClick r:id="rId5"/>
              </a:rPr>
              <a:t>https://www.ice.gov/287g</a:t>
            </a:r>
            <a:r>
              <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 </a:t>
            </a:r>
          </a:p>
          <a:p>
            <a:pPr marL="0" indent="0">
              <a:lnSpc>
                <a:spcPct val="100000"/>
              </a:lnSpc>
              <a:buNone/>
            </a:pPr>
            <a:r>
              <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hlinkClick r:id="rId6"/>
              </a:rPr>
              <a:t>ERO287g@ice.dhs.gov</a:t>
            </a:r>
            <a:endPar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endParaRPr>
          </a:p>
          <a:p>
            <a:pPr marL="0" indent="0">
              <a:lnSpc>
                <a:spcPct val="100000"/>
              </a:lnSpc>
              <a:buNone/>
            </a:pPr>
            <a:endParaRPr lang="it-IT" sz="2400" kern="100" dirty="0">
              <a:solidFill>
                <a:srgbClr val="0070C0"/>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endParaRPr>
          </a:p>
          <a:p>
            <a:pPr marL="0" indent="0">
              <a:lnSpc>
                <a:spcPct val="100000"/>
              </a:lnSpc>
              <a:buNone/>
            </a:pPr>
            <a:r>
              <a:rPr lang="it-IT" sz="2400" kern="100" dirty="0">
                <a:solidFill>
                  <a:srgbClr val="006699"/>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Call 202-732-4207 </a:t>
            </a:r>
            <a:r>
              <a:rPr lang="it-IT" sz="1600" kern="100" dirty="0">
                <a:solidFill>
                  <a:srgbClr val="006699"/>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rPr>
              <a:t>(M-F 8a-4p)</a:t>
            </a:r>
          </a:p>
          <a:p>
            <a:pPr marL="0" marR="0" lvl="0" indent="0">
              <a:lnSpc>
                <a:spcPct val="100000"/>
              </a:lnSpc>
              <a:buNone/>
            </a:pPr>
            <a:endPar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endParaRPr>
          </a:p>
          <a:p>
            <a:pPr marL="0" marR="0" lvl="0" indent="0">
              <a:lnSpc>
                <a:spcPct val="100000"/>
              </a:lnSpc>
              <a:buNone/>
            </a:pPr>
            <a:endParaRPr lang="it-IT" sz="2400" kern="100" dirty="0">
              <a:solidFill>
                <a:schemeClr val="accent1">
                  <a:lumMod val="20000"/>
                  <a:lumOff val="80000"/>
                </a:schemeClr>
              </a:solidFill>
              <a:effectLst>
                <a:outerShdw blurRad="38100" dist="38100" dir="2700000" algn="tl">
                  <a:srgbClr val="000000">
                    <a:alpha val="43137"/>
                  </a:srgbClr>
                </a:outerShdw>
              </a:effectLst>
              <a:latin typeface="Franklin Gothic Book" panose="020B0503020102020204" pitchFamily="34" charset="0"/>
              <a:ea typeface="Aptos" panose="02110004020202020204"/>
              <a:cs typeface="Times New Roman" panose="02020603050405020304" pitchFamily="18" charset="0"/>
            </a:endParaRPr>
          </a:p>
        </p:txBody>
      </p:sp>
      <p:pic>
        <p:nvPicPr>
          <p:cNvPr id="11" name="Content Placeholder 10" descr="A screenshot of a video game&#10;&#10;AI-generated content may be incorrect.">
            <a:extLst>
              <a:ext uri="{FF2B5EF4-FFF2-40B4-BE49-F238E27FC236}">
                <a16:creationId xmlns:a16="http://schemas.microsoft.com/office/drawing/2014/main" id="{4EB5609C-1E29-0019-0478-E7D74381412E}"/>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5373278" y="1612046"/>
            <a:ext cx="6626355" cy="4359191"/>
          </a:xfrm>
        </p:spPr>
      </p:pic>
    </p:spTree>
    <p:extLst>
      <p:ext uri="{BB962C8B-B14F-4D97-AF65-F5344CB8AC3E}">
        <p14:creationId xmlns:p14="http://schemas.microsoft.com/office/powerpoint/2010/main" val="3702583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D5B847AE-D1CC-9DE5-D482-AD2B6ED75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98"/>
            <a:ext cx="12192000" cy="6839482"/>
          </a:xfrm>
          <a:prstGeom prst="rect">
            <a:avLst/>
          </a:prstGeom>
        </p:spPr>
      </p:pic>
      <p:pic>
        <p:nvPicPr>
          <p:cNvPr id="7" name="Picture 6" descr="Logo&#10;&#10;Description automatically generated">
            <a:extLst>
              <a:ext uri="{FF2B5EF4-FFF2-40B4-BE49-F238E27FC236}">
                <a16:creationId xmlns:a16="http://schemas.microsoft.com/office/drawing/2014/main" id="{BE3219A2-AD69-07B3-A999-5F963CE430FB}"/>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4908276" y="2656113"/>
            <a:ext cx="2375447" cy="3364345"/>
          </a:xfrm>
          <a:prstGeom prst="rect">
            <a:avLst/>
          </a:prstGeom>
        </p:spPr>
      </p:pic>
    </p:spTree>
    <p:extLst>
      <p:ext uri="{BB962C8B-B14F-4D97-AF65-F5344CB8AC3E}">
        <p14:creationId xmlns:p14="http://schemas.microsoft.com/office/powerpoint/2010/main" val="163122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414528" y="5111884"/>
            <a:ext cx="11777472" cy="1262063"/>
          </a:xfrm>
          <a:prstGeom prst="rect">
            <a:avLst/>
          </a:prstGeom>
          <a:noFill/>
          <a:ln>
            <a:noFill/>
          </a:ln>
        </p:spPr>
        <p:txBody>
          <a:bodyPr spcFirstLastPara="1" wrap="square" lIns="91425" tIns="45700" rIns="91425" bIns="45700" anchor="b" anchorCtr="0">
            <a:normAutofit fontScale="90000"/>
          </a:bodyPr>
          <a:lstStyle/>
          <a:p>
            <a:pPr lvl="0">
              <a:buSzPct val="31746"/>
            </a:pPr>
            <a:r>
              <a:rPr lang="en-US" sz="4400" b="0" dirty="0"/>
              <a:t>Health and Reentry: State and Local Innovations and Insights</a:t>
            </a:r>
            <a:br>
              <a:rPr lang="en-US" sz="4900" b="0" dirty="0"/>
            </a:br>
            <a:br>
              <a:rPr lang="en-US" sz="4900" b="0" dirty="0"/>
            </a:br>
            <a:r>
              <a:rPr lang="en-US" sz="3600" b="0" dirty="0"/>
              <a:t>NSA Conference</a:t>
            </a:r>
            <a:br>
              <a:rPr lang="en-US" sz="3600" b="0" dirty="0"/>
            </a:br>
            <a:r>
              <a:rPr lang="en-US" sz="3600" b="0" dirty="0"/>
              <a:t>Winter 2026</a:t>
            </a:r>
            <a:endParaRPr sz="3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A850-5A32-E1D5-C2C0-6E05BA37C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85E31-E1C9-4804-9E9C-B0F647C4802C}"/>
              </a:ext>
            </a:extLst>
          </p:cNvPr>
          <p:cNvSpPr>
            <a:spLocks noGrp="1"/>
          </p:cNvSpPr>
          <p:nvPr>
            <p:ph type="title"/>
          </p:nvPr>
        </p:nvSpPr>
        <p:spPr/>
        <p:txBody>
          <a:bodyPr/>
          <a:lstStyle/>
          <a:p>
            <a:r>
              <a:rPr lang="en-US" dirty="0"/>
              <a:t>Disclaimer</a:t>
            </a:r>
          </a:p>
        </p:txBody>
      </p:sp>
      <p:sp>
        <p:nvSpPr>
          <p:cNvPr id="3" name="Text Placeholder 2">
            <a:extLst>
              <a:ext uri="{FF2B5EF4-FFF2-40B4-BE49-F238E27FC236}">
                <a16:creationId xmlns:a16="http://schemas.microsoft.com/office/drawing/2014/main" id="{6BF6348D-ED09-7433-0CF6-DE411654F4F5}"/>
              </a:ext>
            </a:extLst>
          </p:cNvPr>
          <p:cNvSpPr>
            <a:spLocks noGrp="1"/>
          </p:cNvSpPr>
          <p:nvPr>
            <p:ph type="body" idx="1"/>
          </p:nvPr>
        </p:nvSpPr>
        <p:spPr/>
        <p:txBody>
          <a:bodyPr/>
          <a:lstStyle/>
          <a:p>
            <a:pPr marL="114300" indent="0">
              <a:buNone/>
            </a:pPr>
            <a:r>
              <a:rPr lang="en-US" altLang="en-US" dirty="0">
                <a:cs typeface="Arial" panose="020B0604020202020204" pitchFamily="34" charset="0"/>
              </a:rPr>
              <a:t>This presentation was produced by Grant No. 15PBJA-24-GK-04439-SCAX awarded by the Bureau of Justice Assistance (BJA). The Bureau of Justice Assistance is a component of the Office of Justice Programs, which also includes the Bureau of Justice Statistics, the National Institute of Justice, the Office of Juvenile Justice and Delinquency Prevention, the Office for Victims of Crime, and Office of Sex Offender Sentencing, Monitoring, Apprehending, Registering, and Tracking. </a:t>
            </a:r>
          </a:p>
          <a:p>
            <a:endParaRPr lang="en-US" altLang="en-US" dirty="0">
              <a:cs typeface="Arial" panose="020B0604020202020204" pitchFamily="34" charset="0"/>
            </a:endParaRPr>
          </a:p>
          <a:p>
            <a:pPr marL="114300" indent="0">
              <a:buNone/>
            </a:pPr>
            <a:r>
              <a:rPr lang="en-US" altLang="en-US" dirty="0">
                <a:cs typeface="Arial" panose="020B0604020202020204" pitchFamily="34" charset="0"/>
              </a:rPr>
              <a:t>Points of view or opinions in this document are those of the author and do not necessarily represent the official position or policies of the U.S. Department of Justice.</a:t>
            </a:r>
            <a:endParaRPr lang="en-US" spc="-10" dirty="0"/>
          </a:p>
          <a:p>
            <a:endParaRPr lang="en-US" dirty="0"/>
          </a:p>
        </p:txBody>
      </p:sp>
    </p:spTree>
    <p:extLst>
      <p:ext uri="{BB962C8B-B14F-4D97-AF65-F5344CB8AC3E}">
        <p14:creationId xmlns:p14="http://schemas.microsoft.com/office/powerpoint/2010/main" val="247809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22E77217-0388-5A0C-F968-913A5C614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543" y="4141531"/>
            <a:ext cx="1859221" cy="1859221"/>
          </a:xfrm>
          <a:prstGeom prst="rect">
            <a:avLst/>
          </a:prstGeom>
        </p:spPr>
      </p:pic>
      <p:sp>
        <p:nvSpPr>
          <p:cNvPr id="8" name="TextBox 7">
            <a:extLst>
              <a:ext uri="{FF2B5EF4-FFF2-40B4-BE49-F238E27FC236}">
                <a16:creationId xmlns:a16="http://schemas.microsoft.com/office/drawing/2014/main" id="{573C836F-D1B4-C4CF-EF1C-C665DBB9EF7D}"/>
              </a:ext>
            </a:extLst>
          </p:cNvPr>
          <p:cNvSpPr txBox="1"/>
          <p:nvPr/>
        </p:nvSpPr>
        <p:spPr>
          <a:xfrm>
            <a:off x="4076700" y="2655713"/>
            <a:ext cx="4038600"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75000"/>
                    <a:lumOff val="25000"/>
                  </a:prstClr>
                </a:solidFill>
                <a:effectLst/>
                <a:uLnTx/>
                <a:uFillTx/>
                <a:latin typeface="Bebas Neue Regular"/>
                <a:ea typeface="+mn-ea"/>
                <a:cs typeface="+mn-cs"/>
              </a:rPr>
              <a:t>Tara Kunkel</a:t>
            </a:r>
          </a:p>
        </p:txBody>
      </p:sp>
      <p:sp>
        <p:nvSpPr>
          <p:cNvPr id="9" name="Rectangle 8">
            <a:extLst>
              <a:ext uri="{FF2B5EF4-FFF2-40B4-BE49-F238E27FC236}">
                <a16:creationId xmlns:a16="http://schemas.microsoft.com/office/drawing/2014/main" id="{8ACEA30A-E81A-F9D4-988E-F5A21F6A002A}"/>
              </a:ext>
            </a:extLst>
          </p:cNvPr>
          <p:cNvSpPr/>
          <p:nvPr/>
        </p:nvSpPr>
        <p:spPr>
          <a:xfrm>
            <a:off x="5371211" y="3398399"/>
            <a:ext cx="1449576" cy="3231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Lato"/>
                <a:ea typeface="+mn-ea"/>
                <a:cs typeface="+mn-cs"/>
              </a:rPr>
              <a:t>804-914-2797</a:t>
            </a:r>
          </a:p>
        </p:txBody>
      </p:sp>
      <p:sp>
        <p:nvSpPr>
          <p:cNvPr id="10" name="Rectangle 9">
            <a:extLst>
              <a:ext uri="{FF2B5EF4-FFF2-40B4-BE49-F238E27FC236}">
                <a16:creationId xmlns:a16="http://schemas.microsoft.com/office/drawing/2014/main" id="{385023A4-0D4A-D778-D381-928D77A8F867}"/>
              </a:ext>
            </a:extLst>
          </p:cNvPr>
          <p:cNvSpPr/>
          <p:nvPr/>
        </p:nvSpPr>
        <p:spPr>
          <a:xfrm>
            <a:off x="4953000" y="3105836"/>
            <a:ext cx="2648394" cy="3231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Lato"/>
                <a:ea typeface="+mn-ea"/>
                <a:cs typeface="+mn-cs"/>
              </a:rPr>
              <a:t>Tara@rulostrategies.com</a:t>
            </a:r>
          </a:p>
        </p:txBody>
      </p:sp>
    </p:spTree>
    <p:extLst>
      <p:ext uri="{BB962C8B-B14F-4D97-AF65-F5344CB8AC3E}">
        <p14:creationId xmlns:p14="http://schemas.microsoft.com/office/powerpoint/2010/main" val="1997302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8" name="Picture 7">
            <a:extLst>
              <a:ext uri="{FF2B5EF4-FFF2-40B4-BE49-F238E27FC236}">
                <a16:creationId xmlns:a16="http://schemas.microsoft.com/office/drawing/2014/main" id="{E9B4188B-EC1D-C669-97AB-35FEDCE40F0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78000"/>
                    </a14:imgEffect>
                  </a14:imgLayer>
                </a14:imgProps>
              </a:ext>
            </a:extLst>
          </a:blip>
          <a:srcRect l="4698" r="4698"/>
          <a:stretch/>
        </p:blipFill>
        <p:spPr>
          <a:xfrm>
            <a:off x="0" y="0"/>
            <a:ext cx="12192000" cy="6862777"/>
          </a:xfrm>
          <a:prstGeom prst="rect">
            <a:avLst/>
          </a:prstGeom>
        </p:spPr>
      </p:pic>
      <p:sp>
        <p:nvSpPr>
          <p:cNvPr id="106" name="Google Shape;106;p22"/>
          <p:cNvSpPr txBox="1">
            <a:spLocks noGrp="1"/>
          </p:cNvSpPr>
          <p:nvPr>
            <p:ph type="title"/>
          </p:nvPr>
        </p:nvSpPr>
        <p:spPr>
          <a:xfrm>
            <a:off x="412532" y="353523"/>
            <a:ext cx="11284167" cy="676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t>The Health and Reentry Project (HARP)</a:t>
            </a:r>
            <a:endParaRPr dirty="0"/>
          </a:p>
        </p:txBody>
      </p:sp>
      <p:sp>
        <p:nvSpPr>
          <p:cNvPr id="107" name="Google Shape;107;p22"/>
          <p:cNvSpPr txBox="1"/>
          <p:nvPr/>
        </p:nvSpPr>
        <p:spPr>
          <a:xfrm>
            <a:off x="412749" y="1283424"/>
            <a:ext cx="7229001" cy="5050510"/>
          </a:xfrm>
          <a:prstGeom prst="rect">
            <a:avLst/>
          </a:prstGeom>
          <a:noFill/>
          <a:ln>
            <a:noFill/>
          </a:ln>
        </p:spPr>
        <p:txBody>
          <a:bodyPr spcFirstLastPara="1" wrap="square" lIns="91425" tIns="45700" rIns="91425" bIns="45700" anchor="t" anchorCtr="0">
            <a:noAutofit/>
          </a:bodyPr>
          <a:lstStyle/>
          <a:p>
            <a:pPr marL="346075" marR="0" lvl="0" indent="-346075" algn="l" defTabSz="914400" rtl="0" eaLnBrk="1" fontAlgn="auto" latinLnBrk="0" hangingPunct="1">
              <a:lnSpc>
                <a:spcPct val="100000"/>
              </a:lnSpc>
              <a:spcBef>
                <a:spcPts val="0"/>
              </a:spcBef>
              <a:spcAft>
                <a:spcPts val="0"/>
              </a:spcAft>
              <a:buClr>
                <a:srgbClr val="457CB6"/>
              </a:buClr>
              <a:buSzPts val="20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HARP</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was established to improve the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health and</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safety of people and communities</a:t>
            </a: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346075" marR="0" lvl="0" indent="-346075" algn="l" defTabSz="914400" rtl="0" eaLnBrk="1" fontAlgn="auto" latinLnBrk="0" hangingPunct="1">
              <a:lnSpc>
                <a:spcPct val="100000"/>
              </a:lnSpc>
              <a:spcBef>
                <a:spcPts val="1800"/>
              </a:spcBef>
              <a:spcAft>
                <a:spcPts val="0"/>
              </a:spcAft>
              <a:buClr>
                <a:srgbClr val="457CB6"/>
              </a:buClr>
              <a:buSzPts val="20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Through education and analysis, HARP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strengthens policies</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to expand access to health care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for people directly impacted by the justice system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6075" marR="0" lvl="0" indent="-346075" algn="l" defTabSz="914400" rtl="0" eaLnBrk="1" fontAlgn="auto" latinLnBrk="0" hangingPunct="1">
              <a:lnSpc>
                <a:spcPct val="100000"/>
              </a:lnSpc>
              <a:spcBef>
                <a:spcPts val="1800"/>
              </a:spcBef>
              <a:spcAft>
                <a:spcPts val="0"/>
              </a:spcAft>
              <a:buClr>
                <a:srgbClr val="457CB6"/>
              </a:buClr>
              <a:buSzPts val="20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HARP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advances implementation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to help new policies become a reality that improves peoples’ lives</a:t>
            </a:r>
          </a:p>
          <a:p>
            <a:pPr marL="346075" marR="0" lvl="0" indent="-346075" algn="l" defTabSz="914400" rtl="0" eaLnBrk="1" fontAlgn="auto" latinLnBrk="0" hangingPunct="1">
              <a:lnSpc>
                <a:spcPct val="100000"/>
              </a:lnSpc>
              <a:spcBef>
                <a:spcPts val="1800"/>
              </a:spcBef>
              <a:spcAft>
                <a:spcPts val="0"/>
              </a:spcAft>
              <a:buClr>
                <a:srgbClr val="457CB6"/>
              </a:buClr>
              <a:buSzPts val="20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HARP </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brings together stakeholders</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across health care and criminal justice, including people who are directly impacted</a:t>
            </a:r>
          </a:p>
          <a:p>
            <a:pPr marL="0" marR="0" lvl="0" indent="0" algn="l" defTabSz="914400" rtl="0" eaLnBrk="1" fontAlgn="auto" latinLnBrk="0" hangingPunct="1">
              <a:lnSpc>
                <a:spcPct val="100000"/>
              </a:lnSpc>
              <a:spcBef>
                <a:spcPts val="1800"/>
              </a:spcBef>
              <a:spcAft>
                <a:spcPts val="0"/>
              </a:spcAft>
              <a:buClr>
                <a:srgbClr val="457CB6"/>
              </a:buClr>
              <a:buSzPts val="2000"/>
              <a:buFont typeface="Arial"/>
              <a:buNone/>
              <a:tabLst/>
              <a:defRPr/>
            </a:pP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800" b="0" i="0" u="none" strike="noStrike" kern="0" cap="none" spc="0" normalizeH="0" baseline="0" noProof="0" dirty="0">
              <a:ln>
                <a:noFill/>
              </a:ln>
              <a:solidFill>
                <a:srgbClr val="000000"/>
              </a:solidFill>
              <a:effectLst/>
              <a:uLnTx/>
              <a:uFillTx/>
              <a:latin typeface="Arial"/>
              <a:cs typeface="Arial"/>
              <a:sym typeface="Arial"/>
            </a:endParaRPr>
          </a:p>
          <a:p>
            <a:pPr marL="346075" marR="0" lvl="0" indent="-231775" algn="l" defTabSz="914400" rtl="0" eaLnBrk="1" fontAlgn="auto" latinLnBrk="0" hangingPunct="1">
              <a:lnSpc>
                <a:spcPct val="100000"/>
              </a:lnSpc>
              <a:spcBef>
                <a:spcPts val="1800"/>
              </a:spcBef>
              <a:spcAft>
                <a:spcPts val="1800"/>
              </a:spcAft>
              <a:buClr>
                <a:srgbClr val="3A78BB"/>
              </a:buClr>
              <a:buSzPts val="1800"/>
              <a:buFont typeface="Calibri"/>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0" name="Google Shape;110;p22"/>
          <p:cNvSpPr txBox="1"/>
          <p:nvPr/>
        </p:nvSpPr>
        <p:spPr>
          <a:xfrm>
            <a:off x="11562510" y="6479097"/>
            <a:ext cx="42052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3A78BB"/>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200" b="0" i="0" u="none" strike="noStrike" kern="0" cap="none" spc="0" normalizeH="0" baseline="0" noProof="0" dirty="0">
              <a:ln>
                <a:noFill/>
              </a:ln>
              <a:solidFill>
                <a:srgbClr val="3A78BB"/>
              </a:solidFill>
              <a:effectLst/>
              <a:uLnTx/>
              <a:uFillTx/>
              <a:latin typeface="Calibri"/>
              <a:ea typeface="Calibri"/>
              <a:cs typeface="Calibri"/>
              <a:sym typeface="Calibri"/>
            </a:endParaRPr>
          </a:p>
        </p:txBody>
      </p:sp>
      <p:grpSp>
        <p:nvGrpSpPr>
          <p:cNvPr id="111" name="Google Shape;111;p22"/>
          <p:cNvGrpSpPr/>
          <p:nvPr/>
        </p:nvGrpSpPr>
        <p:grpSpPr>
          <a:xfrm>
            <a:off x="1860166" y="6587071"/>
            <a:ext cx="9761432" cy="71504"/>
            <a:chOff x="1860166" y="6587071"/>
            <a:chExt cx="9761432" cy="71504"/>
          </a:xfrm>
        </p:grpSpPr>
        <p:sp>
          <p:nvSpPr>
            <p:cNvPr id="112" name="Google Shape;112;p22"/>
            <p:cNvSpPr/>
            <p:nvPr/>
          </p:nvSpPr>
          <p:spPr>
            <a:xfrm>
              <a:off x="1860166"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22"/>
            <p:cNvSpPr/>
            <p:nvPr/>
          </p:nvSpPr>
          <p:spPr>
            <a:xfrm>
              <a:off x="1991151"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 name="Google Shape;114;p22"/>
            <p:cNvSpPr/>
            <p:nvPr/>
          </p:nvSpPr>
          <p:spPr>
            <a:xfrm>
              <a:off x="2248854" y="6587071"/>
              <a:ext cx="9372744" cy="71504"/>
            </a:xfrm>
            <a:prstGeom prst="rect">
              <a:avLst/>
            </a:prstGeom>
            <a:gradFill>
              <a:gsLst>
                <a:gs pos="0">
                  <a:schemeClr val="accent4"/>
                </a:gs>
                <a:gs pos="62000">
                  <a:srgbClr val="B3C8E3">
                    <a:alpha val="58823"/>
                  </a:srgbClr>
                </a:gs>
                <a:gs pos="100000">
                  <a:srgbClr val="B3C8E3">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115;p22"/>
            <p:cNvSpPr/>
            <p:nvPr/>
          </p:nvSpPr>
          <p:spPr>
            <a:xfrm>
              <a:off x="2122137"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 name="Google Shape;39;p20">
            <a:extLst>
              <a:ext uri="{FF2B5EF4-FFF2-40B4-BE49-F238E27FC236}">
                <a16:creationId xmlns:a16="http://schemas.microsoft.com/office/drawing/2014/main" id="{647EEBF7-B4B9-3535-1CDB-76D2809F6962}"/>
              </a:ext>
            </a:extLst>
          </p:cNvPr>
          <p:cNvPicPr preferRelativeResize="0"/>
          <p:nvPr/>
        </p:nvPicPr>
        <p:blipFill rotWithShape="1">
          <a:blip r:embed="rId5">
            <a:alphaModFix/>
          </a:blip>
          <a:srcRect/>
          <a:stretch/>
        </p:blipFill>
        <p:spPr>
          <a:xfrm>
            <a:off x="485775" y="6148484"/>
            <a:ext cx="1340428" cy="659396"/>
          </a:xfrm>
          <a:prstGeom prst="rect">
            <a:avLst/>
          </a:prstGeom>
          <a:noFill/>
          <a:ln>
            <a:noFill/>
          </a:ln>
        </p:spPr>
      </p:pic>
    </p:spTree>
    <p:extLst>
      <p:ext uri="{BB962C8B-B14F-4D97-AF65-F5344CB8AC3E}">
        <p14:creationId xmlns:p14="http://schemas.microsoft.com/office/powerpoint/2010/main" val="2822955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6"/>
          <p:cNvSpPr txBox="1">
            <a:spLocks noGrp="1"/>
          </p:cNvSpPr>
          <p:nvPr>
            <p:ph type="title"/>
          </p:nvPr>
        </p:nvSpPr>
        <p:spPr>
          <a:xfrm>
            <a:off x="888527" y="393414"/>
            <a:ext cx="10233329" cy="676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210"/>
              <a:buNone/>
            </a:pPr>
            <a:r>
              <a:rPr lang="en-US" dirty="0">
                <a:solidFill>
                  <a:schemeClr val="tx1"/>
                </a:solidFill>
              </a:rPr>
              <a:t>Leveraging Medicaid to Support Health Care at Reentry</a:t>
            </a:r>
            <a:endParaRPr dirty="0">
              <a:solidFill>
                <a:schemeClr val="tx1"/>
              </a:solidFill>
            </a:endParaRPr>
          </a:p>
        </p:txBody>
      </p:sp>
      <p:sp>
        <p:nvSpPr>
          <p:cNvPr id="267" name="Google Shape;267;p16"/>
          <p:cNvSpPr txBox="1">
            <a:spLocks noGrp="1"/>
          </p:cNvSpPr>
          <p:nvPr>
            <p:ph type="sldNum" idx="4294967295"/>
          </p:nvPr>
        </p:nvSpPr>
        <p:spPr>
          <a:xfrm>
            <a:off x="9945949"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268" name="Google Shape;268;p16"/>
          <p:cNvGrpSpPr/>
          <p:nvPr/>
        </p:nvGrpSpPr>
        <p:grpSpPr>
          <a:xfrm>
            <a:off x="4599290" y="1692478"/>
            <a:ext cx="3200400" cy="4247059"/>
            <a:chOff x="6013958" y="1700750"/>
            <a:chExt cx="1978478" cy="4246442"/>
          </a:xfrm>
        </p:grpSpPr>
        <p:sp>
          <p:nvSpPr>
            <p:cNvPr id="269" name="Google Shape;269;p16"/>
            <p:cNvSpPr/>
            <p:nvPr/>
          </p:nvSpPr>
          <p:spPr>
            <a:xfrm>
              <a:off x="6031542" y="2838232"/>
              <a:ext cx="1709372" cy="3108960"/>
            </a:xfrm>
            <a:prstGeom prst="rect">
              <a:avLst/>
            </a:prstGeom>
            <a:solidFill>
              <a:srgbClr val="E5EDF7"/>
            </a:solidFill>
            <a:ln w="28575">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0" name="Google Shape;270;p16"/>
            <p:cNvSpPr/>
            <p:nvPr/>
          </p:nvSpPr>
          <p:spPr>
            <a:xfrm>
              <a:off x="6013958" y="1700750"/>
              <a:ext cx="1978478" cy="1142834"/>
            </a:xfrm>
            <a:prstGeom prst="chevron">
              <a:avLst>
                <a:gd name="adj" fmla="val 38696"/>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January 2025</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1" name="Google Shape;271;p16"/>
            <p:cNvSpPr txBox="1"/>
            <p:nvPr/>
          </p:nvSpPr>
          <p:spPr>
            <a:xfrm>
              <a:off x="6089104" y="3020031"/>
              <a:ext cx="1565404" cy="179060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6666"/>
                </a:lnSpc>
                <a:spcBef>
                  <a:spcPts val="0"/>
                </a:spcBef>
                <a:spcAft>
                  <a:spcPts val="600"/>
                </a:spcAft>
                <a:buClr>
                  <a:srgbClr val="3A78BB"/>
                </a:buClr>
                <a:buSzPts val="1800"/>
                <a:buFont typeface="Calibri"/>
                <a:buNone/>
                <a:tabLst/>
                <a:defRPr/>
              </a:pP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National Medicaid policy requiring incarcerated youth receive screening, diagnostics, and case management at reentry</a:t>
              </a:r>
              <a:endParaRPr kumimoji="0" sz="2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276" name="Google Shape;276;p16"/>
          <p:cNvGrpSpPr/>
          <p:nvPr/>
        </p:nvGrpSpPr>
        <p:grpSpPr>
          <a:xfrm>
            <a:off x="7921457" y="1692479"/>
            <a:ext cx="3200399" cy="4246606"/>
            <a:chOff x="9461951" y="1710158"/>
            <a:chExt cx="1572030" cy="4246606"/>
          </a:xfrm>
        </p:grpSpPr>
        <p:sp>
          <p:nvSpPr>
            <p:cNvPr id="277" name="Google Shape;277;p16"/>
            <p:cNvSpPr/>
            <p:nvPr/>
          </p:nvSpPr>
          <p:spPr>
            <a:xfrm>
              <a:off x="9462470" y="2847804"/>
              <a:ext cx="1358208" cy="3108960"/>
            </a:xfrm>
            <a:prstGeom prst="rect">
              <a:avLst/>
            </a:prstGeom>
            <a:solidFill>
              <a:srgbClr val="E5ED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8" name="Google Shape;278;p16"/>
            <p:cNvSpPr/>
            <p:nvPr/>
          </p:nvSpPr>
          <p:spPr>
            <a:xfrm>
              <a:off x="9461951" y="1710158"/>
              <a:ext cx="1572030" cy="1143000"/>
            </a:xfrm>
            <a:prstGeom prst="chevron">
              <a:avLst>
                <a:gd name="adj" fmla="val 38696"/>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January 2026</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9" name="Google Shape;279;p16"/>
            <p:cNvSpPr txBox="1"/>
            <p:nvPr/>
          </p:nvSpPr>
          <p:spPr>
            <a:xfrm>
              <a:off x="9548193" y="3108843"/>
              <a:ext cx="1211980" cy="27325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6666"/>
                </a:lnSpc>
                <a:spcBef>
                  <a:spcPts val="0"/>
                </a:spcBef>
                <a:spcAft>
                  <a:spcPts val="0"/>
                </a:spcAft>
                <a:buClr>
                  <a:srgbClr val="3A78BB"/>
                </a:buClr>
                <a:buSzPts val="1800"/>
                <a:buFont typeface="Calibri"/>
                <a:buNone/>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National requirement that prohibits Medicaid termination upon any beneficiary’s incarceration</a:t>
              </a:r>
              <a:endParaRPr kumimoji="0" sz="2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14300" marR="0" lvl="0" indent="0" algn="l" defTabSz="914400" rtl="0" eaLnBrk="1" fontAlgn="auto" latinLnBrk="0" hangingPunct="1">
                <a:lnSpc>
                  <a:spcPct val="116666"/>
                </a:lnSpc>
                <a:spcBef>
                  <a:spcPts val="600"/>
                </a:spcBef>
                <a:spcAft>
                  <a:spcPts val="600"/>
                </a:spcAft>
                <a:buClr>
                  <a:srgbClr val="3A78BB"/>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280" name="Google Shape;280;p16"/>
          <p:cNvGrpSpPr/>
          <p:nvPr/>
        </p:nvGrpSpPr>
        <p:grpSpPr>
          <a:xfrm>
            <a:off x="1331182" y="1692479"/>
            <a:ext cx="3200401" cy="4246606"/>
            <a:chOff x="834035" y="1692479"/>
            <a:chExt cx="1805006" cy="4246606"/>
          </a:xfrm>
        </p:grpSpPr>
        <p:sp>
          <p:nvSpPr>
            <p:cNvPr id="281" name="Google Shape;281;p16"/>
            <p:cNvSpPr/>
            <p:nvPr/>
          </p:nvSpPr>
          <p:spPr>
            <a:xfrm>
              <a:off x="847649" y="2830125"/>
              <a:ext cx="1559495" cy="3108960"/>
            </a:xfrm>
            <a:prstGeom prst="rect">
              <a:avLst/>
            </a:prstGeom>
            <a:solidFill>
              <a:srgbClr val="E5ED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16"/>
            <p:cNvSpPr/>
            <p:nvPr/>
          </p:nvSpPr>
          <p:spPr>
            <a:xfrm>
              <a:off x="834035" y="1692479"/>
              <a:ext cx="1805006" cy="1143000"/>
            </a:xfrm>
            <a:prstGeom prst="homePlate">
              <a:avLst>
                <a:gd name="adj" fmla="val 36956"/>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April 2023</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3" name="Google Shape;283;p16"/>
            <p:cNvSpPr txBox="1"/>
            <p:nvPr/>
          </p:nvSpPr>
          <p:spPr>
            <a:xfrm>
              <a:off x="922469" y="3011952"/>
              <a:ext cx="1418922" cy="255434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6666"/>
                </a:lnSpc>
                <a:spcBef>
                  <a:spcPts val="0"/>
                </a:spcBef>
                <a:spcAft>
                  <a:spcPts val="600"/>
                </a:spcAft>
                <a:buClr>
                  <a:srgbClr val="3A78BB"/>
                </a:buClr>
                <a:buSzPts val="1800"/>
                <a:buFont typeface="Calibri"/>
                <a:buNone/>
                <a:tabLst/>
                <a:defRPr/>
              </a:pP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CMS releases guidance to states on new reentry 1115 waiver opportunity </a:t>
              </a:r>
              <a:endParaRPr kumimoji="0" sz="2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77F7-4159-50BA-B5C1-DAF7A5D1F38C}"/>
              </a:ext>
            </a:extLst>
          </p:cNvPr>
          <p:cNvSpPr>
            <a:spLocks noGrp="1"/>
          </p:cNvSpPr>
          <p:nvPr>
            <p:ph type="title"/>
          </p:nvPr>
        </p:nvSpPr>
        <p:spPr>
          <a:xfrm>
            <a:off x="216124" y="279469"/>
            <a:ext cx="11759751" cy="1092218"/>
          </a:xfrm>
        </p:spPr>
        <p:txBody>
          <a:bodyPr>
            <a:normAutofit/>
          </a:bodyPr>
          <a:lstStyle/>
          <a:p>
            <a:r>
              <a:rPr lang="en-US" dirty="0"/>
              <a:t>State 1115 Reentry Waivers: Bringing Medicaid Behind the Walls in the Pre-release Period</a:t>
            </a:r>
          </a:p>
        </p:txBody>
      </p:sp>
      <p:sp>
        <p:nvSpPr>
          <p:cNvPr id="3" name="Text Placeholder 2">
            <a:extLst>
              <a:ext uri="{FF2B5EF4-FFF2-40B4-BE49-F238E27FC236}">
                <a16:creationId xmlns:a16="http://schemas.microsoft.com/office/drawing/2014/main" id="{77C57308-CE01-BF9F-2986-48A1CF875262}"/>
              </a:ext>
            </a:extLst>
          </p:cNvPr>
          <p:cNvSpPr>
            <a:spLocks noGrp="1"/>
          </p:cNvSpPr>
          <p:nvPr>
            <p:ph type="body" idx="1"/>
          </p:nvPr>
        </p:nvSpPr>
        <p:spPr>
          <a:xfrm>
            <a:off x="216124" y="1445741"/>
            <a:ext cx="7659607" cy="4549977"/>
          </a:xfrm>
        </p:spPr>
        <p:txBody>
          <a:bodyPr/>
          <a:lstStyle/>
          <a:p>
            <a:r>
              <a:rPr lang="en-US" b="1" dirty="0"/>
              <a:t>With CMS approval, states can provide reimbursement for certain required services up to 90 days prior to release from incarceration</a:t>
            </a:r>
          </a:p>
          <a:p>
            <a:pPr lvl="1"/>
            <a:r>
              <a:rPr lang="en-US" dirty="0"/>
              <a:t>Case management</a:t>
            </a:r>
          </a:p>
          <a:p>
            <a:pPr lvl="1"/>
            <a:r>
              <a:rPr lang="en-US" dirty="0"/>
              <a:t>Medications to treat substance use disorders</a:t>
            </a:r>
          </a:p>
          <a:p>
            <a:pPr lvl="1"/>
            <a:r>
              <a:rPr lang="en-US" dirty="0"/>
              <a:t>30-day supply of all prescription medications upon release</a:t>
            </a:r>
          </a:p>
          <a:p>
            <a:r>
              <a:rPr lang="en-US" b="1" dirty="0"/>
              <a:t>Corrections agencies are starting to go live with pre-release services</a:t>
            </a:r>
          </a:p>
          <a:p>
            <a:pPr lvl="1"/>
            <a:r>
              <a:rPr lang="en-US" dirty="0"/>
              <a:t>CA has initiated pre-release services in their prison system and certain counties</a:t>
            </a:r>
          </a:p>
          <a:p>
            <a:pPr lvl="1"/>
            <a:r>
              <a:rPr lang="en-US" dirty="0"/>
              <a:t>MT, NH, NM and WA and have gone live in some facilities</a:t>
            </a:r>
          </a:p>
          <a:p>
            <a:pPr lvl="1"/>
            <a:r>
              <a:rPr lang="en-US" dirty="0"/>
              <a:t>Additional states have stated that services may start in the next 6-12 months</a:t>
            </a:r>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6F9DCA90-214E-99E8-F5CD-2E14F0EFE39E}"/>
                  </a:ext>
                </a:extLst>
              </p:cNvPr>
              <p:cNvGraphicFramePr/>
              <p:nvPr/>
            </p:nvGraphicFramePr>
            <p:xfrm>
              <a:off x="6537350" y="1738101"/>
              <a:ext cx="5773783" cy="386632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6F9DCA90-214E-99E8-F5CD-2E14F0EFE39E}"/>
                  </a:ext>
                </a:extLst>
              </p:cNvPr>
              <p:cNvPicPr>
                <a:picLocks noGrp="1" noRot="1" noChangeAspect="1" noMove="1" noResize="1" noEditPoints="1" noAdjustHandles="1" noChangeArrowheads="1" noChangeShapeType="1"/>
              </p:cNvPicPr>
              <p:nvPr/>
            </p:nvPicPr>
            <p:blipFill>
              <a:blip r:embed="rId4"/>
              <a:stretch>
                <a:fillRect/>
              </a:stretch>
            </p:blipFill>
            <p:spPr>
              <a:xfrm>
                <a:off x="6537350" y="1738101"/>
                <a:ext cx="5773783" cy="3866322"/>
              </a:xfrm>
              <a:prstGeom prst="rect">
                <a:avLst/>
              </a:prstGeom>
            </p:spPr>
          </p:pic>
        </mc:Fallback>
      </mc:AlternateContent>
      <p:grpSp>
        <p:nvGrpSpPr>
          <p:cNvPr id="5" name="Google Shape;354;p3">
            <a:extLst>
              <a:ext uri="{FF2B5EF4-FFF2-40B4-BE49-F238E27FC236}">
                <a16:creationId xmlns:a16="http://schemas.microsoft.com/office/drawing/2014/main" id="{B0E400E0-0728-380C-4DD8-B1D1593F2389}"/>
              </a:ext>
            </a:extLst>
          </p:cNvPr>
          <p:cNvGrpSpPr/>
          <p:nvPr/>
        </p:nvGrpSpPr>
        <p:grpSpPr>
          <a:xfrm>
            <a:off x="8516263" y="5058626"/>
            <a:ext cx="3067995" cy="842934"/>
            <a:chOff x="8744694" y="2545107"/>
            <a:chExt cx="986876" cy="668871"/>
          </a:xfrm>
        </p:grpSpPr>
        <p:sp>
          <p:nvSpPr>
            <p:cNvPr id="6" name="Google Shape;355;p3">
              <a:extLst>
                <a:ext uri="{FF2B5EF4-FFF2-40B4-BE49-F238E27FC236}">
                  <a16:creationId xmlns:a16="http://schemas.microsoft.com/office/drawing/2014/main" id="{9CA1390C-A966-DFFD-FD3E-8EEBE5643649}"/>
                </a:ext>
              </a:extLst>
            </p:cNvPr>
            <p:cNvSpPr txBox="1"/>
            <p:nvPr/>
          </p:nvSpPr>
          <p:spPr>
            <a:xfrm>
              <a:off x="8753999" y="2929746"/>
              <a:ext cx="977571" cy="2842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8333"/>
                </a:lnSpc>
                <a:spcBef>
                  <a:spcPts val="0"/>
                </a:spcBef>
                <a:spcAft>
                  <a:spcPts val="0"/>
                </a:spcAft>
                <a:buClr>
                  <a:srgbClr val="000000"/>
                </a:buClr>
                <a:buSzPts val="9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Approved Waivers</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356;p3">
              <a:extLst>
                <a:ext uri="{FF2B5EF4-FFF2-40B4-BE49-F238E27FC236}">
                  <a16:creationId xmlns:a16="http://schemas.microsoft.com/office/drawing/2014/main" id="{18C91B5D-E72B-007F-5A1B-F86B6E20F5E5}"/>
                </a:ext>
              </a:extLst>
            </p:cNvPr>
            <p:cNvSpPr txBox="1"/>
            <p:nvPr/>
          </p:nvSpPr>
          <p:spPr>
            <a:xfrm>
              <a:off x="8744694" y="2545107"/>
              <a:ext cx="986876" cy="2842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8333"/>
                </a:lnSpc>
                <a:spcBef>
                  <a:spcPts val="0"/>
                </a:spcBef>
                <a:spcAft>
                  <a:spcPts val="0"/>
                </a:spcAft>
                <a:buClr>
                  <a:srgbClr val="000000"/>
                </a:buClr>
                <a:buSzPts val="9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Pending Waivers</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357;p3">
              <a:extLst>
                <a:ext uri="{FF2B5EF4-FFF2-40B4-BE49-F238E27FC236}">
                  <a16:creationId xmlns:a16="http://schemas.microsoft.com/office/drawing/2014/main" id="{ACE1FEBA-135A-5BA2-5FF7-CC49B81D6949}"/>
                </a:ext>
              </a:extLst>
            </p:cNvPr>
            <p:cNvSpPr/>
            <p:nvPr/>
          </p:nvSpPr>
          <p:spPr>
            <a:xfrm>
              <a:off x="9310271" y="3020092"/>
              <a:ext cx="176574" cy="15199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 name="Google Shape;358;p3">
              <a:extLst>
                <a:ext uri="{FF2B5EF4-FFF2-40B4-BE49-F238E27FC236}">
                  <a16:creationId xmlns:a16="http://schemas.microsoft.com/office/drawing/2014/main" id="{22936214-2D7E-C3EA-A654-AF1C9645811F}"/>
                </a:ext>
              </a:extLst>
            </p:cNvPr>
            <p:cNvSpPr/>
            <p:nvPr/>
          </p:nvSpPr>
          <p:spPr>
            <a:xfrm>
              <a:off x="9310271" y="2645514"/>
              <a:ext cx="176574" cy="15199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mc:AlternateContent xmlns:mc="http://schemas.openxmlformats.org/markup-compatibility/2006" xmlns:cx4="http://schemas.microsoft.com/office/drawing/2016/5/10/chartex">
        <mc:Choice Requires="cx4">
          <p:graphicFrame>
            <p:nvGraphicFramePr>
              <p:cNvPr id="10" name="Chart 9">
                <a:extLst>
                  <a:ext uri="{FF2B5EF4-FFF2-40B4-BE49-F238E27FC236}">
                    <a16:creationId xmlns:a16="http://schemas.microsoft.com/office/drawing/2014/main" id="{4F97A5FA-7DAE-860C-5A93-EB18C4D3FAE5}"/>
                  </a:ext>
                </a:extLst>
              </p:cNvPr>
              <p:cNvGraphicFramePr/>
              <p:nvPr/>
            </p:nvGraphicFramePr>
            <p:xfrm>
              <a:off x="7305262" y="1445741"/>
              <a:ext cx="3518196" cy="3425287"/>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0" name="Chart 9">
                <a:extLst>
                  <a:ext uri="{FF2B5EF4-FFF2-40B4-BE49-F238E27FC236}">
                    <a16:creationId xmlns:a16="http://schemas.microsoft.com/office/drawing/2014/main" id="{4F97A5FA-7DAE-860C-5A93-EB18C4D3FAE5}"/>
                  </a:ext>
                </a:extLst>
              </p:cNvPr>
              <p:cNvPicPr>
                <a:picLocks noGrp="1" noRot="1" noChangeAspect="1" noMove="1" noResize="1" noEditPoints="1" noAdjustHandles="1" noChangeArrowheads="1" noChangeShapeType="1"/>
              </p:cNvPicPr>
              <p:nvPr/>
            </p:nvPicPr>
            <p:blipFill>
              <a:blip r:embed="rId6"/>
              <a:stretch>
                <a:fillRect/>
              </a:stretch>
            </p:blipFill>
            <p:spPr>
              <a:xfrm>
                <a:off x="7305262" y="1445741"/>
                <a:ext cx="3518196" cy="3425287"/>
              </a:xfrm>
              <a:prstGeom prst="rect">
                <a:avLst/>
              </a:prstGeom>
            </p:spPr>
          </p:pic>
        </mc:Fallback>
      </mc:AlternateContent>
    </p:spTree>
    <p:extLst>
      <p:ext uri="{BB962C8B-B14F-4D97-AF65-F5344CB8AC3E}">
        <p14:creationId xmlns:p14="http://schemas.microsoft.com/office/powerpoint/2010/main" val="3858210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a:off x="0" y="505286"/>
            <a:ext cx="12191999" cy="117397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US" sz="3300" b="1" dirty="0">
                <a:latin typeface="Calibri"/>
                <a:ea typeface="Calibri"/>
                <a:cs typeface="Calibri"/>
                <a:sym typeface="Calibri"/>
              </a:rPr>
            </a:br>
            <a:r>
              <a:rPr lang="en-US" sz="3300" b="1" dirty="0">
                <a:latin typeface="Calibri"/>
                <a:ea typeface="Calibri"/>
                <a:cs typeface="Calibri"/>
                <a:sym typeface="Calibri"/>
              </a:rPr>
              <a:t>Medicaid and CHIP Policies for Youth Who Are Incarcerated </a:t>
            </a:r>
            <a:br>
              <a:rPr lang="en-US" sz="3100" b="1" dirty="0">
                <a:latin typeface="Calibri"/>
                <a:ea typeface="Calibri"/>
                <a:cs typeface="Calibri"/>
                <a:sym typeface="Calibri"/>
              </a:rPr>
            </a:br>
            <a:br>
              <a:rPr lang="en-US" sz="4000" dirty="0">
                <a:latin typeface="Calibri"/>
                <a:ea typeface="Calibri"/>
                <a:cs typeface="Calibri"/>
                <a:sym typeface="Calibri"/>
              </a:rPr>
            </a:br>
            <a:endParaRPr sz="4000" dirty="0">
              <a:latin typeface="Calibri"/>
              <a:ea typeface="Calibri"/>
              <a:cs typeface="Calibri"/>
              <a:sym typeface="Calibri"/>
            </a:endParaRPr>
          </a:p>
        </p:txBody>
      </p:sp>
      <p:sp>
        <p:nvSpPr>
          <p:cNvPr id="136" name="Google Shape;13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9" name="TextBox 8">
            <a:extLst>
              <a:ext uri="{FF2B5EF4-FFF2-40B4-BE49-F238E27FC236}">
                <a16:creationId xmlns:a16="http://schemas.microsoft.com/office/drawing/2014/main" id="{9BD53C4C-9975-0840-9EB4-BD0D63C75C97}"/>
              </a:ext>
            </a:extLst>
          </p:cNvPr>
          <p:cNvSpPr txBox="1"/>
          <p:nvPr/>
        </p:nvSpPr>
        <p:spPr>
          <a:xfrm>
            <a:off x="1608783" y="1540072"/>
            <a:ext cx="1872916"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18416B"/>
                </a:solidFill>
                <a:effectLst/>
                <a:uLnTx/>
                <a:uFillTx/>
                <a:latin typeface="Arial"/>
                <a:cs typeface="Arial"/>
                <a:sym typeface="Arial"/>
              </a:rPr>
              <a:t>Who</a:t>
            </a:r>
          </a:p>
        </p:txBody>
      </p:sp>
      <p:sp>
        <p:nvSpPr>
          <p:cNvPr id="10" name="TextBox 9">
            <a:extLst>
              <a:ext uri="{FF2B5EF4-FFF2-40B4-BE49-F238E27FC236}">
                <a16:creationId xmlns:a16="http://schemas.microsoft.com/office/drawing/2014/main" id="{634E866E-819F-9D40-9D1A-1D290E9BD968}"/>
              </a:ext>
            </a:extLst>
          </p:cNvPr>
          <p:cNvSpPr txBox="1"/>
          <p:nvPr/>
        </p:nvSpPr>
        <p:spPr>
          <a:xfrm>
            <a:off x="5905496" y="1540072"/>
            <a:ext cx="18729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18416B"/>
                </a:solidFill>
                <a:effectLst/>
                <a:uLnTx/>
                <a:uFillTx/>
                <a:latin typeface="Arial"/>
                <a:cs typeface="Arial"/>
                <a:sym typeface="Arial"/>
              </a:rPr>
              <a:t>What</a:t>
            </a:r>
          </a:p>
        </p:txBody>
      </p:sp>
      <p:sp>
        <p:nvSpPr>
          <p:cNvPr id="11" name="TextBox 10">
            <a:extLst>
              <a:ext uri="{FF2B5EF4-FFF2-40B4-BE49-F238E27FC236}">
                <a16:creationId xmlns:a16="http://schemas.microsoft.com/office/drawing/2014/main" id="{96ECE77B-1179-414C-8A30-753E894B8550}"/>
              </a:ext>
            </a:extLst>
          </p:cNvPr>
          <p:cNvSpPr txBox="1"/>
          <p:nvPr/>
        </p:nvSpPr>
        <p:spPr>
          <a:xfrm>
            <a:off x="9456257" y="1539104"/>
            <a:ext cx="18729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18416B"/>
                </a:solidFill>
                <a:effectLst/>
                <a:uLnTx/>
                <a:uFillTx/>
                <a:latin typeface="Arial"/>
                <a:cs typeface="Arial"/>
                <a:sym typeface="Arial"/>
              </a:rPr>
              <a:t>When</a:t>
            </a:r>
          </a:p>
        </p:txBody>
      </p:sp>
      <p:graphicFrame>
        <p:nvGraphicFramePr>
          <p:cNvPr id="5" name="Diagram 4">
            <a:extLst>
              <a:ext uri="{FF2B5EF4-FFF2-40B4-BE49-F238E27FC236}">
                <a16:creationId xmlns:a16="http://schemas.microsoft.com/office/drawing/2014/main" id="{132DF166-07A6-7341-9AD6-677B4DECC0E0}"/>
              </a:ext>
            </a:extLst>
          </p:cNvPr>
          <p:cNvGraphicFramePr/>
          <p:nvPr/>
        </p:nvGraphicFramePr>
        <p:xfrm>
          <a:off x="177128" y="2532708"/>
          <a:ext cx="4736227" cy="315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a:extLst>
              <a:ext uri="{FF2B5EF4-FFF2-40B4-BE49-F238E27FC236}">
                <a16:creationId xmlns:a16="http://schemas.microsoft.com/office/drawing/2014/main" id="{08ADD7B3-6781-1A4C-B9A1-E1D9539536C4}"/>
              </a:ext>
            </a:extLst>
          </p:cNvPr>
          <p:cNvSpPr/>
          <p:nvPr/>
        </p:nvSpPr>
        <p:spPr>
          <a:xfrm>
            <a:off x="5550565" y="2532708"/>
            <a:ext cx="2582779" cy="1325563"/>
          </a:xfrm>
          <a:prstGeom prst="roundRect">
            <a:avLst/>
          </a:prstGeom>
          <a:solidFill>
            <a:srgbClr val="447C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alibri"/>
                <a:ea typeface="+mn-ea"/>
                <a:cs typeface="+mn-cs"/>
                <a:sym typeface="Arial"/>
              </a:rPr>
              <a:t>Screening and Diagnostic</a:t>
            </a:r>
            <a:br>
              <a:rPr kumimoji="0" lang="en-US" sz="1400" b="0" i="0" u="none" strike="noStrike" kern="0" cap="none" spc="0" normalizeH="0" baseline="0" noProof="0" dirty="0">
                <a:ln>
                  <a:noFill/>
                </a:ln>
                <a:solidFill>
                  <a:srgbClr val="FFFFFF"/>
                </a:solidFill>
                <a:effectLst/>
                <a:uLnTx/>
                <a:uFillTx/>
                <a:latin typeface="Calibri"/>
                <a:ea typeface="+mn-ea"/>
                <a:cs typeface="+mn-cs"/>
                <a:sym typeface="Arial"/>
              </a:rPr>
            </a:br>
            <a:r>
              <a:rPr kumimoji="0" lang="en-US" sz="1400" b="0" i="0" u="none" strike="noStrike" kern="0" cap="none" spc="0" normalizeH="0" baseline="0" noProof="0" dirty="0">
                <a:ln>
                  <a:noFill/>
                </a:ln>
                <a:solidFill>
                  <a:srgbClr val="FFFFFF"/>
                </a:solidFill>
                <a:effectLst/>
                <a:uLnTx/>
                <a:uFillTx/>
                <a:latin typeface="Calibri"/>
                <a:ea typeface="+mn-ea"/>
                <a:cs typeface="+mn-cs"/>
                <a:sym typeface="Arial"/>
              </a:rPr>
              <a:t>(e.g., physical, dental, behavioral health)</a:t>
            </a:r>
          </a:p>
        </p:txBody>
      </p:sp>
      <p:sp>
        <p:nvSpPr>
          <p:cNvPr id="21" name="Rounded Rectangle 20">
            <a:extLst>
              <a:ext uri="{FF2B5EF4-FFF2-40B4-BE49-F238E27FC236}">
                <a16:creationId xmlns:a16="http://schemas.microsoft.com/office/drawing/2014/main" id="{1133A815-E14E-3B46-A8AB-A354A2A2B7B3}"/>
              </a:ext>
            </a:extLst>
          </p:cNvPr>
          <p:cNvSpPr/>
          <p:nvPr/>
        </p:nvSpPr>
        <p:spPr>
          <a:xfrm>
            <a:off x="5550566" y="4357862"/>
            <a:ext cx="2582779" cy="1325563"/>
          </a:xfrm>
          <a:prstGeom prst="roundRect">
            <a:avLst/>
          </a:prstGeom>
          <a:solidFill>
            <a:srgbClr val="447C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alibri"/>
                <a:ea typeface="+mn-ea"/>
                <a:cs typeface="+mn-cs"/>
                <a:sym typeface="Arial"/>
              </a:rPr>
              <a:t>Targeted Case Management</a:t>
            </a:r>
            <a:br>
              <a:rPr kumimoji="0" lang="en-US" sz="1400" b="0" i="0" u="none" strike="noStrike" kern="0" cap="none" spc="0" normalizeH="0" baseline="0" noProof="0" dirty="0">
                <a:ln>
                  <a:noFill/>
                </a:ln>
                <a:solidFill>
                  <a:srgbClr val="FFFFFF"/>
                </a:solidFill>
                <a:effectLst/>
                <a:uLnTx/>
                <a:uFillTx/>
                <a:latin typeface="Calibri"/>
                <a:ea typeface="+mn-ea"/>
                <a:cs typeface="+mn-cs"/>
                <a:sym typeface="Arial"/>
              </a:rPr>
            </a:br>
            <a:r>
              <a:rPr kumimoji="0" lang="en-US" sz="1400" b="0" i="0" u="none" strike="noStrike" kern="0" cap="none" spc="0" normalizeH="0" baseline="0" noProof="0" dirty="0">
                <a:ln>
                  <a:noFill/>
                </a:ln>
                <a:solidFill>
                  <a:srgbClr val="FFFFFF"/>
                </a:solidFill>
                <a:effectLst/>
                <a:uLnTx/>
                <a:uFillTx/>
                <a:latin typeface="Calibri"/>
                <a:ea typeface="+mn-ea"/>
                <a:cs typeface="+mn-cs"/>
                <a:sym typeface="Arial"/>
              </a:rPr>
              <a:t>(e.g., referrals to appropriate services)</a:t>
            </a:r>
          </a:p>
        </p:txBody>
      </p:sp>
      <p:cxnSp>
        <p:nvCxnSpPr>
          <p:cNvPr id="8" name="Straight Arrow Connector 7">
            <a:extLst>
              <a:ext uri="{FF2B5EF4-FFF2-40B4-BE49-F238E27FC236}">
                <a16:creationId xmlns:a16="http://schemas.microsoft.com/office/drawing/2014/main" id="{6025888A-65BC-3C4E-9262-9E470A997358}"/>
              </a:ext>
            </a:extLst>
          </p:cNvPr>
          <p:cNvCxnSpPr>
            <a:cxnSpLocks/>
            <a:endCxn id="6" idx="1"/>
          </p:cNvCxnSpPr>
          <p:nvPr/>
        </p:nvCxnSpPr>
        <p:spPr>
          <a:xfrm flipV="1">
            <a:off x="3240505" y="3195490"/>
            <a:ext cx="2310060" cy="915960"/>
          </a:xfrm>
          <a:prstGeom prst="straightConnector1">
            <a:avLst/>
          </a:prstGeom>
          <a:ln w="53975" cap="rnd">
            <a:solidFill>
              <a:srgbClr val="447CB6"/>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40B204D-8846-0B41-B4EE-5036AD93DABC}"/>
              </a:ext>
            </a:extLst>
          </p:cNvPr>
          <p:cNvCxnSpPr>
            <a:cxnSpLocks/>
          </p:cNvCxnSpPr>
          <p:nvPr/>
        </p:nvCxnSpPr>
        <p:spPr>
          <a:xfrm>
            <a:off x="3240505" y="4155222"/>
            <a:ext cx="2310060" cy="865422"/>
          </a:xfrm>
          <a:prstGeom prst="straightConnector1">
            <a:avLst/>
          </a:prstGeom>
          <a:ln w="53975" cap="rnd">
            <a:solidFill>
              <a:srgbClr val="447CB6"/>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2869F47E-CB4E-2049-89C2-BA2C053A54EB}"/>
              </a:ext>
            </a:extLst>
          </p:cNvPr>
          <p:cNvSpPr/>
          <p:nvPr/>
        </p:nvSpPr>
        <p:spPr>
          <a:xfrm>
            <a:off x="8770557" y="2271191"/>
            <a:ext cx="3244316" cy="15870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18416B"/>
              </a:solidFill>
              <a:effectLst/>
              <a:uLnTx/>
              <a:uFillTx/>
              <a:latin typeface="Calibri"/>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8416B"/>
                </a:solidFill>
                <a:effectLst/>
                <a:uLnTx/>
                <a:uFillTx/>
                <a:latin typeface="Calibri"/>
                <a:ea typeface="+mn-ea"/>
                <a:cs typeface="+mn-cs"/>
                <a:sym typeface="Arial"/>
              </a:rPr>
              <a:t>30 days prior to release </a:t>
            </a:r>
            <a:br>
              <a:rPr kumimoji="0" lang="en-US" sz="1400" b="1" i="0" u="none" strike="noStrike" kern="0" cap="none" spc="0" normalizeH="0" baseline="0" noProof="0" dirty="0">
                <a:ln>
                  <a:noFill/>
                </a:ln>
                <a:solidFill>
                  <a:srgbClr val="18416B"/>
                </a:solidFill>
                <a:effectLst/>
                <a:uLnTx/>
                <a:uFillTx/>
                <a:latin typeface="Calibri"/>
                <a:ea typeface="+mn-ea"/>
                <a:cs typeface="+mn-cs"/>
                <a:sym typeface="Arial"/>
              </a:rPr>
            </a:br>
            <a:r>
              <a:rPr kumimoji="0" lang="en-US" sz="1400" b="1" i="0" u="none" strike="noStrike" kern="0" cap="none" spc="0" normalizeH="0" baseline="0" noProof="0" dirty="0">
                <a:ln>
                  <a:noFill/>
                </a:ln>
                <a:solidFill>
                  <a:srgbClr val="18416B"/>
                </a:solidFill>
                <a:effectLst/>
                <a:uLnTx/>
                <a:uFillTx/>
                <a:latin typeface="Calibri"/>
                <a:ea typeface="+mn-ea"/>
                <a:cs typeface="+mn-cs"/>
                <a:sym typeface="Arial"/>
              </a:rPr>
              <a:t>OR not later than one week, (or “as soon as practicable”) after release</a:t>
            </a:r>
            <a:br>
              <a:rPr kumimoji="0" lang="en-US" sz="1400" b="0" i="0" u="none" strike="noStrike" kern="0" cap="none" spc="0" normalizeH="0" baseline="0" noProof="0" dirty="0">
                <a:ln>
                  <a:noFill/>
                </a:ln>
                <a:solidFill>
                  <a:srgbClr val="18416B"/>
                </a:solidFill>
                <a:effectLst/>
                <a:uLnTx/>
                <a:uFillTx/>
                <a:latin typeface="Calibri"/>
                <a:ea typeface="+mn-ea"/>
                <a:cs typeface="+mn-cs"/>
                <a:sym typeface="Arial"/>
              </a:rPr>
            </a:br>
            <a:endParaRPr kumimoji="0" lang="en-US" sz="1400" b="0" i="0" u="none" strike="noStrike" kern="0" cap="none" spc="0" normalizeH="0" baseline="0" noProof="0" dirty="0">
              <a:ln>
                <a:noFill/>
              </a:ln>
              <a:solidFill>
                <a:srgbClr val="18416B"/>
              </a:solidFill>
              <a:effectLst/>
              <a:uLnTx/>
              <a:uFillTx/>
              <a:latin typeface="Calibri"/>
              <a:ea typeface="+mn-ea"/>
              <a:cs typeface="+mn-cs"/>
              <a:sym typeface="Arial"/>
            </a:endParaRPr>
          </a:p>
        </p:txBody>
      </p:sp>
      <p:sp>
        <p:nvSpPr>
          <p:cNvPr id="28" name="Rounded Rectangle 27">
            <a:extLst>
              <a:ext uri="{FF2B5EF4-FFF2-40B4-BE49-F238E27FC236}">
                <a16:creationId xmlns:a16="http://schemas.microsoft.com/office/drawing/2014/main" id="{B1FA0848-5588-7A49-B14F-9968E51B4576}"/>
              </a:ext>
            </a:extLst>
          </p:cNvPr>
          <p:cNvSpPr/>
          <p:nvPr/>
        </p:nvSpPr>
        <p:spPr>
          <a:xfrm>
            <a:off x="8770557" y="4191826"/>
            <a:ext cx="3244316" cy="15870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8416B"/>
                </a:solidFill>
                <a:effectLst/>
                <a:uLnTx/>
                <a:uFillTx/>
                <a:latin typeface="Calibri"/>
                <a:ea typeface="+mn-ea"/>
                <a:cs typeface="+mn-cs"/>
                <a:sym typeface="Arial"/>
              </a:rPr>
              <a:t>30 days prior to release </a:t>
            </a:r>
            <a:br>
              <a:rPr kumimoji="0" lang="en-US" sz="1400" b="1" i="0" u="none" strike="noStrike" kern="0" cap="none" spc="0" normalizeH="0" baseline="0" noProof="0" dirty="0">
                <a:ln>
                  <a:noFill/>
                </a:ln>
                <a:solidFill>
                  <a:srgbClr val="18416B"/>
                </a:solidFill>
                <a:effectLst/>
                <a:uLnTx/>
                <a:uFillTx/>
                <a:latin typeface="Calibri"/>
                <a:ea typeface="+mn-ea"/>
                <a:cs typeface="+mn-cs"/>
                <a:sym typeface="Arial"/>
              </a:rPr>
            </a:br>
            <a:r>
              <a:rPr kumimoji="0" lang="en-US" sz="1400" b="1" i="0" u="none" strike="noStrike" kern="0" cap="none" spc="0" normalizeH="0" baseline="0" noProof="0" dirty="0">
                <a:ln>
                  <a:noFill/>
                </a:ln>
                <a:solidFill>
                  <a:srgbClr val="18416B"/>
                </a:solidFill>
                <a:effectLst/>
                <a:uLnTx/>
                <a:uFillTx/>
                <a:latin typeface="Calibri"/>
                <a:ea typeface="+mn-ea"/>
                <a:cs typeface="+mn-cs"/>
                <a:sym typeface="Arial"/>
              </a:rPr>
              <a:t>AND for at least 30 days following release</a:t>
            </a:r>
            <a:endParaRPr kumimoji="0" lang="en-US" sz="1400" b="0" i="0" u="none" strike="noStrike" kern="0" cap="none" spc="0" normalizeH="0" baseline="0" noProof="0" dirty="0">
              <a:ln>
                <a:noFill/>
              </a:ln>
              <a:solidFill>
                <a:srgbClr val="18416B"/>
              </a:solidFill>
              <a:effectLst/>
              <a:uLnTx/>
              <a:uFillTx/>
              <a:latin typeface="Calibri"/>
              <a:ea typeface="+mn-ea"/>
              <a:cs typeface="+mn-cs"/>
              <a:sym typeface="Arial"/>
            </a:endParaRPr>
          </a:p>
        </p:txBody>
      </p:sp>
      <p:cxnSp>
        <p:nvCxnSpPr>
          <p:cNvPr id="29" name="Straight Arrow Connector 28">
            <a:extLst>
              <a:ext uri="{FF2B5EF4-FFF2-40B4-BE49-F238E27FC236}">
                <a16:creationId xmlns:a16="http://schemas.microsoft.com/office/drawing/2014/main" id="{0DAE35D9-3928-AA40-9897-8A550CCFC959}"/>
              </a:ext>
            </a:extLst>
          </p:cNvPr>
          <p:cNvCxnSpPr>
            <a:cxnSpLocks/>
            <a:endCxn id="27" idx="1"/>
          </p:cNvCxnSpPr>
          <p:nvPr/>
        </p:nvCxnSpPr>
        <p:spPr>
          <a:xfrm flipV="1">
            <a:off x="8056939" y="3064731"/>
            <a:ext cx="713618" cy="136606"/>
          </a:xfrm>
          <a:prstGeom prst="straightConnector1">
            <a:avLst/>
          </a:prstGeom>
          <a:ln w="53975" cap="rnd">
            <a:solidFill>
              <a:srgbClr val="447CB6"/>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139D20-2847-1A44-A33C-2482CE3F3D61}"/>
              </a:ext>
            </a:extLst>
          </p:cNvPr>
          <p:cNvCxnSpPr>
            <a:cxnSpLocks/>
          </p:cNvCxnSpPr>
          <p:nvPr/>
        </p:nvCxnSpPr>
        <p:spPr>
          <a:xfrm>
            <a:off x="8036885" y="4985365"/>
            <a:ext cx="733671" cy="134344"/>
          </a:xfrm>
          <a:prstGeom prst="straightConnector1">
            <a:avLst/>
          </a:prstGeom>
          <a:ln w="53975" cap="rnd">
            <a:solidFill>
              <a:srgbClr val="447CB6"/>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691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580AA-B9D1-F3E2-42C6-D4F3DEBC7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FB01C-5AA9-7F21-F372-77530163F122}"/>
              </a:ext>
            </a:extLst>
          </p:cNvPr>
          <p:cNvSpPr>
            <a:spLocks noGrp="1"/>
          </p:cNvSpPr>
          <p:nvPr>
            <p:ph type="title"/>
          </p:nvPr>
        </p:nvSpPr>
        <p:spPr>
          <a:xfrm>
            <a:off x="1561536" y="452758"/>
            <a:ext cx="9068927" cy="676275"/>
          </a:xfrm>
        </p:spPr>
        <p:txBody>
          <a:bodyPr>
            <a:noAutofit/>
          </a:bodyPr>
          <a:lstStyle/>
          <a:p>
            <a:pPr algn="ctr"/>
            <a:r>
              <a:rPr lang="en-US" dirty="0"/>
              <a:t>Medicaid Suspension Requirements</a:t>
            </a:r>
          </a:p>
        </p:txBody>
      </p:sp>
      <p:sp>
        <p:nvSpPr>
          <p:cNvPr id="3" name="Text Placeholder 2">
            <a:extLst>
              <a:ext uri="{FF2B5EF4-FFF2-40B4-BE49-F238E27FC236}">
                <a16:creationId xmlns:a16="http://schemas.microsoft.com/office/drawing/2014/main" id="{AC063CBB-9946-B6FC-3E52-2A556C8ADC5F}"/>
              </a:ext>
            </a:extLst>
          </p:cNvPr>
          <p:cNvSpPr>
            <a:spLocks noGrp="1"/>
          </p:cNvSpPr>
          <p:nvPr>
            <p:ph type="body" idx="1"/>
          </p:nvPr>
        </p:nvSpPr>
        <p:spPr>
          <a:xfrm>
            <a:off x="453915" y="1410799"/>
            <a:ext cx="11284167" cy="4820272"/>
          </a:xfrm>
        </p:spPr>
        <p:txBody>
          <a:bodyPr/>
          <a:lstStyle/>
          <a:p>
            <a:pPr marL="342900">
              <a:lnSpc>
                <a:spcPct val="100000"/>
              </a:lnSpc>
              <a:spcBef>
                <a:spcPts val="0"/>
              </a:spcBef>
              <a:buSzPct val="100000"/>
              <a:buFont typeface="Arial" panose="020B0604020202020204" pitchFamily="34" charset="0"/>
              <a:buChar char="•"/>
            </a:pPr>
            <a:r>
              <a:rPr lang="en-US" sz="2400" dirty="0"/>
              <a:t>As a result of Medicaid’s longstanding prohibition on paying for services for individuals who are incarcerated, corrections has historically </a:t>
            </a:r>
            <a:r>
              <a:rPr lang="en-US" sz="2400" b="1" dirty="0"/>
              <a:t>terminated</a:t>
            </a:r>
            <a:r>
              <a:rPr lang="en-US" sz="2400" dirty="0"/>
              <a:t> Medicaid coverage for individuals entering custody.</a:t>
            </a:r>
          </a:p>
          <a:p>
            <a:pPr marL="342900">
              <a:lnSpc>
                <a:spcPct val="100000"/>
              </a:lnSpc>
              <a:spcBef>
                <a:spcPts val="0"/>
              </a:spcBef>
              <a:buSzPct val="100000"/>
              <a:buFont typeface="Arial" panose="020B0604020202020204" pitchFamily="34" charset="0"/>
              <a:buChar char="•"/>
            </a:pPr>
            <a:endParaRPr lang="en-US" sz="2400" dirty="0"/>
          </a:p>
          <a:p>
            <a:pPr marL="342900">
              <a:lnSpc>
                <a:spcPct val="100000"/>
              </a:lnSpc>
              <a:spcBef>
                <a:spcPts val="0"/>
              </a:spcBef>
              <a:buSzPct val="100000"/>
              <a:buFont typeface="Arial" panose="020B0604020202020204" pitchFamily="34" charset="0"/>
              <a:buChar char="•"/>
            </a:pPr>
            <a:r>
              <a:rPr lang="en-US" sz="2400" dirty="0"/>
              <a:t>With provisions applying </a:t>
            </a:r>
            <a:r>
              <a:rPr lang="en-US" sz="2400" b="1" dirty="0"/>
              <a:t>January 1, 2026</a:t>
            </a:r>
            <a:r>
              <a:rPr lang="en-US" sz="2400" dirty="0"/>
              <a:t>, state plans are prohibited from terminating enrollment due to incarceration. </a:t>
            </a:r>
          </a:p>
          <a:p>
            <a:pPr marL="342900">
              <a:lnSpc>
                <a:spcPct val="100000"/>
              </a:lnSpc>
              <a:spcBef>
                <a:spcPts val="0"/>
              </a:spcBef>
              <a:buSzPct val="100000"/>
              <a:buFont typeface="Arial" panose="020B0604020202020204" pitchFamily="34" charset="0"/>
              <a:buChar char="•"/>
            </a:pPr>
            <a:endParaRPr lang="en-US" sz="2400" dirty="0"/>
          </a:p>
          <a:p>
            <a:pPr marL="342900">
              <a:lnSpc>
                <a:spcPct val="100000"/>
              </a:lnSpc>
              <a:spcBef>
                <a:spcPts val="0"/>
              </a:spcBef>
              <a:buSzPct val="100000"/>
              <a:buFont typeface="Arial" panose="020B0604020202020204" pitchFamily="34" charset="0"/>
              <a:buChar char="•"/>
            </a:pPr>
            <a:r>
              <a:rPr lang="en-US" sz="2400" dirty="0"/>
              <a:t>Moving forward, states must </a:t>
            </a:r>
            <a:r>
              <a:rPr lang="en-US" sz="2400" b="1" dirty="0"/>
              <a:t>suspend, rather than terminate Medicaid</a:t>
            </a:r>
            <a:r>
              <a:rPr lang="en-US" sz="2400" dirty="0"/>
              <a:t>. This change can help correctional facilities take fuller advantage of Medicaid-covered services. </a:t>
            </a:r>
          </a:p>
          <a:p>
            <a:pPr marL="342900">
              <a:lnSpc>
                <a:spcPct val="100000"/>
              </a:lnSpc>
              <a:spcBef>
                <a:spcPts val="0"/>
              </a:spcBef>
              <a:buFont typeface="Arial" panose="020B0604020202020204" pitchFamily="34" charset="0"/>
              <a:buChar char="•"/>
            </a:pPr>
            <a:endParaRPr lang="en-US" sz="2800" dirty="0"/>
          </a:p>
          <a:p>
            <a:pPr marL="0" indent="0">
              <a:lnSpc>
                <a:spcPct val="100000"/>
              </a:lnSpc>
              <a:spcBef>
                <a:spcPts val="0"/>
              </a:spcBef>
              <a:buNone/>
            </a:pPr>
            <a:endParaRPr lang="en-US" sz="2800" dirty="0"/>
          </a:p>
        </p:txBody>
      </p:sp>
    </p:spTree>
    <p:extLst>
      <p:ext uri="{BB962C8B-B14F-4D97-AF65-F5344CB8AC3E}">
        <p14:creationId xmlns:p14="http://schemas.microsoft.com/office/powerpoint/2010/main" val="378809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A3E6-98C6-7501-4DFF-D599A74A8BB0}"/>
              </a:ext>
            </a:extLst>
          </p:cNvPr>
          <p:cNvSpPr>
            <a:spLocks noGrp="1"/>
          </p:cNvSpPr>
          <p:nvPr>
            <p:ph type="title"/>
          </p:nvPr>
        </p:nvSpPr>
        <p:spPr>
          <a:xfrm>
            <a:off x="453917" y="343897"/>
            <a:ext cx="10882274" cy="676275"/>
          </a:xfrm>
        </p:spPr>
        <p:txBody>
          <a:bodyPr>
            <a:normAutofit fontScale="90000"/>
          </a:bodyPr>
          <a:lstStyle/>
          <a:p>
            <a:r>
              <a:rPr lang="en-US"/>
              <a:t>Anticipated </a:t>
            </a:r>
            <a:r>
              <a:rPr lang="en-US" dirty="0"/>
              <a:t>Resources for Jails: Medicaid Suspension and Reinstatement Technical Considerations</a:t>
            </a:r>
          </a:p>
        </p:txBody>
      </p:sp>
      <p:sp>
        <p:nvSpPr>
          <p:cNvPr id="3" name="Text Placeholder 2">
            <a:extLst>
              <a:ext uri="{FF2B5EF4-FFF2-40B4-BE49-F238E27FC236}">
                <a16:creationId xmlns:a16="http://schemas.microsoft.com/office/drawing/2014/main" id="{8C5F3CDB-71DC-D325-6352-28B5CC3FF2C2}"/>
              </a:ext>
            </a:extLst>
          </p:cNvPr>
          <p:cNvSpPr>
            <a:spLocks noGrp="1"/>
          </p:cNvSpPr>
          <p:nvPr>
            <p:ph type="body" idx="1"/>
          </p:nvPr>
        </p:nvSpPr>
        <p:spPr>
          <a:xfrm>
            <a:off x="453916" y="1388052"/>
            <a:ext cx="11284167" cy="676275"/>
          </a:xfrm>
        </p:spPr>
        <p:txBody>
          <a:bodyPr/>
          <a:lstStyle/>
          <a:p>
            <a:pPr marL="0" indent="0">
              <a:lnSpc>
                <a:spcPct val="100000"/>
              </a:lnSpc>
              <a:spcBef>
                <a:spcPts val="0"/>
              </a:spcBef>
              <a:buSzPct val="100000"/>
              <a:buNone/>
            </a:pPr>
            <a:r>
              <a:rPr lang="en-US" dirty="0"/>
              <a:t>To support jails as they seek to comply with provisions that prohibit terminating Medicaid coverage,  HARP has developed resources to support correctional agencies as they navigate this change. </a:t>
            </a:r>
          </a:p>
        </p:txBody>
      </p:sp>
      <p:sp>
        <p:nvSpPr>
          <p:cNvPr id="4" name="Text Placeholder 2">
            <a:extLst>
              <a:ext uri="{FF2B5EF4-FFF2-40B4-BE49-F238E27FC236}">
                <a16:creationId xmlns:a16="http://schemas.microsoft.com/office/drawing/2014/main" id="{81C5547E-073C-CB8A-94F3-1126917CA78C}"/>
              </a:ext>
            </a:extLst>
          </p:cNvPr>
          <p:cNvSpPr txBox="1">
            <a:spLocks/>
          </p:cNvSpPr>
          <p:nvPr/>
        </p:nvSpPr>
        <p:spPr>
          <a:xfrm>
            <a:off x="453916" y="2243096"/>
            <a:ext cx="11442909" cy="30411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ts val="1800"/>
              <a:buFont typeface="Calibri"/>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50000"/>
              </a:lnSpc>
              <a:spcBef>
                <a:spcPts val="0"/>
              </a:spcBef>
              <a:spcAft>
                <a:spcPts val="0"/>
              </a:spcAft>
              <a:buClr>
                <a:srgbClr val="3A78BB"/>
              </a:buClr>
              <a:buSzPct val="100000"/>
              <a:buFont typeface="Calibri"/>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Technical Considerations for Operationalizing Suspension</a:t>
            </a:r>
          </a:p>
          <a:p>
            <a:pPr marL="0" marR="0" lvl="0" indent="0" algn="l" defTabSz="914400" rtl="0" eaLnBrk="1" fontAlgn="auto" latinLnBrk="0" hangingPunct="1">
              <a:lnSpc>
                <a:spcPct val="150000"/>
              </a:lnSpc>
              <a:spcBef>
                <a:spcPts val="0"/>
              </a:spcBef>
              <a:spcAft>
                <a:spcPts val="0"/>
              </a:spcAft>
              <a:buClr>
                <a:srgbClr val="3A78BB"/>
              </a:buClr>
              <a:buSzPct val="100000"/>
              <a:buFont typeface="Calibri"/>
              <a:buNone/>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HARP’s forthcoming key considerations document will help jails to:</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Understand federal requirements around termination and suspension</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Distinguish between the different types of suspension and understand the implications of each</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Assist in performing a self-assessment of current practices</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Support the identification of gaps within jail operations</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Facilitate coordination with state Medicaid partners</a:t>
            </a:r>
          </a:p>
        </p:txBody>
      </p:sp>
    </p:spTree>
    <p:extLst>
      <p:ext uri="{BB962C8B-B14F-4D97-AF65-F5344CB8AC3E}">
        <p14:creationId xmlns:p14="http://schemas.microsoft.com/office/powerpoint/2010/main" val="171895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B8406-53E3-E25E-392E-61BCFA0C8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A9C28-5744-AAF2-6F66-34C87A01D4A2}"/>
              </a:ext>
            </a:extLst>
          </p:cNvPr>
          <p:cNvSpPr>
            <a:spLocks noGrp="1"/>
          </p:cNvSpPr>
          <p:nvPr>
            <p:ph type="title"/>
          </p:nvPr>
        </p:nvSpPr>
        <p:spPr>
          <a:xfrm>
            <a:off x="453917" y="343897"/>
            <a:ext cx="10882274" cy="676275"/>
          </a:xfrm>
        </p:spPr>
        <p:txBody>
          <a:bodyPr>
            <a:normAutofit fontScale="90000"/>
          </a:bodyPr>
          <a:lstStyle/>
          <a:p>
            <a:r>
              <a:rPr lang="en-US" dirty="0"/>
              <a:t>Anticipated Resources for Jails: Operational Checklist on Suspension and Reinstatement</a:t>
            </a:r>
            <a:br>
              <a:rPr lang="en-US" dirty="0"/>
            </a:br>
            <a:endParaRPr lang="en-US" dirty="0"/>
          </a:p>
        </p:txBody>
      </p:sp>
      <p:sp>
        <p:nvSpPr>
          <p:cNvPr id="3" name="Text Placeholder 2">
            <a:extLst>
              <a:ext uri="{FF2B5EF4-FFF2-40B4-BE49-F238E27FC236}">
                <a16:creationId xmlns:a16="http://schemas.microsoft.com/office/drawing/2014/main" id="{D1C696D6-2DBD-3916-7DCF-961AB2859C65}"/>
              </a:ext>
            </a:extLst>
          </p:cNvPr>
          <p:cNvSpPr>
            <a:spLocks noGrp="1"/>
          </p:cNvSpPr>
          <p:nvPr>
            <p:ph type="body" idx="1"/>
          </p:nvPr>
        </p:nvSpPr>
        <p:spPr>
          <a:xfrm>
            <a:off x="453916" y="1388052"/>
            <a:ext cx="11284167" cy="676275"/>
          </a:xfrm>
        </p:spPr>
        <p:txBody>
          <a:bodyPr/>
          <a:lstStyle/>
          <a:p>
            <a:pPr marL="0" indent="0">
              <a:lnSpc>
                <a:spcPct val="100000"/>
              </a:lnSpc>
              <a:spcBef>
                <a:spcPts val="0"/>
              </a:spcBef>
              <a:buSzPct val="100000"/>
              <a:buNone/>
            </a:pPr>
            <a:r>
              <a:rPr lang="en-US" dirty="0"/>
              <a:t>In addition to </a:t>
            </a:r>
            <a:r>
              <a:rPr lang="en-US"/>
              <a:t>its Technical </a:t>
            </a:r>
            <a:r>
              <a:rPr lang="en-US" dirty="0"/>
              <a:t>Considerations document, HARP has also developed an operational checklist to support jails in developing workflows and processes to streamline Medicaid suspension and reinstatement</a:t>
            </a:r>
          </a:p>
        </p:txBody>
      </p:sp>
      <p:sp>
        <p:nvSpPr>
          <p:cNvPr id="4" name="Text Placeholder 2">
            <a:extLst>
              <a:ext uri="{FF2B5EF4-FFF2-40B4-BE49-F238E27FC236}">
                <a16:creationId xmlns:a16="http://schemas.microsoft.com/office/drawing/2014/main" id="{296C5316-AF9D-EF6C-1C5B-C65FCB9B15F3}"/>
              </a:ext>
            </a:extLst>
          </p:cNvPr>
          <p:cNvSpPr txBox="1">
            <a:spLocks/>
          </p:cNvSpPr>
          <p:nvPr/>
        </p:nvSpPr>
        <p:spPr>
          <a:xfrm>
            <a:off x="453916" y="2194968"/>
            <a:ext cx="11442909" cy="37823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ts val="1800"/>
              <a:buFont typeface="Calibri"/>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50000"/>
              </a:lnSpc>
              <a:spcBef>
                <a:spcPts val="0"/>
              </a:spcBef>
              <a:spcAft>
                <a:spcPts val="0"/>
              </a:spcAft>
              <a:buClr>
                <a:srgbClr val="3A78BB"/>
              </a:buClr>
              <a:buSzPct val="100000"/>
              <a:buFont typeface="Calibri"/>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Suspension and Reinstatement Operational Checklist </a:t>
            </a:r>
          </a:p>
          <a:p>
            <a:pPr marL="0" marR="0" lvl="0" indent="0" algn="l" defTabSz="914400" rtl="0" eaLnBrk="1" fontAlgn="auto" latinLnBrk="0" hangingPunct="1">
              <a:lnSpc>
                <a:spcPct val="150000"/>
              </a:lnSpc>
              <a:spcBef>
                <a:spcPts val="0"/>
              </a:spcBef>
              <a:spcAft>
                <a:spcPts val="0"/>
              </a:spcAft>
              <a:buClr>
                <a:srgbClr val="3A78BB"/>
              </a:buClr>
              <a:buSzPct val="100000"/>
              <a:buFont typeface="Calibri"/>
              <a:buNone/>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HARP’s forthcoming checklist provides discrete steps for jails to:</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Identify the right staff to lead suspension and reinstatement operational processes</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Find the right points of contact within Medicaid to support process improvement</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Develop a comprehensive workflow that improves outcomes and reduces administrative burden</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Identify metrics to monitor performance</a:t>
            </a:r>
          </a:p>
          <a:p>
            <a:pPr marL="342900" marR="0" lvl="0" indent="-342900" algn="l" defTabSz="914400" rtl="0" eaLnBrk="1" fontAlgn="auto" latinLnBrk="0" hangingPunct="1">
              <a:lnSpc>
                <a:spcPct val="150000"/>
              </a:lnSpc>
              <a:spcBef>
                <a:spcPts val="0"/>
              </a:spcBef>
              <a:spcAft>
                <a:spcPts val="0"/>
              </a:spcAft>
              <a:buClr>
                <a:srgbClr val="3A78BB"/>
              </a:buClr>
              <a:buSzPct val="100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Improve continuity of care for people exiting jail</a:t>
            </a:r>
          </a:p>
          <a:p>
            <a:pPr marL="0" marR="0" lvl="0" indent="0" algn="l" defTabSz="914400" rtl="0" eaLnBrk="1" fontAlgn="auto" latinLnBrk="0" hangingPunct="1">
              <a:lnSpc>
                <a:spcPct val="150000"/>
              </a:lnSpc>
              <a:spcBef>
                <a:spcPts val="0"/>
              </a:spcBef>
              <a:spcAft>
                <a:spcPts val="0"/>
              </a:spcAft>
              <a:buClr>
                <a:srgbClr val="3A78BB"/>
              </a:buClr>
              <a:buSzPct val="100000"/>
              <a:buFont typeface="Calibri"/>
              <a:buNone/>
              <a:tabLst/>
              <a:defRPr/>
            </a:pPr>
            <a:endParaRPr kumimoji="0" lang="en-US" sz="20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273391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4"/>
          <p:cNvSpPr txBox="1">
            <a:spLocks noGrp="1"/>
          </p:cNvSpPr>
          <p:nvPr>
            <p:ph type="title"/>
          </p:nvPr>
        </p:nvSpPr>
        <p:spPr>
          <a:xfrm>
            <a:off x="425327" y="131971"/>
            <a:ext cx="11138147" cy="6762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dirty="0">
                <a:solidFill>
                  <a:schemeClr val="tx1"/>
                </a:solidFill>
                <a:latin typeface="Calibri" panose="020F0502020204030204" pitchFamily="34" charset="0"/>
                <a:cs typeface="Calibri" panose="020F0502020204030204" pitchFamily="34" charset="0"/>
              </a:rPr>
              <a:t>Implementation Challenges for Jails</a:t>
            </a:r>
            <a:endParaRPr dirty="0">
              <a:solidFill>
                <a:schemeClr val="tx1"/>
              </a:solidFill>
              <a:latin typeface="Calibri" panose="020F0502020204030204" pitchFamily="34" charset="0"/>
              <a:cs typeface="Calibri" panose="020F0502020204030204" pitchFamily="34" charset="0"/>
            </a:endParaRPr>
          </a:p>
        </p:txBody>
      </p:sp>
      <p:grpSp>
        <p:nvGrpSpPr>
          <p:cNvPr id="403" name="Google Shape;403;p4"/>
          <p:cNvGrpSpPr/>
          <p:nvPr/>
        </p:nvGrpSpPr>
        <p:grpSpPr>
          <a:xfrm>
            <a:off x="425326" y="2971405"/>
            <a:ext cx="10928472" cy="914401"/>
            <a:chOff x="526927" y="1494046"/>
            <a:chExt cx="10928472" cy="914401"/>
          </a:xfrm>
        </p:grpSpPr>
        <p:sp>
          <p:nvSpPr>
            <p:cNvPr id="404" name="Google Shape;404;p4"/>
            <p:cNvSpPr txBox="1"/>
            <p:nvPr/>
          </p:nvSpPr>
          <p:spPr>
            <a:xfrm>
              <a:off x="3759200" y="1494046"/>
              <a:ext cx="7696199" cy="914401"/>
            </a:xfrm>
            <a:prstGeom prst="rect">
              <a:avLst/>
            </a:prstGeom>
            <a:noFill/>
            <a:ln>
              <a:solidFill>
                <a:schemeClr val="accent1"/>
              </a:solidFill>
            </a:ln>
          </p:spPr>
          <p:txBody>
            <a:bodyPr spcFirstLastPara="1" wrap="square" lIns="247650" tIns="123825" rIns="247650" bIns="123825"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Partnerships with corrections custody, correctional health care, behavioral health, pharmacy, community providers, and managed care plans</a:t>
              </a:r>
            </a:p>
            <a:p>
              <a:pPr marL="171450" marR="0" lvl="1" indent="-171450" algn="l" defTabSz="914400" rtl="0" eaLnBrk="1" fontAlgn="auto" latinLnBrk="0" hangingPunct="1">
                <a:lnSpc>
                  <a:spcPct val="90000"/>
                </a:lnSpc>
                <a:spcBef>
                  <a:spcPts val="27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Corrections has asked for ongoing support from health agencies</a:t>
              </a:r>
            </a:p>
          </p:txBody>
        </p:sp>
        <p:sp>
          <p:nvSpPr>
            <p:cNvPr id="405" name="Google Shape;405;p4"/>
            <p:cNvSpPr/>
            <p:nvPr/>
          </p:nvSpPr>
          <p:spPr>
            <a:xfrm>
              <a:off x="526927" y="1494046"/>
              <a:ext cx="3108960" cy="914400"/>
            </a:xfrm>
            <a:prstGeom prst="roundRect">
              <a:avLst>
                <a:gd name="adj" fmla="val 16667"/>
              </a:avLst>
            </a:prstGeom>
            <a:solidFill>
              <a:schemeClr val="accent1"/>
            </a:solidFill>
            <a:ln w="25400" cap="flat" cmpd="sng">
              <a:solidFill>
                <a:srgbClr val="051A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Developing and Sustaining New Partnerships</a:t>
              </a:r>
              <a:endParaRPr kumimoji="0"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406" name="Google Shape;406;p4"/>
          <p:cNvGrpSpPr/>
          <p:nvPr/>
        </p:nvGrpSpPr>
        <p:grpSpPr>
          <a:xfrm>
            <a:off x="425327" y="1826052"/>
            <a:ext cx="10928472" cy="1061303"/>
            <a:chOff x="526927" y="2504977"/>
            <a:chExt cx="10928472" cy="1061303"/>
          </a:xfrm>
        </p:grpSpPr>
        <p:sp>
          <p:nvSpPr>
            <p:cNvPr id="407" name="Google Shape;407;p4"/>
            <p:cNvSpPr txBox="1"/>
            <p:nvPr/>
          </p:nvSpPr>
          <p:spPr>
            <a:xfrm>
              <a:off x="3759200" y="2504977"/>
              <a:ext cx="7696199" cy="1061303"/>
            </a:xfrm>
            <a:prstGeom prst="rect">
              <a:avLst/>
            </a:prstGeom>
            <a:noFill/>
            <a:ln>
              <a:solidFill>
                <a:schemeClr val="accent1"/>
              </a:solidFill>
            </a:ln>
          </p:spPr>
          <p:txBody>
            <a:bodyPr spcFirstLastPara="1" wrap="square" lIns="247650" tIns="123825" rIns="247650" bIns="123825"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Ensuring safety and security </a:t>
              </a:r>
            </a:p>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Unpredictable release dates &amp; short stays</a:t>
              </a:r>
            </a:p>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Making sure that the physical plant supports health care delivery </a:t>
              </a:r>
            </a:p>
          </p:txBody>
        </p:sp>
        <p:sp>
          <p:nvSpPr>
            <p:cNvPr id="408" name="Google Shape;408;p4"/>
            <p:cNvSpPr/>
            <p:nvPr/>
          </p:nvSpPr>
          <p:spPr>
            <a:xfrm>
              <a:off x="526927" y="2580606"/>
              <a:ext cx="3108960" cy="914400"/>
            </a:xfrm>
            <a:prstGeom prst="roundRect">
              <a:avLst>
                <a:gd name="adj" fmla="val 16667"/>
              </a:avLst>
            </a:prstGeom>
            <a:solidFill>
              <a:schemeClr val="accent1"/>
            </a:solidFill>
            <a:ln w="25400" cap="flat" cmpd="sng">
              <a:solidFill>
                <a:srgbClr val="051A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Navigating Corrections’ Operational Realities</a:t>
              </a:r>
              <a:endParaRPr kumimoji="0"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409" name="Google Shape;409;p4"/>
          <p:cNvGrpSpPr/>
          <p:nvPr/>
        </p:nvGrpSpPr>
        <p:grpSpPr>
          <a:xfrm>
            <a:off x="425325" y="5137077"/>
            <a:ext cx="10928473" cy="1061303"/>
            <a:chOff x="526927" y="3635681"/>
            <a:chExt cx="10928473" cy="1061303"/>
          </a:xfrm>
        </p:grpSpPr>
        <p:sp>
          <p:nvSpPr>
            <p:cNvPr id="410" name="Google Shape;410;p4"/>
            <p:cNvSpPr txBox="1"/>
            <p:nvPr/>
          </p:nvSpPr>
          <p:spPr>
            <a:xfrm>
              <a:off x="3759201" y="3635681"/>
              <a:ext cx="7696199" cy="1061303"/>
            </a:xfrm>
            <a:prstGeom prst="rect">
              <a:avLst/>
            </a:prstGeom>
            <a:noFill/>
            <a:ln>
              <a:solidFill>
                <a:schemeClr val="accent1"/>
              </a:solidFill>
            </a:ln>
          </p:spPr>
          <p:txBody>
            <a:bodyPr spcFirstLastPara="1" wrap="square" lIns="247650" tIns="123825" rIns="247650" bIns="123825"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Medicaid enrollment/suspension/reinstatement</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71450" marR="0" lvl="1" indent="-171450" algn="l" defTabSz="914400" rtl="0" eaLnBrk="1" fontAlgn="auto" latinLnBrk="0" hangingPunct="1">
                <a:lnSpc>
                  <a:spcPct val="90000"/>
                </a:lnSpc>
                <a:spcBef>
                  <a:spcPts val="27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Medicaid billing</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71450" marR="0" lvl="1" indent="-171450" algn="l" defTabSz="914400" rtl="0" eaLnBrk="1" fontAlgn="auto" latinLnBrk="0" hangingPunct="1">
                <a:lnSpc>
                  <a:spcPct val="90000"/>
                </a:lnSpc>
                <a:spcBef>
                  <a:spcPts val="27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Sharing medical records/care plans securely</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1" name="Google Shape;411;p4"/>
            <p:cNvSpPr/>
            <p:nvPr/>
          </p:nvSpPr>
          <p:spPr>
            <a:xfrm>
              <a:off x="526927" y="3673495"/>
              <a:ext cx="3108960" cy="914400"/>
            </a:xfrm>
            <a:prstGeom prst="roundRect">
              <a:avLst>
                <a:gd name="adj" fmla="val 16667"/>
              </a:avLst>
            </a:prstGeom>
            <a:solidFill>
              <a:schemeClr val="accent1"/>
            </a:solidFill>
            <a:ln w="25400" cap="flat" cmpd="sng">
              <a:solidFill>
                <a:srgbClr val="051A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en-US"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IT Systems Development &amp; Data Sharing</a:t>
              </a:r>
              <a:endParaRPr kumimoji="0"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412" name="Google Shape;412;p4"/>
          <p:cNvGrpSpPr/>
          <p:nvPr/>
        </p:nvGrpSpPr>
        <p:grpSpPr>
          <a:xfrm>
            <a:off x="425326" y="884446"/>
            <a:ext cx="10928473" cy="914400"/>
            <a:chOff x="526927" y="4845596"/>
            <a:chExt cx="10928473" cy="914400"/>
          </a:xfrm>
        </p:grpSpPr>
        <p:sp>
          <p:nvSpPr>
            <p:cNvPr id="413" name="Google Shape;413;p4"/>
            <p:cNvSpPr txBox="1"/>
            <p:nvPr/>
          </p:nvSpPr>
          <p:spPr>
            <a:xfrm>
              <a:off x="3759201" y="4845596"/>
              <a:ext cx="7696199" cy="857556"/>
            </a:xfrm>
            <a:prstGeom prst="rect">
              <a:avLst/>
            </a:prstGeom>
            <a:noFill/>
            <a:ln>
              <a:solidFill>
                <a:schemeClr val="accent1"/>
              </a:solidFill>
            </a:ln>
          </p:spPr>
          <p:txBody>
            <a:bodyPr spcFirstLastPara="1" wrap="square" lIns="247650" tIns="123825" rIns="247650" bIns="123825"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Many corrections agencies are running 30% staff vacancy rates</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71450" marR="0" lvl="1" indent="-171450" algn="l" defTabSz="914400" rtl="0" eaLnBrk="1" fontAlgn="auto" latinLnBrk="0" hangingPunct="1">
                <a:lnSpc>
                  <a:spcPct val="90000"/>
                </a:lnSpc>
                <a:spcBef>
                  <a:spcPts val="27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Health care and behavioral health fields also face high vacancy rates</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4" name="Google Shape;414;p4"/>
            <p:cNvSpPr/>
            <p:nvPr/>
          </p:nvSpPr>
          <p:spPr>
            <a:xfrm>
              <a:off x="526927" y="4845596"/>
              <a:ext cx="3108960" cy="914400"/>
            </a:xfrm>
            <a:prstGeom prst="roundRect">
              <a:avLst>
                <a:gd name="adj" fmla="val 16667"/>
              </a:avLst>
            </a:prstGeom>
            <a:solidFill>
              <a:schemeClr val="accent1"/>
            </a:solidFill>
            <a:ln w="25400" cap="flat" cmpd="sng">
              <a:solidFill>
                <a:srgbClr val="051A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en-US"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Workforce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415" name="Google Shape;415;p4"/>
          <p:cNvGrpSpPr/>
          <p:nvPr/>
        </p:nvGrpSpPr>
        <p:grpSpPr>
          <a:xfrm>
            <a:off x="425325" y="3980790"/>
            <a:ext cx="10928473" cy="1061303"/>
            <a:chOff x="526927" y="5749923"/>
            <a:chExt cx="10928473" cy="1061303"/>
          </a:xfrm>
        </p:grpSpPr>
        <p:sp>
          <p:nvSpPr>
            <p:cNvPr id="416" name="Google Shape;416;p4"/>
            <p:cNvSpPr txBox="1"/>
            <p:nvPr/>
          </p:nvSpPr>
          <p:spPr>
            <a:xfrm>
              <a:off x="3759201" y="5749923"/>
              <a:ext cx="7696199" cy="1061303"/>
            </a:xfrm>
            <a:prstGeom prst="rect">
              <a:avLst/>
            </a:prstGeom>
            <a:noFill/>
            <a:ln>
              <a:solidFill>
                <a:schemeClr val="accent1"/>
              </a:solidFill>
            </a:ln>
          </p:spPr>
          <p:txBody>
            <a:bodyPr spcFirstLastPara="1" wrap="square" lIns="247650" tIns="123825" rIns="247650" bIns="123825"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Aligning with programmatic, service, and coverage standards that come with health insurance, while addressing the operational conditions in corrections</a:t>
              </a: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7" name="Google Shape;417;p4"/>
            <p:cNvSpPr/>
            <p:nvPr/>
          </p:nvSpPr>
          <p:spPr>
            <a:xfrm>
              <a:off x="526927" y="5896826"/>
              <a:ext cx="3108960" cy="914400"/>
            </a:xfrm>
            <a:prstGeom prst="roundRect">
              <a:avLst>
                <a:gd name="adj" fmla="val 16667"/>
              </a:avLst>
            </a:prstGeom>
            <a:solidFill>
              <a:schemeClr val="accent1"/>
            </a:solidFill>
            <a:ln w="25400" cap="flat" cmpd="sng">
              <a:solidFill>
                <a:srgbClr val="051A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en-US"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Resolving Differences in Health Care Standards</a:t>
              </a:r>
              <a:endParaRPr kumimoji="0" sz="1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1"/>
          <p:cNvSpPr txBox="1">
            <a:spLocks noGrp="1"/>
          </p:cNvSpPr>
          <p:nvPr>
            <p:ph type="body" idx="1"/>
          </p:nvPr>
        </p:nvSpPr>
        <p:spPr>
          <a:xfrm>
            <a:off x="701749" y="987009"/>
            <a:ext cx="10919850" cy="9260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a:t>At the request of sheriffs, jails and prison systems, HARP produced resources and supported trainings on operations and continuity of care issues to educate the field of correctional leaders about these requirements and opportunities. Materials include:</a:t>
            </a:r>
          </a:p>
        </p:txBody>
      </p:sp>
      <p:grpSp>
        <p:nvGrpSpPr>
          <p:cNvPr id="238" name="Google Shape;238;p21"/>
          <p:cNvGrpSpPr/>
          <p:nvPr/>
        </p:nvGrpSpPr>
        <p:grpSpPr>
          <a:xfrm>
            <a:off x="1860166" y="6587071"/>
            <a:ext cx="9761432" cy="71504"/>
            <a:chOff x="1860166" y="6587071"/>
            <a:chExt cx="9761432" cy="71504"/>
          </a:xfrm>
        </p:grpSpPr>
        <p:sp>
          <p:nvSpPr>
            <p:cNvPr id="239" name="Google Shape;239;p21"/>
            <p:cNvSpPr/>
            <p:nvPr/>
          </p:nvSpPr>
          <p:spPr>
            <a:xfrm>
              <a:off x="1860166"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0" name="Google Shape;240;p21"/>
            <p:cNvSpPr/>
            <p:nvPr/>
          </p:nvSpPr>
          <p:spPr>
            <a:xfrm>
              <a:off x="1991151"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1" name="Google Shape;241;p21"/>
            <p:cNvSpPr/>
            <p:nvPr/>
          </p:nvSpPr>
          <p:spPr>
            <a:xfrm>
              <a:off x="2248854" y="6587071"/>
              <a:ext cx="9372744" cy="71504"/>
            </a:xfrm>
            <a:prstGeom prst="rect">
              <a:avLst/>
            </a:prstGeom>
            <a:gradFill>
              <a:gsLst>
                <a:gs pos="0">
                  <a:schemeClr val="accent4"/>
                </a:gs>
                <a:gs pos="62000">
                  <a:srgbClr val="B3C8E3">
                    <a:alpha val="57254"/>
                  </a:srgbClr>
                </a:gs>
                <a:gs pos="100000">
                  <a:srgbClr val="B3C8E3">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2" name="Google Shape;242;p21"/>
            <p:cNvSpPr/>
            <p:nvPr/>
          </p:nvSpPr>
          <p:spPr>
            <a:xfrm>
              <a:off x="2122137"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3" name="Google Shape;243;p21"/>
          <p:cNvSpPr txBox="1"/>
          <p:nvPr/>
        </p:nvSpPr>
        <p:spPr>
          <a:xfrm>
            <a:off x="180238" y="2010392"/>
            <a:ext cx="8430986" cy="2602010"/>
          </a:xfrm>
          <a:prstGeom prst="rect">
            <a:avLst/>
          </a:prstGeom>
          <a:noFill/>
          <a:ln>
            <a:noFill/>
          </a:ln>
        </p:spPr>
        <p:txBody>
          <a:bodyPr spcFirstLastPara="1" wrap="square" lIns="91425" tIns="45700" rIns="91425" bIns="45700" anchor="t" anchorCtr="0">
            <a:noAutofit/>
          </a:bodyPr>
          <a:lstStyle/>
          <a:p>
            <a:pPr marL="914400" marR="0" lvl="1" indent="-342900" algn="l" defTabSz="914400" rtl="0" eaLnBrk="1" fontAlgn="auto" latinLnBrk="0" hangingPunct="1">
              <a:lnSpc>
                <a:spcPct val="90000"/>
              </a:lnSpc>
              <a:spcBef>
                <a:spcPts val="1800"/>
              </a:spcBef>
              <a:spcAft>
                <a:spcPts val="0"/>
              </a:spcAft>
              <a:buClr>
                <a:srgbClr val="3A78BB"/>
              </a:buClr>
              <a:buSzPct val="100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Consolidated Appropriations Act of 2023 Youth Requirements: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Frequently Asked Questions For Jails</a:t>
            </a:r>
            <a:endParaRPr kumimoji="0" sz="2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42900" algn="l" defTabSz="914400" rtl="0" eaLnBrk="1" fontAlgn="auto" latinLnBrk="0" hangingPunct="1">
              <a:lnSpc>
                <a:spcPct val="90000"/>
              </a:lnSpc>
              <a:spcBef>
                <a:spcPts val="1800"/>
              </a:spcBef>
              <a:spcAft>
                <a:spcPts val="0"/>
              </a:spcAft>
              <a:buClr>
                <a:srgbClr val="3A78BB"/>
              </a:buClr>
              <a:buSzPct val="100000"/>
              <a:buFont typeface="Arial"/>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Brief Operational Checklist for Post-Adjudicated Youth</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 two-page resource with quick, concrete considerations to guide initial implementation of new requirements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42900" algn="l" defTabSz="914400" rtl="0" eaLnBrk="1" fontAlgn="auto" latinLnBrk="0" hangingPunct="1">
              <a:lnSpc>
                <a:spcPct val="90000"/>
              </a:lnSpc>
              <a:spcBef>
                <a:spcPts val="1800"/>
              </a:spcBef>
              <a:spcAft>
                <a:spcPts val="0"/>
              </a:spcAft>
              <a:buClr>
                <a:srgbClr val="3A78BB"/>
              </a:buClr>
              <a:buSzPct val="100000"/>
              <a:buFont typeface="Arial"/>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Getting Ready: Key Elements for the Implementation of Section 5121 Youth Requirements in Adult Correctional Facilities</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 deeper dive, highlighting seven key elements jurisdictions need to think about to be ready to implement the new requirements </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itle 3">
            <a:extLst>
              <a:ext uri="{FF2B5EF4-FFF2-40B4-BE49-F238E27FC236}">
                <a16:creationId xmlns:a16="http://schemas.microsoft.com/office/drawing/2014/main" id="{2A6AD8DC-7536-EB01-0CE0-CAA03A8B5FE3}"/>
              </a:ext>
            </a:extLst>
          </p:cNvPr>
          <p:cNvSpPr>
            <a:spLocks noGrp="1"/>
          </p:cNvSpPr>
          <p:nvPr>
            <p:ph type="title"/>
          </p:nvPr>
        </p:nvSpPr>
        <p:spPr>
          <a:xfrm>
            <a:off x="701749" y="365890"/>
            <a:ext cx="11284167" cy="676275"/>
          </a:xfrm>
        </p:spPr>
        <p:txBody>
          <a:bodyPr/>
          <a:lstStyle/>
          <a:p>
            <a:r>
              <a:rPr lang="en-US" dirty="0"/>
              <a:t>HARP Resources for Jails</a:t>
            </a:r>
          </a:p>
        </p:txBody>
      </p:sp>
      <p:pic>
        <p:nvPicPr>
          <p:cNvPr id="5" name="Picture 4">
            <a:extLst>
              <a:ext uri="{FF2B5EF4-FFF2-40B4-BE49-F238E27FC236}">
                <a16:creationId xmlns:a16="http://schemas.microsoft.com/office/drawing/2014/main" id="{6C504603-BCA6-7C90-0164-2375C17E15F9}"/>
              </a:ext>
            </a:extLst>
          </p:cNvPr>
          <p:cNvPicPr>
            <a:picLocks noChangeAspect="1"/>
          </p:cNvPicPr>
          <p:nvPr/>
        </p:nvPicPr>
        <p:blipFill>
          <a:blip r:embed="rId3"/>
          <a:stretch>
            <a:fillRect/>
          </a:stretch>
        </p:blipFill>
        <p:spPr>
          <a:xfrm>
            <a:off x="8897308" y="2010392"/>
            <a:ext cx="2724290" cy="270523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EA08-7717-CB46-5DC9-EB35D243DC49}"/>
            </a:ext>
          </a:extLst>
        </p:cNvPr>
        <p:cNvGrpSpPr/>
        <p:nvPr/>
      </p:nvGrpSpPr>
      <p:grpSpPr>
        <a:xfrm>
          <a:off x="0" y="0"/>
          <a:ext cx="0" cy="0"/>
          <a:chOff x="0" y="0"/>
          <a:chExt cx="0" cy="0"/>
        </a:xfrm>
      </p:grpSpPr>
      <p:sp>
        <p:nvSpPr>
          <p:cNvPr id="14" name="Google Shape;352;p29">
            <a:extLst>
              <a:ext uri="{FF2B5EF4-FFF2-40B4-BE49-F238E27FC236}">
                <a16:creationId xmlns:a16="http://schemas.microsoft.com/office/drawing/2014/main" id="{555BA1D1-6D15-5209-5A8B-C231B2CAF052}"/>
              </a:ext>
            </a:extLst>
          </p:cNvPr>
          <p:cNvSpPr txBox="1">
            <a:spLocks noGrp="1"/>
          </p:cNvSpPr>
          <p:nvPr>
            <p:ph type="title"/>
          </p:nvPr>
        </p:nvSpPr>
        <p:spPr>
          <a:xfrm>
            <a:off x="453916" y="320556"/>
            <a:ext cx="11284167" cy="676275"/>
          </a:xfrm>
          <a:prstGeom prst="rect">
            <a:avLst/>
          </a:prstGeom>
          <a:noFill/>
          <a:ln>
            <a:noFill/>
          </a:ln>
        </p:spPr>
        <p:txBody>
          <a:bodyPr spcFirstLastPara="1" wrap="square" lIns="91425" tIns="45700" rIns="91425" bIns="45700" anchor="ctr" anchorCtr="0">
            <a:noAutofit/>
          </a:bodyPr>
          <a:lstStyle/>
          <a:p>
            <a:pPr lvl="0"/>
            <a:r>
              <a:rPr lang="en-US" sz="3200" dirty="0"/>
              <a:t>Additional Updates for Building Continuity of Care at Release</a:t>
            </a:r>
            <a:endParaRPr dirty="0"/>
          </a:p>
        </p:txBody>
      </p:sp>
      <p:sp>
        <p:nvSpPr>
          <p:cNvPr id="6" name="Text Placeholder 2">
            <a:extLst>
              <a:ext uri="{FF2B5EF4-FFF2-40B4-BE49-F238E27FC236}">
                <a16:creationId xmlns:a16="http://schemas.microsoft.com/office/drawing/2014/main" id="{206F0F09-42AA-683F-1E20-9FCE18B507D4}"/>
              </a:ext>
            </a:extLst>
          </p:cNvPr>
          <p:cNvSpPr txBox="1">
            <a:spLocks/>
          </p:cNvSpPr>
          <p:nvPr/>
        </p:nvSpPr>
        <p:spPr>
          <a:xfrm>
            <a:off x="185604" y="1235370"/>
            <a:ext cx="11284167" cy="51743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ts val="1800"/>
              <a:buFont typeface="Calibri"/>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42900" algn="l" defTabSz="914400" rtl="0" eaLnBrk="1" fontAlgn="auto" latinLnBrk="0" hangingPunct="1">
              <a:lnSpc>
                <a:spcPct val="90000"/>
              </a:lnSpc>
              <a:spcBef>
                <a:spcPts val="1000"/>
              </a:spcBef>
              <a:spcAft>
                <a:spcPts val="0"/>
              </a:spcAft>
              <a:buClr>
                <a:srgbClr val="3A78BB"/>
              </a:buClr>
              <a:buSzPct val="100000"/>
              <a:buFont typeface="Calibri"/>
              <a:buChar char="●"/>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Calibri"/>
              </a:rPr>
              <a:t>Recent statutory changes to Medicaid contain </a:t>
            </a:r>
            <a:r>
              <a:rPr kumimoji="0" lang="en-US" sz="2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Calibri"/>
              </a:rPr>
              <a:t>key exemptions from community engagement requirements</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Calibri"/>
              </a:rPr>
              <a:t> impacting the reentry community.</a:t>
            </a:r>
          </a:p>
          <a:p>
            <a:pPr marL="457200" marR="0" lvl="0" indent="-342900" algn="l" defTabSz="914400" rtl="0" eaLnBrk="1" fontAlgn="auto" latinLnBrk="0" hangingPunct="1">
              <a:lnSpc>
                <a:spcPct val="90000"/>
              </a:lnSpc>
              <a:spcBef>
                <a:spcPts val="1000"/>
              </a:spcBef>
              <a:spcAft>
                <a:spcPts val="0"/>
              </a:spcAft>
              <a:buClr>
                <a:srgbClr val="3A78BB"/>
              </a:buClr>
              <a:buSzPct val="100000"/>
              <a:buFont typeface="Calibri"/>
              <a:buChar char="●"/>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Calibri"/>
              </a:rPr>
              <a:t>Two key exemptions for corrections leaders and reentry specialists to be aware of include: </a:t>
            </a:r>
          </a:p>
          <a:p>
            <a:pPr marL="1028700" marR="0" lvl="1" indent="-457200" algn="l" defTabSz="914400" rtl="0" eaLnBrk="1" fontAlgn="auto" latinLnBrk="0" hangingPunct="1">
              <a:lnSpc>
                <a:spcPct val="90000"/>
              </a:lnSpc>
              <a:spcBef>
                <a:spcPts val="500"/>
              </a:spcBef>
              <a:spcAft>
                <a:spcPts val="0"/>
              </a:spcAft>
              <a:buClr>
                <a:srgbClr val="3A78BB"/>
              </a:buClr>
              <a:buSzPct val="100000"/>
              <a:buFont typeface="+mj-lt"/>
              <a:buAutoNum type="arabicPeriod"/>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Calibri"/>
              </a:rPr>
              <a:t>People who are incarcerated or were incarcerated at any time in the three-month period prior to the first day of the month in which they are verifying community engagement </a:t>
            </a:r>
          </a:p>
          <a:p>
            <a:pPr marL="1028700" marR="0" lvl="1" indent="-457200" algn="l" defTabSz="914400" rtl="0" eaLnBrk="1" fontAlgn="auto" latinLnBrk="0" hangingPunct="1">
              <a:lnSpc>
                <a:spcPct val="90000"/>
              </a:lnSpc>
              <a:spcBef>
                <a:spcPts val="500"/>
              </a:spcBef>
              <a:spcAft>
                <a:spcPts val="0"/>
              </a:spcAft>
              <a:buClr>
                <a:srgbClr val="3A78BB"/>
              </a:buClr>
              <a:buSzPct val="100000"/>
              <a:buFont typeface="+mj-lt"/>
              <a:buAutoNum type="arabicPeriod"/>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Calibri"/>
              </a:rPr>
              <a:t>People with SUD, “disabling” mental illness, enrolled in treatment program</a:t>
            </a:r>
          </a:p>
        </p:txBody>
      </p:sp>
    </p:spTree>
    <p:extLst>
      <p:ext uri="{BB962C8B-B14F-4D97-AF65-F5344CB8AC3E}">
        <p14:creationId xmlns:p14="http://schemas.microsoft.com/office/powerpoint/2010/main" val="135379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43A9-28F4-B262-F8B6-5792F640C62D}"/>
              </a:ext>
            </a:extLst>
          </p:cNvPr>
          <p:cNvSpPr>
            <a:spLocks noGrp="1"/>
          </p:cNvSpPr>
          <p:nvPr>
            <p:ph type="ctrTitle"/>
          </p:nvPr>
        </p:nvSpPr>
        <p:spPr>
          <a:xfrm>
            <a:off x="211095" y="2603980"/>
            <a:ext cx="6369938" cy="1211709"/>
          </a:xfrm>
        </p:spPr>
        <p:txBody>
          <a:bodyPr>
            <a:normAutofit fontScale="90000"/>
          </a:bodyPr>
          <a:lstStyle/>
          <a:p>
            <a:pPr algn="ctr"/>
            <a:br>
              <a:rPr lang="en-US" dirty="0"/>
            </a:br>
            <a:br>
              <a:rPr lang="en-US" dirty="0"/>
            </a:br>
            <a:r>
              <a:rPr lang="en-US" dirty="0"/>
              <a:t>Jails and Justice</a:t>
            </a:r>
            <a:br>
              <a:rPr lang="en-US" dirty="0"/>
            </a:br>
            <a:r>
              <a:rPr lang="en-US" dirty="0"/>
              <a:t> Support Center</a:t>
            </a:r>
          </a:p>
        </p:txBody>
      </p:sp>
      <p:sp>
        <p:nvSpPr>
          <p:cNvPr id="3" name="Subtitle 2">
            <a:extLst>
              <a:ext uri="{FF2B5EF4-FFF2-40B4-BE49-F238E27FC236}">
                <a16:creationId xmlns:a16="http://schemas.microsoft.com/office/drawing/2014/main" id="{99863E7D-E414-B652-8D06-09C8CD84B4A3}"/>
              </a:ext>
            </a:extLst>
          </p:cNvPr>
          <p:cNvSpPr>
            <a:spLocks noGrp="1"/>
          </p:cNvSpPr>
          <p:nvPr>
            <p:ph type="subTitle" idx="1"/>
          </p:nvPr>
        </p:nvSpPr>
        <p:spPr>
          <a:xfrm>
            <a:off x="935173" y="3915873"/>
            <a:ext cx="5949142" cy="596062"/>
          </a:xfrm>
        </p:spPr>
        <p:txBody>
          <a:bodyPr/>
          <a:lstStyle/>
          <a:p>
            <a:r>
              <a:rPr lang="en-US" i="1" dirty="0"/>
              <a:t>A Vital Resource for the Nation’s Jails</a:t>
            </a:r>
          </a:p>
        </p:txBody>
      </p:sp>
      <p:sp>
        <p:nvSpPr>
          <p:cNvPr id="5" name="Slide Number Placeholder 4">
            <a:extLst>
              <a:ext uri="{FF2B5EF4-FFF2-40B4-BE49-F238E27FC236}">
                <a16:creationId xmlns:a16="http://schemas.microsoft.com/office/drawing/2014/main" id="{CE941DA8-B342-7A80-4B0E-CE6A3DBBB9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5EB4F0-0E4D-0D46-917C-5E8B7D48FDDC}" type="slidenum">
              <a:rPr kumimoji="0" lang="en-US" sz="1200" b="0" i="0" u="none" strike="noStrike" kern="1200" cap="none" spc="0" normalizeH="0" baseline="0" noProof="0" smtClean="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Title 1">
            <a:extLst>
              <a:ext uri="{FF2B5EF4-FFF2-40B4-BE49-F238E27FC236}">
                <a16:creationId xmlns:a16="http://schemas.microsoft.com/office/drawing/2014/main" id="{94624765-34BF-519F-0417-23180E1824B9}"/>
              </a:ext>
            </a:extLst>
          </p:cNvPr>
          <p:cNvSpPr txBox="1">
            <a:spLocks/>
          </p:cNvSpPr>
          <p:nvPr/>
        </p:nvSpPr>
        <p:spPr>
          <a:xfrm>
            <a:off x="820189" y="1538532"/>
            <a:ext cx="5949142" cy="10654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itle 1">
            <a:extLst>
              <a:ext uri="{FF2B5EF4-FFF2-40B4-BE49-F238E27FC236}">
                <a16:creationId xmlns:a16="http://schemas.microsoft.com/office/drawing/2014/main" id="{00315068-DC57-879E-12B1-DE365D59D806}"/>
              </a:ext>
            </a:extLst>
          </p:cNvPr>
          <p:cNvSpPr txBox="1">
            <a:spLocks/>
          </p:cNvSpPr>
          <p:nvPr/>
        </p:nvSpPr>
        <p:spPr>
          <a:xfrm>
            <a:off x="35575" y="1886111"/>
            <a:ext cx="6369938" cy="1065448"/>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8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4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en-US" sz="4800" b="0" i="1"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8486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title"/>
          </p:nvPr>
        </p:nvSpPr>
        <p:spPr>
          <a:xfrm>
            <a:off x="491576" y="447996"/>
            <a:ext cx="11208848" cy="676275"/>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chemeClr val="lt1"/>
                </a:solidFill>
              </a:rPr>
              <a:t>Technical Assistance</a:t>
            </a:r>
            <a:endParaRPr dirty="0">
              <a:solidFill>
                <a:schemeClr val="lt1"/>
              </a:solidFill>
            </a:endParaRPr>
          </a:p>
        </p:txBody>
      </p:sp>
      <p:sp>
        <p:nvSpPr>
          <p:cNvPr id="114" name="Google Shape;114;p2"/>
          <p:cNvSpPr txBox="1">
            <a:spLocks noGrp="1"/>
          </p:cNvSpPr>
          <p:nvPr>
            <p:ph type="body" idx="1"/>
          </p:nvPr>
        </p:nvSpPr>
        <p:spPr>
          <a:xfrm>
            <a:off x="645435" y="988987"/>
            <a:ext cx="10901130" cy="4880026"/>
          </a:xfrm>
          <a:prstGeom prst="rect">
            <a:avLst/>
          </a:prstGeom>
          <a:noFill/>
          <a:ln>
            <a:noFill/>
          </a:ln>
        </p:spPr>
        <p:txBody>
          <a:bodyPr spcFirstLastPara="1" wrap="square" lIns="91425" tIns="45700" rIns="91425" bIns="45700" anchor="t" anchorCtr="0">
            <a:noAutofit/>
          </a:bodyPr>
          <a:lstStyle/>
          <a:p>
            <a:pPr marL="342900">
              <a:lnSpc>
                <a:spcPct val="100000"/>
              </a:lnSpc>
              <a:spcBef>
                <a:spcPts val="2200"/>
              </a:spcBef>
            </a:pPr>
            <a:r>
              <a:rPr lang="en-US" dirty="0">
                <a:effectLst/>
                <a:latin typeface="+mn-lt"/>
                <a:ea typeface="Roboto" panose="02000000000000000000" pitchFamily="2" charset="0"/>
                <a:cs typeface="Roboto" panose="02000000000000000000" pitchFamily="2" charset="0"/>
              </a:rPr>
              <a:t>HARP aims to support sheriffs, jail administrators, and leaders of state corrections agencies to address health-related factors that contribute to crime for reentering individuals, support the development of operations-responsive reentry partnerships in the health sector, and strengthen continuity of care.</a:t>
            </a:r>
          </a:p>
          <a:p>
            <a:pPr marL="342900">
              <a:lnSpc>
                <a:spcPct val="100000"/>
              </a:lnSpc>
              <a:spcBef>
                <a:spcPts val="2200"/>
              </a:spcBef>
            </a:pPr>
            <a:r>
              <a:rPr lang="en-US" dirty="0">
                <a:effectLst/>
                <a:latin typeface="+mn-lt"/>
                <a:ea typeface="Roboto" panose="02000000000000000000" pitchFamily="2" charset="0"/>
                <a:cs typeface="Roboto" panose="02000000000000000000" pitchFamily="2" charset="0"/>
              </a:rPr>
              <a:t>T</a:t>
            </a:r>
            <a:r>
              <a:rPr lang="en-US" dirty="0">
                <a:latin typeface="+mn-lt"/>
                <a:ea typeface="Roboto" panose="02000000000000000000" pitchFamily="2" charset="0"/>
                <a:cs typeface="Roboto" panose="02000000000000000000" pitchFamily="2" charset="0"/>
              </a:rPr>
              <a:t>hrough this TA, HARP has held </a:t>
            </a:r>
            <a:r>
              <a:rPr lang="en-US" b="1" dirty="0">
                <a:latin typeface="+mn-lt"/>
                <a:ea typeface="Roboto" panose="02000000000000000000" pitchFamily="2" charset="0"/>
                <a:cs typeface="Roboto" panose="02000000000000000000" pitchFamily="2" charset="0"/>
              </a:rPr>
              <a:t>more than 30 </a:t>
            </a:r>
            <a:r>
              <a:rPr lang="en-US" dirty="0">
                <a:latin typeface="+mn-lt"/>
                <a:ea typeface="Roboto" panose="02000000000000000000" pitchFamily="2" charset="0"/>
                <a:cs typeface="Roboto" panose="02000000000000000000" pitchFamily="2" charset="0"/>
              </a:rPr>
              <a:t>individualized technical assistance sessions with jails/prisons in Louisiana, Michigan, Minnesota, New Mexico, Rhode Island and Texas.</a:t>
            </a:r>
          </a:p>
          <a:p>
            <a:pPr marL="342900">
              <a:lnSpc>
                <a:spcPct val="100000"/>
              </a:lnSpc>
              <a:spcBef>
                <a:spcPts val="2200"/>
              </a:spcBef>
            </a:pPr>
            <a:r>
              <a:rPr lang="en-US" b="1" dirty="0">
                <a:effectLst/>
                <a:latin typeface="+mn-lt"/>
                <a:ea typeface="Roboto" panose="02000000000000000000" pitchFamily="2" charset="0"/>
                <a:cs typeface="Roboto" panose="02000000000000000000" pitchFamily="2" charset="0"/>
              </a:rPr>
              <a:t>Our TA sessions are flexible</a:t>
            </a:r>
            <a:r>
              <a:rPr lang="en-US" dirty="0">
                <a:effectLst/>
                <a:latin typeface="+mn-lt"/>
                <a:ea typeface="Roboto" panose="02000000000000000000" pitchFamily="2" charset="0"/>
                <a:cs typeface="Roboto" panose="02000000000000000000" pitchFamily="2" charset="0"/>
              </a:rPr>
              <a:t> and have covered a range of topics, including Medicaid suspension/reinstatement, 1115 reentry waiver basics, how to bill Medicaid, understanding case management, and implementation of CAA 2023, among others. </a:t>
            </a:r>
            <a:endParaRPr lang="en-US" b="1" dirty="0">
              <a:effectLst/>
              <a:latin typeface="+mn-lt"/>
              <a:ea typeface="Roboto" panose="02000000000000000000" pitchFamily="2" charset="0"/>
              <a:cs typeface="Roboto" panose="02000000000000000000" pitchFamily="2" charset="0"/>
            </a:endParaRPr>
          </a:p>
          <a:p>
            <a:pPr marL="342900">
              <a:lnSpc>
                <a:spcPct val="100000"/>
              </a:lnSpc>
              <a:spcBef>
                <a:spcPts val="2200"/>
              </a:spcBef>
            </a:pPr>
            <a:r>
              <a:rPr lang="en-US" dirty="0">
                <a:latin typeface="+mn-lt"/>
                <a:ea typeface="Roboto" panose="02000000000000000000" pitchFamily="2" charset="0"/>
                <a:cs typeface="Roboto" panose="02000000000000000000" pitchFamily="2" charset="0"/>
              </a:rPr>
              <a:t>This technical assistance comes at </a:t>
            </a:r>
            <a:r>
              <a:rPr lang="en-US" b="1" dirty="0">
                <a:latin typeface="+mn-lt"/>
                <a:ea typeface="Roboto" panose="02000000000000000000" pitchFamily="2" charset="0"/>
                <a:cs typeface="Roboto" panose="02000000000000000000" pitchFamily="2" charset="0"/>
              </a:rPr>
              <a:t>no cost </a:t>
            </a:r>
            <a:r>
              <a:rPr lang="en-US" dirty="0">
                <a:latin typeface="+mn-lt"/>
                <a:ea typeface="Roboto" panose="02000000000000000000" pitchFamily="2" charset="0"/>
                <a:cs typeface="Roboto" panose="02000000000000000000" pitchFamily="2" charset="0"/>
              </a:rPr>
              <a:t>to participants and can begin quickly.</a:t>
            </a:r>
          </a:p>
          <a:p>
            <a:pPr marL="0" indent="0">
              <a:lnSpc>
                <a:spcPct val="100000"/>
              </a:lnSpc>
              <a:spcBef>
                <a:spcPts val="2200"/>
              </a:spcBef>
              <a:buNone/>
            </a:pPr>
            <a:r>
              <a:rPr lang="en-US" b="1" dirty="0">
                <a:latin typeface="+mn-lt"/>
                <a:ea typeface="Roboto" panose="02000000000000000000" pitchFamily="2" charset="0"/>
                <a:cs typeface="Roboto" panose="02000000000000000000" pitchFamily="2" charset="0"/>
              </a:rPr>
              <a:t>			Scan the QR Code to Request Assistance from HARP:	</a:t>
            </a:r>
          </a:p>
          <a:p>
            <a:pPr marL="285750" indent="-285750">
              <a:lnSpc>
                <a:spcPct val="100000"/>
              </a:lnSpc>
              <a:spcBef>
                <a:spcPts val="2200"/>
              </a:spcBef>
            </a:pPr>
            <a:endParaRPr lang="en-US" sz="1900" dirty="0">
              <a:latin typeface="+mn-lt"/>
            </a:endParaRPr>
          </a:p>
        </p:txBody>
      </p:sp>
      <p:grpSp>
        <p:nvGrpSpPr>
          <p:cNvPr id="115" name="Google Shape;115;p2"/>
          <p:cNvGrpSpPr/>
          <p:nvPr/>
        </p:nvGrpSpPr>
        <p:grpSpPr>
          <a:xfrm>
            <a:off x="1860166" y="6587071"/>
            <a:ext cx="9761432" cy="71504"/>
            <a:chOff x="1860166" y="6587071"/>
            <a:chExt cx="9761432" cy="71504"/>
          </a:xfrm>
        </p:grpSpPr>
        <p:sp>
          <p:nvSpPr>
            <p:cNvPr id="116" name="Google Shape;116;p2"/>
            <p:cNvSpPr/>
            <p:nvPr/>
          </p:nvSpPr>
          <p:spPr>
            <a:xfrm>
              <a:off x="1860166"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 name="Google Shape;117;p2"/>
            <p:cNvSpPr/>
            <p:nvPr/>
          </p:nvSpPr>
          <p:spPr>
            <a:xfrm>
              <a:off x="1991151"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 name="Google Shape;118;p2"/>
            <p:cNvSpPr/>
            <p:nvPr/>
          </p:nvSpPr>
          <p:spPr>
            <a:xfrm>
              <a:off x="2248854" y="6587071"/>
              <a:ext cx="9372744" cy="71504"/>
            </a:xfrm>
            <a:prstGeom prst="rect">
              <a:avLst/>
            </a:prstGeom>
            <a:gradFill>
              <a:gsLst>
                <a:gs pos="0">
                  <a:schemeClr val="accent4"/>
                </a:gs>
                <a:gs pos="62000">
                  <a:srgbClr val="B3C8E3">
                    <a:alpha val="57254"/>
                  </a:srgbClr>
                </a:gs>
                <a:gs pos="100000">
                  <a:srgbClr val="B3C8E3">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 name="Google Shape;119;p2"/>
            <p:cNvSpPr/>
            <p:nvPr/>
          </p:nvSpPr>
          <p:spPr>
            <a:xfrm>
              <a:off x="2122137" y="6587071"/>
              <a:ext cx="71504" cy="715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C7F5B1AA-8293-1667-47EF-6CEA99B4BA90}"/>
              </a:ext>
            </a:extLst>
          </p:cNvPr>
          <p:cNvPicPr>
            <a:picLocks noChangeAspect="1"/>
          </p:cNvPicPr>
          <p:nvPr/>
        </p:nvPicPr>
        <p:blipFill>
          <a:blip r:embed="rId3"/>
          <a:srcRect l="18914" t="2907" r="19017" b="52278"/>
          <a:stretch>
            <a:fillRect/>
          </a:stretch>
        </p:blipFill>
        <p:spPr>
          <a:xfrm>
            <a:off x="9554734" y="5003210"/>
            <a:ext cx="1379174" cy="140679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6"/>
          <p:cNvSpPr txBox="1">
            <a:spLocks noGrp="1"/>
          </p:cNvSpPr>
          <p:nvPr>
            <p:ph type="title"/>
          </p:nvPr>
        </p:nvSpPr>
        <p:spPr>
          <a:xfrm>
            <a:off x="1364958" y="1024681"/>
            <a:ext cx="9462084" cy="193279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600"/>
              </a:spcAft>
              <a:buClr>
                <a:schemeClr val="lt1"/>
              </a:buClr>
              <a:buSzPct val="100000"/>
              <a:buFont typeface="Calibri"/>
              <a:buNone/>
            </a:pPr>
            <a:r>
              <a:rPr lang="en-US" b="1" dirty="0">
                <a:solidFill>
                  <a:schemeClr val="lt1"/>
                </a:solidFill>
              </a:rPr>
              <a:t>For more information and/or assistance, email</a:t>
            </a:r>
            <a:r>
              <a:rPr lang="en-US" dirty="0"/>
              <a:t>:</a:t>
            </a:r>
            <a:br>
              <a:rPr lang="en-US" b="1" dirty="0">
                <a:solidFill>
                  <a:schemeClr val="lt1"/>
                </a:solidFill>
              </a:rPr>
            </a:br>
            <a:r>
              <a:rPr lang="en-US" b="1" dirty="0">
                <a:solidFill>
                  <a:schemeClr val="accent4"/>
                </a:solidFill>
                <a:hlinkClick r:id="rId3"/>
              </a:rPr>
              <a:t>dryan@healthandreentryproject.org</a:t>
            </a:r>
            <a:br>
              <a:rPr lang="en-US" b="1" dirty="0">
                <a:solidFill>
                  <a:schemeClr val="accent4"/>
                </a:solidFill>
              </a:rPr>
            </a:br>
            <a:r>
              <a:rPr lang="en-US" b="1" dirty="0">
                <a:solidFill>
                  <a:schemeClr val="accent4"/>
                </a:solidFill>
              </a:rPr>
              <a:t>C: 617-549-8582</a:t>
            </a:r>
            <a:endParaRPr b="1" dirty="0">
              <a:solidFill>
                <a:schemeClr val="accent3"/>
              </a:solidFill>
            </a:endParaRPr>
          </a:p>
        </p:txBody>
      </p:sp>
      <p:sp>
        <p:nvSpPr>
          <p:cNvPr id="2" name="TextBox 1">
            <a:extLst>
              <a:ext uri="{FF2B5EF4-FFF2-40B4-BE49-F238E27FC236}">
                <a16:creationId xmlns:a16="http://schemas.microsoft.com/office/drawing/2014/main" id="{E34DAC3B-E6E0-264F-0D58-BE55980A1737}"/>
              </a:ext>
            </a:extLst>
          </p:cNvPr>
          <p:cNvSpPr txBox="1"/>
          <p:nvPr/>
        </p:nvSpPr>
        <p:spPr>
          <a:xfrm>
            <a:off x="1966979" y="3902363"/>
            <a:ext cx="511976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rPr>
              <a:t>Scan the QR code to request assistance from HARP:</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AD43703C-27D9-17D1-365A-4A41D75B6C43}"/>
              </a:ext>
            </a:extLst>
          </p:cNvPr>
          <p:cNvPicPr>
            <a:picLocks noChangeAspect="1"/>
          </p:cNvPicPr>
          <p:nvPr/>
        </p:nvPicPr>
        <p:blipFill>
          <a:blip r:embed="rId4"/>
          <a:srcRect l="18914" t="2907" r="19017" b="52278"/>
          <a:stretch>
            <a:fillRect/>
          </a:stretch>
        </p:blipFill>
        <p:spPr>
          <a:xfrm>
            <a:off x="7704162" y="3341929"/>
            <a:ext cx="2520859" cy="257134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8B9F-C9BE-8840-A8AC-7D719774865E}"/>
              </a:ext>
            </a:extLst>
          </p:cNvPr>
          <p:cNvSpPr>
            <a:spLocks noGrp="1"/>
          </p:cNvSpPr>
          <p:nvPr>
            <p:ph type="title"/>
          </p:nvPr>
        </p:nvSpPr>
        <p:spPr/>
        <p:txBody>
          <a:bodyPr/>
          <a:lstStyle/>
          <a:p>
            <a:r>
              <a:rPr lang="en-US" b="1" dirty="0">
                <a:solidFill>
                  <a:srgbClr val="0070C0"/>
                </a:solidFill>
              </a:rPr>
              <a:t>Sheriff Michael J. Ashe Jr. Award:  </a:t>
            </a:r>
            <a:br>
              <a:rPr lang="en-US" b="1" dirty="0">
                <a:solidFill>
                  <a:srgbClr val="0070C0"/>
                </a:solidFill>
              </a:rPr>
            </a:br>
            <a:r>
              <a:rPr lang="en-US" b="1" dirty="0">
                <a:solidFill>
                  <a:srgbClr val="0070C0"/>
                </a:solidFill>
              </a:rPr>
              <a:t>Chief Stephen Amos, NIC Jails Division </a:t>
            </a:r>
          </a:p>
        </p:txBody>
      </p:sp>
      <p:pic>
        <p:nvPicPr>
          <p:cNvPr id="4" name="Content Placeholder 3">
            <a:extLst>
              <a:ext uri="{FF2B5EF4-FFF2-40B4-BE49-F238E27FC236}">
                <a16:creationId xmlns:a16="http://schemas.microsoft.com/office/drawing/2014/main" id="{0E0FC7E2-3871-DD43-9691-EC6E32BC23E7}"/>
              </a:ext>
            </a:extLst>
          </p:cNvPr>
          <p:cNvPicPr>
            <a:picLocks noGrp="1" noChangeAspect="1"/>
          </p:cNvPicPr>
          <p:nvPr>
            <p:ph idx="1"/>
          </p:nvPr>
        </p:nvPicPr>
        <p:blipFill>
          <a:blip r:embed="rId2"/>
          <a:stretch>
            <a:fillRect/>
          </a:stretch>
        </p:blipFill>
        <p:spPr>
          <a:xfrm>
            <a:off x="1024569" y="2005505"/>
            <a:ext cx="3903873" cy="4852495"/>
          </a:xfrm>
          <a:prstGeom prst="rect">
            <a:avLst/>
          </a:prstGeom>
        </p:spPr>
      </p:pic>
      <p:pic>
        <p:nvPicPr>
          <p:cNvPr id="5" name="Picture 4">
            <a:extLst>
              <a:ext uri="{FF2B5EF4-FFF2-40B4-BE49-F238E27FC236}">
                <a16:creationId xmlns:a16="http://schemas.microsoft.com/office/drawing/2014/main" id="{3C55A4B2-8E55-D744-B43A-10E262F26A35}"/>
              </a:ext>
            </a:extLst>
          </p:cNvPr>
          <p:cNvPicPr>
            <a:picLocks noChangeAspect="1"/>
          </p:cNvPicPr>
          <p:nvPr/>
        </p:nvPicPr>
        <p:blipFill>
          <a:blip r:embed="rId3"/>
          <a:stretch>
            <a:fillRect/>
          </a:stretch>
        </p:blipFill>
        <p:spPr>
          <a:xfrm>
            <a:off x="4928442" y="2005506"/>
            <a:ext cx="5474642" cy="4852494"/>
          </a:xfrm>
          <a:prstGeom prst="rect">
            <a:avLst/>
          </a:prstGeom>
        </p:spPr>
      </p:pic>
    </p:spTree>
    <p:extLst>
      <p:ext uri="{BB962C8B-B14F-4D97-AF65-F5344CB8AC3E}">
        <p14:creationId xmlns:p14="http://schemas.microsoft.com/office/powerpoint/2010/main" val="3929732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20ABA"/>
        </a:soli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380081" y="623599"/>
            <a:ext cx="11261558" cy="5438274"/>
          </a:xfrm>
        </p:spPr>
        <p:txBody>
          <a:bodyPr/>
          <a:lstStyle/>
          <a:p>
            <a:pPr>
              <a:lnSpc>
                <a:spcPts val="8000"/>
              </a:lnSpc>
              <a:spcBef>
                <a:spcPts val="0"/>
              </a:spcBef>
              <a:spcAft>
                <a:spcPts val="0"/>
              </a:spcAft>
            </a:pPr>
            <a:r>
              <a:rPr lang="en-US" sz="7200" kern="100" dirty="0">
                <a:latin typeface="Calibri" panose="020F0502020204030204" pitchFamily="34" charset="0"/>
                <a:ea typeface="Aptos" panose="020B0004020202020204" pitchFamily="34" charset="0"/>
                <a:cs typeface="Times New Roman" panose="02020603050405020304" pitchFamily="18" charset="0"/>
              </a:rPr>
              <a:t>Marc F. Stern, MD, MPH</a:t>
            </a:r>
            <a:br>
              <a:rPr lang="en-US" sz="7200" kern="100" dirty="0">
                <a:latin typeface="Calibri" panose="020F0502020204030204" pitchFamily="34" charset="0"/>
                <a:ea typeface="Aptos" panose="020B0004020202020204" pitchFamily="34" charset="0"/>
                <a:cs typeface="Times New Roman" panose="02020603050405020304" pitchFamily="18" charset="0"/>
              </a:rPr>
            </a:br>
            <a:r>
              <a:rPr lang="en-US" sz="7200" kern="100" dirty="0">
                <a:latin typeface="Calibri" panose="020F0502020204030204" pitchFamily="34" charset="0"/>
                <a:ea typeface="Aptos" panose="020B0004020202020204" pitchFamily="34" charset="0"/>
                <a:cs typeface="Times New Roman" panose="02020603050405020304" pitchFamily="18" charset="0"/>
              </a:rPr>
              <a:t>   </a:t>
            </a:r>
            <a:r>
              <a:rPr lang="en-US" sz="6000" kern="100" dirty="0">
                <a:latin typeface="Calibri" panose="020F0502020204030204" pitchFamily="34" charset="0"/>
                <a:ea typeface="Aptos" panose="020B0004020202020204" pitchFamily="34" charset="0"/>
                <a:cs typeface="Times New Roman" panose="02020603050405020304" pitchFamily="18" charset="0"/>
              </a:rPr>
              <a:t>Senior Medical Advisor,</a:t>
            </a:r>
            <a:br>
              <a:rPr lang="en-US" sz="6000" kern="100" dirty="0">
                <a:latin typeface="Calibri" panose="020F0502020204030204" pitchFamily="34" charset="0"/>
                <a:ea typeface="Aptos" panose="020B0004020202020204" pitchFamily="34" charset="0"/>
                <a:cs typeface="Times New Roman" panose="02020603050405020304" pitchFamily="18" charset="0"/>
              </a:rPr>
            </a:br>
            <a:r>
              <a:rPr lang="en-US" sz="6000" kern="100" dirty="0">
                <a:latin typeface="Calibri" panose="020F0502020204030204" pitchFamily="34" charset="0"/>
                <a:ea typeface="Aptos" panose="020B0004020202020204" pitchFamily="34" charset="0"/>
                <a:cs typeface="Times New Roman" panose="02020603050405020304" pitchFamily="18" charset="0"/>
              </a:rPr>
              <a:t>   National Sheriff’s Association</a:t>
            </a:r>
            <a:br>
              <a:rPr lang="en-US" sz="7200" kern="100" dirty="0">
                <a:latin typeface="Calibri" panose="020F0502020204030204" pitchFamily="34" charset="0"/>
                <a:ea typeface="Aptos" panose="020B0004020202020204" pitchFamily="34" charset="0"/>
                <a:cs typeface="Times New Roman" panose="02020603050405020304" pitchFamily="18" charset="0"/>
              </a:rPr>
            </a:br>
            <a:br>
              <a:rPr lang="en-US" sz="7200" kern="100" dirty="0">
                <a:latin typeface="Calibri" panose="020F0502020204030204" pitchFamily="34" charset="0"/>
                <a:ea typeface="Aptos" panose="020B0004020202020204" pitchFamily="34" charset="0"/>
                <a:cs typeface="Times New Roman" panose="02020603050405020304" pitchFamily="18" charset="0"/>
              </a:rPr>
            </a:br>
            <a:r>
              <a:rPr lang="en-US" sz="7200" kern="100" dirty="0">
                <a:latin typeface="Calibri" panose="020F0502020204030204" pitchFamily="34" charset="0"/>
                <a:ea typeface="Aptos" panose="020B0004020202020204" pitchFamily="34" charset="0"/>
                <a:cs typeface="Times New Roman" panose="02020603050405020304" pitchFamily="18" charset="0"/>
              </a:rPr>
              <a:t>marcstern@live.com</a:t>
            </a:r>
            <a:br>
              <a:rPr lang="en-US" sz="7200" kern="100" dirty="0">
                <a:latin typeface="Calibri" panose="020F0502020204030204" pitchFamily="34" charset="0"/>
                <a:ea typeface="Aptos" panose="020B0004020202020204" pitchFamily="34" charset="0"/>
                <a:cs typeface="Times New Roman" panose="02020603050405020304" pitchFamily="18" charset="0"/>
              </a:rPr>
            </a:br>
            <a:r>
              <a:rPr lang="en-US" sz="7200" kern="100" dirty="0">
                <a:latin typeface="Calibri" panose="020F0502020204030204" pitchFamily="34" charset="0"/>
                <a:ea typeface="Aptos" panose="020B0004020202020204" pitchFamily="34" charset="0"/>
                <a:cs typeface="Times New Roman" panose="02020603050405020304" pitchFamily="18" charset="0"/>
              </a:rPr>
              <a:t>360 701-6520 (PST)</a:t>
            </a:r>
            <a:endParaRPr lang="en-US" sz="8000" kern="100" dirty="0">
              <a:latin typeface="Calibri" panose="020F050202020403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7085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20ABA"/>
        </a:soli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1158656" y="0"/>
            <a:ext cx="11384071" cy="1146132"/>
          </a:xfrm>
        </p:spPr>
        <p:txBody>
          <a:bodyPr/>
          <a:lstStyle/>
          <a:p>
            <a:pPr algn="l">
              <a:lnSpc>
                <a:spcPts val="4500"/>
              </a:lnSpc>
              <a:spcBef>
                <a:spcPts val="0"/>
              </a:spcBef>
              <a:spcAft>
                <a:spcPts val="0"/>
              </a:spcAft>
            </a:pPr>
            <a:r>
              <a:rPr lang="en-US" sz="4800" kern="100" dirty="0">
                <a:latin typeface="Calibri" panose="020F0502020204030204" pitchFamily="34" charset="0"/>
                <a:ea typeface="Aptos" panose="020B0004020202020204" pitchFamily="34" charset="0"/>
                <a:cs typeface="Times New Roman" panose="02020603050405020304" pitchFamily="18" charset="0"/>
              </a:rPr>
              <a:t>www.prainc.com/resource-library/ correctional-healthcare-</a:t>
            </a:r>
            <a:r>
              <a:rPr lang="en-US" sz="4800" kern="100" dirty="0" err="1">
                <a:latin typeface="Calibri" panose="020F0502020204030204" pitchFamily="34" charset="0"/>
                <a:ea typeface="Aptos" panose="020B0004020202020204" pitchFamily="34" charset="0"/>
                <a:cs typeface="Times New Roman" panose="02020603050405020304" pitchFamily="18" charset="0"/>
              </a:rPr>
              <a:t>rfp</a:t>
            </a:r>
            <a:r>
              <a:rPr lang="en-US" sz="4800" kern="100" dirty="0">
                <a:latin typeface="Calibri" panose="020F0502020204030204" pitchFamily="34" charset="0"/>
                <a:ea typeface="Aptos" panose="020B0004020202020204" pitchFamily="34" charset="0"/>
                <a:cs typeface="Times New Roman" panose="02020603050405020304" pitchFamily="18" charset="0"/>
              </a:rPr>
              <a:t>-toolkit</a:t>
            </a:r>
            <a:endParaRPr lang="en-US" sz="5400" kern="100" dirty="0">
              <a:latin typeface="Calibri" panose="020F0502020204030204" pitchFamily="34" charset="0"/>
              <a:ea typeface="Aptos" panose="020B000402020202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3558F051-7573-17E0-37DF-C318E684D017}"/>
              </a:ext>
            </a:extLst>
          </p:cNvPr>
          <p:cNvSpPr txBox="1">
            <a:spLocks/>
          </p:cNvSpPr>
          <p:nvPr/>
        </p:nvSpPr>
        <p:spPr bwMode="auto">
          <a:xfrm>
            <a:off x="2097577" y="3429000"/>
            <a:ext cx="1113692" cy="107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6600" b="0" i="0" u="none" strike="noStrike" kern="100" cap="none" spc="0" normalizeH="0" baseline="0" noProof="0" dirty="0">
                <a:ln>
                  <a:noFill/>
                </a:ln>
                <a:solidFill>
                  <a:srgbClr val="FFFF00"/>
                </a:solidFill>
                <a:effectLst/>
                <a:uLnTx/>
                <a:uFillTx/>
                <a:latin typeface="Calibri" panose="020F0502020204030204" pitchFamily="34" charset="0"/>
                <a:ea typeface="Aptos" panose="020B0004020202020204" pitchFamily="34" charset="0"/>
                <a:cs typeface="Times New Roman" panose="02020603050405020304" pitchFamily="18" charset="0"/>
              </a:rPr>
              <a:t>or</a:t>
            </a:r>
            <a:endParaRPr kumimoji="0" lang="en-US" sz="7200" b="0" i="0" u="none" strike="noStrike" kern="100" cap="none" spc="0" normalizeH="0" baseline="0" noProof="0" dirty="0">
              <a:ln>
                <a:noFill/>
              </a:ln>
              <a:solidFill>
                <a:srgbClr val="FFFF00"/>
              </a:solidFill>
              <a:effectLst/>
              <a:uLnTx/>
              <a:uFillTx/>
              <a:latin typeface="Calibri" panose="020F050202020403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97D0C9D-FD59-C9EB-FFD1-71640DEE7478}"/>
              </a:ext>
            </a:extLst>
          </p:cNvPr>
          <p:cNvPicPr>
            <a:picLocks noChangeAspect="1"/>
          </p:cNvPicPr>
          <p:nvPr/>
        </p:nvPicPr>
        <p:blipFill>
          <a:blip r:embed="rId3"/>
          <a:stretch>
            <a:fillRect/>
          </a:stretch>
        </p:blipFill>
        <p:spPr>
          <a:xfrm>
            <a:off x="2699359" y="551145"/>
            <a:ext cx="6851737" cy="6851737"/>
          </a:xfrm>
          <a:prstGeom prst="rect">
            <a:avLst/>
          </a:prstGeom>
        </p:spPr>
      </p:pic>
    </p:spTree>
    <p:extLst>
      <p:ext uri="{BB962C8B-B14F-4D97-AF65-F5344CB8AC3E}">
        <p14:creationId xmlns:p14="http://schemas.microsoft.com/office/powerpoint/2010/main" val="35506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A915971-01D3-71F2-D756-86B25F897258}"/>
              </a:ext>
            </a:extLst>
          </p:cNvPr>
          <p:cNvSpPr>
            <a:spLocks noChangeArrowheads="1"/>
          </p:cNvSpPr>
          <p:nvPr/>
        </p:nvSpPr>
        <p:spPr bwMode="auto">
          <a:xfrm>
            <a:off x="156576" y="130491"/>
            <a:ext cx="119059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https://www.nationalacademies.org/publications/29232</a:t>
            </a: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7" name="Picture 1">
            <a:extLst>
              <a:ext uri="{FF2B5EF4-FFF2-40B4-BE49-F238E27FC236}">
                <a16:creationId xmlns:a16="http://schemas.microsoft.com/office/drawing/2014/main" id="{3138059A-9975-C3D3-FBAC-6D34DAF4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31" y="1406497"/>
            <a:ext cx="2879922" cy="42594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D1D041C0-B5FF-13A3-A03E-35F2039A56E8}"/>
              </a:ext>
            </a:extLst>
          </p:cNvPr>
          <p:cNvSpPr>
            <a:spLocks noChangeArrowheads="1"/>
          </p:cNvSpPr>
          <p:nvPr/>
        </p:nvSpPr>
        <p:spPr bwMode="auto">
          <a:xfrm>
            <a:off x="3450566" y="1754878"/>
            <a:ext cx="848546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Strengthening the US Medicolegal Death Investigation System: Lessons Learned from Deaths in Custody</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3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50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A312D6FA-DF18-96B0-B6CE-58450187D06D}"/>
              </a:ext>
            </a:extLst>
          </p:cNvPr>
          <p:cNvCxnSpPr/>
          <p:nvPr/>
        </p:nvCxnSpPr>
        <p:spPr>
          <a:xfrm flipH="1">
            <a:off x="4415246" y="4136570"/>
            <a:ext cx="2778035"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1CE0247-D495-7C42-C5D1-6F65B7E1A3A4}"/>
              </a:ext>
            </a:extLst>
          </p:cNvPr>
          <p:cNvPicPr>
            <a:picLocks noChangeAspect="1"/>
          </p:cNvPicPr>
          <p:nvPr/>
        </p:nvPicPr>
        <p:blipFill>
          <a:blip r:embed="rId2"/>
          <a:stretch>
            <a:fillRect/>
          </a:stretch>
        </p:blipFill>
        <p:spPr>
          <a:xfrm>
            <a:off x="7005329" y="2456398"/>
            <a:ext cx="4944020" cy="4401602"/>
          </a:xfrm>
          <a:prstGeom prst="rect">
            <a:avLst/>
          </a:prstGeom>
        </p:spPr>
      </p:pic>
      <p:pic>
        <p:nvPicPr>
          <p:cNvPr id="7" name="Picture 6">
            <a:extLst>
              <a:ext uri="{FF2B5EF4-FFF2-40B4-BE49-F238E27FC236}">
                <a16:creationId xmlns:a16="http://schemas.microsoft.com/office/drawing/2014/main" id="{BECFD3EF-73EF-C122-9A7D-C7AEC06D9DA7}"/>
              </a:ext>
            </a:extLst>
          </p:cNvPr>
          <p:cNvPicPr>
            <a:picLocks noChangeAspect="1"/>
          </p:cNvPicPr>
          <p:nvPr/>
        </p:nvPicPr>
        <p:blipFill>
          <a:blip r:embed="rId3"/>
          <a:stretch>
            <a:fillRect/>
          </a:stretch>
        </p:blipFill>
        <p:spPr>
          <a:xfrm>
            <a:off x="119791" y="2827629"/>
            <a:ext cx="4171430" cy="2911320"/>
          </a:xfrm>
          <a:prstGeom prst="rect">
            <a:avLst/>
          </a:prstGeom>
        </p:spPr>
      </p:pic>
      <p:pic>
        <p:nvPicPr>
          <p:cNvPr id="11" name="Picture 10">
            <a:extLst>
              <a:ext uri="{FF2B5EF4-FFF2-40B4-BE49-F238E27FC236}">
                <a16:creationId xmlns:a16="http://schemas.microsoft.com/office/drawing/2014/main" id="{071204D0-A257-EB67-9333-F61455E707F0}"/>
              </a:ext>
            </a:extLst>
          </p:cNvPr>
          <p:cNvPicPr>
            <a:picLocks noChangeAspect="1"/>
          </p:cNvPicPr>
          <p:nvPr/>
        </p:nvPicPr>
        <p:blipFill>
          <a:blip r:embed="rId4"/>
          <a:stretch>
            <a:fillRect/>
          </a:stretch>
        </p:blipFill>
        <p:spPr>
          <a:xfrm>
            <a:off x="8079581" y="-93560"/>
            <a:ext cx="1962630" cy="2749674"/>
          </a:xfrm>
          <a:prstGeom prst="rect">
            <a:avLst/>
          </a:prstGeom>
        </p:spPr>
      </p:pic>
      <p:sp>
        <p:nvSpPr>
          <p:cNvPr id="13" name="Arrow: Bent 12">
            <a:extLst>
              <a:ext uri="{FF2B5EF4-FFF2-40B4-BE49-F238E27FC236}">
                <a16:creationId xmlns:a16="http://schemas.microsoft.com/office/drawing/2014/main" id="{23143862-AED1-C411-6DA9-6662070E5301}"/>
              </a:ext>
            </a:extLst>
          </p:cNvPr>
          <p:cNvSpPr/>
          <p:nvPr/>
        </p:nvSpPr>
        <p:spPr>
          <a:xfrm rot="5400000">
            <a:off x="9831977" y="1696226"/>
            <a:ext cx="1166949" cy="109585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E2AF157-E1B3-BF28-74E1-A64B1B705478}"/>
              </a:ext>
            </a:extLst>
          </p:cNvPr>
          <p:cNvPicPr>
            <a:picLocks noChangeAspect="1"/>
          </p:cNvPicPr>
          <p:nvPr/>
        </p:nvPicPr>
        <p:blipFill>
          <a:blip r:embed="rId5"/>
          <a:srcRect l="11616" r="8639"/>
          <a:stretch>
            <a:fillRect/>
          </a:stretch>
        </p:blipFill>
        <p:spPr>
          <a:xfrm>
            <a:off x="5019675" y="3345955"/>
            <a:ext cx="1143000" cy="1581231"/>
          </a:xfrm>
          <a:prstGeom prst="rect">
            <a:avLst/>
          </a:prstGeom>
        </p:spPr>
      </p:pic>
      <p:sp>
        <p:nvSpPr>
          <p:cNvPr id="17" name="TextBox 16">
            <a:extLst>
              <a:ext uri="{FF2B5EF4-FFF2-40B4-BE49-F238E27FC236}">
                <a16:creationId xmlns:a16="http://schemas.microsoft.com/office/drawing/2014/main" id="{35DB4F38-1B6E-55F6-006D-19D27DF0836A}"/>
              </a:ext>
            </a:extLst>
          </p:cNvPr>
          <p:cNvSpPr txBox="1"/>
          <p:nvPr/>
        </p:nvSpPr>
        <p:spPr>
          <a:xfrm>
            <a:off x="4573531" y="3167390"/>
            <a:ext cx="2307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“Prescription”</a:t>
            </a:r>
          </a:p>
        </p:txBody>
      </p:sp>
      <p:cxnSp>
        <p:nvCxnSpPr>
          <p:cNvPr id="22" name="Straight Connector 21">
            <a:extLst>
              <a:ext uri="{FF2B5EF4-FFF2-40B4-BE49-F238E27FC236}">
                <a16:creationId xmlns:a16="http://schemas.microsoft.com/office/drawing/2014/main" id="{02AC2450-E272-FF59-7E94-8AC3C261E9F3}"/>
              </a:ext>
            </a:extLst>
          </p:cNvPr>
          <p:cNvCxnSpPr>
            <a:cxnSpLocks/>
          </p:cNvCxnSpPr>
          <p:nvPr/>
        </p:nvCxnSpPr>
        <p:spPr>
          <a:xfrm flipH="1">
            <a:off x="578612" y="324707"/>
            <a:ext cx="5934922" cy="560949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870E15B-1D78-2D59-14B8-F0B11C47C7D6}"/>
              </a:ext>
            </a:extLst>
          </p:cNvPr>
          <p:cNvPicPr>
            <a:picLocks noChangeAspect="1"/>
          </p:cNvPicPr>
          <p:nvPr/>
        </p:nvPicPr>
        <p:blipFill>
          <a:blip r:embed="rId6"/>
          <a:stretch>
            <a:fillRect/>
          </a:stretch>
        </p:blipFill>
        <p:spPr>
          <a:xfrm>
            <a:off x="1373461" y="270869"/>
            <a:ext cx="1552655" cy="2209914"/>
          </a:xfrm>
          <a:prstGeom prst="rect">
            <a:avLst/>
          </a:prstGeom>
        </p:spPr>
      </p:pic>
      <p:cxnSp>
        <p:nvCxnSpPr>
          <p:cNvPr id="21" name="Straight Connector 20">
            <a:extLst>
              <a:ext uri="{FF2B5EF4-FFF2-40B4-BE49-F238E27FC236}">
                <a16:creationId xmlns:a16="http://schemas.microsoft.com/office/drawing/2014/main" id="{4826D754-5ECE-E2CE-B3E6-279EEF1598B8}"/>
              </a:ext>
            </a:extLst>
          </p:cNvPr>
          <p:cNvCxnSpPr>
            <a:cxnSpLocks/>
          </p:cNvCxnSpPr>
          <p:nvPr/>
        </p:nvCxnSpPr>
        <p:spPr>
          <a:xfrm>
            <a:off x="970767" y="375781"/>
            <a:ext cx="5542767" cy="550938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1872176-D6AE-989D-A726-25FF9EE19FCF}"/>
              </a:ext>
            </a:extLst>
          </p:cNvPr>
          <p:cNvSpPr/>
          <p:nvPr/>
        </p:nvSpPr>
        <p:spPr>
          <a:xfrm>
            <a:off x="7308383" y="5816"/>
            <a:ext cx="3432131" cy="2736056"/>
          </a:xfrm>
          <a:prstGeom prst="ellipse">
            <a:avLst/>
          </a:prstGeom>
          <a:noFill/>
          <a:ln w="190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9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500"/>
                                        <p:tgtEl>
                                          <p:spTgt spid="16"/>
                                        </p:tgtEl>
                                      </p:cBhvr>
                                    </p:animEffect>
                                  </p:childTnLst>
                                </p:cTn>
                              </p:par>
                              <p:par>
                                <p:cTn id="31" presetID="22" presetClass="entr" presetSubtype="2"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17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EB6F2F-0D92-6452-CFF8-2363206F87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7D86D6-5F18-2C49-C8DC-499AE4ABE7C7}"/>
              </a:ext>
            </a:extLst>
          </p:cNvPr>
          <p:cNvSpPr>
            <a:spLocks noGrp="1"/>
          </p:cNvSpPr>
          <p:nvPr>
            <p:ph type="title"/>
          </p:nvPr>
        </p:nvSpPr>
        <p:spPr>
          <a:xfrm>
            <a:off x="1741716" y="2821201"/>
            <a:ext cx="10041969" cy="699747"/>
          </a:xfrm>
        </p:spPr>
        <p:txBody>
          <a:bodyPr/>
          <a:lstStyle/>
          <a:p>
            <a:r>
              <a:rPr lang="en-US" dirty="0">
                <a:solidFill>
                  <a:schemeClr val="bg1"/>
                </a:solidFill>
              </a:rPr>
              <a:t>Public Health Updates</a:t>
            </a:r>
            <a:br>
              <a:rPr lang="en-US" dirty="0">
                <a:solidFill>
                  <a:schemeClr val="bg1"/>
                </a:solidFill>
              </a:rPr>
            </a:br>
            <a:r>
              <a:rPr lang="en-US" sz="3733" b="0" dirty="0">
                <a:solidFill>
                  <a:schemeClr val="bg1"/>
                </a:solidFill>
              </a:rPr>
              <a:t>Marc Stern</a:t>
            </a:r>
            <a:br>
              <a:rPr lang="en-US" sz="3733" b="0" dirty="0">
                <a:solidFill>
                  <a:schemeClr val="bg1"/>
                </a:solidFill>
              </a:rPr>
            </a:br>
            <a:r>
              <a:rPr lang="en-US" sz="3733" b="0" i="1" dirty="0">
                <a:solidFill>
                  <a:schemeClr val="bg1"/>
                </a:solidFill>
              </a:rPr>
              <a:t>Special Assistant to Liesl Hagan</a:t>
            </a:r>
            <a:endParaRPr lang="en-US" i="1" dirty="0">
              <a:solidFill>
                <a:schemeClr val="bg1"/>
              </a:solidFill>
            </a:endParaRPr>
          </a:p>
        </p:txBody>
      </p:sp>
    </p:spTree>
    <p:extLst>
      <p:ext uri="{BB962C8B-B14F-4D97-AF65-F5344CB8AC3E}">
        <p14:creationId xmlns:p14="http://schemas.microsoft.com/office/powerpoint/2010/main" val="291003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1ED65E-1525-45C3-6A68-5DCE6528776F}"/>
              </a:ext>
            </a:extLst>
          </p:cNvPr>
          <p:cNvSpPr>
            <a:spLocks noGrp="1"/>
          </p:cNvSpPr>
          <p:nvPr>
            <p:ph type="title"/>
          </p:nvPr>
        </p:nvSpPr>
        <p:spPr>
          <a:xfrm>
            <a:off x="564478" y="960096"/>
            <a:ext cx="4521871" cy="5578816"/>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
                <a:srgbClr val="BE1E2C"/>
              </a:buClr>
              <a:buSzTx/>
              <a:buFont typeface="Arial" panose="020B0604020202020204" pitchFamily="34" charset="0"/>
              <a:buNone/>
              <a:tabLst/>
              <a:defRPr/>
            </a:pPr>
            <a:r>
              <a:rPr lang="en-US" b="1" kern="1200" dirty="0">
                <a:solidFill>
                  <a:srgbClr val="FFFFFF"/>
                </a:solidFill>
                <a:latin typeface="+mj-lt"/>
                <a:ea typeface="+mj-ea"/>
                <a:cs typeface="+mj-cs"/>
              </a:rPr>
              <a:t>Connect With Us</a:t>
            </a:r>
            <a:br>
              <a:rPr lang="en-US" b="1" kern="1200" dirty="0">
                <a:solidFill>
                  <a:srgbClr val="FFFFFF"/>
                </a:solidFill>
                <a:latin typeface="+mj-lt"/>
                <a:ea typeface="+mj-ea"/>
                <a:cs typeface="+mj-cs"/>
              </a:rPr>
            </a:br>
            <a:br>
              <a:rPr lang="en-US" b="1" kern="1200" dirty="0">
                <a:solidFill>
                  <a:srgbClr val="FFFFFF"/>
                </a:solidFill>
                <a:latin typeface="+mj-lt"/>
                <a:ea typeface="+mj-ea"/>
                <a:cs typeface="+mj-cs"/>
              </a:rPr>
            </a:b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t>Panda J. Adkins </a:t>
            </a: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adkinsp@cna.org</a:t>
            </a: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t> </a:t>
            </a: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t>Keri Richardson </a:t>
            </a: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richardsonk@cna.org</a:t>
            </a: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t> </a:t>
            </a: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t>Sherry Woods</a:t>
            </a: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svwoods50@comcast.net</a:t>
            </a: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br>
              <a:rPr kumimoji="0" lang="en-US" sz="2400" b="1" i="0" u="none" strike="noStrike" kern="120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rPr>
            </a:br>
            <a:endParaRPr lang="en-US" b="1"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472A8CAC-60F7-67A3-8543-5C6A243CC526}"/>
              </a:ext>
            </a:extLst>
          </p:cNvPr>
          <p:cNvPicPr>
            <a:picLocks noGrp="1" noChangeAspect="1"/>
          </p:cNvPicPr>
          <p:nvPr>
            <p:ph idx="1"/>
          </p:nvPr>
        </p:nvPicPr>
        <p:blipFill>
          <a:blip r:embed="rId6"/>
          <a:stretch>
            <a:fillRect/>
          </a:stretch>
        </p:blipFill>
        <p:spPr>
          <a:xfrm>
            <a:off x="6096001" y="680394"/>
            <a:ext cx="4642454" cy="4675377"/>
          </a:xfrm>
          <a:prstGeom prst="rect">
            <a:avLst/>
          </a:prstGeom>
        </p:spPr>
      </p:pic>
      <p:sp>
        <p:nvSpPr>
          <p:cNvPr id="5" name="Slide Number Placeholder 4">
            <a:extLst>
              <a:ext uri="{FF2B5EF4-FFF2-40B4-BE49-F238E27FC236}">
                <a16:creationId xmlns:a16="http://schemas.microsoft.com/office/drawing/2014/main" id="{505C20E4-8812-4592-E1EC-7D3ABAD7C7F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5EB4F0-0E4D-0D46-917C-5E8B7D48FDDC}" type="slidenum">
              <a:rPr kumimoji="0" lang="en-US" sz="1200" b="1" i="0" u="none" strike="noStrike" kern="1200" cap="none" spc="0" normalizeH="0" baseline="0" noProof="0" smtClean="0">
                <a:ln>
                  <a:noFill/>
                </a:ln>
                <a:solidFill>
                  <a:srgbClr val="000000">
                    <a:tint val="75000"/>
                  </a:srgbClr>
                </a:solidFill>
                <a:effectLst/>
                <a:uLnTx/>
                <a:uFillTx/>
                <a:latin typeface="Calibri" panose="020F0502020204030204"/>
                <a:ea typeface="Lato" panose="020F0502020204030203" pitchFamily="34" charset="0"/>
                <a:cs typeface="Lato" panose="020F050202020403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1" i="0" u="none" strike="noStrike" kern="1200" cap="none" spc="0" normalizeH="0" baseline="0" noProof="0">
              <a:ln>
                <a:noFill/>
              </a:ln>
              <a:solidFill>
                <a:srgbClr val="000000">
                  <a:tint val="75000"/>
                </a:srgbClr>
              </a:solidFill>
              <a:effectLst/>
              <a:uLnTx/>
              <a:uFillTx/>
              <a:latin typeface="Calibri" panose="020F0502020204030204"/>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C89C363-51AA-9431-AEBB-1586EF945F98}"/>
              </a:ext>
            </a:extLst>
          </p:cNvPr>
          <p:cNvSpPr txBox="1"/>
          <p:nvPr/>
        </p:nvSpPr>
        <p:spPr>
          <a:xfrm>
            <a:off x="6734218" y="5833130"/>
            <a:ext cx="33660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jailsupportcenter.org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0340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B114B7-F685-8499-4335-E47F0D79A0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883475-E544-90D4-268E-EAC3B1027260}"/>
              </a:ext>
            </a:extLst>
          </p:cNvPr>
          <p:cNvSpPr>
            <a:spLocks noGrp="1"/>
          </p:cNvSpPr>
          <p:nvPr>
            <p:ph type="title"/>
          </p:nvPr>
        </p:nvSpPr>
        <p:spPr>
          <a:xfrm>
            <a:off x="1741716" y="2821201"/>
            <a:ext cx="10041969" cy="699747"/>
          </a:xfrm>
        </p:spPr>
        <p:txBody>
          <a:bodyPr/>
          <a:lstStyle/>
          <a:p>
            <a:r>
              <a:rPr lang="en-US" dirty="0">
                <a:solidFill>
                  <a:schemeClr val="bg1"/>
                </a:solidFill>
              </a:rPr>
              <a:t>Measles</a:t>
            </a:r>
          </a:p>
        </p:txBody>
      </p:sp>
    </p:spTree>
    <p:extLst>
      <p:ext uri="{BB962C8B-B14F-4D97-AF65-F5344CB8AC3E}">
        <p14:creationId xmlns:p14="http://schemas.microsoft.com/office/powerpoint/2010/main" val="11107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B114B7-F685-8499-4335-E47F0D79A0E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E23114-537D-40D1-260B-01756570CA88}"/>
              </a:ext>
            </a:extLst>
          </p:cNvPr>
          <p:cNvSpPr txBox="1"/>
          <p:nvPr/>
        </p:nvSpPr>
        <p:spPr>
          <a:xfrm>
            <a:off x="365760" y="147588"/>
            <a:ext cx="11563149" cy="2882969"/>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June 2025</a:t>
            </a:r>
            <a:b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ICE Detention facility NM</a:t>
            </a: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267"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14 cases</a:t>
            </a: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267"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en-US" sz="4267" b="0" i="0" u="none" strike="noStrike" kern="1200" cap="none" spc="0" normalizeH="0" baseline="3000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t>
            </a:r>
            <a:r>
              <a:rPr kumimoji="0" lang="en-US" sz="4267"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measles outbreak in a facility since 2016</a:t>
            </a:r>
          </a:p>
        </p:txBody>
      </p:sp>
      <p:sp>
        <p:nvSpPr>
          <p:cNvPr id="6" name="TextBox 5">
            <a:extLst>
              <a:ext uri="{FF2B5EF4-FFF2-40B4-BE49-F238E27FC236}">
                <a16:creationId xmlns:a16="http://schemas.microsoft.com/office/drawing/2014/main" id="{58096545-6712-92E5-E3FE-F15DB48D2BF7}"/>
              </a:ext>
            </a:extLst>
          </p:cNvPr>
          <p:cNvSpPr txBox="1"/>
          <p:nvPr/>
        </p:nvSpPr>
        <p:spPr>
          <a:xfrm>
            <a:off x="365760" y="3572042"/>
            <a:ext cx="11563149" cy="2226315"/>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January 2026</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ICD Detention facility AZ</a:t>
            </a: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267"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 case</a:t>
            </a:r>
          </a:p>
        </p:txBody>
      </p:sp>
    </p:spTree>
    <p:extLst>
      <p:ext uri="{BB962C8B-B14F-4D97-AF65-F5344CB8AC3E}">
        <p14:creationId xmlns:p14="http://schemas.microsoft.com/office/powerpoint/2010/main" val="25845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B114B7-F685-8499-4335-E47F0D79A0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448085B-0CF2-508B-46F7-14706CAF98BD}"/>
              </a:ext>
            </a:extLst>
          </p:cNvPr>
          <p:cNvPicPr>
            <a:picLocks noChangeAspect="1"/>
          </p:cNvPicPr>
          <p:nvPr/>
        </p:nvPicPr>
        <p:blipFill>
          <a:blip r:embed="rId2"/>
          <a:stretch>
            <a:fillRect/>
          </a:stretch>
        </p:blipFill>
        <p:spPr>
          <a:xfrm>
            <a:off x="700313" y="888734"/>
            <a:ext cx="10791375" cy="4565581"/>
          </a:xfrm>
          <a:prstGeom prst="rect">
            <a:avLst/>
          </a:prstGeom>
          <a:ln w="25400">
            <a:solidFill>
              <a:srgbClr val="000000"/>
            </a:solidFill>
          </a:ln>
        </p:spPr>
      </p:pic>
    </p:spTree>
    <p:extLst>
      <p:ext uri="{BB962C8B-B14F-4D97-AF65-F5344CB8AC3E}">
        <p14:creationId xmlns:p14="http://schemas.microsoft.com/office/powerpoint/2010/main" val="221390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9EA493-A5F6-38D2-BED7-B1FFC50E24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F8070E-9F8E-FA02-7F38-025A1E15E202}"/>
              </a:ext>
            </a:extLst>
          </p:cNvPr>
          <p:cNvSpPr>
            <a:spLocks noGrp="1"/>
          </p:cNvSpPr>
          <p:nvPr>
            <p:ph type="title"/>
          </p:nvPr>
        </p:nvSpPr>
        <p:spPr>
          <a:xfrm>
            <a:off x="1741716" y="2821201"/>
            <a:ext cx="10041969" cy="699747"/>
          </a:xfrm>
        </p:spPr>
        <p:txBody>
          <a:bodyPr/>
          <a:lstStyle/>
          <a:p>
            <a:r>
              <a:rPr lang="en-US" dirty="0">
                <a:solidFill>
                  <a:schemeClr val="bg1"/>
                </a:solidFill>
              </a:rPr>
              <a:t>New World Screwworm</a:t>
            </a:r>
          </a:p>
        </p:txBody>
      </p:sp>
    </p:spTree>
    <p:extLst>
      <p:ext uri="{BB962C8B-B14F-4D97-AF65-F5344CB8AC3E}">
        <p14:creationId xmlns:p14="http://schemas.microsoft.com/office/powerpoint/2010/main" val="19450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9EA493-A5F6-38D2-BED7-B1FFC50E243A}"/>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53C115E-BFFC-7AF3-D823-37C056723604}"/>
              </a:ext>
            </a:extLst>
          </p:cNvPr>
          <p:cNvGrpSpPr/>
          <p:nvPr/>
        </p:nvGrpSpPr>
        <p:grpSpPr>
          <a:xfrm>
            <a:off x="283257" y="1210263"/>
            <a:ext cx="11369728" cy="3762789"/>
            <a:chOff x="2647634" y="296493"/>
            <a:chExt cx="3991488" cy="1344615"/>
          </a:xfrm>
        </p:grpSpPr>
        <p:pic>
          <p:nvPicPr>
            <p:cNvPr id="5" name="Picture 4">
              <a:extLst>
                <a:ext uri="{FF2B5EF4-FFF2-40B4-BE49-F238E27FC236}">
                  <a16:creationId xmlns:a16="http://schemas.microsoft.com/office/drawing/2014/main" id="{97E2BCA6-5C98-4A86-AE10-CD70E52D3210}"/>
                </a:ext>
              </a:extLst>
            </p:cNvPr>
            <p:cNvPicPr>
              <a:picLocks noChangeAspect="1"/>
            </p:cNvPicPr>
            <p:nvPr/>
          </p:nvPicPr>
          <p:blipFill>
            <a:blip r:embed="rId2"/>
            <a:stretch>
              <a:fillRect/>
            </a:stretch>
          </p:blipFill>
          <p:spPr>
            <a:xfrm>
              <a:off x="2647634" y="296493"/>
              <a:ext cx="1964959" cy="1344615"/>
            </a:xfrm>
            <a:prstGeom prst="rect">
              <a:avLst/>
            </a:prstGeom>
          </p:spPr>
        </p:pic>
        <p:pic>
          <p:nvPicPr>
            <p:cNvPr id="6" name="Picture 5">
              <a:extLst>
                <a:ext uri="{FF2B5EF4-FFF2-40B4-BE49-F238E27FC236}">
                  <a16:creationId xmlns:a16="http://schemas.microsoft.com/office/drawing/2014/main" id="{285CDDF0-38CB-107C-7329-263CCA245271}"/>
                </a:ext>
              </a:extLst>
            </p:cNvPr>
            <p:cNvPicPr>
              <a:picLocks noChangeAspect="1"/>
            </p:cNvPicPr>
            <p:nvPr/>
          </p:nvPicPr>
          <p:blipFill>
            <a:blip r:embed="rId3"/>
            <a:srcRect l="15783" t="-1" r="8115" b="2513"/>
            <a:stretch>
              <a:fillRect/>
            </a:stretch>
          </p:blipFill>
          <p:spPr>
            <a:xfrm>
              <a:off x="4740193" y="296493"/>
              <a:ext cx="1898929" cy="1344615"/>
            </a:xfrm>
            <a:prstGeom prst="rect">
              <a:avLst/>
            </a:prstGeom>
          </p:spPr>
        </p:pic>
      </p:grpSp>
    </p:spTree>
    <p:extLst>
      <p:ext uri="{BB962C8B-B14F-4D97-AF65-F5344CB8AC3E}">
        <p14:creationId xmlns:p14="http://schemas.microsoft.com/office/powerpoint/2010/main" val="12176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9EA493-A5F6-38D2-BED7-B1FFC50E24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314DA43-26F8-725A-F0EC-D7C76B8D4355}"/>
              </a:ext>
            </a:extLst>
          </p:cNvPr>
          <p:cNvSpPr>
            <a:spLocks noGrp="1"/>
          </p:cNvSpPr>
          <p:nvPr>
            <p:ph type="title"/>
          </p:nvPr>
        </p:nvSpPr>
        <p:spPr>
          <a:xfrm>
            <a:off x="486390" y="269628"/>
            <a:ext cx="11219220" cy="584776"/>
          </a:xfrm>
        </p:spPr>
        <p:txBody>
          <a:bodyPr>
            <a:noAutofit/>
          </a:bodyPr>
          <a:lstStyle/>
          <a:p>
            <a:pPr algn="ctr"/>
            <a:r>
              <a:rPr lang="en-US" sz="4000" dirty="0">
                <a:solidFill>
                  <a:schemeClr val="bg1"/>
                </a:solidFill>
              </a:rPr>
              <a:t>CDC Correctional Health Resources</a:t>
            </a:r>
          </a:p>
        </p:txBody>
      </p:sp>
      <p:sp>
        <p:nvSpPr>
          <p:cNvPr id="6" name="Slide Number Placeholder 5">
            <a:extLst>
              <a:ext uri="{FF2B5EF4-FFF2-40B4-BE49-F238E27FC236}">
                <a16:creationId xmlns:a16="http://schemas.microsoft.com/office/drawing/2014/main" id="{6C91F0C0-0C68-44AE-D117-862525119EED}"/>
              </a:ext>
            </a:extLst>
          </p:cNvPr>
          <p:cNvSpPr txBox="1">
            <a:spLocks/>
          </p:cNvSpPr>
          <p:nvPr/>
        </p:nvSpPr>
        <p:spPr>
          <a:xfrm>
            <a:off x="11743096" y="7085181"/>
            <a:ext cx="448905" cy="36576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fld id="{BE1A0740-F252-4427-A288-A0F9AF0CD4D9}" type="slidenum">
              <a:rPr kumimoji="0" lang="en-US" sz="1333" b="0" i="0" u="none" strike="noStrike" kern="1200" cap="none" spc="0" normalizeH="0" baseline="0" noProof="0">
                <a:ln>
                  <a:noFill/>
                </a:ln>
                <a:solidFill>
                  <a:srgbClr val="3F387C"/>
                </a:solidFill>
                <a:effectLst/>
                <a:uLnTx/>
                <a:uFillTx/>
                <a:latin typeface="Myriad Web Pro" panose="020B0503030403020204" pitchFamily="34" charset="0"/>
                <a:ea typeface="+mn-ea"/>
                <a:cs typeface="+mn-cs"/>
              </a:rPr>
              <a:pPr marL="0" marR="0" lvl="0" indent="0" algn="ctr" defTabSz="1219140" rtl="0" eaLnBrk="0" fontAlgn="base" latinLnBrk="0" hangingPunct="0">
                <a:lnSpc>
                  <a:spcPct val="100000"/>
                </a:lnSpc>
                <a:spcBef>
                  <a:spcPct val="0"/>
                </a:spcBef>
                <a:spcAft>
                  <a:spcPct val="0"/>
                </a:spcAft>
                <a:buClrTx/>
                <a:buSzTx/>
                <a:buFontTx/>
                <a:buNone/>
                <a:tabLst/>
                <a:defRPr/>
              </a:pPr>
              <a:t>75</a:t>
            </a:fld>
            <a:endParaRPr kumimoji="0" lang="en-US" sz="1333" b="0" i="0" u="none" strike="noStrike" kern="1200" cap="none" spc="0" normalizeH="0" baseline="0" noProof="0" dirty="0">
              <a:ln>
                <a:noFill/>
              </a:ln>
              <a:solidFill>
                <a:srgbClr val="3F387C"/>
              </a:solidFill>
              <a:effectLst/>
              <a:uLnTx/>
              <a:uFillTx/>
              <a:latin typeface="Myriad Web Pro" panose="020B0503030403020204" pitchFamily="34" charset="0"/>
              <a:ea typeface="+mn-ea"/>
              <a:cs typeface="+mn-cs"/>
            </a:endParaRPr>
          </a:p>
        </p:txBody>
      </p:sp>
      <p:pic>
        <p:nvPicPr>
          <p:cNvPr id="13" name="Picture 12">
            <a:extLst>
              <a:ext uri="{FF2B5EF4-FFF2-40B4-BE49-F238E27FC236}">
                <a16:creationId xmlns:a16="http://schemas.microsoft.com/office/drawing/2014/main" id="{19C88DC7-F42D-58F3-970F-FD1755A6535A}"/>
              </a:ext>
            </a:extLst>
          </p:cNvPr>
          <p:cNvPicPr>
            <a:picLocks noChangeAspect="1"/>
          </p:cNvPicPr>
          <p:nvPr/>
        </p:nvPicPr>
        <p:blipFill>
          <a:blip r:embed="rId3"/>
          <a:stretch>
            <a:fillRect/>
          </a:stretch>
        </p:blipFill>
        <p:spPr>
          <a:xfrm>
            <a:off x="151479" y="2390109"/>
            <a:ext cx="3515887" cy="3515887"/>
          </a:xfrm>
          <a:prstGeom prst="rect">
            <a:avLst/>
          </a:prstGeom>
        </p:spPr>
      </p:pic>
      <p:pic>
        <p:nvPicPr>
          <p:cNvPr id="15" name="Picture 14" descr="Qr code&#10;&#10;AI-generated content may be incorrect.">
            <a:extLst>
              <a:ext uri="{FF2B5EF4-FFF2-40B4-BE49-F238E27FC236}">
                <a16:creationId xmlns:a16="http://schemas.microsoft.com/office/drawing/2014/main" id="{577F4295-B634-FDD3-1773-84B207220C64}"/>
              </a:ext>
            </a:extLst>
          </p:cNvPr>
          <p:cNvPicPr>
            <a:picLocks noChangeAspect="1"/>
          </p:cNvPicPr>
          <p:nvPr/>
        </p:nvPicPr>
        <p:blipFill>
          <a:blip r:embed="rId4"/>
          <a:stretch>
            <a:fillRect/>
          </a:stretch>
        </p:blipFill>
        <p:spPr>
          <a:xfrm>
            <a:off x="4394431" y="2409267"/>
            <a:ext cx="3515887" cy="3515887"/>
          </a:xfrm>
          <a:prstGeom prst="rect">
            <a:avLst/>
          </a:prstGeom>
        </p:spPr>
      </p:pic>
      <p:sp>
        <p:nvSpPr>
          <p:cNvPr id="7" name="Title 1">
            <a:extLst>
              <a:ext uri="{FF2B5EF4-FFF2-40B4-BE49-F238E27FC236}">
                <a16:creationId xmlns:a16="http://schemas.microsoft.com/office/drawing/2014/main" id="{A3995DB9-71F5-87DD-33EE-95881E99E940}"/>
              </a:ext>
            </a:extLst>
          </p:cNvPr>
          <p:cNvSpPr txBox="1">
            <a:spLocks/>
          </p:cNvSpPr>
          <p:nvPr/>
        </p:nvSpPr>
        <p:spPr>
          <a:xfrm>
            <a:off x="644727" y="1455001"/>
            <a:ext cx="2370748" cy="584776"/>
          </a:xfrm>
          <a:prstGeom prst="rect">
            <a:avLst/>
          </a:prstGeom>
        </p:spPr>
        <p:txBody>
          <a:bodyPr vert="horz" wrap="square" lIns="0" tIns="0" rIns="0" bIns="0" rtlCol="0" anchor="ctr">
            <a:noAutofit/>
          </a:bodyPr>
          <a:lstStyle>
            <a:lvl1pPr marL="0" algn="l" defTabSz="685800" rtl="0" eaLnBrk="1" latinLnBrk="0" hangingPunct="1">
              <a:lnSpc>
                <a:spcPct val="90000"/>
              </a:lnSpc>
              <a:spcBef>
                <a:spcPct val="0"/>
              </a:spcBef>
              <a:buNone/>
              <a:defRPr lang="en-US" sz="4350" b="1" kern="1200" dirty="0">
                <a:solidFill>
                  <a:schemeClr val="tx1"/>
                </a:solidFill>
                <a:latin typeface="Roboto" panose="02000000000000000000" pitchFamily="2" charset="0"/>
                <a:ea typeface="Roboto" panose="02000000000000000000" pitchFamily="2" charset="0"/>
                <a:cs typeface="Poppins" pitchFamily="2"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Poppins" pitchFamily="2" charset="77"/>
              </a:rPr>
              <a:t>Measles</a:t>
            </a:r>
          </a:p>
        </p:txBody>
      </p:sp>
      <p:sp>
        <p:nvSpPr>
          <p:cNvPr id="8" name="Title 1">
            <a:extLst>
              <a:ext uri="{FF2B5EF4-FFF2-40B4-BE49-F238E27FC236}">
                <a16:creationId xmlns:a16="http://schemas.microsoft.com/office/drawing/2014/main" id="{BD9B8CB2-9F7F-9C2A-CF3B-BEBBB81D6E80}"/>
              </a:ext>
            </a:extLst>
          </p:cNvPr>
          <p:cNvSpPr txBox="1">
            <a:spLocks/>
          </p:cNvSpPr>
          <p:nvPr/>
        </p:nvSpPr>
        <p:spPr>
          <a:xfrm>
            <a:off x="4172758" y="1455001"/>
            <a:ext cx="3830951" cy="584776"/>
          </a:xfrm>
          <a:prstGeom prst="rect">
            <a:avLst/>
          </a:prstGeom>
        </p:spPr>
        <p:txBody>
          <a:bodyPr vert="horz" wrap="square" lIns="0" tIns="0" rIns="0" bIns="0" rtlCol="0" anchor="ctr">
            <a:noAutofit/>
          </a:bodyPr>
          <a:lstStyle>
            <a:lvl1pPr marL="0" algn="l" defTabSz="685800" rtl="0" eaLnBrk="1" latinLnBrk="0" hangingPunct="1">
              <a:lnSpc>
                <a:spcPct val="90000"/>
              </a:lnSpc>
              <a:spcBef>
                <a:spcPct val="0"/>
              </a:spcBef>
              <a:buNone/>
              <a:defRPr lang="en-US" sz="4350" b="1" kern="1200" dirty="0">
                <a:solidFill>
                  <a:schemeClr val="tx1"/>
                </a:solidFill>
                <a:latin typeface="Roboto" panose="02000000000000000000" pitchFamily="2" charset="0"/>
                <a:ea typeface="Roboto" panose="02000000000000000000" pitchFamily="2" charset="0"/>
                <a:cs typeface="Poppins" pitchFamily="2"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Poppins" pitchFamily="2" charset="77"/>
              </a:rPr>
              <a:t>NW Screwworm</a:t>
            </a:r>
          </a:p>
        </p:txBody>
      </p:sp>
      <p:sp>
        <p:nvSpPr>
          <p:cNvPr id="9" name="Title 1">
            <a:extLst>
              <a:ext uri="{FF2B5EF4-FFF2-40B4-BE49-F238E27FC236}">
                <a16:creationId xmlns:a16="http://schemas.microsoft.com/office/drawing/2014/main" id="{5D24FBCA-E5F4-66E2-4960-24C06365D072}"/>
              </a:ext>
            </a:extLst>
          </p:cNvPr>
          <p:cNvSpPr txBox="1">
            <a:spLocks/>
          </p:cNvSpPr>
          <p:nvPr/>
        </p:nvSpPr>
        <p:spPr>
          <a:xfrm>
            <a:off x="8999677" y="1320503"/>
            <a:ext cx="3339283" cy="584776"/>
          </a:xfrm>
          <a:prstGeom prst="rect">
            <a:avLst/>
          </a:prstGeom>
        </p:spPr>
        <p:txBody>
          <a:bodyPr vert="horz" wrap="square" lIns="0" tIns="0" rIns="0" bIns="0" rtlCol="0" anchor="ctr">
            <a:noAutofit/>
          </a:bodyPr>
          <a:lstStyle>
            <a:lvl1pPr marL="0" algn="l" defTabSz="685800" rtl="0" eaLnBrk="1" latinLnBrk="0" hangingPunct="1">
              <a:lnSpc>
                <a:spcPct val="90000"/>
              </a:lnSpc>
              <a:spcBef>
                <a:spcPct val="0"/>
              </a:spcBef>
              <a:buNone/>
              <a:defRPr lang="en-US" sz="4350" b="1" kern="1200" dirty="0">
                <a:solidFill>
                  <a:schemeClr val="tx1"/>
                </a:solidFill>
                <a:latin typeface="Roboto" panose="02000000000000000000" pitchFamily="2" charset="0"/>
                <a:ea typeface="Roboto" panose="02000000000000000000" pitchFamily="2" charset="0"/>
                <a:cs typeface="Poppins" pitchFamily="2"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Poppins" pitchFamily="2" charset="77"/>
              </a:rPr>
              <a:t>Correctional </a:t>
            </a: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Poppins" pitchFamily="2" charset="77"/>
              </a:rPr>
              <a:t>Newsletter</a:t>
            </a:r>
          </a:p>
        </p:txBody>
      </p:sp>
      <p:pic>
        <p:nvPicPr>
          <p:cNvPr id="11" name="Picture 10">
            <a:extLst>
              <a:ext uri="{FF2B5EF4-FFF2-40B4-BE49-F238E27FC236}">
                <a16:creationId xmlns:a16="http://schemas.microsoft.com/office/drawing/2014/main" id="{03EA695B-0B41-D8F2-5C79-E96ACF0AD5C7}"/>
              </a:ext>
            </a:extLst>
          </p:cNvPr>
          <p:cNvPicPr>
            <a:picLocks noChangeAspect="1"/>
          </p:cNvPicPr>
          <p:nvPr/>
        </p:nvPicPr>
        <p:blipFill>
          <a:blip r:embed="rId5"/>
          <a:stretch>
            <a:fillRect/>
          </a:stretch>
        </p:blipFill>
        <p:spPr>
          <a:xfrm>
            <a:off x="8524637" y="2371377"/>
            <a:ext cx="3515888" cy="3553776"/>
          </a:xfrm>
          <a:prstGeom prst="rect">
            <a:avLst/>
          </a:prstGeom>
        </p:spPr>
      </p:pic>
    </p:spTree>
    <p:extLst>
      <p:ext uri="{BB962C8B-B14F-4D97-AF65-F5344CB8AC3E}">
        <p14:creationId xmlns:p14="http://schemas.microsoft.com/office/powerpoint/2010/main" val="184385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4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D49C-42BE-AD49-9DD1-8508EF9037E5}"/>
              </a:ext>
            </a:extLst>
          </p:cNvPr>
          <p:cNvSpPr>
            <a:spLocks noGrp="1"/>
          </p:cNvSpPr>
          <p:nvPr>
            <p:ph type="title"/>
          </p:nvPr>
        </p:nvSpPr>
        <p:spPr/>
        <p:txBody>
          <a:bodyPr/>
          <a:lstStyle/>
          <a:p>
            <a:r>
              <a:rPr lang="en-US" dirty="0"/>
              <a:t>NSA Updates:  Carrie Hill </a:t>
            </a:r>
          </a:p>
        </p:txBody>
      </p:sp>
      <p:sp>
        <p:nvSpPr>
          <p:cNvPr id="3" name="Content Placeholder 2">
            <a:extLst>
              <a:ext uri="{FF2B5EF4-FFF2-40B4-BE49-F238E27FC236}">
                <a16:creationId xmlns:a16="http://schemas.microsoft.com/office/drawing/2014/main" id="{20F29509-7ED1-5F4E-B489-70FC8ACBA114}"/>
              </a:ext>
            </a:extLst>
          </p:cNvPr>
          <p:cNvSpPr>
            <a:spLocks noGrp="1"/>
          </p:cNvSpPr>
          <p:nvPr>
            <p:ph idx="1"/>
          </p:nvPr>
        </p:nvSpPr>
        <p:spPr/>
        <p:txBody>
          <a:bodyPr/>
          <a:lstStyle/>
          <a:p>
            <a:pPr marL="109728" indent="0">
              <a:buNone/>
            </a:pPr>
            <a:r>
              <a:rPr lang="en-US" dirty="0">
                <a:solidFill>
                  <a:schemeClr val="tx2"/>
                </a:solidFill>
              </a:rPr>
              <a:t>MOUD Resolution:  Renew</a:t>
            </a:r>
          </a:p>
          <a:p>
            <a:pPr marL="109728" indent="0">
              <a:buNone/>
            </a:pPr>
            <a:endParaRPr lang="en-US" dirty="0"/>
          </a:p>
        </p:txBody>
      </p:sp>
    </p:spTree>
    <p:extLst>
      <p:ext uri="{BB962C8B-B14F-4D97-AF65-F5344CB8AC3E}">
        <p14:creationId xmlns:p14="http://schemas.microsoft.com/office/powerpoint/2010/main" val="4122085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6182-4659-534A-BC32-9B5A67291BBB}"/>
              </a:ext>
            </a:extLst>
          </p:cNvPr>
          <p:cNvSpPr>
            <a:spLocks noGrp="1"/>
          </p:cNvSpPr>
          <p:nvPr>
            <p:ph type="title"/>
          </p:nvPr>
        </p:nvSpPr>
        <p:spPr>
          <a:xfrm>
            <a:off x="1981200" y="452438"/>
            <a:ext cx="8229600" cy="690564"/>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583B7BC3-53E4-DA47-93BB-7DE016DC99A8}"/>
              </a:ext>
            </a:extLst>
          </p:cNvPr>
          <p:cNvSpPr>
            <a:spLocks noGrp="1"/>
          </p:cNvSpPr>
          <p:nvPr>
            <p:ph idx="1"/>
          </p:nvPr>
        </p:nvSpPr>
        <p:spPr>
          <a:xfrm>
            <a:off x="1676400" y="1447800"/>
            <a:ext cx="8839200" cy="5334000"/>
          </a:xfrm>
        </p:spPr>
        <p:txBody>
          <a:bodyPr>
            <a:normAutofit/>
          </a:bodyPr>
          <a:lstStyle/>
          <a:p>
            <a:pPr marL="0" marR="146685" indent="0" algn="ctr">
              <a:lnSpc>
                <a:spcPct val="107000"/>
              </a:lnSpc>
              <a:spcBef>
                <a:spcPts val="0"/>
              </a:spcBef>
              <a:spcAft>
                <a:spcPts val="0"/>
              </a:spcAft>
              <a:buNone/>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NATIONAL</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SHERIFFS’</a:t>
            </a:r>
            <a:r>
              <a:rPr lang="en-US" sz="18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ASSOCIATION</a:t>
            </a:r>
            <a:r>
              <a:rPr lang="en-US" sz="18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SUPPORTS</a:t>
            </a: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b="1"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FDA</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APPROVED</a:t>
            </a:r>
            <a:r>
              <a:rPr lang="en-US" sz="1800" b="1" spc="2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EVIDENCE-BASED</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MEDICATION</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DISORDER</a:t>
            </a:r>
            <a:r>
              <a:rPr lang="en-US" sz="18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b="1" spc="3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OUR</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NATION’S</a:t>
            </a:r>
            <a:r>
              <a:rPr lang="en-US" sz="1800" b="1"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95"/>
              </a:spcBef>
              <a:spcAft>
                <a:spcPts val="0"/>
              </a:spcAft>
              <a:buNone/>
            </a:pPr>
            <a:r>
              <a:rPr lang="en-US" sz="1800" b="1" spc="-5" dirty="0">
                <a:effectLst/>
                <a:latin typeface="Times New Roman" panose="02020603050405020304" pitchFamily="18"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177165" indent="0">
              <a:lnSpc>
                <a:spcPct val="107000"/>
              </a:lnSpc>
              <a:spcBef>
                <a:spcPts val="910"/>
              </a:spcBef>
              <a:spcAft>
                <a:spcPts val="0"/>
              </a:spcAft>
              <a:buNone/>
            </a:pP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In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response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epidemic</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gripping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country,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significant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resources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4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Disorder</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(OUD)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have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been allocated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federal,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state,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local,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tribal</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governments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across</a:t>
            </a:r>
            <a:r>
              <a:rPr lang="en-US" sz="1800" spc="5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country. </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December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2016,</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part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21st</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 Century</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Cures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Act,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Congress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appropriated</a:t>
            </a:r>
            <a:r>
              <a:rPr lang="en-US" sz="1800"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$500</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million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grants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states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OUD,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which</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then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passed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down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providers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800" spc="3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well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local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tribal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governments.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This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other</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funding</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utilized</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provide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4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including</a:t>
            </a:r>
            <a:r>
              <a:rPr lang="en-US" sz="1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Medications for Opioid Use Disorder (MOUD),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incarcerated</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p>
          <a:p>
            <a:pPr marL="0" marR="132080" indent="0" algn="just">
              <a:lnSpc>
                <a:spcPct val="107000"/>
              </a:lnSpc>
              <a:spcBef>
                <a:spcPts val="795"/>
              </a:spcBef>
              <a:spcAft>
                <a:spcPts val="0"/>
              </a:spcAft>
              <a:buNone/>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our</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nation’s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Sheriffs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oversee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vast</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majority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local</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such,</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have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4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responsibility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maintain</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safety</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security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facility</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live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work</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within;</a:t>
            </a:r>
            <a:r>
              <a:rPr lang="en-US" sz="1800" spc="5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790"/>
              </a:spcBef>
              <a:spcAft>
                <a:spcPts val="0"/>
              </a:spcAft>
              <a:buNone/>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more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than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million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pass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through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our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nation’s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annually;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descr="NSA-logo.jpg">
            <a:extLst>
              <a:ext uri="{FF2B5EF4-FFF2-40B4-BE49-F238E27FC236}">
                <a16:creationId xmlns:a16="http://schemas.microsoft.com/office/drawing/2014/main" id="{0208E809-2319-CA47-A994-C46EB2B745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1" y="370227"/>
            <a:ext cx="1514475" cy="772774"/>
          </a:xfrm>
          <a:prstGeom prst="rect">
            <a:avLst/>
          </a:prstGeom>
          <a:noFill/>
          <a:ln>
            <a:noFill/>
          </a:ln>
        </p:spPr>
      </p:pic>
    </p:spTree>
    <p:extLst>
      <p:ext uri="{BB962C8B-B14F-4D97-AF65-F5344CB8AC3E}">
        <p14:creationId xmlns:p14="http://schemas.microsoft.com/office/powerpoint/2010/main" val="3916446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6182-4659-534A-BC32-9B5A67291BBB}"/>
              </a:ext>
            </a:extLst>
          </p:cNvPr>
          <p:cNvSpPr>
            <a:spLocks noGrp="1"/>
          </p:cNvSpPr>
          <p:nvPr>
            <p:ph type="title"/>
          </p:nvPr>
        </p:nvSpPr>
        <p:spPr>
          <a:xfrm>
            <a:off x="1981200" y="452438"/>
            <a:ext cx="8229600" cy="690564"/>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583B7BC3-53E4-DA47-93BB-7DE016DC99A8}"/>
              </a:ext>
            </a:extLst>
          </p:cNvPr>
          <p:cNvSpPr>
            <a:spLocks noGrp="1"/>
          </p:cNvSpPr>
          <p:nvPr>
            <p:ph idx="1"/>
          </p:nvPr>
        </p:nvSpPr>
        <p:spPr>
          <a:xfrm>
            <a:off x="1676400" y="1447800"/>
            <a:ext cx="8839200" cy="5334000"/>
          </a:xfrm>
        </p:spPr>
        <p:txBody>
          <a:bodyPr>
            <a:normAutofit/>
          </a:bodyPr>
          <a:lstStyle/>
          <a:p>
            <a:pPr marL="0" marR="64770" indent="0">
              <a:lnSpc>
                <a:spcPct val="103000"/>
              </a:lnSpc>
              <a:spcBef>
                <a:spcPts val="910"/>
              </a:spcBef>
              <a:spcAft>
                <a:spcPts val="0"/>
              </a:spcAft>
              <a:buNone/>
            </a:pPr>
            <a:r>
              <a:rPr lang="en-US" sz="22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it</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has</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been</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estimated</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more</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than</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50%</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incarcerated</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meet</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200" spc="3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medical</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criteria</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drug</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dependence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abuse,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adults</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parole</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supervised</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release</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from</a:t>
            </a:r>
            <a:r>
              <a:rPr lang="en-US" sz="2200" spc="5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jail</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being</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nearly</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times</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more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likely</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dependent</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abuse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substance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than</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their</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peers;</a:t>
            </a:r>
            <a:r>
              <a:rPr lang="en-US" sz="2200" spc="4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177165" indent="0">
              <a:lnSpc>
                <a:spcPct val="107000"/>
              </a:lnSpc>
              <a:spcBef>
                <a:spcPts val="800"/>
              </a:spcBef>
              <a:spcAft>
                <a:spcPts val="0"/>
              </a:spcAft>
              <a:buNone/>
            </a:pPr>
            <a:r>
              <a:rPr lang="en-US" sz="22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criminal</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justice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system</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largest</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source</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referral</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addiction</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2200" spc="5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177165" indent="0">
              <a:lnSpc>
                <a:spcPct val="102000"/>
              </a:lnSpc>
              <a:spcBef>
                <a:spcPts val="810"/>
              </a:spcBef>
              <a:spcAft>
                <a:spcPts val="0"/>
              </a:spcAft>
              <a:buNone/>
            </a:pPr>
            <a:r>
              <a:rPr lang="en-US" sz="22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criminal</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justice-related</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costs</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due</a:t>
            </a:r>
            <a:r>
              <a:rPr lang="en-US" sz="2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prescription</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overdose,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abuse,</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200" spc="4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dependence</a:t>
            </a:r>
            <a:r>
              <a:rPr lang="en-US" sz="2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reached</a:t>
            </a:r>
            <a:r>
              <a:rPr lang="en-US" sz="2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approximately</a:t>
            </a:r>
            <a:r>
              <a:rPr lang="en-US" sz="2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$7.7</a:t>
            </a:r>
            <a:r>
              <a:rPr lang="en-US" sz="2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billion</a:t>
            </a:r>
            <a:r>
              <a:rPr lang="en-US" sz="2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annually;</a:t>
            </a:r>
            <a:r>
              <a:rPr lang="en-US" sz="2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177165" indent="0">
              <a:lnSpc>
                <a:spcPct val="107000"/>
              </a:lnSpc>
              <a:spcBef>
                <a:spcPts val="880"/>
              </a:spcBef>
              <a:spcAft>
                <a:spcPts val="0"/>
              </a:spcAft>
              <a:buNone/>
            </a:pPr>
            <a:r>
              <a:rPr lang="en-US" sz="22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OUDs</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often</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associated with</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revolving</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door</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arrest,</a:t>
            </a:r>
            <a:r>
              <a:rPr lang="en-US" sz="2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incarceration,</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200" spc="3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release</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streets</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untreated</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undertreated,</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followed</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rearrests and</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return</a:t>
            </a:r>
            <a:r>
              <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incarceration</a:t>
            </a:r>
            <a:r>
              <a:rPr lang="en-US" sz="2200" spc="5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death;</a:t>
            </a:r>
            <a:r>
              <a:rPr lang="en-US" sz="22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descr="NSA-logo.jpg">
            <a:extLst>
              <a:ext uri="{FF2B5EF4-FFF2-40B4-BE49-F238E27FC236}">
                <a16:creationId xmlns:a16="http://schemas.microsoft.com/office/drawing/2014/main" id="{0208E809-2319-CA47-A994-C46EB2B745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1" y="370227"/>
            <a:ext cx="1514475" cy="772774"/>
          </a:xfrm>
          <a:prstGeom prst="rect">
            <a:avLst/>
          </a:prstGeom>
          <a:noFill/>
          <a:ln>
            <a:noFill/>
          </a:ln>
        </p:spPr>
      </p:pic>
    </p:spTree>
    <p:extLst>
      <p:ext uri="{BB962C8B-B14F-4D97-AF65-F5344CB8AC3E}">
        <p14:creationId xmlns:p14="http://schemas.microsoft.com/office/powerpoint/2010/main" val="70637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27A5-83F2-63FC-A49B-5A3E35349D6C}"/>
              </a:ext>
            </a:extLst>
          </p:cNvPr>
          <p:cNvSpPr>
            <a:spLocks noGrp="1"/>
          </p:cNvSpPr>
          <p:nvPr>
            <p:ph type="ctrTitle"/>
          </p:nvPr>
        </p:nvSpPr>
        <p:spPr/>
        <p:txBody>
          <a:bodyPr>
            <a:normAutofit fontScale="90000"/>
          </a:bodyPr>
          <a:lstStyle/>
          <a:p>
            <a:r>
              <a:rPr lang="en-US" b="1" dirty="0"/>
              <a:t>ACCESS TO EVIDENCE-BASED MATERNAL HEALTH AND OTHER WOMEN’S HEALTH CARE IN OUR NATION’S JAILS </a:t>
            </a:r>
            <a:endParaRPr lang="en-US" dirty="0"/>
          </a:p>
        </p:txBody>
      </p:sp>
      <p:sp>
        <p:nvSpPr>
          <p:cNvPr id="3" name="Subtitle 2">
            <a:extLst>
              <a:ext uri="{FF2B5EF4-FFF2-40B4-BE49-F238E27FC236}">
                <a16:creationId xmlns:a16="http://schemas.microsoft.com/office/drawing/2014/main" id="{C06B7D8C-08FB-3D57-F275-B9938C60BBEC}"/>
              </a:ext>
            </a:extLst>
          </p:cNvPr>
          <p:cNvSpPr>
            <a:spLocks noGrp="1"/>
          </p:cNvSpPr>
          <p:nvPr>
            <p:ph type="subTitle" idx="1"/>
          </p:nvPr>
        </p:nvSpPr>
        <p:spPr/>
        <p:txBody>
          <a:bodyPr/>
          <a:lstStyle/>
          <a:p>
            <a:r>
              <a:rPr lang="en-US" dirty="0"/>
              <a:t>Draft resolution discussion                                        January 31, 2026</a:t>
            </a:r>
          </a:p>
        </p:txBody>
      </p:sp>
      <p:sp>
        <p:nvSpPr>
          <p:cNvPr id="6" name="TextBox 5">
            <a:extLst>
              <a:ext uri="{FF2B5EF4-FFF2-40B4-BE49-F238E27FC236}">
                <a16:creationId xmlns:a16="http://schemas.microsoft.com/office/drawing/2014/main" id="{335C6826-CE65-DF2A-8388-9421E2DBF430}"/>
              </a:ext>
            </a:extLst>
          </p:cNvPr>
          <p:cNvSpPr txBox="1"/>
          <p:nvPr/>
        </p:nvSpPr>
        <p:spPr>
          <a:xfrm>
            <a:off x="581191" y="3429000"/>
            <a:ext cx="5371663"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Carolyn Sufrin, MD, PhD, CCHP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Department of Gynecology and Obstetrics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Johns Hopkins School of Medicine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Johns Hopkins Bloomberg School of Public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csufrin@jhmi.edu</a:t>
            </a:r>
          </a:p>
        </p:txBody>
      </p:sp>
    </p:spTree>
    <p:extLst>
      <p:ext uri="{BB962C8B-B14F-4D97-AF65-F5344CB8AC3E}">
        <p14:creationId xmlns:p14="http://schemas.microsoft.com/office/powerpoint/2010/main" val="785320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6182-4659-534A-BC32-9B5A67291BBB}"/>
              </a:ext>
            </a:extLst>
          </p:cNvPr>
          <p:cNvSpPr>
            <a:spLocks noGrp="1"/>
          </p:cNvSpPr>
          <p:nvPr>
            <p:ph type="title"/>
          </p:nvPr>
        </p:nvSpPr>
        <p:spPr>
          <a:xfrm>
            <a:off x="1981200" y="452438"/>
            <a:ext cx="8229600" cy="690564"/>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583B7BC3-53E4-DA47-93BB-7DE016DC99A8}"/>
              </a:ext>
            </a:extLst>
          </p:cNvPr>
          <p:cNvSpPr>
            <a:spLocks noGrp="1"/>
          </p:cNvSpPr>
          <p:nvPr>
            <p:ph idx="1"/>
          </p:nvPr>
        </p:nvSpPr>
        <p:spPr>
          <a:xfrm>
            <a:off x="1676400" y="1447800"/>
            <a:ext cx="8839200" cy="5334000"/>
          </a:xfrm>
        </p:spPr>
        <p:txBody>
          <a:bodyPr>
            <a:normAutofit fontScale="85000" lnSpcReduction="10000"/>
          </a:bodyPr>
          <a:lstStyle/>
          <a:p>
            <a:pPr marL="63500" marR="114300">
              <a:lnSpc>
                <a:spcPct val="106000"/>
              </a:lnSpc>
              <a:spcBef>
                <a:spcPts val="195"/>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according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report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National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Association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Counties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National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League</a:t>
            </a:r>
            <a:r>
              <a:rPr lang="en-US" sz="1800" spc="4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Cities,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dependence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receive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little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while</a:t>
            </a:r>
            <a:r>
              <a:rPr lang="en-US" sz="1800" spc="4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incarcerated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likely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relapse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dependence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criminal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behavior,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overdose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too</a:t>
            </a:r>
            <a:r>
              <a:rPr lang="en-US" sz="1800" spc="4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often</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die;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comprehensive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drug-treatment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programs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associated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reduced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system</a:t>
            </a:r>
            <a:r>
              <a:rPr lang="en-US" sz="1800" spc="5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costs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14300">
              <a:lnSpc>
                <a:spcPct val="102000"/>
              </a:lnSpc>
              <a:spcBef>
                <a:spcPts val="82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evidence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strongly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supports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increases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likelihood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4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successful</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OUDs;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p>
          <a:p>
            <a:pPr marL="63500" marR="271145">
              <a:lnSpc>
                <a:spcPct val="105000"/>
              </a:lnSpc>
              <a:spcBef>
                <a:spcPts val="88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combination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medications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behavioral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interventions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have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been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shown</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5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decrease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increase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retention,</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reduce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overdose,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reduce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criminal</a:t>
            </a:r>
            <a:r>
              <a:rPr lang="en-US" sz="1800" spc="4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activity;</a:t>
            </a:r>
            <a:r>
              <a:rPr lang="en-US" sz="18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14300">
              <a:lnSpc>
                <a:spcPct val="105000"/>
              </a:lnSpc>
              <a:spcBef>
                <a:spcPts val="84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utilizing</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Food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Drug</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Administration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(FDA)-approved</a:t>
            </a:r>
            <a:r>
              <a:rPr lang="en-US" sz="1800" spc="4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medications</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methadone,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buprenorphine,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naltrexone,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considered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central</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component</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4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contemporary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standard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care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(OUDs);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49225">
              <a:lnSpc>
                <a:spcPct val="106000"/>
              </a:lnSpc>
              <a:spcBef>
                <a:spcPts val="84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pregnant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OUD</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have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distinct</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needs,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including: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avoiding</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5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withdrawal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due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maternal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fetal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harms;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access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continue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initiate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3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custody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during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pregnancy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postpartum</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methadone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buprenorphine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(naltrexone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800" spc="4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used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pregnancy);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 care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specialized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their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needs,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all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necessary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optimize</a:t>
            </a:r>
            <a:r>
              <a:rPr lang="en-US" sz="1800" spc="4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outcomes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pregnant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their</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babies;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14300">
              <a:lnSpc>
                <a:spcPct val="105000"/>
              </a:lnSpc>
              <a:spcBef>
                <a:spcPts val="82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disproportionate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number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people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have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substance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disorders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(SUDs),</a:t>
            </a:r>
            <a:r>
              <a:rPr lang="en-US" sz="1800" spc="5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incarceration</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provides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valuable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opportunity</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identifying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providing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5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addressing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withdrawal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14300">
              <a:lnSpc>
                <a:spcPct val="102000"/>
              </a:lnSpc>
              <a:spcBef>
                <a:spcPts val="84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failing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manage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withdrawal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symptoms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lead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serious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health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complications</a:t>
            </a:r>
            <a:r>
              <a:rPr lang="en-US" sz="1800" spc="465"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death;</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7" name="Picture 6" descr="NSA-logo.jpg">
            <a:extLst>
              <a:ext uri="{FF2B5EF4-FFF2-40B4-BE49-F238E27FC236}">
                <a16:creationId xmlns:a16="http://schemas.microsoft.com/office/drawing/2014/main" id="{0208E809-2319-CA47-A994-C46EB2B745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1" y="370227"/>
            <a:ext cx="1514475" cy="772774"/>
          </a:xfrm>
          <a:prstGeom prst="rect">
            <a:avLst/>
          </a:prstGeom>
          <a:noFill/>
          <a:ln>
            <a:noFill/>
          </a:ln>
        </p:spPr>
      </p:pic>
    </p:spTree>
    <p:extLst>
      <p:ext uri="{BB962C8B-B14F-4D97-AF65-F5344CB8AC3E}">
        <p14:creationId xmlns:p14="http://schemas.microsoft.com/office/powerpoint/2010/main" val="2894250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6182-4659-534A-BC32-9B5A67291BBB}"/>
              </a:ext>
            </a:extLst>
          </p:cNvPr>
          <p:cNvSpPr>
            <a:spLocks noGrp="1"/>
          </p:cNvSpPr>
          <p:nvPr>
            <p:ph type="title"/>
          </p:nvPr>
        </p:nvSpPr>
        <p:spPr>
          <a:xfrm>
            <a:off x="1981200" y="452438"/>
            <a:ext cx="8229600" cy="690564"/>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583B7BC3-53E4-DA47-93BB-7DE016DC99A8}"/>
              </a:ext>
            </a:extLst>
          </p:cNvPr>
          <p:cNvSpPr>
            <a:spLocks noGrp="1"/>
          </p:cNvSpPr>
          <p:nvPr>
            <p:ph idx="1"/>
          </p:nvPr>
        </p:nvSpPr>
        <p:spPr>
          <a:xfrm>
            <a:off x="1676400" y="1447800"/>
            <a:ext cx="8839200" cy="5334000"/>
          </a:xfrm>
        </p:spPr>
        <p:txBody>
          <a:bodyPr>
            <a:normAutofit fontScale="85000" lnSpcReduction="10000"/>
          </a:bodyPr>
          <a:lstStyle/>
          <a:p>
            <a:pPr marL="63500" marR="114300">
              <a:lnSpc>
                <a:spcPct val="102000"/>
              </a:lnSpc>
              <a:spcBef>
                <a:spcPts val="88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following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medical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guidelines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protocols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managing</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withdrawal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5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minimize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risk</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related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illness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death;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14300">
              <a:lnSpc>
                <a:spcPct val="105000"/>
              </a:lnSpc>
              <a:spcBef>
                <a:spcPts val="88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minimize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risk</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in-house and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post-</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release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overdose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facilitating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continued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access</a:t>
            </a:r>
            <a:r>
              <a:rPr lang="en-US" sz="1800" spc="3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prescribed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FDA-approved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facilitating</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initiation</a:t>
            </a:r>
            <a:r>
              <a:rPr lang="en-US" sz="1800" spc="5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OUDs</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who</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were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receiving</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prior</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arrest</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taking</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into</a:t>
            </a:r>
            <a:r>
              <a:rPr lang="en-US" sz="1800" spc="3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account</a:t>
            </a:r>
            <a:r>
              <a:rPr lang="en-US" sz="1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preferences,</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clinician</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judgment</a:t>
            </a:r>
            <a:r>
              <a:rPr lang="en-US" sz="1800"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medication</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diversion</a:t>
            </a:r>
            <a:r>
              <a:rPr lang="en-US"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potential;</a:t>
            </a:r>
            <a:r>
              <a:rPr lang="en-US" sz="18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14300">
              <a:lnSpc>
                <a:spcPct val="107000"/>
              </a:lnSpc>
              <a:spcBef>
                <a:spcPts val="825"/>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minimize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risk</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overdose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in-custody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post-release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making</a:t>
            </a:r>
            <a:r>
              <a:rPr lang="en-US" sz="1800" spc="4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naloxone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kits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training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available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custody</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staff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releasing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incarcerated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individuals and their families,</a:t>
            </a:r>
            <a:r>
              <a:rPr lang="en-US" sz="1800" spc="5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respectively;</a:t>
            </a:r>
            <a:r>
              <a:rPr lang="en-US" sz="18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0" marR="149225">
              <a:lnSpc>
                <a:spcPct val="107000"/>
              </a:lnSpc>
              <a:spcBef>
                <a:spcPts val="805"/>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partnering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community</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providers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including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4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programs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substance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abuse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counseling</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programs,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can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facilitate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continuity</a:t>
            </a:r>
            <a:r>
              <a:rPr lang="en-US" sz="1800" spc="4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entry</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release</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these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providers;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a:t>
            </a:r>
          </a:p>
          <a:p>
            <a:pPr marL="63500" marR="114300">
              <a:lnSpc>
                <a:spcPct val="107000"/>
              </a:lnSpc>
              <a:spcBef>
                <a:spcPts val="805"/>
              </a:spcBef>
              <a:spcAft>
                <a:spcPts val="0"/>
              </a:spcAft>
            </a:pP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WHEREAS,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including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MOUD,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when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appropriate,</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tool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range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jail-based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4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options,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may</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stem</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cycle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arrest,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contribute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maintenance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safe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secure</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facility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6200" marR="167640">
              <a:lnSpc>
                <a:spcPct val="102000"/>
              </a:lnSpc>
              <a:spcBef>
                <a:spcPts val="195"/>
              </a:spcBef>
              <a:spcAft>
                <a:spcPts val="0"/>
              </a:spcAft>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individuals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staff,</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comprehensive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drug</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programs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jails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800" spc="4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associated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reduced</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system</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costs;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6200" marR="167640">
              <a:lnSpc>
                <a:spcPct val="107000"/>
              </a:lnSpc>
              <a:spcBef>
                <a:spcPts val="880"/>
              </a:spcBef>
              <a:spcAft>
                <a:spcPts val="0"/>
              </a:spcAft>
            </a:pP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THEREFORE,</a:t>
            </a:r>
            <a:r>
              <a:rPr lang="en-US" sz="18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BE</a:t>
            </a:r>
            <a:r>
              <a:rPr lang="en-US" sz="18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IT</a:t>
            </a:r>
            <a:r>
              <a:rPr lang="en-US" sz="18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spc="-5" dirty="0">
                <a:effectLst/>
                <a:latin typeface="Times New Roman" panose="02020603050405020304" pitchFamily="18" charset="0"/>
                <a:ea typeface="Times New Roman" panose="02020603050405020304" pitchFamily="18" charset="0"/>
                <a:cs typeface="Times New Roman" panose="02020603050405020304" pitchFamily="18" charset="0"/>
              </a:rPr>
              <a:t>RESOLVED</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National</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Sheriffs’</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Association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(NSA)</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supports</a:t>
            </a:r>
            <a:r>
              <a:rPr lang="en-US" sz="1800" spc="4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FDA-approved</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evidence-based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Medications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Opioid</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Disorder</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within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1800" spc="5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confines</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jail</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other</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secure</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facility</a:t>
            </a:r>
            <a:r>
              <a:rPr lang="en-US"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when</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deemed</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appropriate</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court</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 competent</a:t>
            </a:r>
            <a:r>
              <a:rPr lang="en-US" sz="1800" spc="4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jurisdiction,</a:t>
            </a:r>
            <a:r>
              <a:rPr lang="en-US" sz="18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as</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alternative</a:t>
            </a:r>
            <a:r>
              <a:rPr lang="en-US"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incarceration</a:t>
            </a:r>
            <a:r>
              <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5" dirty="0">
                <a:effectLst/>
                <a:latin typeface="Times New Roman" panose="02020603050405020304" pitchFamily="18" charset="0"/>
                <a:ea typeface="Times New Roman" panose="02020603050405020304" pitchFamily="18" charset="0"/>
                <a:cs typeface="Times New Roman" panose="02020603050405020304" pitchFamily="18" charset="0"/>
              </a:rPr>
              <a:t>for offenses related to the use of drugs.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7" name="Picture 6" descr="NSA-logo.jpg">
            <a:extLst>
              <a:ext uri="{FF2B5EF4-FFF2-40B4-BE49-F238E27FC236}">
                <a16:creationId xmlns:a16="http://schemas.microsoft.com/office/drawing/2014/main" id="{0208E809-2319-CA47-A994-C46EB2B745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1" y="370227"/>
            <a:ext cx="1514475" cy="772774"/>
          </a:xfrm>
          <a:prstGeom prst="rect">
            <a:avLst/>
          </a:prstGeom>
          <a:noFill/>
          <a:ln>
            <a:noFill/>
          </a:ln>
        </p:spPr>
      </p:pic>
    </p:spTree>
    <p:extLst>
      <p:ext uri="{BB962C8B-B14F-4D97-AF65-F5344CB8AC3E}">
        <p14:creationId xmlns:p14="http://schemas.microsoft.com/office/powerpoint/2010/main" val="215180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AC7C-4520-1E47-AE2B-0FB43134E8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C03362-CBDE-3149-A160-1C15F89615DD}"/>
              </a:ext>
            </a:extLst>
          </p:cNvPr>
          <p:cNvSpPr>
            <a:spLocks noGrp="1"/>
          </p:cNvSpPr>
          <p:nvPr>
            <p:ph idx="1"/>
          </p:nvPr>
        </p:nvSpPr>
        <p:spPr/>
        <p:txBody>
          <a:bodyPr/>
          <a:lstStyle/>
          <a:p>
            <a:r>
              <a:rPr lang="en-US" dirty="0"/>
              <a:t>Centers for Medicaid and Medicare (CMS) Joint Letter of Support with: NSA, MCSA, NCCHC, SRLEEA, AJA</a:t>
            </a:r>
          </a:p>
          <a:p>
            <a:pPr lvl="1"/>
            <a:r>
              <a:rPr lang="en-US" sz="1600" dirty="0">
                <a:latin typeface="Calibri" panose="020F0502020204030204" pitchFamily="34" charset="0"/>
              </a:rPr>
              <a:t>We </a:t>
            </a:r>
            <a:r>
              <a:rPr lang="en-US" sz="1600" dirty="0">
                <a:effectLst/>
                <a:latin typeface="Calibri" panose="020F0502020204030204" pitchFamily="34" charset="0"/>
              </a:rPr>
              <a:t>respectfully asked that CMS advance the approval process of additional Medicaid Section 1115 Reentry Waiver demonstrations; and </a:t>
            </a:r>
            <a:endParaRPr lang="en-US" dirty="0">
              <a:effectLst/>
            </a:endParaRPr>
          </a:p>
          <a:p>
            <a:pPr lvl="1"/>
            <a:r>
              <a:rPr lang="en-US" sz="1800" dirty="0">
                <a:latin typeface="Calibri" panose="020F0502020204030204" pitchFamily="34" charset="0"/>
              </a:rPr>
              <a:t>W</a:t>
            </a:r>
            <a:r>
              <a:rPr lang="en-US" sz="1800" dirty="0">
                <a:effectLst/>
                <a:latin typeface="Calibri" panose="020F0502020204030204" pitchFamily="34" charset="0"/>
              </a:rPr>
              <a:t>e view </a:t>
            </a:r>
            <a:r>
              <a:rPr lang="en-US" sz="1800" b="1" dirty="0">
                <a:effectLst/>
                <a:latin typeface="Calibri" panose="020F0502020204030204" pitchFamily="34" charset="0"/>
              </a:rPr>
              <a:t>approval of additional reentry waivers, as well as renewals of current waivers, as a critical part of achieving the national public safety goals </a:t>
            </a:r>
            <a:r>
              <a:rPr lang="en-US" sz="1800" dirty="0">
                <a:effectLst/>
                <a:latin typeface="Calibri" panose="020F0502020204030204" pitchFamily="34" charset="0"/>
              </a:rPr>
              <a:t>we share with the administration. </a:t>
            </a:r>
          </a:p>
          <a:p>
            <a:pPr lvl="1"/>
            <a:endParaRPr lang="en-US" sz="1800" dirty="0">
              <a:latin typeface="Calibri" panose="020F0502020204030204" pitchFamily="34" charset="0"/>
            </a:endParaRPr>
          </a:p>
          <a:p>
            <a:endParaRPr lang="en-US" dirty="0">
              <a:effectLst/>
            </a:endParaRPr>
          </a:p>
          <a:p>
            <a:pPr lvl="1"/>
            <a:endParaRPr lang="en-US" dirty="0"/>
          </a:p>
        </p:txBody>
      </p:sp>
    </p:spTree>
    <p:extLst>
      <p:ext uri="{BB962C8B-B14F-4D97-AF65-F5344CB8AC3E}">
        <p14:creationId xmlns:p14="http://schemas.microsoft.com/office/powerpoint/2010/main" val="3032673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6C60-A611-4B47-8F64-3BF1F53D51A6}"/>
              </a:ext>
            </a:extLst>
          </p:cNvPr>
          <p:cNvSpPr>
            <a:spLocks noGrp="1"/>
          </p:cNvSpPr>
          <p:nvPr>
            <p:ph type="title"/>
          </p:nvPr>
        </p:nvSpPr>
        <p:spPr>
          <a:xfrm>
            <a:off x="609600" y="980501"/>
            <a:ext cx="10972800" cy="1229299"/>
          </a:xfrm>
        </p:spPr>
        <p:txBody>
          <a:bodyPr>
            <a:normAutofit fontScale="90000"/>
          </a:bodyPr>
          <a:lstStyle/>
          <a:p>
            <a:r>
              <a:rPr lang="en-US" sz="2200" b="1" dirty="0"/>
              <a:t>CNA/Loudoun County/NSA</a:t>
            </a:r>
            <a:r>
              <a:rPr lang="en-US" sz="2200" dirty="0"/>
              <a:t>: “</a:t>
            </a:r>
            <a:r>
              <a:rPr lang="en-US" sz="2200" b="1" dirty="0">
                <a:effectLst/>
              </a:rPr>
              <a:t>A Randomized Controlled Trial of the Impact of Body-Worn Cameras in the Loudoun County, VA, Adult Detention Center” </a:t>
            </a:r>
            <a:br>
              <a:rPr lang="en-US" dirty="0"/>
            </a:br>
            <a:endParaRPr lang="en-US" dirty="0"/>
          </a:p>
        </p:txBody>
      </p:sp>
      <p:sp>
        <p:nvSpPr>
          <p:cNvPr id="3" name="Content Placeholder 2">
            <a:extLst>
              <a:ext uri="{FF2B5EF4-FFF2-40B4-BE49-F238E27FC236}">
                <a16:creationId xmlns:a16="http://schemas.microsoft.com/office/drawing/2014/main" id="{EF4E890E-20A8-C445-A1D4-9325C9311157}"/>
              </a:ext>
            </a:extLst>
          </p:cNvPr>
          <p:cNvSpPr>
            <a:spLocks noGrp="1"/>
          </p:cNvSpPr>
          <p:nvPr>
            <p:ph idx="1"/>
          </p:nvPr>
        </p:nvSpPr>
        <p:spPr/>
        <p:txBody>
          <a:bodyPr/>
          <a:lstStyle/>
          <a:p>
            <a:r>
              <a:rPr lang="en-US" sz="1800" dirty="0">
                <a:effectLst/>
                <a:latin typeface="TimesNewRoman"/>
              </a:rPr>
              <a:t>The Report “</a:t>
            </a:r>
            <a:r>
              <a:rPr lang="en-US" sz="1800" dirty="0">
                <a:latin typeface="TimesNewRoman"/>
              </a:rPr>
              <a:t>…</a:t>
            </a:r>
            <a:r>
              <a:rPr lang="en-US" sz="1800" dirty="0">
                <a:effectLst/>
                <a:latin typeface="TimesNewRoman"/>
              </a:rPr>
              <a:t>represents the final research report of the CNA Corporation’s evaluation of body- worn cameras (BWCs) in the Loudoun County, Virginia, Adult Detention Center. The goal of this study was to conduct a rigorous process and impact evaluation of BWCs in a correctional setting to inform researchers and practitioners about the implementation and potential impacts of BWCs on critical correctional outcomes.”</a:t>
            </a:r>
            <a:endParaRPr lang="en-US" dirty="0"/>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Https://www.ojp.gov/pdffiles1/nij/grants/307338.pdf</a:t>
            </a:r>
            <a:r>
              <a:rPr lang="en-US" dirty="0"/>
              <a:t> </a:t>
            </a:r>
          </a:p>
        </p:txBody>
      </p:sp>
    </p:spTree>
    <p:extLst>
      <p:ext uri="{BB962C8B-B14F-4D97-AF65-F5344CB8AC3E}">
        <p14:creationId xmlns:p14="http://schemas.microsoft.com/office/powerpoint/2010/main" val="3080600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Contact Information</a:t>
            </a:r>
          </a:p>
        </p:txBody>
      </p:sp>
      <p:sp>
        <p:nvSpPr>
          <p:cNvPr id="3" name="Content Placeholder 2"/>
          <p:cNvSpPr>
            <a:spLocks noGrp="1"/>
          </p:cNvSpPr>
          <p:nvPr>
            <p:ph idx="1"/>
          </p:nvPr>
        </p:nvSpPr>
        <p:spPr/>
        <p:txBody>
          <a:bodyPr/>
          <a:lstStyle/>
          <a:p>
            <a:pPr marL="109728" indent="0">
              <a:buNone/>
            </a:pPr>
            <a:r>
              <a:rPr lang="en-US" dirty="0"/>
              <a:t>Carrie Hill, Esq.</a:t>
            </a:r>
          </a:p>
          <a:p>
            <a:pPr marL="109728" indent="0">
              <a:buNone/>
            </a:pPr>
            <a:r>
              <a:rPr lang="en-US" dirty="0"/>
              <a:t>Chief Jail Advisor</a:t>
            </a:r>
          </a:p>
          <a:p>
            <a:pPr marL="109728" indent="0">
              <a:buNone/>
            </a:pPr>
            <a:r>
              <a:rPr lang="en-US" dirty="0"/>
              <a:t>National Sheriffs’ Association</a:t>
            </a:r>
          </a:p>
          <a:p>
            <a:pPr marL="109728" indent="0">
              <a:buNone/>
            </a:pPr>
            <a:r>
              <a:rPr lang="en-US" dirty="0"/>
              <a:t>Email: </a:t>
            </a:r>
            <a:r>
              <a:rPr lang="en-US" dirty="0">
                <a:hlinkClick r:id="rId2"/>
              </a:rPr>
              <a:t>Carrie@sheriffs.org</a:t>
            </a:r>
            <a:r>
              <a:rPr lang="en-US" dirty="0"/>
              <a:t> </a:t>
            </a:r>
          </a:p>
          <a:p>
            <a:pPr marL="109728" indent="0">
              <a:buNone/>
            </a:pPr>
            <a:endParaRPr lang="en-US" dirty="0"/>
          </a:p>
          <a:p>
            <a:pPr marL="109728" indent="0">
              <a:buNone/>
            </a:pPr>
            <a:r>
              <a:rPr lang="en-US" dirty="0"/>
              <a:t>Executive Director</a:t>
            </a:r>
          </a:p>
          <a:p>
            <a:pPr marL="109728" indent="0">
              <a:buNone/>
            </a:pPr>
            <a:r>
              <a:rPr lang="en-US" dirty="0"/>
              <a:t>Massachusetts Sheriffs’ Association </a:t>
            </a:r>
          </a:p>
          <a:p>
            <a:pPr marL="109728" indent="0">
              <a:buNone/>
            </a:pPr>
            <a:r>
              <a:rPr lang="en-US" dirty="0">
                <a:hlinkClick r:id="rId3"/>
              </a:rPr>
              <a:t>Carrie.Hill@mass.gov</a:t>
            </a:r>
            <a:r>
              <a:rPr lang="en-US" dirty="0"/>
              <a:t> </a:t>
            </a:r>
          </a:p>
          <a:p>
            <a:pPr marL="109728" indent="0">
              <a:buNone/>
            </a:pPr>
            <a:r>
              <a:rPr lang="en-US" dirty="0"/>
              <a:t>Mobile: 612-306-4831</a:t>
            </a:r>
          </a:p>
        </p:txBody>
      </p:sp>
      <p:pic>
        <p:nvPicPr>
          <p:cNvPr id="4" name="Picture 3">
            <a:extLst>
              <a:ext uri="{FF2B5EF4-FFF2-40B4-BE49-F238E27FC236}">
                <a16:creationId xmlns:a16="http://schemas.microsoft.com/office/drawing/2014/main" id="{16605652-2A82-AB45-B2D9-17003D811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685799"/>
            <a:ext cx="1953136" cy="1828800"/>
          </a:xfrm>
          <a:prstGeom prst="rect">
            <a:avLst/>
          </a:prstGeom>
        </p:spPr>
      </p:pic>
    </p:spTree>
    <p:extLst>
      <p:ext uri="{BB962C8B-B14F-4D97-AF65-F5344CB8AC3E}">
        <p14:creationId xmlns:p14="http://schemas.microsoft.com/office/powerpoint/2010/main" val="348334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E8DF5-FDA4-9797-AF77-1148B80FC6D0}"/>
              </a:ext>
            </a:extLst>
          </p:cNvPr>
          <p:cNvPicPr>
            <a:picLocks noChangeAspect="1"/>
          </p:cNvPicPr>
          <p:nvPr/>
        </p:nvPicPr>
        <p:blipFill>
          <a:blip r:embed="rId3"/>
          <a:stretch>
            <a:fillRect/>
          </a:stretch>
        </p:blipFill>
        <p:spPr>
          <a:xfrm>
            <a:off x="446532" y="884995"/>
            <a:ext cx="11292143" cy="4629778"/>
          </a:xfrm>
          <a:prstGeom prst="rect">
            <a:avLst/>
          </a:prstGeom>
        </p:spPr>
      </p:pic>
      <p:pic>
        <p:nvPicPr>
          <p:cNvPr id="5" name="Picture 4">
            <a:extLst>
              <a:ext uri="{FF2B5EF4-FFF2-40B4-BE49-F238E27FC236}">
                <a16:creationId xmlns:a16="http://schemas.microsoft.com/office/drawing/2014/main" id="{0D6D4DF9-0C3F-D9C0-198F-F3BB33313313}"/>
              </a:ext>
            </a:extLst>
          </p:cNvPr>
          <p:cNvPicPr>
            <a:picLocks noChangeAspect="1"/>
          </p:cNvPicPr>
          <p:nvPr/>
        </p:nvPicPr>
        <p:blipFill>
          <a:blip r:embed="rId4"/>
          <a:stretch>
            <a:fillRect/>
          </a:stretch>
        </p:blipFill>
        <p:spPr>
          <a:xfrm>
            <a:off x="9155118" y="2797629"/>
            <a:ext cx="2459940" cy="2459940"/>
          </a:xfrm>
          <a:prstGeom prst="rect">
            <a:avLst/>
          </a:prstGeom>
        </p:spPr>
      </p:pic>
    </p:spTree>
    <p:extLst>
      <p:ext uri="{BB962C8B-B14F-4D97-AF65-F5344CB8AC3E}">
        <p14:creationId xmlns:p14="http://schemas.microsoft.com/office/powerpoint/2010/main" val="112310055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ncchc presentation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cchc presentation 2" id="{0D429EFC-29E8-4C4C-B382-18944D8ECD77}" vid="{F4ABEBAF-70BA-4BA0-9401-6D3EA3523F2F}"/>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3">
      <a:majorFont>
        <a:latin typeface="Bebas Neue Regular"/>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JJSC">
      <a:dk1>
        <a:srgbClr val="000000"/>
      </a:dk1>
      <a:lt1>
        <a:srgbClr val="FFFFFF"/>
      </a:lt1>
      <a:dk2>
        <a:srgbClr val="44546A"/>
      </a:dk2>
      <a:lt2>
        <a:srgbClr val="E7E6E6"/>
      </a:lt2>
      <a:accent1>
        <a:srgbClr val="262261"/>
      </a:accent1>
      <a:accent2>
        <a:srgbClr val="BE1E2C"/>
      </a:accent2>
      <a:accent3>
        <a:srgbClr val="A5A5A5"/>
      </a:accent3>
      <a:accent4>
        <a:srgbClr val="FBCC34"/>
      </a:accent4>
      <a:accent5>
        <a:srgbClr val="CDA349"/>
      </a:accent5>
      <a:accent6>
        <a:srgbClr val="0286AD"/>
      </a:accent6>
      <a:hlink>
        <a:srgbClr val="BD1E2C"/>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Dividend">
  <a:themeElements>
    <a:clrScheme name="Custom 12">
      <a:dk1>
        <a:srgbClr val="57277B"/>
      </a:dk1>
      <a:lt1>
        <a:sysClr val="window" lastClr="FFFFFF"/>
      </a:lt1>
      <a:dk2>
        <a:srgbClr val="57277B"/>
      </a:dk2>
      <a:lt2>
        <a:srgbClr val="EBEBEB"/>
      </a:lt2>
      <a:accent1>
        <a:srgbClr val="57277B"/>
      </a:accent1>
      <a:accent2>
        <a:srgbClr val="388DAE"/>
      </a:accent2>
      <a:accent3>
        <a:srgbClr val="66B1CE"/>
      </a:accent3>
      <a:accent4>
        <a:srgbClr val="969FA7"/>
      </a:accent4>
      <a:accent5>
        <a:srgbClr val="A3D0E1"/>
      </a:accent5>
      <a:accent6>
        <a:srgbClr val="57277B"/>
      </a:accent6>
      <a:hlink>
        <a:srgbClr val="0070C0"/>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14 Spring Conf 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DC New Visual Identity">
  <a:themeElements>
    <a:clrScheme name="CDC New Visual Identity">
      <a:dk1>
        <a:srgbClr val="032659"/>
      </a:dk1>
      <a:lt1>
        <a:srgbClr val="FFFFFF"/>
      </a:lt1>
      <a:dk2>
        <a:srgbClr val="0056BD"/>
      </a:dk2>
      <a:lt2>
        <a:srgbClr val="FFFFFF"/>
      </a:lt2>
      <a:accent1>
        <a:srgbClr val="0056BD"/>
      </a:accent1>
      <a:accent2>
        <a:srgbClr val="00B1CE"/>
      </a:accent2>
      <a:accent3>
        <a:srgbClr val="712061"/>
      </a:accent3>
      <a:accent4>
        <a:srgbClr val="CC1B22"/>
      </a:accent4>
      <a:accent5>
        <a:srgbClr val="FB7E38"/>
      </a:accent5>
      <a:accent6>
        <a:srgbClr val="FFB24D"/>
      </a:accent6>
      <a:hlink>
        <a:srgbClr val="0056BD"/>
      </a:hlink>
      <a:folHlink>
        <a:srgbClr val="712061"/>
      </a:folHlink>
    </a:clrScheme>
    <a:fontScheme name="CDC_VI">
      <a:majorFont>
        <a:latin typeface="Roboto 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CDC New Visual Identity" id="{13DDE324-1CC2-9340-80D9-B14BC373689B}" vid="{835B0B58-4A59-4B46-BDC0-AAA8685F2008}"/>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rban">
  <a:themeElements>
    <a:clrScheme name="Custom 7">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Custom Design">
  <a:themeElements>
    <a:clrScheme name="Custom 2">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ARP">
  <a:themeElements>
    <a:clrScheme name="Custom 152">
      <a:dk1>
        <a:srgbClr val="000000"/>
      </a:dk1>
      <a:lt1>
        <a:srgbClr val="FFFFFF"/>
      </a:lt1>
      <a:dk2>
        <a:srgbClr val="5B5C5F"/>
      </a:dk2>
      <a:lt2>
        <a:srgbClr val="E7E6E6"/>
      </a:lt2>
      <a:accent1>
        <a:srgbClr val="0E3F6E"/>
      </a:accent1>
      <a:accent2>
        <a:srgbClr val="3A78BB"/>
      </a:accent2>
      <a:accent3>
        <a:srgbClr val="83ACD9"/>
      </a:accent3>
      <a:accent4>
        <a:srgbClr val="B3C8E3"/>
      </a:accent4>
      <a:accent5>
        <a:srgbClr val="D5EFDB"/>
      </a:accent5>
      <a:accent6>
        <a:srgbClr val="F0942E"/>
      </a:accent6>
      <a:hlink>
        <a:srgbClr val="0563C1"/>
      </a:hlink>
      <a:folHlink>
        <a:srgbClr val="954F72"/>
      </a:folHlink>
    </a:clrScheme>
    <a:fontScheme name="Custom 3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15930</TotalTime>
  <Words>5370</Words>
  <Application>Microsoft Macintosh PowerPoint</Application>
  <PresentationFormat>Widescreen</PresentationFormat>
  <Paragraphs>456</Paragraphs>
  <Slides>84</Slides>
  <Notes>31</Notes>
  <HiddenSlides>0</HiddenSlides>
  <MMClips>0</MMClips>
  <ScaleCrop>false</ScaleCrop>
  <HeadingPairs>
    <vt:vector size="6" baseType="variant">
      <vt:variant>
        <vt:lpstr>Fonts Used</vt:lpstr>
      </vt:variant>
      <vt:variant>
        <vt:i4>30</vt:i4>
      </vt:variant>
      <vt:variant>
        <vt:lpstr>Theme</vt:lpstr>
      </vt:variant>
      <vt:variant>
        <vt:i4>17</vt:i4>
      </vt:variant>
      <vt:variant>
        <vt:lpstr>Slide Titles</vt:lpstr>
      </vt:variant>
      <vt:variant>
        <vt:i4>84</vt:i4>
      </vt:variant>
    </vt:vector>
  </HeadingPairs>
  <TitlesOfParts>
    <vt:vector size="131" baseType="lpstr">
      <vt:lpstr>Aptos</vt:lpstr>
      <vt:lpstr>Arial</vt:lpstr>
      <vt:lpstr>Bebas Neue Regular</vt:lpstr>
      <vt:lpstr>Calibri</vt:lpstr>
      <vt:lpstr>Calibri Light</vt:lpstr>
      <vt:lpstr>Candara</vt:lpstr>
      <vt:lpstr>Courier New</vt:lpstr>
      <vt:lpstr>Franklin Gothic Book</vt:lpstr>
      <vt:lpstr>Franklin Gothic Demi</vt:lpstr>
      <vt:lpstr>Georgia</vt:lpstr>
      <vt:lpstr>Gill Sans MT</vt:lpstr>
      <vt:lpstr>inherit</vt:lpstr>
      <vt:lpstr>Lato</vt:lpstr>
      <vt:lpstr>Lato Semibold</vt:lpstr>
      <vt:lpstr>Myriad Web Pro</vt:lpstr>
      <vt:lpstr>Nunito Sans</vt:lpstr>
      <vt:lpstr>Nunito Sans Normal</vt:lpstr>
      <vt:lpstr>Open Sans</vt:lpstr>
      <vt:lpstr>Roboto</vt:lpstr>
      <vt:lpstr>Roboto Bold</vt:lpstr>
      <vt:lpstr>Roboto Light</vt:lpstr>
      <vt:lpstr>Roboto Medium</vt:lpstr>
      <vt:lpstr>Suisse IntÂ´l</vt:lpstr>
      <vt:lpstr>Tenso</vt:lpstr>
      <vt:lpstr>Times</vt:lpstr>
      <vt:lpstr>Times New Roman</vt:lpstr>
      <vt:lpstr>TimesNewRoman</vt:lpstr>
      <vt:lpstr>Trebuchet MS</vt:lpstr>
      <vt:lpstr>Wingdings</vt:lpstr>
      <vt:lpstr>Wingdings 2</vt:lpstr>
      <vt:lpstr>ncchc presentation 2</vt:lpstr>
      <vt:lpstr>Office Theme</vt:lpstr>
      <vt:lpstr>Urban</vt:lpstr>
      <vt:lpstr>2_Custom Design</vt:lpstr>
      <vt:lpstr>Custom Design</vt:lpstr>
      <vt:lpstr>4_Custom Design</vt:lpstr>
      <vt:lpstr>HARP</vt:lpstr>
      <vt:lpstr>3_Office Theme</vt:lpstr>
      <vt:lpstr>4_Office Theme</vt:lpstr>
      <vt:lpstr>6_Office Theme</vt:lpstr>
      <vt:lpstr>7_Office Theme</vt:lpstr>
      <vt:lpstr>1_Office Theme</vt:lpstr>
      <vt:lpstr>5_Office Theme</vt:lpstr>
      <vt:lpstr>Dividend</vt:lpstr>
      <vt:lpstr>2_Office Theme</vt:lpstr>
      <vt:lpstr>2014 Spring Conf PPT_Template</vt:lpstr>
      <vt:lpstr>CDC New Visual Identity</vt:lpstr>
      <vt:lpstr>PowerPoint Presentation</vt:lpstr>
      <vt:lpstr>NSA Jails, Detention &amp; Corrections Committee Meeting  January 31st, 2026 WELCOME  </vt:lpstr>
      <vt:lpstr>“Thank You” to our Sponsor  ECC-IMPERIUM </vt:lpstr>
      <vt:lpstr>PowerPoint Presentation</vt:lpstr>
      <vt:lpstr>PowerPoint Presentation</vt:lpstr>
      <vt:lpstr>  Jails and Justice  Support Center</vt:lpstr>
      <vt:lpstr>Connect With Us  Panda J. Adkins adkinsp@cna.org   Keri Richardson richardsonk@cna.org   Sherry Woods svwoods50@comcast.net  </vt:lpstr>
      <vt:lpstr>ACCESS TO EVIDENCE-BASED MATERNAL HEALTH AND OTHER WOMEN’S HEALTH CARE IN OUR NATION’S JAILS </vt:lpstr>
      <vt:lpstr>PowerPoint Presentation</vt:lpstr>
      <vt:lpstr>PowerPoint Presentation</vt:lpstr>
      <vt:lpstr>PowerPoint Presentation</vt:lpstr>
      <vt:lpstr>PowerPoint Presentation</vt:lpstr>
      <vt:lpstr>PowerPoint Presentation</vt:lpstr>
      <vt:lpstr>NATIONAL SHERIFFS’ ASSOCIATION SUPPORTS ACCESS TO EVIDENCE-BASED MATERNAL HEALTH AND OTHER WOMEN’S HEALTH CARE IN OUR NATION’S JAILS  </vt:lpstr>
      <vt:lpstr>PowerPoint Presentation</vt:lpstr>
      <vt:lpstr>PowerPoint Presentation</vt:lpstr>
      <vt:lpstr>PowerPoint Presentation</vt:lpstr>
      <vt:lpstr>PowerPoint Presentation</vt:lpstr>
      <vt:lpstr>PowerPoint Presentation</vt:lpstr>
      <vt:lpstr>Innovative Approaches to Pregnant and Postpartum Women in Jail: Doula Programs and Custody Staff Training </vt:lpstr>
      <vt:lpstr>Federal Partners Update:  BJS Jail Data</vt:lpstr>
      <vt:lpstr>What We’ll Cover</vt:lpstr>
      <vt:lpstr>Census of Jails Updates: 2024 Data Release</vt:lpstr>
      <vt:lpstr>Census of Jails Updates: 2025 Collection</vt:lpstr>
      <vt:lpstr>Indian Country Jails</vt:lpstr>
      <vt:lpstr>Maternal Health Cognitive Test in Local Jails</vt:lpstr>
      <vt:lpstr>Inmate Surveys: NIS-4</vt:lpstr>
      <vt:lpstr>Inmate Surveys: SILJ</vt:lpstr>
      <vt:lpstr>New Data Tool: Jails Data Dashboard</vt:lpstr>
      <vt:lpstr>Summary: Key Advances in BJS Jail Statistics</vt:lpstr>
      <vt:lpstr>Questions? Todd.Minton@usdoj.gov Zhen.Zeng@usdoj.gov </vt:lpstr>
      <vt:lpstr>PowerPoint Presentation</vt:lpstr>
      <vt:lpstr>PowerPoint Presentation</vt:lpstr>
      <vt:lpstr>The 287(g) Program’s partnerships are voluntary and formed by a standardized Memorandum of Agreement — known as an “MOA”</vt:lpstr>
      <vt:lpstr>   Models and Programs </vt:lpstr>
      <vt:lpstr>  Training </vt:lpstr>
      <vt:lpstr>608</vt:lpstr>
      <vt:lpstr>PowerPoint Presentation</vt:lpstr>
      <vt:lpstr>PowerPoint Presentation</vt:lpstr>
      <vt:lpstr>Upon director approval:</vt:lpstr>
      <vt:lpstr>PowerPoint Presentation</vt:lpstr>
      <vt:lpstr>PowerPoint Presentation</vt:lpstr>
      <vt:lpstr>Upon director approval:</vt:lpstr>
      <vt:lpstr>PowerPoint Presentation</vt:lpstr>
      <vt:lpstr>PowerPoint Presentation</vt:lpstr>
      <vt:lpstr>PowerPoint Presentation</vt:lpstr>
      <vt:lpstr>PowerPoint Presentation</vt:lpstr>
      <vt:lpstr>Health and Reentry: State and Local Innovations and Insights  NSA Conference Winter 2026</vt:lpstr>
      <vt:lpstr>Disclaimer</vt:lpstr>
      <vt:lpstr>The Health and Reentry Project (HARP)</vt:lpstr>
      <vt:lpstr>Leveraging Medicaid to Support Health Care at Reentry</vt:lpstr>
      <vt:lpstr>State 1115 Reentry Waivers: Bringing Medicaid Behind the Walls in the Pre-release Period</vt:lpstr>
      <vt:lpstr> Medicaid and CHIP Policies for Youth Who Are Incarcerated   </vt:lpstr>
      <vt:lpstr>Medicaid Suspension Requirements</vt:lpstr>
      <vt:lpstr>Anticipated Resources for Jails: Medicaid Suspension and Reinstatement Technical Considerations</vt:lpstr>
      <vt:lpstr>Anticipated Resources for Jails: Operational Checklist on Suspension and Reinstatement </vt:lpstr>
      <vt:lpstr>Implementation Challenges for Jails</vt:lpstr>
      <vt:lpstr>HARP Resources for Jails</vt:lpstr>
      <vt:lpstr>Additional Updates for Building Continuity of Care at Release</vt:lpstr>
      <vt:lpstr>Technical Assistance</vt:lpstr>
      <vt:lpstr>For more information and/or assistance, email: dryan@healthandreentryproject.org C: 617-549-8582</vt:lpstr>
      <vt:lpstr>Sheriff Michael J. Ashe Jr. Award:   Chief Stephen Amos, NIC Jails Division </vt:lpstr>
      <vt:lpstr>Marc F. Stern, MD, MPH    Senior Medical Advisor,    National Sheriff’s Association  marcstern@live.com 360 701-6520 (PST)</vt:lpstr>
      <vt:lpstr>www.prainc.com/resource-library/ correctional-healthcare-rfp-toolkit</vt:lpstr>
      <vt:lpstr>PowerPoint Presentation</vt:lpstr>
      <vt:lpstr>PowerPoint Presentation</vt:lpstr>
      <vt:lpstr>PowerPoint Presentation</vt:lpstr>
      <vt:lpstr>PowerPoint Presentation</vt:lpstr>
      <vt:lpstr>Public Health Updates Marc Stern Special Assistant to Liesl Hagan</vt:lpstr>
      <vt:lpstr>Measles</vt:lpstr>
      <vt:lpstr>PowerPoint Presentation</vt:lpstr>
      <vt:lpstr>PowerPoint Presentation</vt:lpstr>
      <vt:lpstr>New World Screwworm</vt:lpstr>
      <vt:lpstr>PowerPoint Presentation</vt:lpstr>
      <vt:lpstr>CDC Correctional Health Resources</vt:lpstr>
      <vt:lpstr>PowerPoint Presentation</vt:lpstr>
      <vt:lpstr>NSA Updates:  Carrie Hill </vt:lpstr>
      <vt:lpstr>PowerPoint Presentation</vt:lpstr>
      <vt:lpstr>PowerPoint Presentation</vt:lpstr>
      <vt:lpstr>PowerPoint Presentation</vt:lpstr>
      <vt:lpstr>PowerPoint Presentation</vt:lpstr>
      <vt:lpstr>PowerPoint Presentation</vt:lpstr>
      <vt:lpstr>CNA/Loudoun County/NSA: “A Randomized Controlled Trial of the Impact of Body-Worn Cameras in the Loudoun County, VA, Adult Detention Center”  </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Youth Continuity of Care Requirements:  5121 and 5122</dc:title>
  <dc:creator>David Ryan</dc:creator>
  <cp:lastModifiedBy>Hill, Carrie (SDA)</cp:lastModifiedBy>
  <cp:revision>88</cp:revision>
  <cp:lastPrinted>2024-08-28T20:06:19Z</cp:lastPrinted>
  <dcterms:created xsi:type="dcterms:W3CDTF">2024-08-12T17:35:30Z</dcterms:created>
  <dcterms:modified xsi:type="dcterms:W3CDTF">2026-01-31T19:43:27Z</dcterms:modified>
</cp:coreProperties>
</file>