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sldIdLst>
    <p:sldId id="561" r:id="rId3"/>
    <p:sldId id="704" r:id="rId4"/>
    <p:sldId id="721" r:id="rId5"/>
    <p:sldId id="685" r:id="rId6"/>
    <p:sldId id="707" r:id="rId7"/>
    <p:sldId id="708" r:id="rId8"/>
    <p:sldId id="709" r:id="rId9"/>
    <p:sldId id="718" r:id="rId10"/>
    <p:sldId id="732" r:id="rId11"/>
    <p:sldId id="733" r:id="rId12"/>
    <p:sldId id="734" r:id="rId13"/>
    <p:sldId id="681" r:id="rId14"/>
    <p:sldId id="682" r:id="rId15"/>
    <p:sldId id="702" r:id="rId16"/>
    <p:sldId id="703" r:id="rId17"/>
    <p:sldId id="726" r:id="rId18"/>
    <p:sldId id="697" r:id="rId19"/>
    <p:sldId id="698" r:id="rId20"/>
    <p:sldId id="699" r:id="rId21"/>
    <p:sldId id="700" r:id="rId22"/>
    <p:sldId id="701" r:id="rId23"/>
    <p:sldId id="727" r:id="rId24"/>
    <p:sldId id="728" r:id="rId25"/>
    <p:sldId id="729" r:id="rId26"/>
    <p:sldId id="730" r:id="rId27"/>
    <p:sldId id="731" r:id="rId28"/>
    <p:sldId id="776" r:id="rId29"/>
    <p:sldId id="715" r:id="rId30"/>
    <p:sldId id="714" r:id="rId31"/>
    <p:sldId id="716" r:id="rId32"/>
    <p:sldId id="717" r:id="rId33"/>
    <p:sldId id="720" r:id="rId34"/>
    <p:sldId id="735" r:id="rId35"/>
    <p:sldId id="711" r:id="rId36"/>
    <p:sldId id="684" r:id="rId37"/>
    <p:sldId id="640" r:id="rId38"/>
    <p:sldId id="719" r:id="rId39"/>
    <p:sldId id="683" r:id="rId40"/>
    <p:sldId id="713" r:id="rId41"/>
    <p:sldId id="712" r:id="rId42"/>
    <p:sldId id="739" r:id="rId43"/>
    <p:sldId id="760" r:id="rId44"/>
    <p:sldId id="644" r:id="rId45"/>
    <p:sldId id="706" r:id="rId46"/>
    <p:sldId id="736" r:id="rId47"/>
    <p:sldId id="686" r:id="rId48"/>
    <p:sldId id="740" r:id="rId49"/>
    <p:sldId id="767" r:id="rId50"/>
    <p:sldId id="768" r:id="rId51"/>
    <p:sldId id="770" r:id="rId52"/>
    <p:sldId id="771" r:id="rId53"/>
    <p:sldId id="769" r:id="rId54"/>
    <p:sldId id="772" r:id="rId55"/>
    <p:sldId id="766" r:id="rId56"/>
    <p:sldId id="742" r:id="rId57"/>
    <p:sldId id="763" r:id="rId58"/>
    <p:sldId id="762" r:id="rId59"/>
    <p:sldId id="743" r:id="rId60"/>
    <p:sldId id="753" r:id="rId61"/>
    <p:sldId id="752" r:id="rId62"/>
    <p:sldId id="765" r:id="rId63"/>
    <p:sldId id="751" r:id="rId64"/>
    <p:sldId id="754" r:id="rId65"/>
    <p:sldId id="750" r:id="rId66"/>
    <p:sldId id="755" r:id="rId67"/>
    <p:sldId id="748" r:id="rId68"/>
    <p:sldId id="757" r:id="rId69"/>
    <p:sldId id="747" r:id="rId70"/>
    <p:sldId id="758" r:id="rId71"/>
    <p:sldId id="759" r:id="rId72"/>
    <p:sldId id="773" r:id="rId73"/>
    <p:sldId id="775" r:id="rId74"/>
    <p:sldId id="774" r:id="rId75"/>
    <p:sldId id="568" r:id="rId76"/>
    <p:sldId id="482" r:id="rId7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336" userDrawn="1">
          <p15:clr>
            <a:srgbClr val="A4A3A4"/>
          </p15:clr>
        </p15:guide>
        <p15:guide id="4" orient="horz" pos="816" userDrawn="1">
          <p15:clr>
            <a:srgbClr val="A4A3A4"/>
          </p15:clr>
        </p15:guide>
        <p15:guide id="5" orient="horz" pos="1656" userDrawn="1">
          <p15:clr>
            <a:srgbClr val="A4A3A4"/>
          </p15:clr>
        </p15:guide>
        <p15:guide id="6" pos="768" userDrawn="1">
          <p15:clr>
            <a:srgbClr val="A4A3A4"/>
          </p15:clr>
        </p15:guide>
        <p15:guide id="7" pos="6864" userDrawn="1">
          <p15:clr>
            <a:srgbClr val="A4A3A4"/>
          </p15:clr>
        </p15:guide>
        <p15:guide id="8" pos="6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0000"/>
    <a:srgbClr val="544000"/>
    <a:srgbClr val="8A6900"/>
    <a:srgbClr val="003D7D"/>
    <a:srgbClr val="E2B75B"/>
    <a:srgbClr val="FFFFFF"/>
    <a:srgbClr val="F97301"/>
    <a:srgbClr val="DDAE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2" autoAdjust="0"/>
    <p:restoredTop sz="94660"/>
  </p:normalViewPr>
  <p:slideViewPr>
    <p:cSldViewPr snapToGrid="0" showGuides="1">
      <p:cViewPr varScale="1">
        <p:scale>
          <a:sx n="82" d="100"/>
          <a:sy n="82" d="100"/>
        </p:scale>
        <p:origin x="672" y="-91"/>
      </p:cViewPr>
      <p:guideLst>
        <p:guide orient="horz" pos="2160"/>
        <p:guide pos="3840"/>
        <p:guide pos="336"/>
        <p:guide orient="horz" pos="816"/>
        <p:guide orient="horz" pos="1656"/>
        <p:guide pos="768"/>
        <p:guide pos="6864"/>
        <p:guide pos="672"/>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viewProps" Target="viewProp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DD5A808-6D5A-4B28-AD03-BBA81E568D72}" type="datetimeFigureOut">
              <a:rPr lang="en-US" smtClean="0"/>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234267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D5A808-6D5A-4B28-AD03-BBA81E568D72}" type="datetimeFigureOut">
              <a:rPr lang="en-US" smtClean="0"/>
              <a:t>1/26/2026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1825979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5A808-6D5A-4B28-AD03-BBA81E568D72}" type="datetimeFigureOut">
              <a:rPr lang="en-US" smtClean="0"/>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11074891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5A808-6D5A-4B28-AD03-BBA81E568D72}" type="datetimeFigureOut">
              <a:rPr lang="en-US" smtClean="0"/>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33479840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FC13E1C-2C87-4A5A-BC38-7F9F3D9049C9}" type="datetimeFigureOut">
              <a:rPr lang="en-US" smtClean="0"/>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10597043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C13E1C-2C87-4A5A-BC38-7F9F3D9049C9}" type="datetimeFigureOut">
              <a:rPr lang="en-US" smtClean="0"/>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11040936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FC13E1C-2C87-4A5A-BC38-7F9F3D9049C9}" type="datetimeFigureOut">
              <a:rPr lang="en-US" smtClean="0"/>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2778748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C13E1C-2C87-4A5A-BC38-7F9F3D9049C9}" type="datetimeFigureOut">
              <a:rPr lang="en-US" smtClean="0"/>
              <a:t>1/26/2026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32785306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C13E1C-2C87-4A5A-BC38-7F9F3D9049C9}" type="datetimeFigureOut">
              <a:rPr lang="en-US" smtClean="0"/>
              <a:t>1/26/2026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42395746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C13E1C-2C87-4A5A-BC38-7F9F3D9049C9}" type="datetimeFigureOut">
              <a:rPr lang="en-US" smtClean="0"/>
              <a:t>1/26/2026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36285318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C13E1C-2C87-4A5A-BC38-7F9F3D9049C9}" type="datetimeFigureOut">
              <a:rPr lang="en-US" smtClean="0"/>
              <a:t>1/26/2026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3940547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D5A808-6D5A-4B28-AD03-BBA81E568D72}" type="datetimeFigureOut">
              <a:rPr lang="en-US" smtClean="0"/>
              <a:t>1/26/2026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17626887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C13E1C-2C87-4A5A-BC38-7F9F3D9049C9}" type="datetimeFigureOut">
              <a:rPr lang="en-US" smtClean="0"/>
              <a:t>1/26/2026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42165546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C13E1C-2C87-4A5A-BC38-7F9F3D9049C9}" type="datetimeFigureOut">
              <a:rPr lang="en-US" smtClean="0"/>
              <a:t>1/26/2026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34225436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C13E1C-2C87-4A5A-BC38-7F9F3D9049C9}" type="datetimeFigureOut">
              <a:rPr lang="en-US" smtClean="0"/>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8378410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C13E1C-2C87-4A5A-BC38-7F9F3D9049C9}" type="datetimeFigureOut">
              <a:rPr lang="en-US" smtClean="0"/>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3C7827-2EE7-46AD-8298-C78270C65F8A}" type="slidenum">
              <a:rPr lang="en-US" smtClean="0"/>
              <a:t>‹#›</a:t>
            </a:fld>
            <a:endParaRPr lang="en-US" dirty="0"/>
          </a:p>
        </p:txBody>
      </p:sp>
    </p:spTree>
    <p:extLst>
      <p:ext uri="{BB962C8B-B14F-4D97-AF65-F5344CB8AC3E}">
        <p14:creationId xmlns:p14="http://schemas.microsoft.com/office/powerpoint/2010/main" val="3892037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5A808-6D5A-4B28-AD03-BBA81E568D72}" type="datetimeFigureOut">
              <a:rPr lang="en-US" smtClean="0"/>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2743400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D5A808-6D5A-4B28-AD03-BBA81E568D72}" type="datetimeFigureOut">
              <a:rPr lang="en-US" smtClean="0"/>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3193551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D5A808-6D5A-4B28-AD03-BBA81E568D72}" type="datetimeFigureOut">
              <a:rPr lang="en-US" smtClean="0"/>
              <a:t>1/26/2026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786983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DD5A808-6D5A-4B28-AD03-BBA81E568D72}" type="datetimeFigureOut">
              <a:rPr lang="en-US" smtClean="0"/>
              <a:t>1/26/2026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4191314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D5A808-6D5A-4B28-AD03-BBA81E568D72}" type="datetimeFigureOut">
              <a:rPr lang="en-US" smtClean="0"/>
              <a:t>1/26/2026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3929866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5A808-6D5A-4B28-AD03-BBA81E568D72}" type="datetimeFigureOut">
              <a:rPr lang="en-US" smtClean="0"/>
              <a:t>1/26/2026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44017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D5A808-6D5A-4B28-AD03-BBA81E568D72}" type="datetimeFigureOut">
              <a:rPr lang="en-US" smtClean="0"/>
              <a:t>1/26/2026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640DA-D47F-4C25-8BB3-F8778187834B}" type="slidenum">
              <a:rPr lang="en-US" smtClean="0"/>
              <a:t>‹#›</a:t>
            </a:fld>
            <a:endParaRPr lang="en-US" dirty="0"/>
          </a:p>
        </p:txBody>
      </p:sp>
    </p:spTree>
    <p:extLst>
      <p:ext uri="{BB962C8B-B14F-4D97-AF65-F5344CB8AC3E}">
        <p14:creationId xmlns:p14="http://schemas.microsoft.com/office/powerpoint/2010/main" val="3791312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5A808-6D5A-4B28-AD03-BBA81E568D72}" type="datetimeFigureOut">
              <a:rPr lang="en-US" smtClean="0"/>
              <a:t>1/26/2026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640DA-D47F-4C25-8BB3-F8778187834B}" type="slidenum">
              <a:rPr lang="en-US" smtClean="0"/>
              <a:t>‹#›</a:t>
            </a:fld>
            <a:endParaRPr lang="en-US" dirty="0"/>
          </a:p>
        </p:txBody>
      </p:sp>
    </p:spTree>
    <p:extLst>
      <p:ext uri="{BB962C8B-B14F-4D97-AF65-F5344CB8AC3E}">
        <p14:creationId xmlns:p14="http://schemas.microsoft.com/office/powerpoint/2010/main" val="3088281042"/>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C13E1C-2C87-4A5A-BC38-7F9F3D9049C9}" type="datetimeFigureOut">
              <a:rPr lang="en-US" smtClean="0"/>
              <a:t>1/26/2026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3C7827-2EE7-46AD-8298-C78270C65F8A}" type="slidenum">
              <a:rPr lang="en-US" smtClean="0"/>
              <a:t>‹#›</a:t>
            </a:fld>
            <a:endParaRPr lang="en-US" dirty="0"/>
          </a:p>
        </p:txBody>
      </p:sp>
    </p:spTree>
    <p:extLst>
      <p:ext uri="{BB962C8B-B14F-4D97-AF65-F5344CB8AC3E}">
        <p14:creationId xmlns:p14="http://schemas.microsoft.com/office/powerpoint/2010/main" val="100963717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plus.lexis.com/document?pdmfid=1530671&amp;pddocfullpath=%2Fshared%2Fdocument%2Fcases%2Furn%3AcontentItem%3A6BKH-9CJ3-RRKD-B320-00000-00&amp;pdcontentcomponentid=6390&amp;pdislparesultsdocument=false&amp;prid=ec59fb99-6f39-4002-818c-c1009bbed359&amp;crid=120d5c48-0384-4809-b94d-9527a2016b87&amp;pdisdocsliderrequired=true&amp;pdpeersearchid=6eec5dbe-916b-4b7a-aa08-9bd3f3538d58-1&amp;ecomp=xsfg&amp;earg=sr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p:cNvSpPr/>
          <p:nvPr/>
        </p:nvSpPr>
        <p:spPr>
          <a:xfrm>
            <a:off x="633454" y="595713"/>
            <a:ext cx="10925091" cy="3167983"/>
          </a:xfrm>
          <a:prstGeom prst="rect">
            <a:avLst/>
          </a:prstGeom>
        </p:spPr>
        <p:txBody>
          <a:bodyPr wrap="square">
            <a:spAutoFit/>
          </a:bodyPr>
          <a:lstStyle/>
          <a:p>
            <a:pPr algn="ctr">
              <a:lnSpc>
                <a:spcPct val="200000"/>
              </a:lnSpc>
            </a:pPr>
            <a:r>
              <a:rPr lang="en-US" sz="5400" b="0" i="1" u="sng">
                <a:effectLst/>
                <a:latin typeface="Algerian" panose="04020705040A02060702" pitchFamily="82" charset="0"/>
                <a:ea typeface="Segoe UI Black" panose="020B0A02040204020203" pitchFamily="34" charset="0"/>
                <a:cs typeface="Arial" panose="020B0604020202020204" pitchFamily="34" charset="0"/>
              </a:rPr>
              <a:t>SCOTUS 2025 </a:t>
            </a: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CASES</a:t>
            </a:r>
          </a:p>
          <a:p>
            <a:pPr algn="ctr">
              <a:lnSpc>
                <a:spcPct val="200000"/>
              </a:lnSpc>
            </a:pPr>
            <a:r>
              <a:rPr lang="en-US" sz="5400" i="1" u="sng" dirty="0">
                <a:latin typeface="Algerian" panose="04020705040A02060702" pitchFamily="82" charset="0"/>
                <a:ea typeface="Segoe UI Black" panose="020B0A02040204020203" pitchFamily="34" charset="0"/>
                <a:cs typeface="Arial" panose="020B0604020202020204" pitchFamily="34" charset="0"/>
              </a:rPr>
              <a:t>AFFECTING</a:t>
            </a: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 SHERIFFS</a:t>
            </a:r>
          </a:p>
        </p:txBody>
      </p:sp>
    </p:spTree>
    <p:extLst>
      <p:ext uri="{BB962C8B-B14F-4D97-AF65-F5344CB8AC3E}">
        <p14:creationId xmlns:p14="http://schemas.microsoft.com/office/powerpoint/2010/main" val="3747185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9DF4C-212C-B9DD-A677-0F98013E5B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55092D-747E-1755-EB61-8A65DACA063F}"/>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1E954290-48ED-5968-6A9D-D52B6E1FBC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90A7A547-4B5D-92E7-FC22-69667C70456B}"/>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E443B7E4-3DB3-4673-8214-CA2307928701}"/>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Barnes said he might have some ID in the trunk. Felix told Barnes to open the trunk from inside the vehicle which Barnes did, and Barnes turned the vehicle off.  This all transpired in less than 2 minutes. Then things began moving even faster. With his right hand resting on his holster, Felix told Barnes to get out of the car. Barnes opened the door but did not exit; instead, he turned the ignition back on. </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3938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D65715-2669-42EB-248D-213333E556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0E2D5E-EB9A-4B01-94C2-5EEEAC2F1627}"/>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221F2457-2FC0-031A-4736-BC1D4AFF7A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B5CE3A3-F1E8-8F6D-2D6A-C25DAC3959A5}"/>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20785893-7342-7CD9-5526-2ACC3D029B44}"/>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Felix unholstered his gun and, as the car began to move forward, jumped onto its doorsill. He twice shouted, “Don’t fucking move.” And with no visibility into the car (because his head was above the roof), he fired two quick shots inside. Barnes was hit, but managed to stop the car. Felix then radioed for back-up. By the time it arrived, Barnes was dead. All told, about five seconds elapsed between when the car started moving and when it stopped. </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076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A93204-9FB5-B457-4304-55CAEFE4BF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25B603-E963-3A84-490C-2E537770A5BA}"/>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D168A504-39B8-B26D-325F-C8BC8F7E76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A43E6D14-3D69-BC67-0268-8B682C41FCC8}"/>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9F9EB2BD-425E-B4FE-DAC2-89E8A6492754}"/>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a:t>
            </a:r>
          </a:p>
          <a:p>
            <a:pPr algn="l">
              <a:spcBef>
                <a:spcPts val="1200"/>
              </a:spcBef>
              <a:defRPr/>
            </a:pPr>
            <a:r>
              <a:rPr lang="en-US" sz="2800" dirty="0"/>
              <a:t>In </a:t>
            </a:r>
            <a:r>
              <a:rPr lang="en-US" sz="2800" i="1" dirty="0"/>
              <a:t>Graham v. Connor</a:t>
            </a:r>
            <a:r>
              <a:rPr lang="en-US" sz="2800" dirty="0"/>
              <a:t>, SCOTUS held that reasonableness of force depends on “the totality of the circumstances.” Four circuits—the Second, Fourth, Fifth, and Eighth—follow </a:t>
            </a:r>
            <a:r>
              <a:rPr lang="en-US" sz="2800" i="1" dirty="0"/>
              <a:t>Graham</a:t>
            </a:r>
            <a:r>
              <a:rPr lang="en-US" sz="2800" dirty="0"/>
              <a:t>. Those circuits evaluate whether a Fourth Amendment violation occurred under the “</a:t>
            </a:r>
            <a:r>
              <a:rPr lang="en-US" sz="2800" dirty="0">
                <a:highlight>
                  <a:srgbClr val="FFFF00"/>
                </a:highlight>
              </a:rPr>
              <a:t>moment of the threat doctrine</a:t>
            </a:r>
            <a:r>
              <a:rPr lang="en-US" sz="2800" dirty="0"/>
              <a:t>,” which evaluates the reasonableness of an officer’s actions only in the narrow window when the officer’s safety was threatened, and not based on events that precede the moment of the threat.</a:t>
            </a:r>
          </a:p>
          <a:p>
            <a:pPr algn="l">
              <a:spcBef>
                <a:spcPts val="1200"/>
              </a:spcBef>
              <a:defRPr/>
            </a:pPr>
            <a:endParaRPr lang="en-US" sz="3200" dirty="0"/>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2771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E83DE-51F8-04EA-06F0-84B895F43A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E1EB17-BB26-E1E3-A983-BF4DE95DC95C}"/>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F647968D-106F-AA3C-F7BF-7BC4E2F934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FE15E6ED-D347-03C0-840E-EE3EBC78C131}"/>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1E6179A4-FBB5-BD4D-27C7-DE5CC6FBAEA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In contrast, eight circuits—the First, Third, Sixth, Seventh, Ninth, Tenth, Eleventh, and D.C. Circuits—reject the moment of the threat doctrine and follow the totality of the circumstances approach, including evaluating the officer’s actions leading up to the use of force and consider an “</a:t>
            </a:r>
            <a:r>
              <a:rPr lang="en-US" sz="3200" dirty="0">
                <a:highlight>
                  <a:srgbClr val="FFFF00"/>
                </a:highlight>
              </a:rPr>
              <a:t>Officer created jeopardy</a:t>
            </a:r>
            <a:r>
              <a:rPr lang="en-US" sz="3200" dirty="0"/>
              <a:t>” theory.  So the issue was whether the moment of threat doctrine applies or the totality of the circumstances analysis applies.  NSA filed an amicus.</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90674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22A9B6-6C40-CAD6-A8AE-30562EDB6F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264042-7B89-389B-ABFB-18F8F5FD9FAE}"/>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CAB15277-80C4-95C7-E21A-9B9C9EFA5E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7852E33E-06E0-B940-D332-FBB7F866890C}"/>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6210C1CB-B402-EB90-12B1-941DA9AD26EC}"/>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2800" dirty="0"/>
              <a:t>In the usual excessive-force case, the District Court noted, the inquiry into reasonableness would involve considering a variety of circumstances. But when an officer has used deadly force, the court continued, “the Fifth Circuit has developed a much narrower approach.” Then, a court could ask only about the situation existing “at the moment of the threat” that sparked the fatal shooting. The District Court identified that moment as “the two seconds before Felix fired his first shot,” when he was standing on the doorsill of a moving vehicle. </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5242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9540CF-1B77-2ED9-AF59-CD3A3E75AD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586481-CFF3-AF87-7BE8-3BC9D0270224}"/>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83E1159F-C8B3-3C90-AB8A-CB9F7C95FE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40CDAE0F-5110-B3E6-4D3A-DFD092F57D13}"/>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233650B4-0383-6C8C-7F20-E7F220AE3F89}"/>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600" dirty="0"/>
              <a:t>At that moment, the court found, an officer could reasonably think himself “at risk of serious harm.” And under the Fifth Circuit’s rule, that fact alone concluded the analysis. The court explained that it could not consider what had transpired up until those last two seconds, including Felix’s decision to jump onto the sill.  The Fifth Circuit affirmed.</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9348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CD149-DD7A-A202-DB21-1126CA6444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A2CF9D-24DD-280C-0FBB-AFA7E64817D1}"/>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A75296C2-6867-4B09-F4C7-48B95D49BD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10C325DE-7247-B043-B21E-7AF675CAF097}"/>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216AD1E3-6E58-FB81-F545-2E9396945219}"/>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In a concurring opinion, Judge Higginbotham (who also authored the panel opinion) expressed “concern” with the Fifth Circuit’s moment-of-threat doctrine. He thought that rule inconsistent with this Court’s directive to assess the reasonableness of an officer’s use of force, including deadly force, by looking to the totality of circumstances. </a:t>
            </a:r>
            <a:r>
              <a:rPr lang="en-US" sz="3200" dirty="0">
                <a:highlight>
                  <a:srgbClr val="FFFF00"/>
                </a:highlight>
              </a:rPr>
              <a:t>And with that wider focus, Judge Higginbotham would have found Felix’s shooting of Barnes unreasonable. </a:t>
            </a:r>
          </a:p>
        </p:txBody>
      </p:sp>
    </p:spTree>
    <p:extLst>
      <p:ext uri="{BB962C8B-B14F-4D97-AF65-F5344CB8AC3E}">
        <p14:creationId xmlns:p14="http://schemas.microsoft.com/office/powerpoint/2010/main" val="4714623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00EB7-8CDF-6109-4CCF-8DD355692D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7AF559-B15D-DA14-F3B7-4AE9C561616A}"/>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3215AE4C-558B-E940-2F3A-2A67C754D1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5DE08A7F-5568-694F-8B77-884C8E74F38B}"/>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852ECC45-A96B-93C6-7696-A3B83A0AA09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2800" dirty="0"/>
              <a:t>HELD: A claim that a law enforcement officer used excessive force during a stop or arrest is analyzed under the Fourth Amendment, which requires that the force deployed be objectively reasonable from “the perspective of a reasonable officer at the scene.” </a:t>
            </a:r>
            <a:r>
              <a:rPr lang="en-US" sz="2800" i="1" dirty="0"/>
              <a:t>Graham v. Connor</a:t>
            </a:r>
            <a:r>
              <a:rPr lang="en-US" sz="2800" dirty="0"/>
              <a:t>.  The inquiry into the reasonableness of police force requires analyzing the “</a:t>
            </a:r>
            <a:r>
              <a:rPr lang="en-US" sz="2800" dirty="0">
                <a:highlight>
                  <a:srgbClr val="FFFF00"/>
                </a:highlight>
              </a:rPr>
              <a:t>totality of the circumstances</a:t>
            </a:r>
            <a:r>
              <a:rPr lang="en-US" sz="2800" dirty="0"/>
              <a:t>.” </a:t>
            </a:r>
            <a:r>
              <a:rPr lang="en-US" sz="2800" i="1" dirty="0"/>
              <a:t>County of Los Angeles v. Mendez </a:t>
            </a:r>
            <a:r>
              <a:rPr lang="en-US" sz="2800" dirty="0"/>
              <a:t>and </a:t>
            </a:r>
            <a:r>
              <a:rPr lang="en-US" sz="2800" i="1" dirty="0"/>
              <a:t>Tennessee v. Garner</a:t>
            </a:r>
            <a:r>
              <a:rPr lang="en-US" sz="2800" dirty="0"/>
              <a:t>. That analysis demands “careful attention to the facts and circumstances relating to the incident.”  </a:t>
            </a:r>
            <a:r>
              <a:rPr lang="en-US" sz="2800" i="1" dirty="0"/>
              <a:t>Graham</a:t>
            </a:r>
            <a:r>
              <a:rPr lang="en-US" sz="2800" dirty="0"/>
              <a:t>.</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79957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650D5-24F2-60A3-717B-C8ACA54066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7F2F3C-DC71-DE8E-DB07-CDAA107B155D}"/>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56039E66-98D3-238A-6D15-F33A97F652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5D70FC3E-8E12-2F3F-5AA5-8F9DF984F517}"/>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ED0DDE22-6CC8-C44C-BBA7-8FFE9C491F73}"/>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dirty="0"/>
              <a:t>Most notable here, the “totality of the circumstances” inquiry has no </a:t>
            </a:r>
          </a:p>
          <a:p>
            <a:pPr algn="l">
              <a:spcBef>
                <a:spcPts val="1200"/>
              </a:spcBef>
              <a:defRPr/>
            </a:pPr>
            <a:r>
              <a:rPr lang="en-US" dirty="0"/>
              <a:t>time limit. While the situation </a:t>
            </a:r>
            <a:r>
              <a:rPr lang="en-US" dirty="0">
                <a:highlight>
                  <a:srgbClr val="FFFF00"/>
                </a:highlight>
              </a:rPr>
              <a:t>at the precise time of the shooting will </a:t>
            </a:r>
          </a:p>
          <a:p>
            <a:pPr algn="l">
              <a:spcBef>
                <a:spcPts val="1200"/>
              </a:spcBef>
              <a:defRPr/>
            </a:pPr>
            <a:r>
              <a:rPr lang="en-US" dirty="0">
                <a:highlight>
                  <a:srgbClr val="FFFF00"/>
                </a:highlight>
              </a:rPr>
              <a:t>often matter most</a:t>
            </a:r>
            <a:r>
              <a:rPr lang="en-US" dirty="0"/>
              <a:t>, earlier facts and circumstances may bear on how a </a:t>
            </a:r>
          </a:p>
          <a:p>
            <a:pPr algn="l">
              <a:spcBef>
                <a:spcPts val="1200"/>
              </a:spcBef>
              <a:defRPr/>
            </a:pPr>
            <a:r>
              <a:rPr lang="en-US" dirty="0"/>
              <a:t>reasonable officer would have understood and responded to later ones.</a:t>
            </a:r>
          </a:p>
          <a:p>
            <a:pPr algn="l">
              <a:spcBef>
                <a:spcPts val="1200"/>
              </a:spcBef>
              <a:defRPr/>
            </a:pPr>
            <a:r>
              <a:rPr lang="en-US" dirty="0"/>
              <a:t>Prior events may show why a reasonable officer would perceive otherwise</a:t>
            </a:r>
          </a:p>
          <a:p>
            <a:pPr algn="l">
              <a:spcBef>
                <a:spcPts val="1200"/>
              </a:spcBef>
              <a:defRPr/>
            </a:pPr>
            <a:r>
              <a:rPr lang="en-US" dirty="0"/>
              <a:t>ambiguous conduct as threatening, or instead as innocuous. </a:t>
            </a:r>
          </a:p>
          <a:p>
            <a:pPr algn="l">
              <a:spcBef>
                <a:spcPts val="1200"/>
              </a:spcBef>
              <a:defRPr/>
            </a:pPr>
            <a:r>
              <a:rPr lang="en-US" i="1" dirty="0"/>
              <a:t>Plumhoff v. Rickard</a:t>
            </a:r>
            <a:r>
              <a:rPr lang="en-US" dirty="0"/>
              <a:t>, 572 U. S. 765, well illustrates this point. There, </a:t>
            </a:r>
          </a:p>
          <a:p>
            <a:pPr algn="l">
              <a:spcBef>
                <a:spcPts val="1200"/>
              </a:spcBef>
              <a:defRPr/>
            </a:pPr>
            <a:r>
              <a:rPr lang="en-US" dirty="0"/>
              <a:t>an officer’s use of deadly force was justified “at the moment” partly</a:t>
            </a:r>
          </a:p>
          <a:p>
            <a:pPr algn="l">
              <a:spcBef>
                <a:spcPts val="1200"/>
              </a:spcBef>
              <a:defRPr/>
            </a:pPr>
            <a:r>
              <a:rPr lang="en-US" dirty="0"/>
              <a:t>because of what had transpired in the preceding period. </a:t>
            </a:r>
            <a:endParaRPr lang="en-US"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10137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4436D-4ECE-BC0F-D192-25BEFEF325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85642C-723B-97FB-BAA8-729247C9D560}"/>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ED4EB560-81E7-DC1A-00FC-879E8D43BA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8E9EEF03-0A06-D50F-6377-EC054C196553}"/>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CFFB7562-A316-0511-C98B-3FC29D5F25B2}"/>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The moment-of-threat rule applied in the courts below prevents that sort of attention to context, and thus conflicts with this Court’s instruction to analyze the totality of the circumstances. By limiting their view to the two seconds before the shooting, the lower courts could not take into account anything preceding that final moment.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4920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E23817-CDA7-E93F-6174-9879101E93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AC4169-0B0D-72CF-4097-80A411990CC3}"/>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CE715BF-603D-BDE9-008D-92C953FCC6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a:extLst>
              <a:ext uri="{FF2B5EF4-FFF2-40B4-BE49-F238E27FC236}">
                <a16:creationId xmlns:a16="http://schemas.microsoft.com/office/drawing/2014/main" id="{E8C7E4FF-6281-43F0-718F-7826ADD7CD15}"/>
              </a:ext>
            </a:extLst>
          </p:cNvPr>
          <p:cNvSpPr/>
          <p:nvPr/>
        </p:nvSpPr>
        <p:spPr>
          <a:xfrm>
            <a:off x="633454" y="595713"/>
            <a:ext cx="10925091" cy="1505990"/>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I. DECISIONS</a:t>
            </a:r>
          </a:p>
        </p:txBody>
      </p:sp>
    </p:spTree>
    <p:extLst>
      <p:ext uri="{BB962C8B-B14F-4D97-AF65-F5344CB8AC3E}">
        <p14:creationId xmlns:p14="http://schemas.microsoft.com/office/powerpoint/2010/main" val="10615882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AE3D72-73A1-DE96-A8C9-F3F1D4D580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1336F7-B28C-65F5-36E6-C5F968F55385}"/>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16C7DF0F-4E4F-77DB-22F5-D65F54AD11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8C5E5FA5-33E3-E04C-BB04-84F84B318BF4}"/>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F0AA7C9E-ECF5-E449-FA7E-C76169993572}"/>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2800" dirty="0"/>
              <a:t>So, for example, they could not consider the reasons for the stop or the earlier interactions between the suspect and officer. And because of that limit, they could not address whether the final two seconds of the encounter would look different if set within a longer timeframe. A rule like that, which precludes consideration of prior events in assessing a police shooting, is not reconcilable with the fact-dependent and context-sensitive approach this Court has prescribed. A court deciding a use-of-force case cannot review the totality of the circumstances if it has put on </a:t>
            </a:r>
            <a:r>
              <a:rPr lang="en-US" sz="2800" dirty="0">
                <a:highlight>
                  <a:srgbClr val="FFFF00"/>
                </a:highlight>
              </a:rPr>
              <a:t>chronological blinders</a:t>
            </a:r>
            <a:r>
              <a:rPr lang="en-US" sz="2800" dirty="0"/>
              <a:t>.</a:t>
            </a:r>
          </a:p>
        </p:txBody>
      </p:sp>
    </p:spTree>
    <p:extLst>
      <p:ext uri="{BB962C8B-B14F-4D97-AF65-F5344CB8AC3E}">
        <p14:creationId xmlns:p14="http://schemas.microsoft.com/office/powerpoint/2010/main" val="29051374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F3C5D3-D851-C4B5-E764-D383839D52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561BD2-7227-C01A-736B-A29DE05358FD}"/>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FFFEB93D-5D3C-A476-CE2C-3DD68CDAEB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B83A2A0C-EA16-AB5C-28D5-77F62353D6CD}"/>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52517332-D678-ED16-041C-3DC90D3B0046}"/>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600" dirty="0"/>
              <a:t>The Court does not address a separate question about whether or how an officer’s own “</a:t>
            </a:r>
            <a:r>
              <a:rPr lang="en-US" sz="3600" dirty="0">
                <a:highlight>
                  <a:srgbClr val="FFFF00"/>
                </a:highlight>
              </a:rPr>
              <a:t>creation of a dangerous situation</a:t>
            </a:r>
            <a:r>
              <a:rPr lang="en-US" sz="3600" dirty="0"/>
              <a:t>” factors into the reasonableness analysis. The courts below never confronted that issue, and it was not the basis of the petition for certiorari. Vacated and remanded 5/15/25. </a:t>
            </a:r>
          </a:p>
        </p:txBody>
      </p:sp>
    </p:spTree>
    <p:extLst>
      <p:ext uri="{BB962C8B-B14F-4D97-AF65-F5344CB8AC3E}">
        <p14:creationId xmlns:p14="http://schemas.microsoft.com/office/powerpoint/2010/main" val="3645084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20BD3E-75C0-BC3A-F1E9-EFC1DFEA40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DDE828-59DF-8C0E-95C5-D0739F8C3106}"/>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31F31B87-0001-5A42-FDF8-7F576D6742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7C5374FF-4A91-1318-DB53-964CD7BD7F66}"/>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E53C83EB-3410-A94E-F900-0BF378E7FEA7}"/>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600" dirty="0"/>
              <a:t>Judge Kavanaugh, concurring.</a:t>
            </a:r>
          </a:p>
          <a:p>
            <a:pPr algn="l">
              <a:spcBef>
                <a:spcPts val="1200"/>
              </a:spcBef>
              <a:defRPr/>
            </a:pPr>
            <a:r>
              <a:rPr lang="en-US" sz="3600" dirty="0"/>
              <a:t>Even for routine traffic violations, traffic stops are fraught with danger to police officers. As this Court noted nearly 50 years ago, a significant percentage of murders of police officers occurs when the officers are making traffic stops. </a:t>
            </a:r>
          </a:p>
        </p:txBody>
      </p:sp>
    </p:spTree>
    <p:extLst>
      <p:ext uri="{BB962C8B-B14F-4D97-AF65-F5344CB8AC3E}">
        <p14:creationId xmlns:p14="http://schemas.microsoft.com/office/powerpoint/2010/main" val="35708596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0193F-61E1-5186-A5E0-D51BBFA5E3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294223-9736-4930-8A6D-38D53672DD33}"/>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B6E41CEE-A109-31AA-33A8-F28BB92A4B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1E84A50D-5B02-5E99-0B32-957B6F060698}"/>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1B7047B0-3DB0-6D5C-56F8-8637B2603224}"/>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Officers cannot let their guard down and assume that any particular traffic stop will be safe—even if a driver is pulled over for nothing more than a speeding violation, a broken taillight, or the like. The driver may be drunk, on drugs, armed, or some combination thereof. Or the driver may have committed (or may be about to commit) a serious crime. People detained for minor offenses such as ordinary traffic violations “can turn out to be the most devious and dangerous criminals. </a:t>
            </a:r>
          </a:p>
        </p:txBody>
      </p:sp>
    </p:spTree>
    <p:extLst>
      <p:ext uri="{BB962C8B-B14F-4D97-AF65-F5344CB8AC3E}">
        <p14:creationId xmlns:p14="http://schemas.microsoft.com/office/powerpoint/2010/main" val="2932950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C95614-26F3-FBEE-BE74-1134AC9EAF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6F1EDF-96F8-A791-5B63-0CDA6DBEF4A8}"/>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3F99C5C1-8A38-62A3-0B9B-EFD9629710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829AECEC-75C3-5E3F-63B2-6ED9F7CA774C}"/>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E4DFAD83-FFE6-CF98-26E3-DF599106EB02}"/>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Timothy McVeigh, the man responsible for the 1995 Oklahoma City bombing, was stopped for a missing license plate, which ultimately led to his apprehension for the bombing. Likewise, serial killer Ted Bundy was pulled over based on a stolen-vehicle alert in Pensacola, Florida. When informed that he was under arrest, Bundy kicked the officer’s legs out from under him, and the two struggled over the officer’s gun before the officer was able to subdue and arrest Bundy. </a:t>
            </a:r>
          </a:p>
        </p:txBody>
      </p:sp>
    </p:spTree>
    <p:extLst>
      <p:ext uri="{BB962C8B-B14F-4D97-AF65-F5344CB8AC3E}">
        <p14:creationId xmlns:p14="http://schemas.microsoft.com/office/powerpoint/2010/main" val="16523341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4DEAE8-0105-029B-4719-DFA1F47506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94968A-9526-19A3-186E-0826DE4FADAF}"/>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34211E79-0D70-1987-F8DB-92D01FD03D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423F5990-FBDB-EFF3-E8C0-8303EF6FFB12}"/>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90D4B8D7-BF08-0E8A-5A7D-3367F67B6B0F}"/>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The possibilities are many. But the key point is a commonsense one: A driver who speeds away from a traffic stop can pose significant dangers to both the officer and the surrounding community.</a:t>
            </a:r>
          </a:p>
          <a:p>
            <a:pPr algn="l">
              <a:spcBef>
                <a:spcPts val="1200"/>
              </a:spcBef>
              <a:defRPr/>
            </a:pPr>
            <a:r>
              <a:rPr lang="en-US" sz="3200" dirty="0"/>
              <a:t>Officer options:</a:t>
            </a:r>
          </a:p>
          <a:p>
            <a:pPr algn="l">
              <a:spcBef>
                <a:spcPts val="1200"/>
              </a:spcBef>
              <a:defRPr/>
            </a:pPr>
            <a:r>
              <a:rPr lang="en-US" sz="3200" dirty="0"/>
              <a:t>First, the officer could simply let the driver go.</a:t>
            </a:r>
          </a:p>
          <a:p>
            <a:pPr algn="l">
              <a:spcBef>
                <a:spcPts val="1200"/>
              </a:spcBef>
              <a:defRPr/>
            </a:pPr>
            <a:r>
              <a:rPr lang="en-US" sz="3200" dirty="0"/>
              <a:t>Second, the officer could get back in his police car and give chase, or could radio other officers to pursue the driver. </a:t>
            </a:r>
          </a:p>
        </p:txBody>
      </p:sp>
    </p:spTree>
    <p:extLst>
      <p:ext uri="{BB962C8B-B14F-4D97-AF65-F5344CB8AC3E}">
        <p14:creationId xmlns:p14="http://schemas.microsoft.com/office/powerpoint/2010/main" val="8481823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9357E-530B-7D62-6D2E-A21DC82FF8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0D8DCB-5EE0-4622-E8D7-ED3F05ED8E65}"/>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D0E50786-F065-AACD-C00E-A4B2617162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7EBF91CD-1BCE-7C0E-5752-A4281E7B4241}"/>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AEE7446D-4B3E-819C-4E6F-AF7AE65B0F7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Third, the officer might try to shoot out the tires of the fleeing car, or otherwise try to hinder the car’s movement, in order to bring it to a stop. </a:t>
            </a:r>
          </a:p>
          <a:p>
            <a:pPr algn="l">
              <a:spcBef>
                <a:spcPts val="1200"/>
              </a:spcBef>
              <a:defRPr/>
            </a:pPr>
            <a:r>
              <a:rPr lang="en-US" sz="3200" dirty="0"/>
              <a:t>Fourth, as happened here, the officer could attempt to stop the fleeing driver at the outset by jumping on or reaching into the car. </a:t>
            </a:r>
          </a:p>
          <a:p>
            <a:pPr algn="l">
              <a:spcBef>
                <a:spcPts val="1200"/>
              </a:spcBef>
              <a:defRPr/>
            </a:pPr>
            <a:r>
              <a:rPr lang="en-US" sz="3200" dirty="0"/>
              <a:t>The point here is that when a driver abruptly pulls away during a traffic stop, an officer has no particularly good or safe options.  </a:t>
            </a:r>
          </a:p>
        </p:txBody>
      </p:sp>
    </p:spTree>
    <p:extLst>
      <p:ext uri="{BB962C8B-B14F-4D97-AF65-F5344CB8AC3E}">
        <p14:creationId xmlns:p14="http://schemas.microsoft.com/office/powerpoint/2010/main" val="18459893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24E61-0B70-E906-88C3-933A8CC678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AC7BE8-C9E8-4A5D-1F66-8EC0A4DBB001}"/>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983559C3-8491-0DBD-8C3F-3EDAB84CDF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1E221EA0-CAF7-F3FB-4657-82EEDFE833EC}"/>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A748A50D-CF60-2F46-EBA4-1F2F81833195}"/>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ON REMAND:</a:t>
            </a:r>
          </a:p>
          <a:p>
            <a:pPr algn="l">
              <a:spcBef>
                <a:spcPts val="1200"/>
              </a:spcBef>
              <a:defRPr/>
            </a:pPr>
            <a:r>
              <a:rPr lang="en-US" sz="3200" dirty="0"/>
              <a:t>Judge </a:t>
            </a:r>
            <a:r>
              <a:rPr lang="en-US" sz="3200" dirty="0" err="1"/>
              <a:t>Higgonbotham</a:t>
            </a:r>
            <a:r>
              <a:rPr lang="en-US" sz="3200" dirty="0"/>
              <a:t> did a 180 and held that Barnes’s flight created immediate danger to Felix and other motorists on the busy freeway. And that Felix had limited options when Barnes attempted to flee.  The judge held Felix acted according to his training when confronted with Barnes’ attempt to evade arrest, and that a reasonable officer would have used deadly force to prevent the flight so no constitutional violation.   </a:t>
            </a:r>
          </a:p>
        </p:txBody>
      </p:sp>
    </p:spTree>
    <p:extLst>
      <p:ext uri="{BB962C8B-B14F-4D97-AF65-F5344CB8AC3E}">
        <p14:creationId xmlns:p14="http://schemas.microsoft.com/office/powerpoint/2010/main" val="363850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E2EFD-E6B7-D69A-D042-033FC092CA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EDE617-93A0-6CFF-DD3E-DF2F8E81B6B9}"/>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CFE4D9A3-3F42-DBDC-9BEA-D7FB59E3D0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a:extLst>
              <a:ext uri="{FF2B5EF4-FFF2-40B4-BE49-F238E27FC236}">
                <a16:creationId xmlns:a16="http://schemas.microsoft.com/office/drawing/2014/main" id="{2E989829-936C-9497-55E6-E6F81937E0FF}"/>
              </a:ext>
            </a:extLst>
          </p:cNvPr>
          <p:cNvSpPr/>
          <p:nvPr/>
        </p:nvSpPr>
        <p:spPr>
          <a:xfrm>
            <a:off x="633454" y="595713"/>
            <a:ext cx="10925091" cy="1505990"/>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TITLE VII </a:t>
            </a:r>
          </a:p>
        </p:txBody>
      </p:sp>
    </p:spTree>
    <p:extLst>
      <p:ext uri="{BB962C8B-B14F-4D97-AF65-F5344CB8AC3E}">
        <p14:creationId xmlns:p14="http://schemas.microsoft.com/office/powerpoint/2010/main" val="4382204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73664-D53F-61D3-0F31-F0E463F5D4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37D0F8-2EF4-777C-15DC-093E2CEAF7B2}"/>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33F4977C-D8BD-5F05-9229-D4F80D69C9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D7123C6C-D13B-1F65-B8E0-F0638FC37E1F}"/>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AMES V. OHIO</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164919C6-7929-99FC-4071-0B3C9DC05EE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600" dirty="0"/>
              <a:t>FACTS:</a:t>
            </a:r>
          </a:p>
          <a:p>
            <a:pPr algn="l">
              <a:spcBef>
                <a:spcPts val="1200"/>
              </a:spcBef>
              <a:defRPr/>
            </a:pPr>
            <a:r>
              <a:rPr lang="en-US" dirty="0"/>
              <a:t>Petitioner Marlean Ames, a heterosexual woman, has worked for the Ohio Department of Youth Services in various roles since 2004. In 2019, the agency interviewed Ames for a new management position but ultimately hired another candidate—a lesbian woman. The agency subsequently demoted Ames from her role as a program administrator and later hired a gay man to fill that role. Ames then filed this lawsuit against the agency under Title VII, alleging that she was denied the management promotion and demoted because of her sexual orientation. The District Court granted summary judgment to the agency, and the Sixth Circuit affirmed. </a:t>
            </a:r>
          </a:p>
        </p:txBody>
      </p:sp>
    </p:spTree>
    <p:extLst>
      <p:ext uri="{BB962C8B-B14F-4D97-AF65-F5344CB8AC3E}">
        <p14:creationId xmlns:p14="http://schemas.microsoft.com/office/powerpoint/2010/main" val="930861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D6EAB-4A56-1155-E40F-7033699209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59DDDB-F324-2BC1-B806-4B0D679340A5}"/>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9397BEE5-1E5C-E4D4-0B05-74F681D746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a:extLst>
              <a:ext uri="{FF2B5EF4-FFF2-40B4-BE49-F238E27FC236}">
                <a16:creationId xmlns:a16="http://schemas.microsoft.com/office/drawing/2014/main" id="{9559222D-D6B2-22D0-A0FD-31FEE5761716}"/>
              </a:ext>
            </a:extLst>
          </p:cNvPr>
          <p:cNvSpPr/>
          <p:nvPr/>
        </p:nvSpPr>
        <p:spPr>
          <a:xfrm>
            <a:off x="633454" y="595713"/>
            <a:ext cx="10925091" cy="3167983"/>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COMMUNITY CARETAKER</a:t>
            </a:r>
          </a:p>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FOURTH AMENDMENT</a:t>
            </a:r>
          </a:p>
        </p:txBody>
      </p:sp>
    </p:spTree>
    <p:extLst>
      <p:ext uri="{BB962C8B-B14F-4D97-AF65-F5344CB8AC3E}">
        <p14:creationId xmlns:p14="http://schemas.microsoft.com/office/powerpoint/2010/main" val="16743476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0B406-3076-4874-FC16-F7C605E5DC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9D151D-F3CC-CB21-4705-91CC8AD41167}"/>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19E0E2A-6606-608C-CCB2-1CB5D6635B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CEEAB96F-DC0E-55B0-76F7-E42DE5770F6F}"/>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AMES V. OHIO</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3EDCC965-C8CF-A70D-AED7-2A10EA81EA93}"/>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600" dirty="0"/>
              <a:t>ISSUE:</a:t>
            </a:r>
          </a:p>
          <a:p>
            <a:pPr algn="l">
              <a:spcBef>
                <a:spcPts val="1200"/>
              </a:spcBef>
              <a:defRPr/>
            </a:pPr>
            <a:r>
              <a:rPr lang="en-US" sz="2800" dirty="0"/>
              <a:t>In analyzing the case, the District Court stated that the plaintiff must make a prima facie showing that the defendant acted with a discriminatory motive. Like the District Court, the Sixth Circuit held that Ames had failed to meet her prima facie burden because she had not shown “ ‘background circumstances to support the suspicion that the defendant is that unusual employer who discriminates against the </a:t>
            </a:r>
            <a:r>
              <a:rPr lang="en-US" sz="2800" dirty="0">
                <a:highlight>
                  <a:srgbClr val="FFFF00"/>
                </a:highlight>
              </a:rPr>
              <a:t>majority.</a:t>
            </a:r>
            <a:r>
              <a:rPr lang="en-US" sz="2800" dirty="0"/>
              <a:t>’ ”  The court reasoned that Ames, as a straight woman, was required to make this showing </a:t>
            </a:r>
            <a:r>
              <a:rPr lang="en-US" sz="2800" dirty="0">
                <a:highlight>
                  <a:srgbClr val="FFFF00"/>
                </a:highlight>
              </a:rPr>
              <a:t>“in addition to the usual ones for establishing a prima facie case.” </a:t>
            </a:r>
          </a:p>
        </p:txBody>
      </p:sp>
    </p:spTree>
    <p:extLst>
      <p:ext uri="{BB962C8B-B14F-4D97-AF65-F5344CB8AC3E}">
        <p14:creationId xmlns:p14="http://schemas.microsoft.com/office/powerpoint/2010/main" val="16809222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C7CFE-AB75-4AAF-A76F-D90AAA238F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2B581E-1E32-620F-545D-219D6DFE8A00}"/>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90A742B2-34F5-A50A-7882-124E998516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2192000" cy="6858000"/>
          </a:xfrm>
          <a:prstGeom prst="rect">
            <a:avLst/>
          </a:prstGeom>
        </p:spPr>
      </p:pic>
      <p:sp>
        <p:nvSpPr>
          <p:cNvPr id="4" name="TextBox 3">
            <a:extLst>
              <a:ext uri="{FF2B5EF4-FFF2-40B4-BE49-F238E27FC236}">
                <a16:creationId xmlns:a16="http://schemas.microsoft.com/office/drawing/2014/main" id="{27C677F3-099D-284A-8B04-02A3C77050AA}"/>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AMES V. OHIO</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6ECC77C4-F061-AAFF-F861-880B51EFB9FF}"/>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600" dirty="0"/>
              <a:t>HELD:</a:t>
            </a:r>
          </a:p>
          <a:p>
            <a:pPr algn="l">
              <a:spcBef>
                <a:spcPts val="1200"/>
              </a:spcBef>
              <a:defRPr/>
            </a:pPr>
            <a:r>
              <a:rPr lang="en-US" sz="2800" dirty="0"/>
              <a:t>The Sixth Circuit’s “background circumstances” rule—which requires members of a </a:t>
            </a:r>
            <a:r>
              <a:rPr lang="en-US" sz="2800" dirty="0">
                <a:highlight>
                  <a:srgbClr val="FFFF00"/>
                </a:highlight>
              </a:rPr>
              <a:t>majority</a:t>
            </a:r>
            <a:r>
              <a:rPr lang="en-US" sz="2800" dirty="0"/>
              <a:t> group to satisfy a heightened evidentiary standard to prevail on a Title VII claim—cannot be squared with the text of Title VII or the Court’s precedents. We conclude that Title VII </a:t>
            </a:r>
            <a:r>
              <a:rPr lang="en-US" sz="2800" dirty="0">
                <a:highlight>
                  <a:srgbClr val="FFFF00"/>
                </a:highlight>
              </a:rPr>
              <a:t>does not impose such a heightened standard on majority group plaintiffs</a:t>
            </a:r>
            <a:r>
              <a:rPr lang="en-US" sz="2800" dirty="0"/>
              <a:t>.  Vacated and remanded 6/5/25.</a:t>
            </a:r>
          </a:p>
        </p:txBody>
      </p:sp>
    </p:spTree>
    <p:extLst>
      <p:ext uri="{BB962C8B-B14F-4D97-AF65-F5344CB8AC3E}">
        <p14:creationId xmlns:p14="http://schemas.microsoft.com/office/powerpoint/2010/main" val="30772647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4A60E-6721-BBA7-4183-417683D590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9EA515-929D-7EB3-8896-52607D36116E}"/>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7B1377D7-5383-9C62-243A-50DBC470A3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a:extLst>
              <a:ext uri="{FF2B5EF4-FFF2-40B4-BE49-F238E27FC236}">
                <a16:creationId xmlns:a16="http://schemas.microsoft.com/office/drawing/2014/main" id="{A5129CB2-BDAC-7010-566B-E4571962A806}"/>
              </a:ext>
            </a:extLst>
          </p:cNvPr>
          <p:cNvSpPr/>
          <p:nvPr/>
        </p:nvSpPr>
        <p:spPr>
          <a:xfrm>
            <a:off x="633454" y="595713"/>
            <a:ext cx="10925091" cy="1505990"/>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PLRA</a:t>
            </a:r>
          </a:p>
        </p:txBody>
      </p:sp>
    </p:spTree>
    <p:extLst>
      <p:ext uri="{BB962C8B-B14F-4D97-AF65-F5344CB8AC3E}">
        <p14:creationId xmlns:p14="http://schemas.microsoft.com/office/powerpoint/2010/main" val="7474501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066112-F9DA-314F-D468-B49216AB1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00E5E3-CE60-7508-8F36-C6FFA507F22A}"/>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5283D732-7E73-AE6E-6525-D786158B65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A310D1F7-CE79-5980-653E-A4694B8889CB}"/>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PERTTU V. RICHARDS</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DCD8087D-2B6E-56BE-281F-A219E263A41F}"/>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Perttu failed to file administrative grievances as required by the PLRA prior to filing suit.  Perttu claimed the administrative grievance procedure was not “available” to him because he was prevented from using it.  He alleged that some of his grievances were destroyed and he was intimidated into not filing any more.  Judge conducted a hearing on the issue and decided that the ARP procedure was available to him.  Perttu claimed that he was </a:t>
            </a:r>
            <a:r>
              <a:rPr lang="en-US" sz="3200" dirty="0">
                <a:highlight>
                  <a:srgbClr val="FFFF00"/>
                </a:highlight>
              </a:rPr>
              <a:t>entitled to a jury trial </a:t>
            </a:r>
            <a:r>
              <a:rPr lang="en-US" sz="3200" dirty="0"/>
              <a:t>on that issue.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24049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ECECD1-56E4-E851-E486-D69A1B176F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398293-4BD6-2288-89D6-AA66632E2AA5}"/>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A85F2AE1-F4DA-6BC4-4417-9631E9E2D2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D8801D4-2965-4EA4-408D-F43854932D51}"/>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PERTTU V. RICHARDS</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5C65D134-7A62-E9B4-CB0D-8C9848FA5C24}"/>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The Sixth Circuit reversed and remanded holding that the </a:t>
            </a:r>
            <a:r>
              <a:rPr lang="en-US" sz="3200" dirty="0">
                <a:hlinkClick r:id="rId3"/>
              </a:rPr>
              <a:t>Seventh Amendment</a:t>
            </a:r>
            <a:r>
              <a:rPr lang="en-US" sz="3200" dirty="0"/>
              <a:t> required a jury trial when the resolution of the exhaustion issue under the PLRA would also resolve a genuine dispute of material fact regarding the merits of the inmate's substantive case.</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39851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3801C-1A02-92C5-A966-2DB45CA057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3ECD0F-1606-B16D-8982-6EFD64AE1BFE}"/>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5EE0C2D1-CF36-54C5-6B92-108961B553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314" y="0"/>
            <a:ext cx="12192000" cy="6858000"/>
          </a:xfrm>
          <a:prstGeom prst="rect">
            <a:avLst/>
          </a:prstGeom>
        </p:spPr>
      </p:pic>
      <p:sp>
        <p:nvSpPr>
          <p:cNvPr id="4" name="TextBox 3">
            <a:extLst>
              <a:ext uri="{FF2B5EF4-FFF2-40B4-BE49-F238E27FC236}">
                <a16:creationId xmlns:a16="http://schemas.microsoft.com/office/drawing/2014/main" id="{ED2EC1D4-429F-9E40-0295-E7CA8DA84AC7}"/>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PERTTU V. RICHARDS</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E0F12B5C-1E95-5069-A7EE-FF1AB646CD8C}"/>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a:t>
            </a:r>
          </a:p>
          <a:p>
            <a:pPr algn="l">
              <a:spcBef>
                <a:spcPts val="1200"/>
              </a:spcBef>
              <a:defRPr/>
            </a:pPr>
            <a:r>
              <a:rPr lang="en-US" sz="3200" dirty="0"/>
              <a:t>In cases subject to the Prison Litigation Reform Act, do prisoners have a right to a jury trial concerning their exhaustion of administrative remedies where disputed facts regarding exhaustion are intertwined with the underlying merits of their claim? NSA filed amicus.</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a:p>
            <a:pPr algn="l">
              <a:spcBef>
                <a:spcPts val="1200"/>
              </a:spcBef>
              <a:defRPr/>
            </a:pPr>
            <a:r>
              <a:rPr lang="en-US" sz="3200" dirty="0"/>
              <a:t>Affirmed 6/18/25.</a:t>
            </a:r>
          </a:p>
        </p:txBody>
      </p:sp>
    </p:spTree>
    <p:extLst>
      <p:ext uri="{BB962C8B-B14F-4D97-AF65-F5344CB8AC3E}">
        <p14:creationId xmlns:p14="http://schemas.microsoft.com/office/powerpoint/2010/main" val="22322672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p:cNvSpPr/>
          <p:nvPr/>
        </p:nvSpPr>
        <p:spPr>
          <a:xfrm>
            <a:off x="633454" y="595713"/>
            <a:ext cx="10925091" cy="1505990"/>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II. PENDING PETITIONS </a:t>
            </a:r>
          </a:p>
        </p:txBody>
      </p:sp>
    </p:spTree>
    <p:extLst>
      <p:ext uri="{BB962C8B-B14F-4D97-AF65-F5344CB8AC3E}">
        <p14:creationId xmlns:p14="http://schemas.microsoft.com/office/powerpoint/2010/main" val="14974248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18DD0C-B096-00B9-9AAD-EC7A090747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69D1FB-6CEB-51B3-2A96-2BC2992FCB0A}"/>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A57834F4-6C70-804E-7000-0068292F83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a:extLst>
              <a:ext uri="{FF2B5EF4-FFF2-40B4-BE49-F238E27FC236}">
                <a16:creationId xmlns:a16="http://schemas.microsoft.com/office/drawing/2014/main" id="{61963AD6-17C0-66FA-0876-91EFB58EB3BE}"/>
              </a:ext>
            </a:extLst>
          </p:cNvPr>
          <p:cNvSpPr/>
          <p:nvPr/>
        </p:nvSpPr>
        <p:spPr>
          <a:xfrm>
            <a:off x="633454" y="595713"/>
            <a:ext cx="10925091" cy="1505990"/>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USE OF FORCE</a:t>
            </a:r>
          </a:p>
        </p:txBody>
      </p:sp>
    </p:spTree>
    <p:extLst>
      <p:ext uri="{BB962C8B-B14F-4D97-AF65-F5344CB8AC3E}">
        <p14:creationId xmlns:p14="http://schemas.microsoft.com/office/powerpoint/2010/main" val="41844649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3860F6-001D-C7F2-735B-FA7D80E508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7EBF15-9FDD-4388-9561-926C917C3172}"/>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9FE981BF-4A02-3C7A-1881-5BD723E48E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F44FE858-EB74-8DD8-CA4B-AFE4BF7BD28E}"/>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SMITH V. SCOTT</a:t>
            </a:r>
          </a:p>
          <a:p>
            <a:pPr algn="ctr"/>
            <a:r>
              <a:rPr lang="en-US" sz="2400" b="1" u="sng" dirty="0">
                <a:solidFill>
                  <a:srgbClr val="002060"/>
                </a:solidFill>
                <a:latin typeface="Arial" panose="020B0604020202020204" pitchFamily="34" charset="0"/>
                <a:cs typeface="Arial" panose="020B0604020202020204" pitchFamily="34" charset="0"/>
              </a:rPr>
              <a:t>9</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A41CE18A-14E2-1E2A-E9EB-837CDFCAEC1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Officers responded to a call from Scott, a paranoid schizophrenic, who was hallucinating about armed, would-be intruders outside his apartment. Scott also had methamphetamine in his system. </a:t>
            </a:r>
          </a:p>
          <a:p>
            <a:pPr algn="l">
              <a:spcBef>
                <a:spcPts val="1200"/>
              </a:spcBef>
              <a:defRPr/>
            </a:pPr>
            <a:r>
              <a:rPr lang="en-US" sz="3200" dirty="0"/>
              <a:t>During the encounter that followed, Scott produced two weapons—a metal pipe and a knife—but refused to submit to a patdown and refused other police instructions. </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7574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A204F-A4E2-4AC4-1972-22F37A78B9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F89623-077F-ACEF-78EC-AD1D7F8307AE}"/>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10B08668-23D2-B5D2-1F22-27582DE018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AB8D649-BD82-9298-F880-3BD0817F9E53}"/>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SMITH V. SCOTT</a:t>
            </a:r>
          </a:p>
          <a:p>
            <a:pPr algn="ctr"/>
            <a:r>
              <a:rPr lang="en-US" sz="2400" b="1" u="sng" dirty="0">
                <a:solidFill>
                  <a:srgbClr val="002060"/>
                </a:solidFill>
                <a:latin typeface="Arial" panose="020B0604020202020204" pitchFamily="34" charset="0"/>
                <a:cs typeface="Arial" panose="020B0604020202020204" pitchFamily="34" charset="0"/>
              </a:rPr>
              <a:t>9</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2289BFC2-4F24-A726-5A15-D61F3CB466A0}"/>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The officers attempted to handcuff Scott for their safety. They used </a:t>
            </a:r>
            <a:r>
              <a:rPr lang="en-US" sz="3200" dirty="0">
                <a:highlight>
                  <a:srgbClr val="FFFF00"/>
                </a:highlight>
              </a:rPr>
              <a:t>bodyweight pressure </a:t>
            </a:r>
            <a:r>
              <a:rPr lang="en-US" sz="3200" dirty="0"/>
              <a:t>to restrain Scott for no longer than 95 seconds and immediately moved him to the </a:t>
            </a:r>
            <a:r>
              <a:rPr lang="en-US" sz="3200" dirty="0">
                <a:highlight>
                  <a:srgbClr val="FFFF00"/>
                </a:highlight>
              </a:rPr>
              <a:t>recovery position </a:t>
            </a:r>
            <a:r>
              <a:rPr lang="en-US" sz="3200" dirty="0"/>
              <a:t>once handcuffing was complete. Scott was conscious and speaking throughout that process and did not show signs of respiratory distress. Several minutes later, Scott experienced medical distress and after a medical transport, he was pronounced dead. </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4703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FFFF7-4A70-A175-9379-3CB86FC9D4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571FE2-6B8A-8664-F403-0F8976077EAA}"/>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F50EA570-602B-D48F-7AE7-9645EA9A25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1F92C039-FC04-D192-22D4-541BBD53E2D9}"/>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CASE V. MONTANA</a:t>
            </a:r>
          </a:p>
          <a:p>
            <a:pPr algn="ctr"/>
            <a:r>
              <a:rPr lang="en-US" sz="2400" b="1" u="sng" dirty="0">
                <a:solidFill>
                  <a:srgbClr val="002060"/>
                </a:solidFill>
                <a:latin typeface="Arial" panose="020B0604020202020204" pitchFamily="34" charset="0"/>
                <a:cs typeface="Arial" panose="020B0604020202020204" pitchFamily="34" charset="0"/>
              </a:rPr>
              <a:t>S.CT. MONTANA</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34B2F72-0A8E-2154-428C-5ED0CF19EFD5}"/>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Case’s ex-girlfriend, J.H., called police dispatch and asserted that Case had threatened suicide during a telephone argument that evening. J.H. purportedly became concerned when Case said that “he was going to get a note or something like that,” and threatened to harm any officers that came to his home if she called the police. J.H. claimed Case “was threatening suicide and the phone just went silent, and she didn’t get a response.”  Case said he had a loaded gun, and J.H. heard clicking and she thought she heard a pop at the end.</a:t>
            </a:r>
            <a:endParaRPr lang="en-US"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76594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48FF3-4FE9-1674-7173-44A77F4732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91C296-EED2-7120-E223-37B39E36A5F9}"/>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81CE5AF8-B952-29AB-4819-D38F5871F2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093BD64-AE38-1295-0BF8-4202FD53289B}"/>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SMITH V. SCOTT</a:t>
            </a:r>
          </a:p>
          <a:p>
            <a:pPr algn="ctr"/>
            <a:r>
              <a:rPr lang="en-US" sz="2400" b="1" u="sng" dirty="0">
                <a:solidFill>
                  <a:srgbClr val="002060"/>
                </a:solidFill>
                <a:latin typeface="Arial" panose="020B0604020202020204" pitchFamily="34" charset="0"/>
                <a:cs typeface="Arial" panose="020B0604020202020204" pitchFamily="34" charset="0"/>
              </a:rPr>
              <a:t>9</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9C14AB5-CDAF-F60E-B75C-07C1C5399E9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algn="l">
              <a:spcBef>
                <a:spcPts val="1200"/>
              </a:spcBef>
              <a:defRPr/>
            </a:pPr>
            <a:r>
              <a:rPr lang="en-US" sz="2800" dirty="0"/>
              <a:t>Viewing the facts from the officers’ perspective at the time, did the officers act reasonably under the Fourth Amendment by using bodyweight pressure to restrain a potentially armed and actively resisting individual only until handcuffing could be accomplished? </a:t>
            </a:r>
          </a:p>
          <a:p>
            <a:pPr algn="l">
              <a:spcBef>
                <a:spcPts val="1200"/>
              </a:spcBef>
              <a:defRPr/>
            </a:pPr>
            <a:r>
              <a:rPr lang="en-US" sz="2800" dirty="0"/>
              <a:t>2. Did the panel err in denying </a:t>
            </a:r>
            <a:r>
              <a:rPr lang="en-US" sz="2800" dirty="0">
                <a:highlight>
                  <a:srgbClr val="FFFF00"/>
                </a:highlight>
              </a:rPr>
              <a:t>qualified immunity </a:t>
            </a:r>
            <a:r>
              <a:rPr lang="en-US" sz="2800" dirty="0"/>
              <a:t>where no case clearly established that </a:t>
            </a:r>
            <a:r>
              <a:rPr lang="en-US" sz="2800" dirty="0">
                <a:highlight>
                  <a:srgbClr val="FFFF00"/>
                </a:highlight>
              </a:rPr>
              <a:t>pre-handcuffing bodyweight pressure </a:t>
            </a:r>
            <a:r>
              <a:rPr lang="en-US" sz="2800" dirty="0"/>
              <a:t>violates the Fourth Amendment?   Pet. stage.  Dist. for conf. of 1/9/26.</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18200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DEDAC-9179-067A-1C2E-0AF726F74A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0A7E6B-17EB-F43F-AC32-19A7413BCE87}"/>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44DEA17-3E40-6B86-1B74-D39AFEFF10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635" y="0"/>
            <a:ext cx="12192000" cy="6858000"/>
          </a:xfrm>
          <a:prstGeom prst="rect">
            <a:avLst/>
          </a:prstGeom>
        </p:spPr>
      </p:pic>
      <p:sp>
        <p:nvSpPr>
          <p:cNvPr id="4" name="TextBox 3">
            <a:extLst>
              <a:ext uri="{FF2B5EF4-FFF2-40B4-BE49-F238E27FC236}">
                <a16:creationId xmlns:a16="http://schemas.microsoft.com/office/drawing/2014/main" id="{460FAA3D-58D7-B7A9-3ECD-401A7BE5E506}"/>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Griffiths v. Keith</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FC9EDA08-1DB7-3308-4F74-00AF8460C8E1}"/>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This action under 42 U.S.C. §1983 concerns the use of deadly force by a police officer who was confronted with an armed suspect that ignored repeated commands to drop a weapon, and proceeded to flee with gun in hand, and was in a position to fire his weapon at the officer or nearby bystanders at any moment. </a:t>
            </a:r>
          </a:p>
          <a:p>
            <a:pPr algn="l">
              <a:spcBef>
                <a:spcPts val="1200"/>
              </a:spcBef>
              <a:defRPr/>
            </a:pPr>
            <a:r>
              <a:rPr lang="en-US" dirty="0"/>
              <a:t>Sixth Circuit held that a police officer cannot use deadly force against an armed, fleeing suspect who has refused to drop his weapon unless the suspect turns and points his gun at the officer.</a:t>
            </a:r>
            <a:endParaRPr lang="en-US"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22983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1F51C-0E74-DA0E-40FD-E548AEA812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54D210-9E3A-D431-8451-E4ED6AFEFEAA}"/>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D8E816A2-F9D9-3AAC-3345-6290ACC770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635" y="0"/>
            <a:ext cx="12192000" cy="6858000"/>
          </a:xfrm>
          <a:prstGeom prst="rect">
            <a:avLst/>
          </a:prstGeom>
        </p:spPr>
      </p:pic>
      <p:sp>
        <p:nvSpPr>
          <p:cNvPr id="4" name="TextBox 3">
            <a:extLst>
              <a:ext uri="{FF2B5EF4-FFF2-40B4-BE49-F238E27FC236}">
                <a16:creationId xmlns:a16="http://schemas.microsoft.com/office/drawing/2014/main" id="{45DE00E2-A54C-6FD9-E9B7-7713147C63F7}"/>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Griffiths v. Keith</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B9288018-0F23-6E0F-1961-18EF9FA61AC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marL="457200" indent="-457200" algn="l">
              <a:spcBef>
                <a:spcPts val="1200"/>
              </a:spcBef>
              <a:buAutoNum type="arabicPeriod"/>
              <a:defRPr/>
            </a:pPr>
            <a:r>
              <a:rPr lang="en-US" dirty="0"/>
              <a:t>Whether a police officer must wait until an armed, fleeing suspect turns and points his gun at the officer before using deadly force where, as here, the suspect refuses to comply with an officer’s commands to drop his weapon, and proceeds to flee with the gun in his hand and could, at any moment, turn and fire upon the officer in a split second.</a:t>
            </a:r>
          </a:p>
          <a:p>
            <a:pPr marL="457200" indent="-457200" algn="l">
              <a:spcBef>
                <a:spcPts val="1200"/>
              </a:spcBef>
              <a:buAutoNum type="arabicPeriod"/>
              <a:defRPr/>
            </a:pPr>
            <a:r>
              <a:rPr lang="en-US" dirty="0"/>
              <a:t>Whether the court of appeals violated existing Supreme Court precedent by merely citing the general rule in defining a clearly established right, and by failing to identify any case where an officer acting under similar circumstances was held to have violated the Fourth Amendment.  Pet. stage.  Response due 1/21/26.    </a:t>
            </a:r>
            <a:endParaRPr lang="en-US"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38829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p:cNvSpPr/>
          <p:nvPr/>
        </p:nvSpPr>
        <p:spPr>
          <a:xfrm>
            <a:off x="633454" y="595713"/>
            <a:ext cx="10925091" cy="1505990"/>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RLUIPA</a:t>
            </a:r>
          </a:p>
        </p:txBody>
      </p:sp>
    </p:spTree>
    <p:extLst>
      <p:ext uri="{BB962C8B-B14F-4D97-AF65-F5344CB8AC3E}">
        <p14:creationId xmlns:p14="http://schemas.microsoft.com/office/powerpoint/2010/main" val="20428051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C5CEEC-2BDB-B15D-7773-C8A920D7C9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BD77A4-9BDA-3284-AF78-8A795CAC76E9}"/>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044257EF-5AAB-B39A-3C41-F911789E3E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9AC6BB8F-750E-E9E3-F230-EBE3227602F2}"/>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Landor v. LA. DOC, ET AL.</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84007DA5-2377-791A-2972-D1FD02DAF235}"/>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Landor was a devout Rastafarian who vowed to let the locks of the hair of his head grow, a promise known as the Nazarite Vow. When he began a five-month term of incarceration in Louisiana prison, he had kept that promise for almost two decades. His locks fell nearly to his knees. When transferred to Raymond Laborde Correctional Center, he was strapped down and shaved bald.</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92296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FA5EA-FA12-B637-B920-D02313865C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635244-D6AE-7468-1650-A9D4B679B565}"/>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5E256A64-7155-A487-69CC-9D53E76AD8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AE5C8E57-0534-2101-9E51-B73DD6915A67}"/>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Landor v. LA. DOC, ET AL.</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DDCD8613-B343-28FE-D660-66CD34E898B4}"/>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Once released, Landor brought individual-capacity damages claims under RLUIPA against Warden Myers and James LeBlanc, the Secretary of Louisiana’s Department of Corrections and Public Safety, as well as the John Doe guards who allegedly played a role in Landor’s religious abuse.  The District Court granted defendants’ motion to dismiss.  The Fifth Circuit reaffirmed its rule that individual-capacity damages are not available under RLUIPA.</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88056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41638-E4A7-33D6-BAFC-0714CFBAEF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2B39D2-0CD9-7B42-447B-CC01D4BE4925}"/>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8FEE2298-283B-7C6E-5232-CBF96A3339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0AE7205-9AD4-2F5B-BED9-604F7A621158}"/>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Landor v. LA. DOC, ET AL.</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EF41BF8A-92D5-B1A2-39B9-5D2115F1C88B}"/>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a:t>
            </a:r>
          </a:p>
          <a:p>
            <a:pPr algn="l">
              <a:spcBef>
                <a:spcPts val="1200"/>
              </a:spcBef>
              <a:defRPr/>
            </a:pPr>
            <a:r>
              <a:rPr lang="en-US" sz="3200" dirty="0"/>
              <a:t>Under RLUIPA, can an inmate seek money damages from officials in their individual capacities?  Merits stage. Argued 11/10/25.</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841131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B3BCA-C1D6-13E8-AFC4-F2DDC95248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4EFDEF-20F4-1A53-F43C-A08A54C8AD86}"/>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8280F2C5-7146-604C-4600-AAE400B935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4FA175-0CCA-BAC5-70A1-40008E562D9C}"/>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Roybal v. Griffith</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FA47728-35CB-9413-F82D-B4B3178A9147}"/>
              </a:ext>
            </a:extLst>
          </p:cNvPr>
          <p:cNvSpPr txBox="1">
            <a:spLocks/>
          </p:cNvSpPr>
          <p:nvPr/>
        </p:nvSpPr>
        <p:spPr>
          <a:xfrm>
            <a:off x="1788459" y="1690688"/>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In July 2020, Darlene Griffith entered the jail system in El Paso County, Colorado, as a pretrial detainee. At the time, Griffith identified as a “transgender female”; she had changed her name, altered her physical appearance to appear female, and taken feminizing hormones, which caused Griffith to develop breasts. Griffith, however, still had unaltered biologically male reproductive anatomy, including a penis and scrotum.</a:t>
            </a:r>
          </a:p>
        </p:txBody>
      </p:sp>
    </p:spTree>
    <p:extLst>
      <p:ext uri="{BB962C8B-B14F-4D97-AF65-F5344CB8AC3E}">
        <p14:creationId xmlns:p14="http://schemas.microsoft.com/office/powerpoint/2010/main" val="720454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F7306-7617-A19E-91E4-604837806D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46FE07-310E-7574-F191-35BDD5983FF2}"/>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84B670B0-6DC5-790C-B558-9737EDB6FF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6BE1BF9-1105-7D37-BA1B-F427E4FF548E}"/>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Roybal v. Griffith</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1E856E4B-84E5-810C-D60D-9F3998DBA5BE}"/>
              </a:ext>
            </a:extLst>
          </p:cNvPr>
          <p:cNvSpPr txBox="1">
            <a:spLocks/>
          </p:cNvSpPr>
          <p:nvPr/>
        </p:nvSpPr>
        <p:spPr>
          <a:xfrm>
            <a:off x="1788459" y="1690688"/>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Despite this, Griffith asked deputies to be housed in a female unit based on her female identity. The deputies declined Griffith’s request because the County generally makes custodial assignments based on an inmate’s or detainee’s genitals. Griffith was therefore assigned to a male housing unit during her detention. </a:t>
            </a:r>
          </a:p>
        </p:txBody>
      </p:sp>
    </p:spTree>
    <p:extLst>
      <p:ext uri="{BB962C8B-B14F-4D97-AF65-F5344CB8AC3E}">
        <p14:creationId xmlns:p14="http://schemas.microsoft.com/office/powerpoint/2010/main" val="421654322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F881C-E9CF-CC63-60B3-6565EEED7A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204A38-ECC4-DF15-6A34-1E79C43D7884}"/>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35B0E6D7-291A-0466-EE86-53E82040BB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1246665C-2364-A5D3-46DC-C599FB60998F}"/>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Roybal v. Griffith</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FA480D6C-5CC3-B3AB-046D-9A9CDCF20932}"/>
              </a:ext>
            </a:extLst>
          </p:cNvPr>
          <p:cNvSpPr txBox="1">
            <a:spLocks/>
          </p:cNvSpPr>
          <p:nvPr/>
        </p:nvSpPr>
        <p:spPr>
          <a:xfrm>
            <a:off x="1788459" y="1690688"/>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As with all pretrial detainees, Griffith underwent a visual body-cavity inspection when booked during the intake process.  Griffith insisted that a female officer perform the strip search, including searching her male genitals. </a:t>
            </a:r>
          </a:p>
        </p:txBody>
      </p:sp>
    </p:spTree>
    <p:extLst>
      <p:ext uri="{BB962C8B-B14F-4D97-AF65-F5344CB8AC3E}">
        <p14:creationId xmlns:p14="http://schemas.microsoft.com/office/powerpoint/2010/main" val="3173534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197E4-341E-82C3-535E-3CFB483C2A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166654-1AF4-CCA2-3C6D-610681B31920}"/>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B0CC5F66-03E3-F907-40F9-486BD1FE33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BADE297F-39D9-3122-9792-100E0552C347}"/>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CASE V. MONTANA</a:t>
            </a:r>
          </a:p>
          <a:p>
            <a:pPr algn="ctr"/>
            <a:r>
              <a:rPr lang="en-US" sz="2400" b="1" u="sng" dirty="0">
                <a:solidFill>
                  <a:srgbClr val="002060"/>
                </a:solidFill>
                <a:latin typeface="Arial" panose="020B0604020202020204" pitchFamily="34" charset="0"/>
                <a:cs typeface="Arial" panose="020B0604020202020204" pitchFamily="34" charset="0"/>
              </a:rPr>
              <a:t>S.CT. MONTANA</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4EE72EFF-8B9C-AB73-D6BE-D079682F009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Officers responded to  Case’s residence, knocked but did not get a response. </a:t>
            </a:r>
            <a:r>
              <a:rPr lang="en-US" dirty="0">
                <a:highlight>
                  <a:srgbClr val="FFFF00"/>
                </a:highlight>
              </a:rPr>
              <a:t>Officers were familiar with Case’s history of alcohol abuse and mental-health issues. </a:t>
            </a:r>
            <a:r>
              <a:rPr lang="en-US" dirty="0"/>
              <a:t>Critically, they were also aware of a prior encounter with Case that the police treated “as an attempt to elicit a defensive response, i.e., a ‘suicide-by-cop.’”  </a:t>
            </a:r>
            <a:r>
              <a:rPr lang="en-US" dirty="0">
                <a:highlight>
                  <a:srgbClr val="FFFF00"/>
                </a:highlight>
              </a:rPr>
              <a:t>Officers made entry into the home</a:t>
            </a:r>
            <a:r>
              <a:rPr lang="en-US" dirty="0"/>
              <a:t>, confronted Case who had a dark object in his waistband, and shot Case wounding him.  A gun was located next to Case.  Officers charged Case with felony assault on a peace officer. Case thereafter filed a motion to suppress the evidence obtained from the officers’ warrantless entry into, and search of, his home which was denied. Case was convicted.</a:t>
            </a:r>
            <a:endParaRPr lang="en-US"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22095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8F5B5-5C2C-97FF-32C1-51A155A12B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EAEF7D-F4F0-E802-DB4E-1960C022D77C}"/>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EDDF8D53-DD56-A333-0A68-088148972D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BBEC971B-810A-1C12-7069-9959FFEE0034}"/>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Roybal v. Griffith</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80E52A2A-DFAB-1E59-7E84-37106AE74EBD}"/>
              </a:ext>
            </a:extLst>
          </p:cNvPr>
          <p:cNvSpPr txBox="1">
            <a:spLocks/>
          </p:cNvSpPr>
          <p:nvPr/>
        </p:nvSpPr>
        <p:spPr>
          <a:xfrm>
            <a:off x="1788459" y="1690688"/>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Two deputies performed the search. Consistent with the County’s policy, a female deputy searched Griffith above the waist by asking Griffith to remove her shirt so the deputy could inspect under Griffith’s clothing, including the breasts Griffith had developed from taking feminizing hormones.  The female deputy then left the examination room. A male deputy conducted the remainder of the search, including searching Griffith’s penis and scrotum and visually inspecting Griffith’s body cavities below the waist.  Griffith alleges the male deputy made inappropriate comments to her during the examination.  She further alleges that, after booking, she was subjected to pat-down searches by male deputies while in the jail’s male housing ward.</a:t>
            </a:r>
          </a:p>
        </p:txBody>
      </p:sp>
    </p:spTree>
    <p:extLst>
      <p:ext uri="{BB962C8B-B14F-4D97-AF65-F5344CB8AC3E}">
        <p14:creationId xmlns:p14="http://schemas.microsoft.com/office/powerpoint/2010/main" val="14161137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5EA45D-5F35-3625-E7C4-C0C34016C6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0E137E-1100-4C7E-C909-C4BB8FDD92F1}"/>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18A63080-203C-211C-EBBD-9557EEC494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EA92C077-580A-D81D-818B-E5C3080A6959}"/>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Roybal v. Griffith</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CFD80B3B-36D9-1328-313D-02F5E5A0713A}"/>
              </a:ext>
            </a:extLst>
          </p:cNvPr>
          <p:cNvSpPr txBox="1">
            <a:spLocks/>
          </p:cNvSpPr>
          <p:nvPr/>
        </p:nvSpPr>
        <p:spPr>
          <a:xfrm>
            <a:off x="1788459" y="1690688"/>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Griffith filed a 16- count complaint against the County, the sheriff, and six commanders and deputies. Relevant here, Griffith claimed (1) the County’s housing and commissary policies violated her rights under the Equal Protection Clause of the Fourteenth Amendment by denying her housing in a female unit and denying her access to products available to biologically female inmates; and (2) the County’s strip-search policy violated her Fourth and Fourteenth Amendment rights by subjecting her to cross-identified-gender searches (i.e., searches by male deputies).</a:t>
            </a:r>
          </a:p>
        </p:txBody>
      </p:sp>
    </p:spTree>
    <p:extLst>
      <p:ext uri="{BB962C8B-B14F-4D97-AF65-F5344CB8AC3E}">
        <p14:creationId xmlns:p14="http://schemas.microsoft.com/office/powerpoint/2010/main" val="38808153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6D1EB-B7C5-C16A-C8EC-EFB9DE435E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53C5FA-3C8F-8354-0347-71BC81D62A24}"/>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D9E72B9D-EC77-F928-B462-7630D23944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5058602F-8F33-7DCE-7959-A697BE8AEAB2}"/>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Roybal v. Griffith</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B3C554E4-BDA7-D821-B1CA-AF020965F1D3}"/>
              </a:ext>
            </a:extLst>
          </p:cNvPr>
          <p:cNvSpPr txBox="1">
            <a:spLocks/>
          </p:cNvSpPr>
          <p:nvPr/>
        </p:nvSpPr>
        <p:spPr>
          <a:xfrm>
            <a:off x="1788459" y="1690688"/>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District court dismissed.  Griffith appealed. Chief among Griffith’s contentions was that heightened scrutiny applied to her equal-protection claims. In a 2-1 decision, the majority agreed, holding that a distinction based on transgender identity is necessarily a classification or discrimination based on sex and that all sex-based classifications warrant heightened scrutiny. </a:t>
            </a:r>
          </a:p>
        </p:txBody>
      </p:sp>
    </p:spTree>
    <p:extLst>
      <p:ext uri="{BB962C8B-B14F-4D97-AF65-F5344CB8AC3E}">
        <p14:creationId xmlns:p14="http://schemas.microsoft.com/office/powerpoint/2010/main" val="242567787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4B10D-C86A-959E-8446-1FF66C48FD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1B19DB-CF4D-0645-F76B-ACC105848861}"/>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D5AE8B99-658F-1DD5-FBC5-A312B63266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CFA8312-6C56-B136-B561-8172A70F0E69}"/>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Roybal v. Griffith</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1C16AFDB-861A-EC0B-AEB4-D343E4D15A0E}"/>
              </a:ext>
            </a:extLst>
          </p:cNvPr>
          <p:cNvSpPr txBox="1">
            <a:spLocks/>
          </p:cNvSpPr>
          <p:nvPr/>
        </p:nvSpPr>
        <p:spPr>
          <a:xfrm>
            <a:off x="1788459" y="1690688"/>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The majority also reversed the dismissal of Griffith’s cross-identified-gender strip-search claim. In an unprecedented ruling, the majority held a male deputy’s participation in the strip search of a transgender female detainee has no reasonable relationship to a legitimate governmental objective. In other words, it is unconstitutional for a male officer to strip search a biologically male inmate or detainee who identifies as female, even if the inmate or detainee still has male genitals. </a:t>
            </a:r>
          </a:p>
        </p:txBody>
      </p:sp>
    </p:spTree>
    <p:extLst>
      <p:ext uri="{BB962C8B-B14F-4D97-AF65-F5344CB8AC3E}">
        <p14:creationId xmlns:p14="http://schemas.microsoft.com/office/powerpoint/2010/main" val="359605397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37DE5-F98D-5D32-5B51-CEFC5F4BFB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7A1BD8-C5BE-A8A2-A088-9208EA4530AC}"/>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71972A0-9340-582C-13AD-1D245FCCAF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0356DE3F-5418-B8D2-BE98-21D1F8610C35}"/>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Roybal v. Griffith</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EDD0F6-D929-929E-B203-200FEC14CBF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marL="514350" indent="-514350" algn="l">
              <a:spcBef>
                <a:spcPts val="1200"/>
              </a:spcBef>
              <a:buAutoNum type="arabicParenBoth"/>
              <a:defRPr/>
            </a:pPr>
            <a:r>
              <a:rPr lang="en-US" sz="2800" dirty="0"/>
              <a:t>Whether a transgender inmate’s challenge to sex-based prison policies is subject to heightened scrutiny under United States v. Virginia, or subject to the deferential standard of “reasonable relationship to legitimate penological interests” under Turner v. Safley; and </a:t>
            </a:r>
          </a:p>
          <a:p>
            <a:pPr marL="514350" indent="-514350" algn="l">
              <a:spcBef>
                <a:spcPts val="1200"/>
              </a:spcBef>
              <a:buAutoNum type="arabicParenBoth"/>
              <a:defRPr/>
            </a:pPr>
            <a:r>
              <a:rPr lang="en-US" sz="2800" dirty="0"/>
              <a:t>whether a rule prohibiting cross-identified-gender strip searches in prisons is contrary to the flexible and deferential rule adopted in Bell v. Wolfish and reaffirmed in Florence v. Board of Chosen Freeholders of County of Burlington.  Pet. stage.  Dist. for Conf. 12/12/25.</a:t>
            </a:r>
          </a:p>
        </p:txBody>
      </p:sp>
    </p:spTree>
    <p:extLst>
      <p:ext uri="{BB962C8B-B14F-4D97-AF65-F5344CB8AC3E}">
        <p14:creationId xmlns:p14="http://schemas.microsoft.com/office/powerpoint/2010/main" val="153681057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619EF-3C91-C9F2-DA88-E0D16D8C47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56A5EB-78A0-7B97-BD54-11422AD64A71}"/>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25472230-9015-F243-80F1-9E65590285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6D3608CD-AE82-533E-BCE8-A1F6D5B73C0B}"/>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District of Columbia v. R.W.</a:t>
            </a:r>
          </a:p>
          <a:p>
            <a:pPr algn="ctr"/>
            <a:r>
              <a:rPr lang="en-US" sz="2400" b="1" u="sng" dirty="0">
                <a:solidFill>
                  <a:srgbClr val="002060"/>
                </a:solidFill>
                <a:latin typeface="Arial" panose="020B0604020202020204" pitchFamily="34" charset="0"/>
                <a:cs typeface="Arial" panose="020B0604020202020204" pitchFamily="34" charset="0"/>
              </a:rPr>
              <a:t>DC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2DE17A68-708F-6FC4-F5A9-F336769929FC}"/>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An officer received a dispatch call around 2:00 a.m. reporting a suspicious or stolen vehicle at a particular apartment building. As the officer pulled into the building’s small parking lot, he saw that only one car was occupied. Upon seeing the marked police cruiser, two people fled unprovoked from the back of the car into the nearby woods. The car then began to back out of its parking space with one of the doors still wide open. </a:t>
            </a:r>
          </a:p>
        </p:txBody>
      </p:sp>
    </p:spTree>
    <p:extLst>
      <p:ext uri="{BB962C8B-B14F-4D97-AF65-F5344CB8AC3E}">
        <p14:creationId xmlns:p14="http://schemas.microsoft.com/office/powerpoint/2010/main" val="413807445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6FE4ED-87C8-7948-F3F8-90E3DC6AC5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BBB9CC-A2C2-E9D7-467D-E55213E7949D}"/>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C2713FDF-821A-9F72-5588-0BC9B55B71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CF96FFD6-DCDC-1F01-A9DA-A66449B51037}"/>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District of Columbia v. R.W.</a:t>
            </a:r>
          </a:p>
          <a:p>
            <a:pPr algn="ctr"/>
            <a:r>
              <a:rPr lang="en-US" sz="2400" b="1" u="sng" dirty="0">
                <a:solidFill>
                  <a:srgbClr val="002060"/>
                </a:solidFill>
                <a:latin typeface="Arial" panose="020B0604020202020204" pitchFamily="34" charset="0"/>
                <a:cs typeface="Arial" panose="020B0604020202020204" pitchFamily="34" charset="0"/>
              </a:rPr>
              <a:t>DC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90F523B7-9E36-5299-051D-4CEFE93F2F1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Within moments of stopping the driver, the officer observed a smashed window and punched-out ignition, confirming that the vehicle had been stolen. Yet the court below concluded that the stop was unjustified because two of the facts known to the  officer—the suspicious vehicle report and the passengers’ unprovoked flight—should not have been considered as part of the totality of the circumstances. Those two facts, the court held, had to be excluded from the Fourth Amendment analysis because each fact standing alone could not support reasonable articulable suspicion. </a:t>
            </a:r>
          </a:p>
        </p:txBody>
      </p:sp>
    </p:spTree>
    <p:extLst>
      <p:ext uri="{BB962C8B-B14F-4D97-AF65-F5344CB8AC3E}">
        <p14:creationId xmlns:p14="http://schemas.microsoft.com/office/powerpoint/2010/main" val="99262095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F65D3-63F3-0698-226F-2E54FECE86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CC9FBE-052F-D3B7-C083-DBCD25639CFD}"/>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A03F8D8E-BA48-AB6B-28BA-9A2FAC0FA7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ED51A0BB-F43A-BFE7-A38E-90199803E7D3}"/>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District of Columbia v. R.W.</a:t>
            </a:r>
          </a:p>
          <a:p>
            <a:pPr algn="ctr"/>
            <a:r>
              <a:rPr lang="en-US" sz="2400" b="1" u="sng" dirty="0">
                <a:solidFill>
                  <a:srgbClr val="002060"/>
                </a:solidFill>
                <a:latin typeface="Arial" panose="020B0604020202020204" pitchFamily="34" charset="0"/>
                <a:cs typeface="Arial" panose="020B0604020202020204" pitchFamily="34" charset="0"/>
              </a:rPr>
              <a:t>DC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7A67D0C7-9C09-1858-A420-6300882F084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marL="514350" indent="-514350" algn="l">
              <a:spcBef>
                <a:spcPts val="1200"/>
              </a:spcBef>
              <a:buAutoNum type="arabicParenBoth"/>
              <a:defRPr/>
            </a:pPr>
            <a:r>
              <a:rPr lang="en-US" sz="2800" dirty="0"/>
              <a:t>Whether a court assessing the existence of reasonable suspicion under the Fourth Amendment may exclude a fact known to the officer, or instead must assess all the evidence when weighing the totality of the circumstances; and</a:t>
            </a:r>
          </a:p>
          <a:p>
            <a:pPr marL="514350" indent="-514350" algn="l">
              <a:spcBef>
                <a:spcPts val="1200"/>
              </a:spcBef>
              <a:buAutoNum type="arabicParenBoth"/>
              <a:defRPr/>
            </a:pPr>
            <a:r>
              <a:rPr lang="en-US" sz="2800" dirty="0"/>
              <a:t>Whether, under the totality-of-the-circumstances test, the officer in this case had reasonable suspicion to conduct an investigative stop.  Pet. stage.  Dist. for Conf. 1/16/26.</a:t>
            </a:r>
          </a:p>
        </p:txBody>
      </p:sp>
    </p:spTree>
    <p:extLst>
      <p:ext uri="{BB962C8B-B14F-4D97-AF65-F5344CB8AC3E}">
        <p14:creationId xmlns:p14="http://schemas.microsoft.com/office/powerpoint/2010/main" val="71854864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2C47A-009D-1AE8-F878-940E4C55D9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F2BCD2-82A9-A966-5D74-E3235497E3BF}"/>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CC1340B9-11A6-DF4E-0DFA-4BFF9EB28F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F7247206-8748-429C-7008-70A8C09A6B2C}"/>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Zorn v. Linton</a:t>
            </a:r>
          </a:p>
          <a:p>
            <a:pPr algn="ctr"/>
            <a:r>
              <a:rPr lang="en-US" sz="2400" b="1" u="sng" dirty="0">
                <a:solidFill>
                  <a:srgbClr val="002060"/>
                </a:solidFill>
                <a:latin typeface="Arial" panose="020B0604020202020204" pitchFamily="34" charset="0"/>
                <a:cs typeface="Arial" panose="020B0604020202020204" pitchFamily="34" charset="0"/>
              </a:rPr>
              <a:t>2</a:t>
            </a:r>
            <a:r>
              <a:rPr lang="en-US" sz="2400" b="1" u="sng" baseline="30000" dirty="0">
                <a:solidFill>
                  <a:srgbClr val="002060"/>
                </a:solidFill>
                <a:latin typeface="Arial" panose="020B0604020202020204" pitchFamily="34" charset="0"/>
                <a:cs typeface="Arial" panose="020B0604020202020204" pitchFamily="34" charset="0"/>
              </a:rPr>
              <a:t>nd</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97863213-D99B-0819-95DB-92B1963266D1}"/>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During a demonstration at the Vermont State House, State Police Sergeant Jacob Zorn used a common pain compliance technique called a wristlock to facilitate the removal of Shela Linton from the House chamber. Reviewing Ms. Linton’s subsequent excessive force claim, the Second Circuit held that Sergeant Zorn’s conduct was governed by a case where the court allowed an excessive force claim to proceed based on allegations that municipal police officers did things like kneeling on protesters’ backs, stepping on their heads, pulling their hair, and slamming them face-first onto the ground and against walls. </a:t>
            </a:r>
            <a:endParaRPr lang="en-US" sz="2800" dirty="0"/>
          </a:p>
        </p:txBody>
      </p:sp>
    </p:spTree>
    <p:extLst>
      <p:ext uri="{BB962C8B-B14F-4D97-AF65-F5344CB8AC3E}">
        <p14:creationId xmlns:p14="http://schemas.microsoft.com/office/powerpoint/2010/main" val="674447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12863-FB03-9194-C776-653EC3FAFF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93F0D9-F339-AA2E-F87B-1DF85CB678E2}"/>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2667EE42-6C9A-0034-6336-557CD9ADB4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AC756E81-B211-F964-B633-5336F6A4E499}"/>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Zorn v. Linton</a:t>
            </a:r>
          </a:p>
          <a:p>
            <a:pPr algn="ctr"/>
            <a:r>
              <a:rPr lang="en-US" sz="2400" b="1" u="sng" dirty="0">
                <a:solidFill>
                  <a:srgbClr val="002060"/>
                </a:solidFill>
                <a:latin typeface="Arial" panose="020B0604020202020204" pitchFamily="34" charset="0"/>
                <a:cs typeface="Arial" panose="020B0604020202020204" pitchFamily="34" charset="0"/>
              </a:rPr>
              <a:t>2</a:t>
            </a:r>
            <a:r>
              <a:rPr lang="en-US" sz="2400" b="1" u="sng" baseline="30000" dirty="0">
                <a:solidFill>
                  <a:srgbClr val="002060"/>
                </a:solidFill>
                <a:latin typeface="Arial" panose="020B0604020202020204" pitchFamily="34" charset="0"/>
                <a:cs typeface="Arial" panose="020B0604020202020204" pitchFamily="34" charset="0"/>
              </a:rPr>
              <a:t>nd</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82D5E8A7-BFC9-7973-C3F8-38141A55FE89}"/>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a:t>
            </a:r>
          </a:p>
          <a:p>
            <a:pPr algn="l">
              <a:spcBef>
                <a:spcPts val="1200"/>
              </a:spcBef>
              <a:defRPr/>
            </a:pPr>
            <a:r>
              <a:rPr lang="en-US" dirty="0"/>
              <a:t>Whether the Second Circuit’s qualified immunity analysis conflicts with this Court’s repeated instruction that courts must define rights with specificity and look for close factual analogues in determining whether a Fourth Amendment right is clearly established.  Pet. stage.  Dist. for Conference 1/16/26.   </a:t>
            </a:r>
            <a:endParaRPr lang="en-US" sz="2800" dirty="0"/>
          </a:p>
        </p:txBody>
      </p:sp>
    </p:spTree>
    <p:extLst>
      <p:ext uri="{BB962C8B-B14F-4D97-AF65-F5344CB8AC3E}">
        <p14:creationId xmlns:p14="http://schemas.microsoft.com/office/powerpoint/2010/main" val="2818629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49BDA3-01FB-2747-3D18-12F940EAFA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8FBC6B-58A4-EEE7-2FBD-DBC135277F58}"/>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F212AC67-C69E-3741-1802-6ABAFC906B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50F830DF-01BD-CDEE-1280-FF42E1ADAA54}"/>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CASE V. MONTANA</a:t>
            </a:r>
          </a:p>
          <a:p>
            <a:pPr algn="ctr"/>
            <a:r>
              <a:rPr lang="en-US" sz="2400" b="1" u="sng" dirty="0">
                <a:solidFill>
                  <a:srgbClr val="002060"/>
                </a:solidFill>
                <a:latin typeface="Arial" panose="020B0604020202020204" pitchFamily="34" charset="0"/>
                <a:cs typeface="Arial" panose="020B0604020202020204" pitchFamily="34" charset="0"/>
              </a:rPr>
              <a:t>S.CT. MONTANA</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9B432392-3910-184E-AF26-F1817E9F9C63}"/>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In a 4-3 decision, the Montana Supreme Court upheld the trial court’s suppression ruling, reasoning that the officers properly entered Case’s home under the “</a:t>
            </a:r>
            <a:r>
              <a:rPr lang="en-US" sz="3200" dirty="0">
                <a:highlight>
                  <a:srgbClr val="FFFF00"/>
                </a:highlight>
              </a:rPr>
              <a:t>community caretaker</a:t>
            </a:r>
            <a:r>
              <a:rPr lang="en-US" sz="3200" dirty="0"/>
              <a:t>” exception, as developed in Montana cases. Case argued that the officers lacked exigent circumstances for entering his home, and that the federal emergency-aid exception was inapplicable.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390311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BB89B-5BDF-3A26-08BA-AD313551EF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29B090-208B-5BEB-AB8C-BC4593A3FCAE}"/>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5946E430-E946-7D3F-C100-98D03FA6D7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C40414A-D375-FCB8-0440-5258D58ED417}"/>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Johnson v. U.S.</a:t>
            </a:r>
          </a:p>
          <a:p>
            <a:pPr algn="ctr"/>
            <a:r>
              <a:rPr lang="en-US" sz="2400" b="1" u="sng" dirty="0">
                <a:solidFill>
                  <a:srgbClr val="002060"/>
                </a:solidFill>
                <a:latin typeface="Arial" panose="020B0604020202020204" pitchFamily="34" charset="0"/>
                <a:cs typeface="Arial" panose="020B0604020202020204" pitchFamily="34" charset="0"/>
              </a:rPr>
              <a:t>4</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F99C946E-159A-E9AB-BFD9-07927017EB7A}"/>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3200" dirty="0"/>
              <a:t>Here, at 3 a.m. and without a warrant, law-enforcement officers brought a trained drug-detection canine to sniff the front door of Eric Tyrell Johnson’s apartment home in the locked hallway of a multi-unit building. They sought to gather information about the interior of Mr. Johnson’s home. The dog alerted to the presence of illegal substances inside—information officers could not have otherwise gathered without physically entering the home. </a:t>
            </a:r>
          </a:p>
        </p:txBody>
      </p:sp>
    </p:spTree>
    <p:extLst>
      <p:ext uri="{BB962C8B-B14F-4D97-AF65-F5344CB8AC3E}">
        <p14:creationId xmlns:p14="http://schemas.microsoft.com/office/powerpoint/2010/main" val="31716982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EFBB8-D30C-1A10-1FB4-24AAFE723E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751EB7-D840-A92F-2265-07CD87AC946A}"/>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0E33BACA-05EB-BBE7-4C63-34471CB1E9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B1D96E37-80E7-7622-0022-BD196BFEE4AE}"/>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Johnson v. U.S.</a:t>
            </a:r>
          </a:p>
          <a:p>
            <a:pPr algn="ctr"/>
            <a:r>
              <a:rPr lang="en-US" sz="2400" b="1" u="sng" dirty="0">
                <a:solidFill>
                  <a:srgbClr val="002060"/>
                </a:solidFill>
                <a:latin typeface="Arial" panose="020B0604020202020204" pitchFamily="34" charset="0"/>
                <a:cs typeface="Arial" panose="020B0604020202020204" pitchFamily="34" charset="0"/>
              </a:rPr>
              <a:t>4</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7BABC0C0-6E45-3FD0-B191-8721C2B4EA0B}"/>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a:t>
            </a:r>
          </a:p>
          <a:p>
            <a:pPr algn="l">
              <a:spcBef>
                <a:spcPts val="1200"/>
              </a:spcBef>
              <a:defRPr/>
            </a:pPr>
            <a:r>
              <a:rPr lang="en-US" sz="2800" dirty="0"/>
              <a:t>The question presented is whether police conduct a Fourth Amendment search when they use a drug-detection canine to sniff the door of an apartment home in a multi-unit building to determine whether there is contraband inside.  Pet. stage.  Response due 2/2/26.  </a:t>
            </a:r>
          </a:p>
        </p:txBody>
      </p:sp>
    </p:spTree>
    <p:extLst>
      <p:ext uri="{BB962C8B-B14F-4D97-AF65-F5344CB8AC3E}">
        <p14:creationId xmlns:p14="http://schemas.microsoft.com/office/powerpoint/2010/main" val="23450276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3FE59-A127-F9ED-AFB3-B7B9D2F4AA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B7260A-70C3-8945-461D-502096CF296D}"/>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5FC6AE7B-7F10-0B31-8C95-0B6D6AFFDF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3C51FD75-1A0A-6725-CAF0-E9B710A77AC4}"/>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Crocket v. Lott</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D5B018D3-B3AF-03BD-FCB2-AEECFB6B6879}"/>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000" dirty="0"/>
              <a:t>Officers Crockett and Lott responded to a call from deputies requesting assistance for one suspect fighting. At the time Petitioners Crockett and Lott arrived at the scene, the suspect was prone on the ground in handcuffs and was struggling with other officers. Crockett, after observing the suspect kick one of the officers, knelt on his left buttock and left upper thigh for between forty-five seconds to one minute total, and assisted in placing him in leg irons. She then went to her car, where she had no further contact with him. Petitioner Lott placed his foot at the top of the suspect’s right shoulder for approximately one minute. At the request of another officer, Lott left to retrieve a hobble chain from his patrol car, handed it to the officers, and then left the immediate area. Shortly thereafter, the suspect began experiencing breathing problems, and was transported by ambulance to the hospital where he was subsequently pronounced dead.</a:t>
            </a:r>
          </a:p>
        </p:txBody>
      </p:sp>
    </p:spTree>
    <p:extLst>
      <p:ext uri="{BB962C8B-B14F-4D97-AF65-F5344CB8AC3E}">
        <p14:creationId xmlns:p14="http://schemas.microsoft.com/office/powerpoint/2010/main" val="11176293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C3B56-022A-584D-F257-E23612FBB5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862DF7-995E-EBD2-BCFE-541EFF12E06F}"/>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04FC4FEC-68A9-DDAB-B433-432A9C3644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9B4B4B23-0654-E6B7-34C5-0F39C5EFE345}"/>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Crocket v. Lott</a:t>
            </a:r>
          </a:p>
          <a:p>
            <a:pPr algn="ctr"/>
            <a:r>
              <a:rPr lang="en-US" sz="2400" b="1" u="sng" dirty="0">
                <a:solidFill>
                  <a:srgbClr val="002060"/>
                </a:solidFill>
                <a:latin typeface="Arial" panose="020B0604020202020204" pitchFamily="34" charset="0"/>
                <a:cs typeface="Arial" panose="020B0604020202020204" pitchFamily="34" charset="0"/>
              </a:rPr>
              <a:t>10</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F579C269-F9B1-A905-BD61-828812A38DB0}"/>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marL="457200" indent="-457200" algn="l">
              <a:spcBef>
                <a:spcPts val="1200"/>
              </a:spcBef>
              <a:buAutoNum type="arabicParenR"/>
              <a:defRPr/>
            </a:pPr>
            <a:r>
              <a:rPr lang="en-US" sz="2000" dirty="0"/>
              <a:t>Whether the Tenth Circuit Court of Appeals erred in denying qualified immunity to the Petitioner law enforcement officers on the issue of excessive force without conducting an individualized qualified immunity analysis, but rather engaged in a collective qualified immunity analysis which considered the aggregate actions of multiple officers at the scene.</a:t>
            </a:r>
          </a:p>
          <a:p>
            <a:pPr marL="457200" indent="-457200" algn="l">
              <a:spcBef>
                <a:spcPts val="1200"/>
              </a:spcBef>
              <a:buAutoNum type="arabicParenR"/>
              <a:defRPr/>
            </a:pPr>
            <a:r>
              <a:rPr lang="en-US" sz="2000" dirty="0"/>
              <a:t>Whether, in denying qualified immunity the Tenth Circuit evaluated whether the right at issue was “clearly established” at an impermissibly high level of generality, contrary to this Court’s repeated warnings.</a:t>
            </a:r>
          </a:p>
          <a:p>
            <a:pPr marL="457200" indent="-457200" algn="l">
              <a:spcBef>
                <a:spcPts val="1200"/>
              </a:spcBef>
              <a:buAutoNum type="arabicParenR"/>
              <a:defRPr/>
            </a:pPr>
            <a:r>
              <a:rPr lang="en-US" sz="2000" dirty="0"/>
              <a:t>Whether the existing law would make it clear to a reasonable law enforcement officer when a suspect is “effectively subdued” such that using further force against them would be objectively unreasonable.  </a:t>
            </a:r>
          </a:p>
        </p:txBody>
      </p:sp>
    </p:spTree>
    <p:extLst>
      <p:ext uri="{BB962C8B-B14F-4D97-AF65-F5344CB8AC3E}">
        <p14:creationId xmlns:p14="http://schemas.microsoft.com/office/powerpoint/2010/main" val="92121115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970CD-6700-84B7-7907-C0A5D2D44E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CA885D-8924-B442-2626-D38E63F65291}"/>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334305BF-30D3-B250-0366-9FD7118593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6A78CC79-80AF-9E26-E1B4-5B1CFEEBC185}"/>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Williamson v. U.S.</a:t>
            </a:r>
          </a:p>
          <a:p>
            <a:pPr algn="ctr"/>
            <a:r>
              <a:rPr lang="en-US" sz="2400" b="1" u="sng" dirty="0">
                <a:solidFill>
                  <a:srgbClr val="002060"/>
                </a:solidFill>
                <a:latin typeface="Arial" panose="020B0604020202020204" pitchFamily="34" charset="0"/>
                <a:cs typeface="Arial" panose="020B0604020202020204" pitchFamily="34" charset="0"/>
              </a:rPr>
              <a:t>11</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8E1FE0D4-4E5C-DA43-78B6-8FA995AAEBB7}"/>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Here, law enforcement officers conducted surreptitious and continuous video surveillance of Rolando Williamson’s backyard for ten months. Williamson’s yard is largely blocked from public view by an eight-foot privacy fence, but officers mounted a camera high on a utility pole so that they could look over the fence. Applying the Katz test, the District Court denied Williamson’s motion to suppress the evidence collected in this manner, and the Eleventh Circuit affirmed.  </a:t>
            </a:r>
          </a:p>
        </p:txBody>
      </p:sp>
    </p:spTree>
    <p:extLst>
      <p:ext uri="{BB962C8B-B14F-4D97-AF65-F5344CB8AC3E}">
        <p14:creationId xmlns:p14="http://schemas.microsoft.com/office/powerpoint/2010/main" val="294623685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C3E3B-7E79-A53A-B0EC-026B1FDF20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24CCFD-549C-1E53-CBB8-CBFB9EEBD3EA}"/>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C6178126-B603-C872-59D3-A34C295A0F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DBC8438B-6225-8507-BB4D-A8D455D7A661}"/>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Williamson v. U.S.</a:t>
            </a:r>
          </a:p>
          <a:p>
            <a:pPr algn="ctr"/>
            <a:r>
              <a:rPr lang="en-US" sz="2400" b="1" u="sng" dirty="0">
                <a:solidFill>
                  <a:srgbClr val="002060"/>
                </a:solidFill>
                <a:latin typeface="Arial" panose="020B0604020202020204" pitchFamily="34" charset="0"/>
                <a:cs typeface="Arial" panose="020B0604020202020204" pitchFamily="34" charset="0"/>
              </a:rPr>
              <a:t>11</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E162B36D-E348-AF6A-3154-1CECB9437D86}"/>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marL="514350" indent="-514350" algn="l">
              <a:spcBef>
                <a:spcPts val="1200"/>
              </a:spcBef>
              <a:buAutoNum type="arabicPeriod"/>
              <a:defRPr/>
            </a:pPr>
            <a:r>
              <a:rPr lang="en-US" sz="2800" dirty="0"/>
              <a:t>Whether a “search” occurs when the government takes a purposeful, investigative act directed toward an individual’s home and curtilage, regardless of whether the individual has a “reasonable expectation of privacy” in the area; and</a:t>
            </a:r>
          </a:p>
          <a:p>
            <a:pPr marL="514350" indent="-514350" algn="l">
              <a:spcBef>
                <a:spcPts val="1200"/>
              </a:spcBef>
              <a:buAutoNum type="arabicPeriod"/>
              <a:defRPr/>
            </a:pPr>
            <a:r>
              <a:rPr lang="en-US" sz="2800" dirty="0"/>
              <a:t>Whether, even under Katz, long-term, continuous, and surreptitious surveillance of an individual’s home and curtilage constitutes a “search.” Pet. stage.  Response due 2/6/26.</a:t>
            </a:r>
          </a:p>
        </p:txBody>
      </p:sp>
    </p:spTree>
    <p:extLst>
      <p:ext uri="{BB962C8B-B14F-4D97-AF65-F5344CB8AC3E}">
        <p14:creationId xmlns:p14="http://schemas.microsoft.com/office/powerpoint/2010/main" val="143706221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187237-A143-2CB4-5A39-D9CCB7FF68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BADF44-1344-4EAB-43A1-DE02E6B2755D}"/>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A6253A84-2442-5703-07CB-568857AD98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02D20944-B9E4-5BB5-5B31-9C121FCE1D4D}"/>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Taylor v. Singleton</a:t>
            </a:r>
          </a:p>
          <a:p>
            <a:pPr algn="ctr"/>
            <a:r>
              <a:rPr lang="en-US" sz="2400" b="1" u="sng" dirty="0">
                <a:solidFill>
                  <a:srgbClr val="002060"/>
                </a:solidFill>
                <a:latin typeface="Arial" panose="020B0604020202020204" pitchFamily="34" charset="0"/>
                <a:cs typeface="Arial" panose="020B0604020202020204" pitchFamily="34" charset="0"/>
              </a:rPr>
              <a:t>11</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C705339C-6804-E021-F7E3-C5BE9A048662}"/>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In Smith v. City of Fort Lauderdale, the Eleventh Circuit held that “begging is speech entitled to First Amendment protection.” 177 F.3d 954, 956 (1999). In this case, the Eleventh Circuit affirmed a permanent </a:t>
            </a:r>
            <a:r>
              <a:rPr lang="en-US" sz="2800" dirty="0" err="1"/>
              <a:t>classwide</a:t>
            </a:r>
            <a:r>
              <a:rPr lang="en-US" sz="2800" dirty="0"/>
              <a:t> injunction prohibiting the enforcement of Alabama’s ban on public begging. That law is a dead ringer for historical precursors. Begging was not constitutionally protected at the founding; rather, it was widely criminalized. </a:t>
            </a:r>
          </a:p>
        </p:txBody>
      </p:sp>
    </p:spTree>
    <p:extLst>
      <p:ext uri="{BB962C8B-B14F-4D97-AF65-F5344CB8AC3E}">
        <p14:creationId xmlns:p14="http://schemas.microsoft.com/office/powerpoint/2010/main" val="129195167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CBCE9-9B61-DB26-84F3-97875163D8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8B5A70-69CC-2826-4943-78F0C303378C}"/>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DF56AE01-CA98-8D0D-C288-A73C7B24EB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5377174E-C3C7-606D-C423-5F0F94B49E82}"/>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Taylor v. Singleton</a:t>
            </a:r>
          </a:p>
          <a:p>
            <a:pPr algn="ctr"/>
            <a:r>
              <a:rPr lang="en-US" sz="2400" b="1" u="sng" dirty="0">
                <a:solidFill>
                  <a:srgbClr val="002060"/>
                </a:solidFill>
                <a:latin typeface="Arial" panose="020B0604020202020204" pitchFamily="34" charset="0"/>
                <a:cs typeface="Arial" panose="020B0604020202020204" pitchFamily="34" charset="0"/>
              </a:rPr>
              <a:t>11</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702B0C4A-0EC9-BE2D-CC73-15E7E1F7DBB1}"/>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a:t>
            </a:r>
          </a:p>
          <a:p>
            <a:pPr algn="l">
              <a:spcBef>
                <a:spcPts val="1200"/>
              </a:spcBef>
              <a:defRPr/>
            </a:pPr>
            <a:r>
              <a:rPr lang="en-US" sz="2800" dirty="0"/>
              <a:t>Whether the First Amendment protects begging.  Pet. stage.  Response due 1/12/26.  </a:t>
            </a:r>
          </a:p>
        </p:txBody>
      </p:sp>
    </p:spTree>
    <p:extLst>
      <p:ext uri="{BB962C8B-B14F-4D97-AF65-F5344CB8AC3E}">
        <p14:creationId xmlns:p14="http://schemas.microsoft.com/office/powerpoint/2010/main" val="167534249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396D4-F67A-F3AE-BAA3-0E3980C096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FBBA06-E385-141F-3800-7F9627E6B902}"/>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7B80D16D-D3BE-3614-51DC-BE96D6EA5A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1931431E-1563-E7CE-5731-B250DD065073}"/>
              </a:ext>
            </a:extLst>
          </p:cNvPr>
          <p:cNvSpPr txBox="1"/>
          <p:nvPr/>
        </p:nvSpPr>
        <p:spPr>
          <a:xfrm>
            <a:off x="1316981" y="184830"/>
            <a:ext cx="9558038" cy="1692771"/>
          </a:xfrm>
          <a:prstGeom prst="rect">
            <a:avLst/>
          </a:prstGeom>
          <a:noFill/>
        </p:spPr>
        <p:txBody>
          <a:bodyPr wrap="square" rtlCol="0">
            <a:spAutoFit/>
          </a:bodyPr>
          <a:lstStyle/>
          <a:p>
            <a:pPr algn="ctr"/>
            <a:r>
              <a:rPr lang="en-US" sz="4000" dirty="0" err="1">
                <a:solidFill>
                  <a:srgbClr val="002060"/>
                </a:solidFill>
                <a:latin typeface="Arial" panose="020B0604020202020204" pitchFamily="34" charset="0"/>
                <a:cs typeface="Arial" panose="020B0604020202020204" pitchFamily="34" charset="0"/>
              </a:rPr>
              <a:t>Chatrie</a:t>
            </a:r>
            <a:r>
              <a:rPr lang="en-US" sz="4000" dirty="0">
                <a:solidFill>
                  <a:srgbClr val="002060"/>
                </a:solidFill>
                <a:latin typeface="Arial" panose="020B0604020202020204" pitchFamily="34" charset="0"/>
                <a:cs typeface="Arial" panose="020B0604020202020204" pitchFamily="34" charset="0"/>
              </a:rPr>
              <a:t> v. U.S.</a:t>
            </a:r>
          </a:p>
          <a:p>
            <a:pPr algn="ctr"/>
            <a:r>
              <a:rPr lang="en-US" sz="2400" b="1" u="sng" dirty="0">
                <a:solidFill>
                  <a:srgbClr val="002060"/>
                </a:solidFill>
                <a:latin typeface="Arial" panose="020B0604020202020204" pitchFamily="34" charset="0"/>
                <a:cs typeface="Arial" panose="020B0604020202020204" pitchFamily="34" charset="0"/>
              </a:rPr>
              <a:t>4</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9268F801-EC84-A2DD-2718-F134C9F4AC13}"/>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sz="2800" dirty="0"/>
              <a:t>This case concerns the constitutionality of geofence warrants. For cell phone users to use certain services, their cell phones must continuously transmit their exact locations to their service providers. A geofence warrant allows law enforcement to obtain, from the service provider, the identities of users who were in the vicinity of a particular location at a particular time. </a:t>
            </a:r>
          </a:p>
        </p:txBody>
      </p:sp>
    </p:spTree>
    <p:extLst>
      <p:ext uri="{BB962C8B-B14F-4D97-AF65-F5344CB8AC3E}">
        <p14:creationId xmlns:p14="http://schemas.microsoft.com/office/powerpoint/2010/main" val="368452614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5C922-34ED-EED5-BFAD-420968026E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FBAA34-B339-205D-7D76-EF29092F21E2}"/>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54DA9283-E7FC-6C14-2269-61C984D690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BF16BA6A-A6C5-C8AE-9F1F-3F5E0BBF203B}"/>
              </a:ext>
            </a:extLst>
          </p:cNvPr>
          <p:cNvSpPr txBox="1"/>
          <p:nvPr/>
        </p:nvSpPr>
        <p:spPr>
          <a:xfrm>
            <a:off x="1316981" y="184830"/>
            <a:ext cx="9558038" cy="1692771"/>
          </a:xfrm>
          <a:prstGeom prst="rect">
            <a:avLst/>
          </a:prstGeom>
          <a:noFill/>
        </p:spPr>
        <p:txBody>
          <a:bodyPr wrap="square" rtlCol="0">
            <a:spAutoFit/>
          </a:bodyPr>
          <a:lstStyle/>
          <a:p>
            <a:pPr algn="ctr"/>
            <a:r>
              <a:rPr lang="en-US" sz="4000" dirty="0" err="1">
                <a:solidFill>
                  <a:srgbClr val="002060"/>
                </a:solidFill>
                <a:latin typeface="Arial" panose="020B0604020202020204" pitchFamily="34" charset="0"/>
                <a:cs typeface="Arial" panose="020B0604020202020204" pitchFamily="34" charset="0"/>
              </a:rPr>
              <a:t>Chatrie</a:t>
            </a:r>
            <a:r>
              <a:rPr lang="en-US" sz="4000" dirty="0">
                <a:solidFill>
                  <a:srgbClr val="002060"/>
                </a:solidFill>
                <a:latin typeface="Arial" panose="020B0604020202020204" pitchFamily="34" charset="0"/>
                <a:cs typeface="Arial" panose="020B0604020202020204" pitchFamily="34" charset="0"/>
              </a:rPr>
              <a:t> v. U.S.</a:t>
            </a:r>
          </a:p>
          <a:p>
            <a:pPr algn="ctr"/>
            <a:r>
              <a:rPr lang="en-US" sz="2400" b="1" u="sng" dirty="0">
                <a:solidFill>
                  <a:srgbClr val="002060"/>
                </a:solidFill>
                <a:latin typeface="Arial" panose="020B0604020202020204" pitchFamily="34" charset="0"/>
                <a:cs typeface="Arial" panose="020B0604020202020204" pitchFamily="34" charset="0"/>
              </a:rPr>
              <a:t>4</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BD06C4A8-DC2A-FFF1-45AE-E7308524F748}"/>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Law enforcement obtained, and served on Google, a geofence warrant seeking anonymized location data for every device within 150 meters of the location of a bank robbery within one hour of the robbery. After Google returned an initial list, law enforcement sought— without seeking an additional warrant—information about the movements of certain devices for a longer, two-hour period, and Google complied with that request as well. Then—again without seeking an additional warrant—law enforcement requested de-anonymized subscriber information for three devices. One of those devices belonged to petitioner Okello </a:t>
            </a:r>
            <a:r>
              <a:rPr lang="en-US" dirty="0" err="1"/>
              <a:t>Chatrie</a:t>
            </a:r>
            <a:r>
              <a:rPr lang="en-US" dirty="0"/>
              <a:t>. Based on the evidence derived from the geofence warrant, petitioner was convicted of armed robbery.  </a:t>
            </a:r>
          </a:p>
        </p:txBody>
      </p:sp>
    </p:spTree>
    <p:extLst>
      <p:ext uri="{BB962C8B-B14F-4D97-AF65-F5344CB8AC3E}">
        <p14:creationId xmlns:p14="http://schemas.microsoft.com/office/powerpoint/2010/main" val="2171310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F22B0-365C-D2E7-EBBE-1E2CA2E649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FDEA00-226F-2363-F2D9-61CACB0F2BE3}"/>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9057C35F-761F-1F3F-242C-3CA99ECC1E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C95F9D8E-E48B-FDB2-C18D-994F5B221D20}"/>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CASE V. MONTANA</a:t>
            </a:r>
          </a:p>
          <a:p>
            <a:pPr algn="ctr"/>
            <a:r>
              <a:rPr lang="en-US" sz="2400" b="1" u="sng" dirty="0">
                <a:solidFill>
                  <a:srgbClr val="002060"/>
                </a:solidFill>
                <a:latin typeface="Arial" panose="020B0604020202020204" pitchFamily="34" charset="0"/>
                <a:cs typeface="Arial" panose="020B0604020202020204" pitchFamily="34" charset="0"/>
              </a:rPr>
              <a:t>S.CT. MONTANA</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D3D03894-DB23-C1D2-C4B7-19E6BF72E205}"/>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a:t>
            </a:r>
          </a:p>
          <a:p>
            <a:pPr algn="l">
              <a:spcBef>
                <a:spcPts val="1200"/>
              </a:spcBef>
              <a:defRPr/>
            </a:pPr>
            <a:r>
              <a:rPr lang="en-US" sz="2800" dirty="0"/>
              <a:t>Whether law enforcement may enter a home without a search warrant based on less than probable cause that an emergency is occurring, or whether the emergency-aid exception requires probable cause.</a:t>
            </a:r>
          </a:p>
          <a:p>
            <a:pPr algn="l">
              <a:spcBef>
                <a:spcPts val="1200"/>
              </a:spcBef>
              <a:defRPr/>
            </a:pPr>
            <a:r>
              <a:rPr lang="en-US" sz="2800" dirty="0"/>
              <a:t>HELD:  </a:t>
            </a:r>
          </a:p>
          <a:p>
            <a:pPr algn="l">
              <a:spcBef>
                <a:spcPts val="1200"/>
              </a:spcBef>
              <a:defRPr/>
            </a:pPr>
            <a:r>
              <a:rPr lang="en-US" sz="2800" dirty="0"/>
              <a:t> An officer may enter a home without a warrant if he has “an objectively reasonable basis for believing that an occupant is seriously injured or imminently threatened with such injury.”  The officers’ entry satisfied that test.  Affirmed 1/14/26.</a:t>
            </a:r>
          </a:p>
          <a:p>
            <a:pPr algn="l">
              <a:spcBef>
                <a:spcPts val="1200"/>
              </a:spcBef>
              <a:defRPr/>
            </a:pPr>
            <a:r>
              <a:rPr lang="en-US" sz="2800" dirty="0"/>
              <a:t>   </a:t>
            </a:r>
            <a:endParaRPr lang="en-US" sz="28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748824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A89E5-7B07-71A4-C466-026F442306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65B099-B45C-230A-F535-047C1370BB83}"/>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73C9E76E-7811-6348-90AD-649C86AE22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EF116649-5B7A-4136-DB13-37DC042A7359}"/>
              </a:ext>
            </a:extLst>
          </p:cNvPr>
          <p:cNvSpPr txBox="1"/>
          <p:nvPr/>
        </p:nvSpPr>
        <p:spPr>
          <a:xfrm>
            <a:off x="1316981" y="184830"/>
            <a:ext cx="9558038" cy="1692771"/>
          </a:xfrm>
          <a:prstGeom prst="rect">
            <a:avLst/>
          </a:prstGeom>
          <a:noFill/>
        </p:spPr>
        <p:txBody>
          <a:bodyPr wrap="square" rtlCol="0">
            <a:spAutoFit/>
          </a:bodyPr>
          <a:lstStyle/>
          <a:p>
            <a:pPr algn="ctr"/>
            <a:r>
              <a:rPr lang="en-US" sz="4000" dirty="0" err="1">
                <a:solidFill>
                  <a:srgbClr val="002060"/>
                </a:solidFill>
                <a:latin typeface="Arial" panose="020B0604020202020204" pitchFamily="34" charset="0"/>
                <a:cs typeface="Arial" panose="020B0604020202020204" pitchFamily="34" charset="0"/>
              </a:rPr>
              <a:t>Chatrie</a:t>
            </a:r>
            <a:r>
              <a:rPr lang="en-US" sz="4000" dirty="0">
                <a:solidFill>
                  <a:srgbClr val="002060"/>
                </a:solidFill>
                <a:latin typeface="Arial" panose="020B0604020202020204" pitchFamily="34" charset="0"/>
                <a:cs typeface="Arial" panose="020B0604020202020204" pitchFamily="34" charset="0"/>
              </a:rPr>
              <a:t> v. U.S.</a:t>
            </a:r>
          </a:p>
          <a:p>
            <a:pPr algn="ctr"/>
            <a:r>
              <a:rPr lang="en-US" sz="2400" b="1" u="sng" dirty="0">
                <a:solidFill>
                  <a:srgbClr val="002060"/>
                </a:solidFill>
                <a:latin typeface="Arial" panose="020B0604020202020204" pitchFamily="34" charset="0"/>
                <a:cs typeface="Arial" panose="020B0604020202020204" pitchFamily="34" charset="0"/>
              </a:rPr>
              <a:t>4</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6B4357DB-D79F-5C51-88A0-E49DE8B864A0}"/>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marL="457200" indent="-457200" algn="l">
              <a:spcBef>
                <a:spcPts val="1200"/>
              </a:spcBef>
              <a:buAutoNum type="arabicPeriod"/>
              <a:defRPr/>
            </a:pPr>
            <a:r>
              <a:rPr lang="en-US" dirty="0"/>
              <a:t>Whether the execution of the geofence warrant violated the Fourth Amendment.</a:t>
            </a:r>
          </a:p>
          <a:p>
            <a:pPr marL="457200" indent="-457200" algn="l">
              <a:spcBef>
                <a:spcPts val="1200"/>
              </a:spcBef>
              <a:buAutoNum type="arabicPeriod"/>
              <a:defRPr/>
            </a:pPr>
            <a:r>
              <a:rPr lang="en-US" dirty="0"/>
              <a:t>Whether the exclusionary rule should apply to the evidence derived from the geofence warrant.  Pet. Granted as to question 1.   </a:t>
            </a:r>
          </a:p>
        </p:txBody>
      </p:sp>
    </p:spTree>
    <p:extLst>
      <p:ext uri="{BB962C8B-B14F-4D97-AF65-F5344CB8AC3E}">
        <p14:creationId xmlns:p14="http://schemas.microsoft.com/office/powerpoint/2010/main" val="158724834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00764-1772-7E44-A49B-5E30FE64EC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F89A0C-E464-BF25-B728-7D96809F2349}"/>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ED12AEE-219B-A662-CAAF-7DA708923D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BD07424-01B3-8E70-2DEB-B24A07F7BD81}"/>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REININK V. HART</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6FFE6CB0-5EE4-B6E6-89F7-5FC63A833E6E}"/>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In the heat of a Citywide, chaotic protest following George Floyd’s death, Respondent, Sean Hart, aggressively approached several Grand Rapids Police Officers, including the Petitioner, Phillip Reinink, after a plethora of aggressive interactions with several other officers. In response, Officer Reinink chose to use a completely (and undisputedly) reasonable deterrent in Hart’s direction – powdered tear gas. Officer Reinink believed that his canister launcher had this powder (Muzzle Blast) loaded. Unfortunately, due to the chaos ensuing around him, Officer Reinink’s belief was incorrect. </a:t>
            </a:r>
          </a:p>
        </p:txBody>
      </p:sp>
    </p:spTree>
    <p:extLst>
      <p:ext uri="{BB962C8B-B14F-4D97-AF65-F5344CB8AC3E}">
        <p14:creationId xmlns:p14="http://schemas.microsoft.com/office/powerpoint/2010/main" val="299380939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75BB3-A197-39FB-E602-ABCF8ABAB8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FD9790-3012-62B3-C226-C884C720D1FC}"/>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EB37CFBC-D648-9BE8-7573-A49F44E7EA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AA216D93-1CB5-A9F3-F163-54061CAB2CEF}"/>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REININK V. HART</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93B52277-EEFA-BDC3-2138-97F05DA44900}"/>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a:t>
            </a:r>
          </a:p>
          <a:p>
            <a:pPr algn="l">
              <a:spcBef>
                <a:spcPts val="1200"/>
              </a:spcBef>
              <a:defRPr/>
            </a:pPr>
            <a:r>
              <a:rPr lang="en-US" dirty="0"/>
              <a:t>The launcher had been loaded with a type of tear gas that is dispersed via a projectile canister (</a:t>
            </a:r>
            <a:r>
              <a:rPr lang="en-US" dirty="0" err="1"/>
              <a:t>Spede</a:t>
            </a:r>
            <a:r>
              <a:rPr lang="en-US" dirty="0"/>
              <a:t> Heat). This happened because both the powdered and projectile teargas canisters look nearly identical, and because this was a chaotic, fast-paced, and unprecedented riot occurring within the City limits. Due to this reasonable mistake, a projectile (instead of powder) exited the launcher and traveled toward Hart, striking him, and causing him bruising and abrasions. The impact was so minor that Hart flipped the officers off and walked to his vehicle.  </a:t>
            </a:r>
          </a:p>
        </p:txBody>
      </p:sp>
    </p:spTree>
    <p:extLst>
      <p:ext uri="{BB962C8B-B14F-4D97-AF65-F5344CB8AC3E}">
        <p14:creationId xmlns:p14="http://schemas.microsoft.com/office/powerpoint/2010/main" val="187605806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707493-6743-25F9-2911-A7D8DFC8AD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D3A461-F3EA-FD82-18E1-9EEC6D2010A2}"/>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624E0284-BA94-52F5-FC11-BB07B499D7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CBF75212-0922-5EC2-0A14-C320ECB26A31}"/>
              </a:ext>
            </a:extLst>
          </p:cNvPr>
          <p:cNvSpPr txBox="1"/>
          <p:nvPr/>
        </p:nvSpPr>
        <p:spPr>
          <a:xfrm>
            <a:off x="1316981" y="184830"/>
            <a:ext cx="9558038" cy="1692771"/>
          </a:xfrm>
          <a:prstGeom prst="rect">
            <a:avLst/>
          </a:prstGeom>
          <a:noFill/>
        </p:spPr>
        <p:txBody>
          <a:bodyPr wrap="square" rtlCol="0">
            <a:spAutoFit/>
          </a:bodyPr>
          <a:lstStyle/>
          <a:p>
            <a:pPr algn="ctr"/>
            <a:r>
              <a:rPr lang="en-US" sz="4000" dirty="0">
                <a:solidFill>
                  <a:srgbClr val="002060"/>
                </a:solidFill>
                <a:latin typeface="Arial" panose="020B0604020202020204" pitchFamily="34" charset="0"/>
                <a:cs typeface="Arial" panose="020B0604020202020204" pitchFamily="34" charset="0"/>
              </a:rPr>
              <a:t>REININK V. HART</a:t>
            </a:r>
          </a:p>
          <a:p>
            <a:pPr algn="ctr"/>
            <a:r>
              <a:rPr lang="en-US" sz="2400" b="1" u="sng" dirty="0">
                <a:solidFill>
                  <a:srgbClr val="002060"/>
                </a:solidFill>
                <a:latin typeface="Arial" panose="020B0604020202020204" pitchFamily="34" charset="0"/>
                <a:cs typeface="Arial" panose="020B0604020202020204" pitchFamily="34" charset="0"/>
              </a:rPr>
              <a:t>6</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55944983-BFAC-5F8B-04BF-A688E6947B6A}"/>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ISSUES:</a:t>
            </a:r>
          </a:p>
          <a:p>
            <a:pPr marL="514350" indent="-514350" algn="l">
              <a:spcBef>
                <a:spcPts val="1200"/>
              </a:spcBef>
              <a:buAutoNum type="arabicPeriod"/>
              <a:defRPr/>
            </a:pPr>
            <a:r>
              <a:rPr lang="en-US" dirty="0"/>
              <a:t>In the Fourth Amendment reasonableness of a seizure context, whether a law enforcement officer’s intended level of force is relevant to determining whether an officer’s use-of-force should be analyzed under a deadly-use-of-force standard or a general use-of-force standard?</a:t>
            </a:r>
          </a:p>
          <a:p>
            <a:pPr marL="514350" indent="-514350" algn="l">
              <a:spcBef>
                <a:spcPts val="1200"/>
              </a:spcBef>
              <a:buAutoNum type="arabicPeriod"/>
              <a:defRPr/>
            </a:pPr>
            <a:r>
              <a:rPr lang="en-US" dirty="0"/>
              <a:t>In analyzing an excessive force claim brought under 42 U.S.C. § 1983, whether an officer’s mistaken use-of-force was higher than what he or she intended, entitles the officer to qualified immunity, so long as the mistake is reasonable under the circumstances?  Pet. stage.  Dist. for Conf. 1/23/25.</a:t>
            </a:r>
          </a:p>
        </p:txBody>
      </p:sp>
    </p:spTree>
    <p:extLst>
      <p:ext uri="{BB962C8B-B14F-4D97-AF65-F5344CB8AC3E}">
        <p14:creationId xmlns:p14="http://schemas.microsoft.com/office/powerpoint/2010/main" val="306602066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a:t>
            </a:r>
            <a:br>
              <a:rPr lang="en-US" dirty="0"/>
            </a:br>
            <a:r>
              <a:rPr lang="en-US" dirty="0"/>
              <a:t>6</a:t>
            </a:r>
            <a:br>
              <a:rPr lang="en-US" dirty="0"/>
            </a:b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089" y="455378"/>
            <a:ext cx="12192000" cy="6858000"/>
          </a:xfrm>
          <a:prstGeom prst="rect">
            <a:avLst/>
          </a:prstGeom>
        </p:spPr>
      </p:pic>
      <p:sp>
        <p:nvSpPr>
          <p:cNvPr id="4" name="TextBox 3"/>
          <p:cNvSpPr txBox="1"/>
          <p:nvPr/>
        </p:nvSpPr>
        <p:spPr>
          <a:xfrm>
            <a:off x="1316981" y="202248"/>
            <a:ext cx="9558038" cy="707886"/>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 </a:t>
            </a:r>
          </a:p>
        </p:txBody>
      </p:sp>
      <p:sp>
        <p:nvSpPr>
          <p:cNvPr id="5" name="Content Placeholder 2"/>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8000" dirty="0"/>
              <a:t>THE END.  </a:t>
            </a:r>
            <a:r>
              <a:rPr lang="en-US" sz="8000" i="1" dirty="0"/>
              <a:t>BE SAFE!  </a:t>
            </a:r>
            <a:endParaRPr lang="en-US" sz="8000" i="1" dirty="0">
              <a:solidFill>
                <a:schemeClr val="tx1">
                  <a:lumMod val="75000"/>
                  <a:lumOff val="25000"/>
                </a:schemeClr>
              </a:solidFill>
              <a:latin typeface="Arial" panose="020B0604020202020204" pitchFamily="34" charset="0"/>
              <a:cs typeface="Arial" panose="020B0604020202020204" pitchFamily="34" charset="0"/>
            </a:endParaRPr>
          </a:p>
          <a:p>
            <a:pPr algn="l">
              <a:spcBef>
                <a:spcPts val="1200"/>
              </a:spcBef>
              <a:defRPr/>
            </a:pPr>
            <a:r>
              <a:rPr lang="en-US" sz="28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230073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a:t>
            </a:r>
            <a:br>
              <a:rPr lang="en-US" dirty="0"/>
            </a:br>
            <a:r>
              <a:rPr lang="en-US" dirty="0"/>
              <a:t>6</a:t>
            </a:r>
            <a:br>
              <a:rPr lang="en-US" dirty="0"/>
            </a:b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089" y="455378"/>
            <a:ext cx="12192000" cy="6858000"/>
          </a:xfrm>
          <a:prstGeom prst="rect">
            <a:avLst/>
          </a:prstGeom>
        </p:spPr>
      </p:pic>
      <p:sp>
        <p:nvSpPr>
          <p:cNvPr id="4" name="TextBox 3"/>
          <p:cNvSpPr txBox="1"/>
          <p:nvPr/>
        </p:nvSpPr>
        <p:spPr>
          <a:xfrm>
            <a:off x="1316981" y="202248"/>
            <a:ext cx="9558038" cy="707886"/>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 </a:t>
            </a:r>
          </a:p>
        </p:txBody>
      </p:sp>
      <p:sp>
        <p:nvSpPr>
          <p:cNvPr id="5" name="Content Placeholder 2"/>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7200" i="1" dirty="0"/>
              <a:t>MBOSTICK</a:t>
            </a:r>
            <a:r>
              <a:rPr lang="en-US" sz="8000" i="1" dirty="0"/>
              <a:t>@</a:t>
            </a:r>
          </a:p>
          <a:p>
            <a:pPr algn="l">
              <a:spcBef>
                <a:spcPts val="1200"/>
              </a:spcBef>
              <a:defRPr/>
            </a:pPr>
            <a:r>
              <a:rPr lang="en-US" sz="7200" i="1" dirty="0"/>
              <a:t>STCHARLESSHERIFF.ORG</a:t>
            </a:r>
            <a:r>
              <a:rPr lang="en-US" sz="8000" i="1" dirty="0"/>
              <a:t>  </a:t>
            </a:r>
            <a:endParaRPr lang="en-US" sz="8000" i="1" dirty="0">
              <a:solidFill>
                <a:schemeClr val="tx1">
                  <a:lumMod val="75000"/>
                  <a:lumOff val="25000"/>
                </a:schemeClr>
              </a:solidFill>
              <a:latin typeface="Arial" panose="020B0604020202020204" pitchFamily="34" charset="0"/>
              <a:cs typeface="Arial" panose="020B0604020202020204" pitchFamily="34" charset="0"/>
            </a:endParaRPr>
          </a:p>
          <a:p>
            <a:pPr algn="l">
              <a:spcBef>
                <a:spcPts val="1200"/>
              </a:spcBef>
              <a:defRPr/>
            </a:pPr>
            <a:r>
              <a:rPr lang="en-US" sz="28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1056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B2A4D-2257-0F4A-DFFD-12F388B2FD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B998D6-2FA4-61D2-672D-3FDE7DFA43E2}"/>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77A78851-5F7B-F4CE-F2B9-76D464CA1D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4508"/>
            <a:ext cx="12192000" cy="6858000"/>
          </a:xfrm>
          <a:prstGeom prst="rect">
            <a:avLst/>
          </a:prstGeom>
        </p:spPr>
      </p:pic>
      <p:sp>
        <p:nvSpPr>
          <p:cNvPr id="4" name="Rectangle 3">
            <a:extLst>
              <a:ext uri="{FF2B5EF4-FFF2-40B4-BE49-F238E27FC236}">
                <a16:creationId xmlns:a16="http://schemas.microsoft.com/office/drawing/2014/main" id="{1D04A504-D929-8045-3F3B-103B578DB277}"/>
              </a:ext>
            </a:extLst>
          </p:cNvPr>
          <p:cNvSpPr/>
          <p:nvPr/>
        </p:nvSpPr>
        <p:spPr>
          <a:xfrm>
            <a:off x="633454" y="595713"/>
            <a:ext cx="10925091" cy="1505990"/>
          </a:xfrm>
          <a:prstGeom prst="rect">
            <a:avLst/>
          </a:prstGeom>
        </p:spPr>
        <p:txBody>
          <a:bodyPr wrap="square">
            <a:spAutoFit/>
          </a:bodyPr>
          <a:lstStyle/>
          <a:p>
            <a:pPr algn="ctr">
              <a:lnSpc>
                <a:spcPct val="200000"/>
              </a:lnSpc>
            </a:pPr>
            <a:r>
              <a:rPr lang="en-US" sz="5400" b="0" i="1" u="sng" dirty="0">
                <a:effectLst/>
                <a:latin typeface="Algerian" panose="04020705040A02060702" pitchFamily="82" charset="0"/>
                <a:ea typeface="Segoe UI Black" panose="020B0A02040204020203" pitchFamily="34" charset="0"/>
                <a:cs typeface="Arial" panose="020B0604020202020204" pitchFamily="34" charset="0"/>
              </a:rPr>
              <a:t>USE OF FORCE</a:t>
            </a:r>
          </a:p>
        </p:txBody>
      </p:sp>
    </p:spTree>
    <p:extLst>
      <p:ext uri="{BB962C8B-B14F-4D97-AF65-F5344CB8AC3E}">
        <p14:creationId xmlns:p14="http://schemas.microsoft.com/office/powerpoint/2010/main" val="2791430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931C6-5EDD-DF14-565F-9DCFD7856D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2F8B80-E185-B40F-2A8A-D60570A088C2}"/>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CA1825BB-A1A0-DA5D-9DE9-23F6FFD6CD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A2A3ED35-5564-BFEE-F209-C47325EABE2F}"/>
              </a:ext>
            </a:extLst>
          </p:cNvPr>
          <p:cNvSpPr txBox="1"/>
          <p:nvPr/>
        </p:nvSpPr>
        <p:spPr>
          <a:xfrm>
            <a:off x="1316981" y="184830"/>
            <a:ext cx="9558038" cy="1692771"/>
          </a:xfrm>
          <a:prstGeom prst="rect">
            <a:avLst/>
          </a:prstGeom>
          <a:noFill/>
        </p:spPr>
        <p:txBody>
          <a:bodyPr wrap="square" rtlCol="0">
            <a:spAutoFit/>
          </a:bodyPr>
          <a:lstStyle/>
          <a:p>
            <a:pPr algn="ctr"/>
            <a:r>
              <a:rPr lang="en-US" sz="4000" b="1" u="sng" dirty="0">
                <a:solidFill>
                  <a:srgbClr val="002060"/>
                </a:solidFill>
                <a:latin typeface="Arial" panose="020B0604020202020204" pitchFamily="34" charset="0"/>
                <a:cs typeface="Arial" panose="020B0604020202020204" pitchFamily="34" charset="0"/>
              </a:rPr>
              <a:t>BARNES V. FELIX</a:t>
            </a:r>
          </a:p>
          <a:p>
            <a:pPr algn="ctr"/>
            <a:r>
              <a:rPr lang="en-US" sz="2400" b="1" u="sng" dirty="0">
                <a:solidFill>
                  <a:srgbClr val="002060"/>
                </a:solidFill>
                <a:latin typeface="Arial" panose="020B0604020202020204" pitchFamily="34" charset="0"/>
                <a:cs typeface="Arial" panose="020B0604020202020204" pitchFamily="34" charset="0"/>
              </a:rPr>
              <a:t>5</a:t>
            </a:r>
            <a:r>
              <a:rPr lang="en-US" sz="2400" b="1" u="sng" baseline="30000" dirty="0">
                <a:solidFill>
                  <a:srgbClr val="002060"/>
                </a:solidFill>
                <a:latin typeface="Arial" panose="020B0604020202020204" pitchFamily="34" charset="0"/>
                <a:cs typeface="Arial" panose="020B0604020202020204" pitchFamily="34" charset="0"/>
              </a:rPr>
              <a:t>th</a:t>
            </a:r>
            <a:r>
              <a:rPr lang="en-US" sz="2400" b="1" u="sng" dirty="0">
                <a:solidFill>
                  <a:srgbClr val="002060"/>
                </a:solidFill>
                <a:latin typeface="Arial" panose="020B0604020202020204" pitchFamily="34" charset="0"/>
                <a:cs typeface="Arial" panose="020B0604020202020204" pitchFamily="34" charset="0"/>
              </a:rPr>
              <a:t> CIR.</a:t>
            </a:r>
          </a:p>
          <a:p>
            <a:pPr algn="ctr"/>
            <a:endParaRPr lang="en-US" sz="4000" b="1" u="sng" dirty="0">
              <a:solidFill>
                <a:srgbClr val="002060"/>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B92B2411-5519-285C-2328-3B93971CBB70}"/>
              </a:ext>
            </a:extLst>
          </p:cNvPr>
          <p:cNvSpPr txBox="1">
            <a:spLocks/>
          </p:cNvSpPr>
          <p:nvPr/>
        </p:nvSpPr>
        <p:spPr>
          <a:xfrm>
            <a:off x="1788459" y="1690687"/>
            <a:ext cx="9565341" cy="43873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1200"/>
              </a:spcBef>
              <a:defRPr/>
            </a:pPr>
            <a:r>
              <a:rPr lang="en-US" sz="3200" dirty="0"/>
              <a:t>FACTS:  Officer Felix makes a traffic stop in Houston because the plate showed outstanding toll tag violations.  Barnes pulls over to the shoulder.  Felix approaches and asks for his license and registration.  Barnes replies he didn’t have his license with him and that the vehicle is a rental in his girlfriend’s name.  Barnes kept rummaging through papers in the car and Felix told him several times to stop doing that.  Felix then tells Barnes he smells marijuana and asks if there is anything in the car he should know about. </a:t>
            </a:r>
          </a:p>
          <a:p>
            <a:pPr algn="l">
              <a:spcBef>
                <a:spcPts val="1200"/>
              </a:spcBef>
              <a:defRPr/>
            </a:pPr>
            <a:r>
              <a:rPr lang="en-US" sz="3200" dirty="0"/>
              <a:t>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87876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29596</TotalTime>
  <Words>5923</Words>
  <Application>Microsoft Office PowerPoint</Application>
  <PresentationFormat>Widescreen</PresentationFormat>
  <Paragraphs>299</Paragraphs>
  <Slides>75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75</vt:i4>
      </vt:variant>
    </vt:vector>
  </HeadingPairs>
  <TitlesOfParts>
    <vt:vector size="81" baseType="lpstr">
      <vt:lpstr>Algerian</vt:lpstr>
      <vt:lpstr>Arial</vt:lpstr>
      <vt:lpstr>Calibri</vt:lpstr>
      <vt:lpstr>Calibri Light</vt: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6 </vt:lpstr>
      <vt:lpstr>.3 6 </vt:lpstr>
    </vt:vector>
  </TitlesOfParts>
  <Company>SCSO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pbabineaux</dc:creator>
  <cp:lastModifiedBy>Maurice Bostick</cp:lastModifiedBy>
  <cp:revision>985</cp:revision>
  <cp:lastPrinted>2024-06-03T13:44:33Z</cp:lastPrinted>
  <dcterms:created xsi:type="dcterms:W3CDTF">2018-05-30T19:35:08Z</dcterms:created>
  <dcterms:modified xsi:type="dcterms:W3CDTF">2026-01-26T15:04:22Z</dcterms:modified>
</cp:coreProperties>
</file>