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561" r:id="rId3"/>
    <p:sldId id="704" r:id="rId4"/>
    <p:sldId id="721" r:id="rId5"/>
    <p:sldId id="685" r:id="rId6"/>
    <p:sldId id="707" r:id="rId7"/>
    <p:sldId id="708" r:id="rId8"/>
    <p:sldId id="709" r:id="rId9"/>
    <p:sldId id="788" r:id="rId10"/>
    <p:sldId id="743" r:id="rId11"/>
    <p:sldId id="753" r:id="rId12"/>
    <p:sldId id="786" r:id="rId13"/>
    <p:sldId id="798" r:id="rId14"/>
    <p:sldId id="713" r:id="rId15"/>
    <p:sldId id="712" r:id="rId16"/>
    <p:sldId id="803" r:id="rId17"/>
    <p:sldId id="789" r:id="rId18"/>
    <p:sldId id="742" r:id="rId19"/>
    <p:sldId id="763" r:id="rId20"/>
    <p:sldId id="762" r:id="rId21"/>
    <p:sldId id="787" r:id="rId22"/>
    <p:sldId id="640" r:id="rId23"/>
    <p:sldId id="719" r:id="rId24"/>
    <p:sldId id="818" r:id="rId25"/>
    <p:sldId id="797" r:id="rId26"/>
    <p:sldId id="791" r:id="rId27"/>
    <p:sldId id="792" r:id="rId28"/>
    <p:sldId id="793" r:id="rId29"/>
    <p:sldId id="794" r:id="rId30"/>
    <p:sldId id="795" r:id="rId31"/>
    <p:sldId id="796" r:id="rId32"/>
    <p:sldId id="820" r:id="rId33"/>
    <p:sldId id="821" r:id="rId34"/>
    <p:sldId id="822" r:id="rId35"/>
    <p:sldId id="790" r:id="rId36"/>
    <p:sldId id="799" r:id="rId37"/>
    <p:sldId id="800" r:id="rId38"/>
    <p:sldId id="801" r:id="rId39"/>
    <p:sldId id="802" r:id="rId40"/>
    <p:sldId id="739" r:id="rId41"/>
    <p:sldId id="760" r:id="rId42"/>
    <p:sldId id="644" r:id="rId43"/>
    <p:sldId id="706" r:id="rId44"/>
    <p:sldId id="736" r:id="rId45"/>
    <p:sldId id="686" r:id="rId46"/>
    <p:sldId id="715" r:id="rId47"/>
    <p:sldId id="777" r:id="rId48"/>
    <p:sldId id="767" r:id="rId49"/>
    <p:sldId id="768" r:id="rId50"/>
    <p:sldId id="770" r:id="rId51"/>
    <p:sldId id="771" r:id="rId52"/>
    <p:sldId id="769" r:id="rId53"/>
    <p:sldId id="772" r:id="rId54"/>
    <p:sldId id="766" r:id="rId55"/>
    <p:sldId id="720" r:id="rId56"/>
    <p:sldId id="747" r:id="rId57"/>
    <p:sldId id="758" r:id="rId58"/>
    <p:sldId id="759" r:id="rId59"/>
    <p:sldId id="782" r:id="rId60"/>
    <p:sldId id="783" r:id="rId61"/>
    <p:sldId id="811" r:id="rId62"/>
    <p:sldId id="812" r:id="rId63"/>
    <p:sldId id="814" r:id="rId64"/>
    <p:sldId id="815" r:id="rId65"/>
    <p:sldId id="804" r:id="rId66"/>
    <p:sldId id="805" r:id="rId67"/>
    <p:sldId id="806" r:id="rId68"/>
    <p:sldId id="807" r:id="rId69"/>
    <p:sldId id="808" r:id="rId70"/>
    <p:sldId id="816" r:id="rId71"/>
    <p:sldId id="817" r:id="rId72"/>
    <p:sldId id="568" r:id="rId73"/>
    <p:sldId id="482" r:id="rId7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36" userDrawn="1">
          <p15:clr>
            <a:srgbClr val="A4A3A4"/>
          </p15:clr>
        </p15:guide>
        <p15:guide id="4" orient="horz" pos="816" userDrawn="1">
          <p15:clr>
            <a:srgbClr val="A4A3A4"/>
          </p15:clr>
        </p15:guide>
        <p15:guide id="5" orient="horz" pos="1656" userDrawn="1">
          <p15:clr>
            <a:srgbClr val="A4A3A4"/>
          </p15:clr>
        </p15:guide>
        <p15:guide id="6" pos="768" userDrawn="1">
          <p15:clr>
            <a:srgbClr val="A4A3A4"/>
          </p15:clr>
        </p15:guide>
        <p15:guide id="7" pos="6864" userDrawn="1">
          <p15:clr>
            <a:srgbClr val="A4A3A4"/>
          </p15:clr>
        </p15:guide>
        <p15:guide id="8" pos="6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00"/>
    <a:srgbClr val="544000"/>
    <a:srgbClr val="8A6900"/>
    <a:srgbClr val="003D7D"/>
    <a:srgbClr val="E2B75B"/>
    <a:srgbClr val="FFFFFF"/>
    <a:srgbClr val="F97301"/>
    <a:srgbClr val="DDAE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2" autoAdjust="0"/>
    <p:restoredTop sz="94660"/>
  </p:normalViewPr>
  <p:slideViewPr>
    <p:cSldViewPr snapToGrid="0" showGuides="1">
      <p:cViewPr varScale="1">
        <p:scale>
          <a:sx n="82" d="100"/>
          <a:sy n="82" d="100"/>
        </p:scale>
        <p:origin x="672" y="48"/>
      </p:cViewPr>
      <p:guideLst>
        <p:guide orient="horz" pos="2160"/>
        <p:guide pos="3840"/>
        <p:guide pos="336"/>
        <p:guide orient="horz" pos="816"/>
        <p:guide orient="horz" pos="1656"/>
        <p:guide pos="768"/>
        <p:guide pos="6864"/>
        <p:guide pos="672"/>
      </p:guideLst>
    </p:cSldViewPr>
  </p:slideViewPr>
  <p:notesTextViewPr>
    <p:cViewPr>
      <p:scale>
        <a:sx n="100" d="100"/>
        <a:sy n="100" d="100"/>
      </p:scale>
      <p:origin x="0" y="0"/>
    </p:cViewPr>
  </p:notesTextViewPr>
  <p:sorterViewPr>
    <p:cViewPr>
      <p:scale>
        <a:sx n="100" d="100"/>
        <a:sy n="100" d="100"/>
      </p:scale>
      <p:origin x="0" y="-159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234267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182597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1107489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3479840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1059704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1104093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277874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278530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42395746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628531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940547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17626887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4216554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4225436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8378410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13E1C-2C87-4A5A-BC38-7F9F3D9049C9}"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89203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2743400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19355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78698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419131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929866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4401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5A808-6D5A-4B28-AD03-BBA81E568D72}"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791312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5A808-6D5A-4B28-AD03-BBA81E568D72}" type="datetimeFigureOut">
              <a:rPr lang="en-US" smtClean="0"/>
              <a:t>6/5/2026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640DA-D47F-4C25-8BB3-F8778187834B}" type="slidenum">
              <a:rPr lang="en-US" smtClean="0"/>
              <a:t>‹#›</a:t>
            </a:fld>
            <a:endParaRPr lang="en-US" dirty="0"/>
          </a:p>
        </p:txBody>
      </p:sp>
    </p:spTree>
    <p:extLst>
      <p:ext uri="{BB962C8B-B14F-4D97-AF65-F5344CB8AC3E}">
        <p14:creationId xmlns:p14="http://schemas.microsoft.com/office/powerpoint/2010/main" val="308828104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13E1C-2C87-4A5A-BC38-7F9F3D9049C9}" type="datetimeFigureOut">
              <a:rPr lang="en-US" smtClean="0"/>
              <a:t>6/5/2026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3C7827-2EE7-46AD-8298-C78270C65F8A}" type="slidenum">
              <a:rPr lang="en-US" smtClean="0"/>
              <a:t>‹#›</a:t>
            </a:fld>
            <a:endParaRPr lang="en-US" dirty="0"/>
          </a:p>
        </p:txBody>
      </p:sp>
    </p:spTree>
    <p:extLst>
      <p:ext uri="{BB962C8B-B14F-4D97-AF65-F5344CB8AC3E}">
        <p14:creationId xmlns:p14="http://schemas.microsoft.com/office/powerpoint/2010/main" val="100963717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p:cNvSpPr/>
          <p:nvPr/>
        </p:nvSpPr>
        <p:spPr>
          <a:xfrm>
            <a:off x="633454" y="595713"/>
            <a:ext cx="10925091" cy="3167983"/>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SCOTUS 2026 CASES</a:t>
            </a:r>
          </a:p>
          <a:p>
            <a:pPr algn="ctr">
              <a:lnSpc>
                <a:spcPct val="200000"/>
              </a:lnSpc>
            </a:pPr>
            <a:r>
              <a:rPr lang="en-US" sz="5400" i="1" u="sng" dirty="0">
                <a:latin typeface="Algerian" panose="04020705040A02060702" pitchFamily="82" charset="0"/>
                <a:ea typeface="Segoe UI Black" panose="020B0A02040204020203" pitchFamily="34" charset="0"/>
                <a:cs typeface="Arial" panose="020B0604020202020204" pitchFamily="34" charset="0"/>
              </a:rPr>
              <a:t>AFFECTING</a:t>
            </a: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 SHERIFFS</a:t>
            </a:r>
          </a:p>
        </p:txBody>
      </p:sp>
    </p:spTree>
    <p:extLst>
      <p:ext uri="{BB962C8B-B14F-4D97-AF65-F5344CB8AC3E}">
        <p14:creationId xmlns:p14="http://schemas.microsoft.com/office/powerpoint/2010/main" val="3747185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12863-FB03-9194-C776-653EC3FAF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3F0D9-F339-AA2E-F87B-1DF85CB678E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667EE42-6C9A-0034-6336-557CD9ADB4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C756E81-B211-F964-B633-5336F6A4E49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Zorn v. Linton</a:t>
            </a:r>
          </a:p>
          <a:p>
            <a:pPr algn="ctr"/>
            <a:r>
              <a:rPr lang="en-US" sz="2400" b="1" u="sng" dirty="0">
                <a:solidFill>
                  <a:srgbClr val="002060"/>
                </a:solidFill>
                <a:latin typeface="Arial" panose="020B0604020202020204" pitchFamily="34" charset="0"/>
                <a:cs typeface="Arial" panose="020B0604020202020204" pitchFamily="34" charset="0"/>
              </a:rPr>
              <a:t>2</a:t>
            </a:r>
            <a:r>
              <a:rPr lang="en-US" sz="2400" b="1" u="sng" baseline="30000" dirty="0">
                <a:solidFill>
                  <a:srgbClr val="002060"/>
                </a:solidFill>
                <a:latin typeface="Arial" panose="020B0604020202020204" pitchFamily="34" charset="0"/>
                <a:cs typeface="Arial" panose="020B0604020202020204" pitchFamily="34" charset="0"/>
              </a:rPr>
              <a:t>nd</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2D5E8A7-BFC9-7973-C3F8-38141A55FE8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dirty="0"/>
              <a:t>Whether the Second Circuit’s qualified immunity analysis conflicts with this Court’s repeated instruction that courts must define rights with specificity and look for close factual analogues in determining whether a Fourth Amendment right is clearly established.     </a:t>
            </a:r>
            <a:endParaRPr lang="en-US" sz="2800" dirty="0"/>
          </a:p>
        </p:txBody>
      </p:sp>
    </p:spTree>
    <p:extLst>
      <p:ext uri="{BB962C8B-B14F-4D97-AF65-F5344CB8AC3E}">
        <p14:creationId xmlns:p14="http://schemas.microsoft.com/office/powerpoint/2010/main" val="2818629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0AC5D-828F-EA90-0AFB-5FDEA7F7A3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DA05A9-A4A8-C69A-63D6-99E3E6AE40A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230200D-68E9-1D94-431D-F365A79A70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E39669D-7A0D-FC18-4669-996DEAB0746E}"/>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Zorn v. Linton</a:t>
            </a:r>
          </a:p>
          <a:p>
            <a:pPr algn="ctr"/>
            <a:r>
              <a:rPr lang="en-US" sz="2400" b="1" u="sng" dirty="0">
                <a:solidFill>
                  <a:srgbClr val="002060"/>
                </a:solidFill>
                <a:latin typeface="Arial" panose="020B0604020202020204" pitchFamily="34" charset="0"/>
                <a:cs typeface="Arial" panose="020B0604020202020204" pitchFamily="34" charset="0"/>
              </a:rPr>
              <a:t>2</a:t>
            </a:r>
            <a:r>
              <a:rPr lang="en-US" sz="2400" b="1" u="sng" baseline="30000" dirty="0">
                <a:solidFill>
                  <a:srgbClr val="002060"/>
                </a:solidFill>
                <a:latin typeface="Arial" panose="020B0604020202020204" pitchFamily="34" charset="0"/>
                <a:cs typeface="Arial" panose="020B0604020202020204" pitchFamily="34" charset="0"/>
              </a:rPr>
              <a:t>nd</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049F017-14A0-DDC4-207C-AA15121B3D3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HELD:</a:t>
            </a:r>
          </a:p>
          <a:p>
            <a:pPr algn="l">
              <a:spcBef>
                <a:spcPts val="1200"/>
              </a:spcBef>
              <a:defRPr/>
            </a:pPr>
            <a:r>
              <a:rPr lang="en-US" dirty="0"/>
              <a:t>Because the Second Circuit failed to identify a case where an officer taking similar actions in similar circumstances was held to have violated the Constitution, Zorn was entitled to qualified immunity.  Reversed  3/23/26.    </a:t>
            </a:r>
            <a:endParaRPr lang="en-US" sz="2800" dirty="0"/>
          </a:p>
        </p:txBody>
      </p:sp>
    </p:spTree>
    <p:extLst>
      <p:ext uri="{BB962C8B-B14F-4D97-AF65-F5344CB8AC3E}">
        <p14:creationId xmlns:p14="http://schemas.microsoft.com/office/powerpoint/2010/main" val="1229051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5EE9E-1EB4-8977-302D-6C58E29468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3CE8BF-E433-1377-7DB0-EB92D08C4E8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4D8F5F6-97C0-686D-26D9-77AC84EFBF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0A57EE9-2C78-6B37-F967-F15E54743C16}"/>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D442DD2-B796-11D1-3E2F-8BC90731EAD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Officers responded to a call from Scott, a paranoid schizophrenic, who was hallucinating about armed, would-be intruders outside his apartment. Scott also had methamphetamine in his system. </a:t>
            </a:r>
          </a:p>
          <a:p>
            <a:pPr algn="l">
              <a:spcBef>
                <a:spcPts val="1200"/>
              </a:spcBef>
              <a:defRPr/>
            </a:pPr>
            <a:r>
              <a:rPr lang="en-US" sz="3200" dirty="0"/>
              <a:t>During the encounter that followed, Scott produced two weapons—a metal pipe and a knife—but refused to submit to a patdown and refused other police instructions.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1525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A204F-A4E2-4AC4-1972-22F37A78B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89623-077F-ACEF-78EC-AD1D7F8307A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0B08668-23D2-B5D2-1F22-27582DE018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AB8D649-BD82-9298-F880-3BD0817F9E5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289BFC2-4F24-A726-5A15-D61F3CB466A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The officers attempted to handcuff Scott for their safety. They used </a:t>
            </a:r>
            <a:r>
              <a:rPr lang="en-US" sz="3200" dirty="0">
                <a:highlight>
                  <a:srgbClr val="FFFF00"/>
                </a:highlight>
              </a:rPr>
              <a:t>bodyweight pressure </a:t>
            </a:r>
            <a:r>
              <a:rPr lang="en-US" sz="3200" dirty="0"/>
              <a:t>to restrain Scott for no longer than 95 seconds and immediately moved him to the </a:t>
            </a:r>
            <a:r>
              <a:rPr lang="en-US" sz="3200" dirty="0">
                <a:highlight>
                  <a:srgbClr val="FFFF00"/>
                </a:highlight>
              </a:rPr>
              <a:t>recovery position </a:t>
            </a:r>
            <a:r>
              <a:rPr lang="en-US" sz="3200" dirty="0"/>
              <a:t>once handcuffing was complete. Scott was conscious and speaking throughout that process and did not show signs of respiratory distress. Several minutes later, Scott experienced medical distress and after a medical transport, he was pronounced dead.  The Ninth Circuit denied qualified immunity.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4703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48FF3-4FE9-1674-7173-44A77F473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91C296-EED2-7120-E223-37B39E36A5F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1CE5AF8-B952-29AB-4819-D38F5871F2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093BD64-AE38-1295-0BF8-4202FD53289B}"/>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9C14AB5-CDAF-F60E-B75C-07C1C5399E9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sz="2800" dirty="0"/>
              <a:t>Viewing the facts from the officers’ perspective at the time, did the officers act reasonably under the Fourth Amendment by using bodyweight pressure to restrain a potentially armed and actively resisting individual only until handcuffing could be accomplished? </a:t>
            </a:r>
          </a:p>
          <a:p>
            <a:pPr algn="l">
              <a:spcBef>
                <a:spcPts val="1200"/>
              </a:spcBef>
              <a:defRPr/>
            </a:pPr>
            <a:r>
              <a:rPr lang="en-US" sz="2800" dirty="0"/>
              <a:t>2. Did the panel err in denying </a:t>
            </a:r>
            <a:r>
              <a:rPr lang="en-US" sz="2800" dirty="0">
                <a:highlight>
                  <a:srgbClr val="FFFF00"/>
                </a:highlight>
              </a:rPr>
              <a:t>qualified immunity </a:t>
            </a:r>
            <a:r>
              <a:rPr lang="en-US" sz="2800" dirty="0"/>
              <a:t>where no case clearly established that </a:t>
            </a:r>
            <a:r>
              <a:rPr lang="en-US" sz="2800" dirty="0">
                <a:highlight>
                  <a:srgbClr val="FFFF00"/>
                </a:highlight>
              </a:rPr>
              <a:t>pre-handcuffing bodyweight pressure </a:t>
            </a:r>
            <a:r>
              <a:rPr lang="en-US" sz="2800" dirty="0"/>
              <a:t>violates the Fourth Amendment?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1820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97444-71B4-F040-4E97-F584525717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09448-45C4-336D-389C-8C76F784C1E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DCB9E3D-9C67-542F-60AF-D0061306FB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5E54F62-392F-F06E-9C36-17486FE6DA4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431E976-8486-44F5-5277-A5B04FFC5DEC}"/>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HELD:</a:t>
            </a:r>
          </a:p>
          <a:p>
            <a:pPr algn="l">
              <a:spcBef>
                <a:spcPts val="1200"/>
              </a:spcBef>
              <a:defRPr/>
            </a:pPr>
            <a:r>
              <a:rPr lang="en-US" sz="2800" dirty="0"/>
              <a:t>VACATED and REMANDED in light of the decision in Zorn.  (April 20, 2026.)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6718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D0EA5-8C97-0105-51CE-19BDA7C2EB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A7622-CAE7-5AAD-D521-AEAA531A53F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684989B0-9702-1634-2DAD-E7505D3FB7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625DB050-B757-551C-C45F-133DA0687E2A}"/>
              </a:ext>
            </a:extLst>
          </p:cNvPr>
          <p:cNvSpPr/>
          <p:nvPr/>
        </p:nvSpPr>
        <p:spPr>
          <a:xfrm>
            <a:off x="633454" y="595713"/>
            <a:ext cx="10925091" cy="3167983"/>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INVESTIGATORY STOPS</a:t>
            </a:r>
          </a:p>
          <a:p>
            <a:pPr algn="ctr">
              <a:lnSpc>
                <a:spcPct val="200000"/>
              </a:lnSpc>
            </a:pPr>
            <a:r>
              <a:rPr lang="en-US" sz="5400" i="1" u="sng" dirty="0">
                <a:latin typeface="Algerian" panose="04020705040A02060702" pitchFamily="82" charset="0"/>
                <a:ea typeface="Segoe UI Black" panose="020B0A02040204020203" pitchFamily="34" charset="0"/>
                <a:cs typeface="Arial" panose="020B0604020202020204" pitchFamily="34" charset="0"/>
              </a:rPr>
              <a:t>REASONABLE SUSPICION</a:t>
            </a:r>
            <a:endParaRPr lang="en-US" sz="5400" b="0" i="1" u="sng" dirty="0">
              <a:effectLst/>
              <a:latin typeface="Algerian" panose="04020705040A02060702" pitchFamily="82" charset="0"/>
              <a:ea typeface="Segoe UI Black" panose="020B0A02040204020203" pitchFamily="34" charset="0"/>
              <a:cs typeface="Arial" panose="020B0604020202020204" pitchFamily="34" charset="0"/>
            </a:endParaRPr>
          </a:p>
        </p:txBody>
      </p:sp>
    </p:spTree>
    <p:extLst>
      <p:ext uri="{BB962C8B-B14F-4D97-AF65-F5344CB8AC3E}">
        <p14:creationId xmlns:p14="http://schemas.microsoft.com/office/powerpoint/2010/main" val="392307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619EF-3C91-C9F2-DA88-E0D16D8C47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6A5EB-78A0-7B97-BD54-11422AD64A7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5472230-9015-F243-80F1-9E65590285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D3608CD-AE82-533E-BCE8-A1F6D5B73C0B}"/>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DE17A68-708F-6FC4-F5A9-F336769929FC}"/>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An officer received a dispatch call around 2:00 a.m. reporting a suspicious or stolen vehicle at a particular apartment building. As the officer pulled into the building’s small parking lot, he saw that only one car was occupied. Upon seeing the marked police cruiser, two people fled unprovoked from the back of the car into the nearby woods. The car then began to back out of its parking space with one of the doors still wide open. </a:t>
            </a:r>
          </a:p>
        </p:txBody>
      </p:sp>
    </p:spTree>
    <p:extLst>
      <p:ext uri="{BB962C8B-B14F-4D97-AF65-F5344CB8AC3E}">
        <p14:creationId xmlns:p14="http://schemas.microsoft.com/office/powerpoint/2010/main" val="4138074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FE4ED-87C8-7948-F3F8-90E3DC6AC5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BB9CC-A2C2-E9D7-467D-E55213E7949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2713FDF-821A-9F72-5588-0BC9B55B71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F96FFD6-DCDC-1F01-A9DA-A66449B51037}"/>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0F523B7-9E36-5299-051D-4CEFE93F2F1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Within moments of stopping the driver, the officer observed a smashed window and punched-out ignition, confirming that the vehicle had been stolen. Yet the court below concluded that the stop was unjustified because two of the facts known to the  officer—the suspicious vehicle report and the passengers’ unprovoked flight—should not have been considered as part of the totality of the circumstances. Those two facts, the court held, had to be excluded from the Fourth Amendment analysis because each fact standing alone could not support reasonable articulable suspicion. </a:t>
            </a:r>
          </a:p>
        </p:txBody>
      </p:sp>
    </p:spTree>
    <p:extLst>
      <p:ext uri="{BB962C8B-B14F-4D97-AF65-F5344CB8AC3E}">
        <p14:creationId xmlns:p14="http://schemas.microsoft.com/office/powerpoint/2010/main" val="992620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F65D3-63F3-0698-226F-2E54FECE86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CC9FBE-052F-D3B7-C083-DBCD25639CF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03F8D8E-BA48-AB6B-28BA-9A2FAC0FA7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D51A0BB-F43A-BFE7-A38E-90199803E7D3}"/>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7A67D0C7-9C09-1858-A420-6300882F084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14350" indent="-514350" algn="l">
              <a:spcBef>
                <a:spcPts val="1200"/>
              </a:spcBef>
              <a:buAutoNum type="arabicParenBoth"/>
              <a:defRPr/>
            </a:pPr>
            <a:r>
              <a:rPr lang="en-US" sz="2800" dirty="0"/>
              <a:t>Whether a court assessing the existence of reasonable suspicion under the Fourth Amendment may exclude a fact known to the officer, or instead must assess all the evidence when weighing the totality of the circumstances; and</a:t>
            </a:r>
          </a:p>
          <a:p>
            <a:pPr marL="514350" indent="-514350" algn="l">
              <a:spcBef>
                <a:spcPts val="1200"/>
              </a:spcBef>
              <a:buAutoNum type="arabicParenBoth"/>
              <a:defRPr/>
            </a:pPr>
            <a:r>
              <a:rPr lang="en-US" sz="2800" dirty="0"/>
              <a:t>Whether, under the totality-of-the-circumstances test, the officer in this case had reasonable suspicion to conduct an investigative stop.  </a:t>
            </a:r>
          </a:p>
        </p:txBody>
      </p:sp>
    </p:spTree>
    <p:extLst>
      <p:ext uri="{BB962C8B-B14F-4D97-AF65-F5344CB8AC3E}">
        <p14:creationId xmlns:p14="http://schemas.microsoft.com/office/powerpoint/2010/main" val="718548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23817-CDA7-E93F-6174-9879101E93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C4169-0B0D-72CF-4097-80A411990CC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CE715BF-603D-BDE9-008D-92C953FCC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E8C7E4FF-6281-43F0-718F-7826ADD7CD15}"/>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I. DECISIONS</a:t>
            </a:r>
          </a:p>
        </p:txBody>
      </p:sp>
    </p:spTree>
    <p:extLst>
      <p:ext uri="{BB962C8B-B14F-4D97-AF65-F5344CB8AC3E}">
        <p14:creationId xmlns:p14="http://schemas.microsoft.com/office/powerpoint/2010/main" val="1061588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754F5-879C-2A66-2FEB-0A6BEAF9F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8739B-711B-2165-6CDD-864AE48C5DA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8A36D2D-6DE4-8E0C-684A-72E154D70F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86C6B71-9829-2E67-CBA5-423E138D8CA2}"/>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7B2C79A-3C1F-9C4C-06DE-FCF2872ECB9F}"/>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HELD:</a:t>
            </a:r>
          </a:p>
          <a:p>
            <a:pPr algn="l">
              <a:spcBef>
                <a:spcPts val="1200"/>
              </a:spcBef>
              <a:defRPr/>
            </a:pPr>
            <a:r>
              <a:rPr lang="en-US" dirty="0"/>
              <a:t>When an officer makes a brief investigatory stop of persons or vehicles that falls short of a traditional arrest, the Fourth Amendment is satisfied if the officer’s action is supported by reasonable suspicion to believe that criminal activity may be afoot. In assessing whether an officer had reasonable suspicion, a reviewing court must look at the ‘totality of the circumstances’ of each case—an analysis that precludes the evaluation and rejection of factors in isolation from each other. Because the D. C. Court of Appeals departed from these principles—and because Officer Vanterpool clearly had reasonable suspicion to stop R. W., the decision was Reversed 4/20/26.  </a:t>
            </a:r>
          </a:p>
        </p:txBody>
      </p:sp>
    </p:spTree>
    <p:extLst>
      <p:ext uri="{BB962C8B-B14F-4D97-AF65-F5344CB8AC3E}">
        <p14:creationId xmlns:p14="http://schemas.microsoft.com/office/powerpoint/2010/main" val="3681026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II. PENDING PETITIONS </a:t>
            </a:r>
          </a:p>
        </p:txBody>
      </p:sp>
    </p:spTree>
    <p:extLst>
      <p:ext uri="{BB962C8B-B14F-4D97-AF65-F5344CB8AC3E}">
        <p14:creationId xmlns:p14="http://schemas.microsoft.com/office/powerpoint/2010/main" val="1497424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8DD0C-B096-00B9-9AAD-EC7A090747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9D1FB-6CEB-51B3-2A96-2BC2992FCB0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57834F4-6C70-804E-7000-0068292F83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61963AD6-17C0-66FA-0876-91EFB58EB3BE}"/>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USE OF FORCE</a:t>
            </a:r>
          </a:p>
        </p:txBody>
      </p:sp>
    </p:spTree>
    <p:extLst>
      <p:ext uri="{BB962C8B-B14F-4D97-AF65-F5344CB8AC3E}">
        <p14:creationId xmlns:p14="http://schemas.microsoft.com/office/powerpoint/2010/main" val="4184464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5D07A-52F7-967B-B9FE-8A6F7541E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DC66B-0A02-ED6F-5E49-2F97827B61C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7504A17-8680-B69C-02B3-327D3C2A69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128195"/>
            <a:ext cx="12192000" cy="6858000"/>
          </a:xfrm>
          <a:prstGeom prst="rect">
            <a:avLst/>
          </a:prstGeom>
        </p:spPr>
      </p:pic>
      <p:sp>
        <p:nvSpPr>
          <p:cNvPr id="4" name="Rectangle 3">
            <a:extLst>
              <a:ext uri="{FF2B5EF4-FFF2-40B4-BE49-F238E27FC236}">
                <a16:creationId xmlns:a16="http://schemas.microsoft.com/office/drawing/2014/main" id="{0FE918DC-18B8-A1A9-CC7E-A7AB378351A8}"/>
              </a:ext>
            </a:extLst>
          </p:cNvPr>
          <p:cNvSpPr/>
          <p:nvPr/>
        </p:nvSpPr>
        <p:spPr>
          <a:xfrm>
            <a:off x="633454" y="595713"/>
            <a:ext cx="10925091" cy="1505990"/>
          </a:xfrm>
          <a:prstGeom prst="rect">
            <a:avLst/>
          </a:prstGeom>
        </p:spPr>
        <p:txBody>
          <a:bodyPr wrap="square">
            <a:spAutoFit/>
          </a:bodyPr>
          <a:lstStyle/>
          <a:p>
            <a:pPr algn="ctr">
              <a:lnSpc>
                <a:spcPct val="200000"/>
              </a:lnSpc>
            </a:pPr>
            <a:endParaRPr lang="en-US" sz="5400" b="0" i="1" u="sng" dirty="0">
              <a:effectLst/>
              <a:latin typeface="Algerian" panose="04020705040A02060702" pitchFamily="82" charset="0"/>
              <a:ea typeface="Segoe UI Black" panose="020B0A02040204020203" pitchFamily="34" charset="0"/>
              <a:cs typeface="Arial" panose="020B0604020202020204" pitchFamily="34" charset="0"/>
            </a:endParaRPr>
          </a:p>
        </p:txBody>
      </p:sp>
      <p:sp>
        <p:nvSpPr>
          <p:cNvPr id="6" name="TextBox 5">
            <a:extLst>
              <a:ext uri="{FF2B5EF4-FFF2-40B4-BE49-F238E27FC236}">
                <a16:creationId xmlns:a16="http://schemas.microsoft.com/office/drawing/2014/main" id="{3E6BB9AE-A9F9-4EFD-13E9-E93C30F99098}"/>
              </a:ext>
            </a:extLst>
          </p:cNvPr>
          <p:cNvSpPr txBox="1"/>
          <p:nvPr/>
        </p:nvSpPr>
        <p:spPr>
          <a:xfrm>
            <a:off x="3086100" y="3141697"/>
            <a:ext cx="6172200" cy="830997"/>
          </a:xfrm>
          <a:prstGeom prst="rect">
            <a:avLst/>
          </a:prstGeom>
          <a:noFill/>
        </p:spPr>
        <p:txBody>
          <a:bodyPr wrap="square">
            <a:spAutoFit/>
          </a:bodyPr>
          <a:lstStyle/>
          <a:p>
            <a:r>
              <a:rPr lang="en-US" sz="2400" dirty="0"/>
              <a:t>https://www.youtube.com/watch?v=3I7cD9OPcHM&amp;rco=1</a:t>
            </a:r>
          </a:p>
        </p:txBody>
      </p:sp>
    </p:spTree>
    <p:extLst>
      <p:ext uri="{BB962C8B-B14F-4D97-AF65-F5344CB8AC3E}">
        <p14:creationId xmlns:p14="http://schemas.microsoft.com/office/powerpoint/2010/main" val="2892298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C34D6-A489-D7CB-370E-516B91BDBC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5B011-5355-4C85-3010-797AB4B6D6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C021793-5886-4E7A-E610-F3C364002D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C28CF0C-F6AC-CC60-0A74-CBE05C79E718}"/>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F5338F3-5FAE-72D6-A494-D2AFC298FEC2}"/>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Wife Ashly called 911 to report a domestic disturbance in her driveway involving her husband, Stephen Romero. Lansing police officers Donovan Moore and Jeff Kurtz responded to the dispatch. Although Ashly told the dispatcher that her husband was not armed and she had not been threatened with a weapon, a second caller claimed that a shooting occurred. A third caller clarified that no one was shot, but it is unclear whether the officers received this information.</a:t>
            </a:r>
          </a:p>
          <a:p>
            <a:pPr algn="l">
              <a:spcBef>
                <a:spcPts val="1200"/>
              </a:spcBef>
              <a:defRPr/>
            </a:pPr>
            <a:endParaRPr lang="en-US" sz="3200" dirty="0"/>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2096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D2F86-5E16-15B5-DE16-C7B92B2A97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D83F1D-60A3-3493-C770-64D878613B0B}"/>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6FDB496-9F98-8809-0026-28BAB9C6E2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A027221-2D6F-4CF9-24B6-9C9F1591E07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9217643-BA41-D1F0-6985-F3BB08FE290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Upon arrival, Officers Moore and Kurtz drew their weapons and approached the scene where Stephen stood outside the open driver-side door of a car, with Ashly in the driver's seat. Officer Moore commanded Stephen to show his hands and get on the ground. Stephen, who was holding two cell phones, placed his hands in the air then slowly placed the phones on the ground. As he did so, he said to the officers, "bro! bro!"</a:t>
            </a:r>
          </a:p>
          <a:p>
            <a:pPr algn="l">
              <a:spcBef>
                <a:spcPts val="1200"/>
              </a:spcBef>
              <a:defRPr/>
            </a:pPr>
            <a:r>
              <a:rPr lang="en-US" sz="3200" dirty="0"/>
              <a: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57521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CB677-17AE-C49C-6D95-DEE4691449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70F92B-3AD6-D20F-9E77-9038B9BA8D2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49CD83D-2827-AB66-5674-792A2C7D9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2D2A3D5-9D11-AE8F-C770-DC0A09A74E9F}"/>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4F40452-33A8-DA79-520C-BEF990490E2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The officers commanded Stephen to the ground again, at which point he got on his knees and placed his hands in the air. Ashly remained in the driver's seat a few feet away. The officers commanded Stephen to get "face down." Stephen then slowly lowered his left hand across his body; said to the officers, "listen"; and raised his shirt to show the officers a holstered gun in his waistband, on his right hip. He then reached for the gun with his right hand, while raising his left hand in the air. Officers Moore and Kurtz opened fire on Stephen.</a:t>
            </a:r>
          </a:p>
          <a:p>
            <a:pPr algn="l">
              <a:spcBef>
                <a:spcPts val="1200"/>
              </a:spcBef>
              <a:defRPr/>
            </a:pPr>
            <a:endParaRPr lang="en-US" sz="3200" dirty="0"/>
          </a:p>
          <a:p>
            <a:pPr algn="l">
              <a:spcBef>
                <a:spcPts val="1200"/>
              </a:spcBef>
              <a:defRPr/>
            </a:pPr>
            <a:r>
              <a:rPr lang="en-US" sz="3200" dirty="0"/>
              <a: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010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A87F3-55DB-7CCF-A57A-040576C9A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769D1C-03B8-04BC-E641-4B904DC79DD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2242169-D3CF-1B76-9F35-61BFC43DCD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DC4C68D-9CBD-7F0C-3C48-7031839658B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22C7BC4-DF4B-FF52-8994-90D96C9553AA}"/>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Stephen yelled in pain while falling face down to the ground, and the officers stopped shooting. Stephen, while lying on his stomach and elbows several feet away from the officers, then said—with his voice breaking—"I got you . . . I got you," and again reached his right hand toward his waist. The officers resumed firing at Stephen, who was able to slide the gun several feet away from his body during this second round of shots.  He died. Defendants moved to dismiss, arguing that the officers were entitled to qualified immunity. The district court granted the motion, holding that the officers' use of deadly force did not violate Stephen's clearly established constitutional rights. Ashly appealed. </a:t>
            </a:r>
          </a:p>
          <a:p>
            <a:pPr algn="l">
              <a:spcBef>
                <a:spcPts val="1200"/>
              </a:spcBef>
              <a:defRPr/>
            </a:pPr>
            <a:r>
              <a:rPr lang="en-US" sz="3200" dirty="0"/>
              <a: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6597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F3ABC-E6D0-AB9D-A4A0-10C46D61E4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671635-5C8F-C3B7-3635-C6B4231DCB2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F47C88F-2DB1-7ED7-D2B7-3F21E2C956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9D2D718-AD48-D81D-425B-7F24D5FECBA5}"/>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8FFB448-F54E-4B91-FF98-F2807393EEB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When Officers opened fire the second time, Stephen was already wounded and, by that point, lay on the ground, on his stomach and elbows. The 6</a:t>
            </a:r>
            <a:r>
              <a:rPr lang="en-US" baseline="30000" dirty="0"/>
              <a:t>th</a:t>
            </a:r>
            <a:r>
              <a:rPr lang="en-US" dirty="0"/>
              <a:t> Cir. reversed and found that Romero was no longer a threat to Ashly, who was outside his reach or line of sight, and any effort to draw and point his gun at the officers would have required significant contortion of his body.  The court believed that before the second shots were fired, Stephen was largely compliant and gave no clear indication that he intended to resist. The officers ordered him to the ground, then face down; he got to his knees, moved slowly, and made gestures of surrender. By the time he lay on the ground after a first round of fire that had clearly injured him, a reasonable officer would not have perceived Stephen as a threat according to the court.</a:t>
            </a:r>
          </a:p>
          <a:p>
            <a:pPr algn="l">
              <a:spcBef>
                <a:spcPts val="1200"/>
              </a:spcBef>
              <a:defRPr/>
            </a:pPr>
            <a:endParaRPr lang="en-US" dirty="0"/>
          </a:p>
          <a:p>
            <a:pPr algn="l">
              <a:spcBef>
                <a:spcPts val="1200"/>
              </a:spcBef>
              <a:defRPr/>
            </a:pPr>
            <a:r>
              <a:rPr lang="en-US" dirty="0"/>
              <a: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34318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10CCA-30EF-2FE9-4F15-838507B05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853C6-D802-C4E7-8E56-D5A4A8ABFCAB}"/>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3486B32-1705-63C2-9276-DFD8D6F92C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667D10D-67B1-638B-932C-280A410EDF9F}"/>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7F59F09-3BBD-0306-93C3-B81665049CD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The court stated it must treat the presence of the gun, and even the fact that the gun may have been in Stephen's hand as just one consideration in assessing the totality of the circumstances. To be clear: an officer does not need to wait until a suspect points their weapon before firing. But officers also may not fire simply because a suspect has a weapon, even a gun, in hand, according to the court. There must be additional indicia that the safety of the officer or others is at risk.  After having already been shot, without any signal that Stephen intended harm, the sole fact that he again reached for his gun was not enough to justify firing again according to the court.</a:t>
            </a:r>
          </a:p>
          <a:p>
            <a:pPr algn="l">
              <a:spcBef>
                <a:spcPts val="1200"/>
              </a:spcBef>
              <a:defRPr/>
            </a:pPr>
            <a:endParaRPr lang="en-US" dirty="0"/>
          </a:p>
          <a:p>
            <a:pPr algn="l">
              <a:spcBef>
                <a:spcPts val="1200"/>
              </a:spcBef>
              <a:defRPr/>
            </a:pPr>
            <a:r>
              <a:rPr lang="en-US" dirty="0"/>
              <a: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402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D6EAB-4A56-1155-E40F-703369920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59DDDB-F324-2BC1-B806-4B0D679340A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397BEE5-1E5C-E4D4-0B05-74F681D746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9559222D-D6B2-22D0-A0FD-31FEE5761716}"/>
              </a:ext>
            </a:extLst>
          </p:cNvPr>
          <p:cNvSpPr/>
          <p:nvPr/>
        </p:nvSpPr>
        <p:spPr>
          <a:xfrm>
            <a:off x="633454" y="595713"/>
            <a:ext cx="10925091" cy="3167983"/>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COMMUNITY CARETAKER</a:t>
            </a:r>
          </a:p>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FOURTH AMENDMENT</a:t>
            </a:r>
          </a:p>
        </p:txBody>
      </p:sp>
    </p:spTree>
    <p:extLst>
      <p:ext uri="{BB962C8B-B14F-4D97-AF65-F5344CB8AC3E}">
        <p14:creationId xmlns:p14="http://schemas.microsoft.com/office/powerpoint/2010/main" val="1674347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CEA7F-0356-2121-4B82-7BFB535F79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F8D260-F97E-0FD9-C42F-EADCAB75708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7DEBA07-886C-9BC6-2885-FE6D16419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E12B022-590E-983B-8284-9583E9726801}"/>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ROMERO V. LANSING</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26FC6CB-C4D7-74FC-4FF8-DDAC9E06DEA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71500" indent="-571500" algn="l">
              <a:spcBef>
                <a:spcPts val="1200"/>
              </a:spcBef>
              <a:buFont typeface="+mj-lt"/>
              <a:buAutoNum type="romanUcPeriod"/>
              <a:defRPr/>
            </a:pPr>
            <a:r>
              <a:rPr lang="en-US" sz="2800" dirty="0"/>
              <a:t>Whether officers used excessive force when they fired the second time?</a:t>
            </a:r>
          </a:p>
          <a:p>
            <a:pPr marL="571500" indent="-571500" algn="l">
              <a:spcBef>
                <a:spcPts val="1200"/>
              </a:spcBef>
              <a:buFont typeface="+mj-lt"/>
              <a:buAutoNum type="romanUcPeriod"/>
              <a:defRPr/>
            </a:pPr>
            <a:r>
              <a:rPr lang="en-US" sz="2800" dirty="0"/>
              <a:t>Whether officers were entitled to qualified immunity?</a:t>
            </a:r>
          </a:p>
          <a:p>
            <a:pPr algn="l">
              <a:spcBef>
                <a:spcPts val="1200"/>
              </a:spcBef>
              <a:defRPr/>
            </a:pPr>
            <a:r>
              <a:rPr lang="en-US" dirty="0"/>
              <a:t> (Pet. for cert. to be filed shortly.)</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0034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77AB4-6AB8-E586-14F1-9D60F49010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1D1DDA-E4DA-2F17-92CE-B75A8E06CAF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F131BDD-EB2F-23DC-7DAC-AEFA1F35DD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E6278A7-FC61-B399-E27A-9E284129A851}"/>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NORMAN V. INGLE</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2F2B73B-C97E-B390-05C6-FBF861ED0C0A}"/>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  Use of force ejecting drunk guy out of a bar.</a:t>
            </a:r>
          </a:p>
          <a:p>
            <a:pPr algn="l">
              <a:spcBef>
                <a:spcPts val="1200"/>
              </a:spcBef>
              <a:defRPr/>
            </a:pPr>
            <a:r>
              <a:rPr lang="en-US" sz="3200" dirty="0"/>
              <a:t>ISSUE:</a:t>
            </a:r>
          </a:p>
          <a:p>
            <a:pPr algn="l">
              <a:spcBef>
                <a:spcPts val="1200"/>
              </a:spcBef>
              <a:defRPr/>
            </a:pPr>
            <a:r>
              <a:rPr lang="en-US" sz="2800" dirty="0"/>
              <a:t>In an interlocutory qualified immunity appeal involving video evidence, under what circumstances, if any, may an appellate court review a district court’s determination that there is a genuine dispute of fact?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57951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B94D0-BC09-A2B5-CD36-F42B4FB5B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36323A-FA15-6676-96DA-79789DFE8A5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A606E13-1CFB-B7FE-7363-A08689F44C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390A35E-3F7E-87FD-72BA-85A0BF017105}"/>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NORMAN V. INGLE</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76CCF84-82E0-5372-4809-CC30E6C1F8F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The majority of circuits hold that a court of appeals must “accept the trial court’s factual determinations unless they are ‘blatantly contradicted’ by the video.” Other circuits, including the Fifth Circuit, “have interpreted Scott more broadly, reading it as recognizing a general exception to the prohibition on interlocutory review of genuineness in cases involving video evidence” and holding that “where video allows</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42449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BF37A-7E56-2FEA-11F2-7F836093B9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0AA738-3231-AC9B-9D9A-90ED9C16488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A6BDD62-C6DC-D957-14EA-1945552D3C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F0AC2CC-1348-9243-56C5-B2D8C48E35E2}"/>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NORMAN V. INGLE</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088BA26-69AB-38DC-3C05-6101619658C2}"/>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us in effect to witness the critical events at issue, we are equipped to assess for ourselves both the factual and legal questions underlying an officer encounter without reflexively deferring to the district court”. And the Eleventh Circuit has gone even further, holding that courts of appeals may “conduct [their] own analysis of the facts,” rather than “accept the district court’s findings,” whenever “the parties debate not only evidentiary sufficiency issues but also an ‘abstract issue of law.’”  Pet. </a:t>
            </a:r>
            <a:r>
              <a:rPr lang="en-US" sz="3200"/>
              <a:t>stage.  Dist</a:t>
            </a:r>
            <a:r>
              <a:rPr lang="en-US" sz="3200" dirty="0"/>
              <a:t>. for Conf. 6/11/26.</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35901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FE03D-CF12-42A2-A02F-F525B0444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4CD7E-9D94-B667-4DA8-9CB733D73DE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A95E8B8-1C8B-CB04-323C-C891D68C5B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DFD111C-7891-948E-49C4-72BC40C9F55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PITTS V. BURKE</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39D1477-FB48-5431-FADA-16CF28DF1B7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Law enforcement personnel were dispatched to the home of Willis Gay Jr. Upon arrival, Willis informed Officers that Thomas was behaving erratically (and he may have been under the influence of drugs). Willis wanted Thomas removed from his home. Prior to entering the home,  Willis told Officers that Thomas was unarmed—but warned them that Thomas keeps making furtive movements towards his back pocket.  Willis then grabbed a key, opened the door, and walked Officers into his house. Once inside, Officers saw that Thomas was sweating profusely and bug-eyed. He did not react to their presence.</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850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535DB-1FE3-29DC-F4F3-487B6C4B6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2F8CA-E9E0-E5F9-B159-98F21948084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F3F4FC5-3752-8963-9336-CBDEB310D0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498" y="455379"/>
            <a:ext cx="12192000" cy="6858000"/>
          </a:xfrm>
          <a:prstGeom prst="rect">
            <a:avLst/>
          </a:prstGeom>
        </p:spPr>
      </p:pic>
      <p:sp>
        <p:nvSpPr>
          <p:cNvPr id="4" name="TextBox 3">
            <a:extLst>
              <a:ext uri="{FF2B5EF4-FFF2-40B4-BE49-F238E27FC236}">
                <a16:creationId xmlns:a16="http://schemas.microsoft.com/office/drawing/2014/main" id="{321598EA-5A03-FA63-7FFC-A844EB8C9CE1}"/>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PITTS V. BURKE</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92F7BB3-52CE-CE0F-C535-CE344946E198}"/>
              </a:ext>
            </a:extLst>
          </p:cNvPr>
          <p:cNvSpPr txBox="1">
            <a:spLocks/>
          </p:cNvSpPr>
          <p:nvPr/>
        </p:nvSpPr>
        <p:spPr>
          <a:xfrm>
            <a:off x="131332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As everyone entered the house, it was clear that Thomas was holding an innocuous object (apparently a ventriloquist doll). Officer Lewis immediately told Thomas to drop (or put down) the object he was holding. At about the same time, Officer Lewis pointed his Taser at Thomas.  Without any further commands, Officer Lewis tased Thomas. And Officer Pitts unholstered and drew her service weapon. In response, Thomas walked backwards into a bedroom. He started to lie on the ground, but then stood back up. </a:t>
            </a:r>
            <a:endParaRPr lang="en-US" sz="28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49975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92B82-ABFF-A295-887D-40AC241189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2E1A71-F022-4816-66C7-9A39E1C1894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3D1BA56-3507-5884-5410-E7AE562853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779930"/>
            <a:ext cx="12192000" cy="6858000"/>
          </a:xfrm>
          <a:prstGeom prst="rect">
            <a:avLst/>
          </a:prstGeom>
        </p:spPr>
      </p:pic>
      <p:sp>
        <p:nvSpPr>
          <p:cNvPr id="4" name="TextBox 3">
            <a:extLst>
              <a:ext uri="{FF2B5EF4-FFF2-40B4-BE49-F238E27FC236}">
                <a16:creationId xmlns:a16="http://schemas.microsoft.com/office/drawing/2014/main" id="{9D932CB9-8BB4-D5C8-373C-C287BEF86E0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PITTS V. BURKE</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112FBC5-F92C-E399-DFB8-F512B59983A8}"/>
              </a:ext>
            </a:extLst>
          </p:cNvPr>
          <p:cNvSpPr txBox="1">
            <a:spLocks/>
          </p:cNvSpPr>
          <p:nvPr/>
        </p:nvSpPr>
        <p:spPr>
          <a:xfrm>
            <a:off x="131332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At this point, Officer Lewis tased Thomas (at least) once more. But the Taser failed to incapacitate Thomas-due to user error-and a brief skirmish took place. Officer Lewis tried to grab Thomas, but Thomas pushed him away.  Thomas then moved towards the bedroom door—which Officer Pitts perceived as a threat. As Thomas walked towards the door, he moved his hand towards his back pocket—at which time Officer Pitts shot Thomas twice in quick succession, killing him.  The District court denied officers motion for summary judgment on qualified immunity.</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64592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4D696-E44A-CA02-9A18-B7FFA14DA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3352D-8D5A-F839-DC72-9CD8A74975C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5D2F2A6-C9D0-94F2-5A54-75ADD6A137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779930"/>
            <a:ext cx="12192000" cy="6858000"/>
          </a:xfrm>
          <a:prstGeom prst="rect">
            <a:avLst/>
          </a:prstGeom>
        </p:spPr>
      </p:pic>
      <p:sp>
        <p:nvSpPr>
          <p:cNvPr id="4" name="TextBox 3">
            <a:extLst>
              <a:ext uri="{FF2B5EF4-FFF2-40B4-BE49-F238E27FC236}">
                <a16:creationId xmlns:a16="http://schemas.microsoft.com/office/drawing/2014/main" id="{756C184A-EAAD-BCA0-6EBF-074D084F7E8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PITTS V. BURKE</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81375B8-7B59-29D1-401F-204944ADA720}"/>
              </a:ext>
            </a:extLst>
          </p:cNvPr>
          <p:cNvSpPr txBox="1">
            <a:spLocks/>
          </p:cNvSpPr>
          <p:nvPr/>
        </p:nvSpPr>
        <p:spPr>
          <a:xfrm>
            <a:off x="131332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sz="2800" dirty="0"/>
              <a:t>1. Whether a court of appeals may deny qualified immunity by treating a circuit specific “reckless creation” or escalation theory as clearly established Fourth Amendment law, notwithstanding this Court’s express reservation in </a:t>
            </a:r>
            <a:r>
              <a:rPr lang="en-US" sz="2800" i="1" dirty="0"/>
              <a:t>Barnes</a:t>
            </a:r>
            <a:r>
              <a:rPr lang="en-US" sz="2800" dirty="0"/>
              <a:t> and the absence of any decision of this Court or robust consensus of persuasive authority that squarely governs the specific circumstances confronting the officer.</a:t>
            </a:r>
          </a:p>
          <a:p>
            <a:pPr algn="l">
              <a:spcBef>
                <a:spcPts val="1200"/>
              </a:spcBef>
              <a:defRPr/>
            </a:pP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83552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BCD71-9BB0-0DD0-E733-F8BB0C9DF6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5332E-7D70-AB5F-5ADD-A1F1FE37339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BBAC801-6169-9A74-C263-48E4DB61FF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779930"/>
            <a:ext cx="12192000" cy="6858000"/>
          </a:xfrm>
          <a:prstGeom prst="rect">
            <a:avLst/>
          </a:prstGeom>
        </p:spPr>
      </p:pic>
      <p:sp>
        <p:nvSpPr>
          <p:cNvPr id="4" name="TextBox 3">
            <a:extLst>
              <a:ext uri="{FF2B5EF4-FFF2-40B4-BE49-F238E27FC236}">
                <a16:creationId xmlns:a16="http://schemas.microsoft.com/office/drawing/2014/main" id="{9FB9AAE3-7E0D-2AF4-3811-0D67D9E4656C}"/>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PITTS V. BURKE</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9EE2D8E-8BD1-8EFC-2200-F0AACC729FD8}"/>
              </a:ext>
            </a:extLst>
          </p:cNvPr>
          <p:cNvSpPr txBox="1">
            <a:spLocks/>
          </p:cNvSpPr>
          <p:nvPr/>
        </p:nvSpPr>
        <p:spPr>
          <a:xfrm>
            <a:off x="131332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sz="2800" dirty="0"/>
              <a:t>2. Whether clearly established law may be defined at a high level of generality by relying on generalized excessive-force principles and materially distinguishable precedents, rather than precedent that places the constitutional question beyond debate in the particular circumstances confronting the officer. 3. Whether a court of appeals may decline to exercise jurisdiction over an interlocutory qualified immunity appeal by characterizing legal issues as factual disputes, even where the district court has identified the facts assumed for purposes of summary judgment.  NSA filed an amicus brief in support of officers. (Pet. stage response due 6/22/26.)</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33986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DEDAC-9179-067A-1C2E-0AF726F74A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A7E6B-17EB-F43F-AC32-19A7413BCE8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44DEA17-3E40-6B86-1B74-D39AFEFF10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35" y="0"/>
            <a:ext cx="12192000" cy="6858000"/>
          </a:xfrm>
          <a:prstGeom prst="rect">
            <a:avLst/>
          </a:prstGeom>
        </p:spPr>
      </p:pic>
      <p:sp>
        <p:nvSpPr>
          <p:cNvPr id="4" name="TextBox 3">
            <a:extLst>
              <a:ext uri="{FF2B5EF4-FFF2-40B4-BE49-F238E27FC236}">
                <a16:creationId xmlns:a16="http://schemas.microsoft.com/office/drawing/2014/main" id="{460FAA3D-58D7-B7A9-3ECD-401A7BE5E506}"/>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Griffiths v. Keith</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C9EDA08-1DB7-3308-4F74-00AF8460C8E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This action under 42 U.S.C. §1983 concerns the use of deadly force by a police officer who was confronted with an armed suspect that ignored repeated commands to drop a weapon, and proceeded to flee with gun in hand, and was in a position to fire his weapon at the officer or nearby bystanders at any moment. </a:t>
            </a:r>
          </a:p>
          <a:p>
            <a:pPr algn="l">
              <a:spcBef>
                <a:spcPts val="1200"/>
              </a:spcBef>
              <a:defRPr/>
            </a:pPr>
            <a:r>
              <a:rPr lang="en-US" dirty="0"/>
              <a:t>Sixth Circuit held that a police officer cannot use deadly force against an armed, fleeing suspect who has refused to drop his weapon unless the suspect turns and points his gun at the officer.</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2298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FFFF7-4A70-A175-9379-3CB86FC9D4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71FE2-6B8A-8664-F403-0F8976077EA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50EA570-602B-D48F-7AE7-9645EA9A25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F92C039-FC04-D192-22D4-541BBD53E2D9}"/>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34B2F72-0A8E-2154-428C-5ED0CF19EFD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Case’s ex-girlfriend, J.H., called police dispatch and asserted that Case had threatened suicide during a telephone argument that evening. J.H. purportedly became concerned when Case said that “he was going to get a note or something like that,” and threatened to harm any officers that came to his home if she called the police. J.H. claimed Case “was threatening suicide and the phone just went silent, and she didn’t get a response.”  Case said he had a loaded gun, and J.H. heard clicking and she thought she heard a pop at the end.</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76594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1F51C-0E74-DA0E-40FD-E548AEA81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54D210-9E3A-D431-8451-E4ED6AFEFEA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8E816A2-F9D9-3AAC-3345-6290ACC770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35" y="0"/>
            <a:ext cx="12192000" cy="6858000"/>
          </a:xfrm>
          <a:prstGeom prst="rect">
            <a:avLst/>
          </a:prstGeom>
        </p:spPr>
      </p:pic>
      <p:sp>
        <p:nvSpPr>
          <p:cNvPr id="4" name="TextBox 3">
            <a:extLst>
              <a:ext uri="{FF2B5EF4-FFF2-40B4-BE49-F238E27FC236}">
                <a16:creationId xmlns:a16="http://schemas.microsoft.com/office/drawing/2014/main" id="{45DE00E2-A54C-6FD9-E9B7-7713147C63F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Griffiths v. Keith</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9288018-0F23-6E0F-1961-18EF9FA61AC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457200" indent="-457200" algn="l">
              <a:spcBef>
                <a:spcPts val="1200"/>
              </a:spcBef>
              <a:buAutoNum type="arabicPeriod"/>
              <a:defRPr/>
            </a:pPr>
            <a:r>
              <a:rPr lang="en-US" dirty="0"/>
              <a:t>Whether a police officer must wait until an armed, fleeing suspect turns and points his gun at the officer before using deadly force where, as here, the suspect refuses to comply with an officer’s commands to drop his weapon, and proceeds to flee with the gun in his hand and could, at any moment, turn and fire upon the officer in a split second.</a:t>
            </a:r>
          </a:p>
          <a:p>
            <a:pPr marL="457200" indent="-457200" algn="l">
              <a:spcBef>
                <a:spcPts val="1200"/>
              </a:spcBef>
              <a:buAutoNum type="arabicPeriod"/>
              <a:defRPr/>
            </a:pPr>
            <a:r>
              <a:rPr lang="en-US" dirty="0"/>
              <a:t>Whether the court of appeals violated existing Supreme Court precedent by merely citing the general rule in defining a clearly established right, and by failing to identify any case where an officer acting under similar circumstances was held to have violated the Fourth Amendment.  Pet. stage.  Response due 6/3/26.    </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38829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RLUIPA</a:t>
            </a:r>
          </a:p>
        </p:txBody>
      </p:sp>
    </p:spTree>
    <p:extLst>
      <p:ext uri="{BB962C8B-B14F-4D97-AF65-F5344CB8AC3E}">
        <p14:creationId xmlns:p14="http://schemas.microsoft.com/office/powerpoint/2010/main" val="2042805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5CEEC-2BDB-B15D-7773-C8A920D7C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BD77A4-9BDA-3284-AF78-8A795CAC76E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044257EF-5AAB-B39A-3C41-F911789E3E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AC6BB8F-750E-E9E3-F230-EBE3227602F2}"/>
              </a:ext>
            </a:extLst>
          </p:cNvPr>
          <p:cNvSpPr txBox="1"/>
          <p:nvPr/>
        </p:nvSpPr>
        <p:spPr>
          <a:xfrm>
            <a:off x="1316981" y="18152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Landor v. LA. DOC, ET AL.</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4007DA5-2377-791A-2972-D1FD02DAF23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Landor was a devout Rastafarian who vowed to let the locks of the hair of his head grow, a promise known as the Nazarite Vow. When he began a five-month term of incarceration in Louisiana prison, he had kept that promise for almost two decades. His locks fell nearly to his knees. When transferred to Raymond Laborde Correctional Center, he was strapped down and shaved bald.</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92296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FA5EA-FA12-B637-B920-D02313865C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35244-D6AE-7468-1650-A9D4B679B56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E256A64-7155-A487-69CC-9D53E76AD8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E5C8E57-0534-2101-9E51-B73DD6915A6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Landor v. LA. DOC, ET AL.</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DCD8613-B343-28FE-D660-66CD34E898B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Once released, Landor brought individual-capacity damages claims under RLUIPA against Warden Myers and James LeBlanc, the Secretary of Louisiana’s Department of Corrections and Public Safety, as well as the John Doe guards who allegedly played a role in Landor’s religious abuse.  The District Court granted defendants’ motion to dismiss.  The Fifth Circuit reaffirmed its rule that individual-capacity damages are not available under RLUIPA.</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88056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41638-E4A7-33D6-BAFC-0714CFBAE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B39D2-0CD9-7B42-447B-CC01D4BE492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FEE2298-283B-7C6E-5232-CBF96A3339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0AE7205-9AD4-2F5B-BED9-604F7A621158}"/>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Landor v. LA. DOC, ET AL.</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F41BF8A-92D5-B1A2-39B9-5D2115F1C88B}"/>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3200" dirty="0"/>
              <a:t>Under RLUIPA, can an inmate seek money damages from officials in their individual capacities?  NSA filed an amicus brief in support of officers.  Merits stage. Argued 11/10/25.</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84113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E2EFD-E6B7-D69A-D042-033FC092C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DE617-93A0-6CFF-DD3E-DF2F8E81B6B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FE4D9A3-3F42-DBDC-9BEA-D7FB59E3D0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2E989829-936C-9497-55E6-E6F81937E0FF}"/>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EQUAL PROTECTION </a:t>
            </a:r>
          </a:p>
        </p:txBody>
      </p:sp>
    </p:spTree>
    <p:extLst>
      <p:ext uri="{BB962C8B-B14F-4D97-AF65-F5344CB8AC3E}">
        <p14:creationId xmlns:p14="http://schemas.microsoft.com/office/powerpoint/2010/main" val="4382204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6DC67-D32E-AD6E-6097-530499179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CF9976-74B8-463E-8E24-2977DA4674E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28DD3D6-56AA-9579-308E-183B4DD64D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2DC51F4-057D-239E-4AEE-2473FAC78CE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9ECD53E-A0DB-9700-2A25-47A0B0C40ABA}"/>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In July 2020, Darlene Griffith entered the jail system in El Paso County, Colorado, as a pretrial detainee. At the time, Griffith identified as a “transgender female”; she had changed her name, altered her physical appearance to appear female, and taken feminizing hormones, which caused Griffith to develop breasts. Griffith, however, still had unaltered biologically male reproductive anatomy, including a penis and scrotum.</a:t>
            </a:r>
          </a:p>
        </p:txBody>
      </p:sp>
    </p:spTree>
    <p:extLst>
      <p:ext uri="{BB962C8B-B14F-4D97-AF65-F5344CB8AC3E}">
        <p14:creationId xmlns:p14="http://schemas.microsoft.com/office/powerpoint/2010/main" val="25078830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F7306-7617-A19E-91E4-604837806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6FE07-310E-7574-F191-35BDD5983FF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4B670B0-6DC5-790C-B558-9737EDB6FF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6BE1BF9-1105-7D37-BA1B-F427E4FF548E}"/>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E856E4B-84E5-810C-D60D-9F3998DBA5BE}"/>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Despite this, Griffith asked deputies to be housed in a female unit based on her female identity. The deputies declined Griffith’s request because the County generally makes custodial assignments based on an inmate’s or detainee’s genitals. Griffith was therefore assigned to a male housing unit during her detention. </a:t>
            </a:r>
          </a:p>
        </p:txBody>
      </p:sp>
    </p:spTree>
    <p:extLst>
      <p:ext uri="{BB962C8B-B14F-4D97-AF65-F5344CB8AC3E}">
        <p14:creationId xmlns:p14="http://schemas.microsoft.com/office/powerpoint/2010/main" val="42165432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F881C-E9CF-CC63-60B3-6565EEED7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04A38-ECC4-DF15-6A34-1E79C43D788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5B0E6D7-291A-0466-EE86-53E82040B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246665C-2364-A5D3-46DC-C599FB60998F}"/>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A480D6C-5CC3-B3AB-046D-9A9CDCF20932}"/>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As with all pretrial detainees, Griffith underwent a visual body-cavity inspection when booked during the intake process.  Griffith insisted that a female officer perform the strip search, including searching her male genitals. </a:t>
            </a:r>
          </a:p>
        </p:txBody>
      </p:sp>
    </p:spTree>
    <p:extLst>
      <p:ext uri="{BB962C8B-B14F-4D97-AF65-F5344CB8AC3E}">
        <p14:creationId xmlns:p14="http://schemas.microsoft.com/office/powerpoint/2010/main" val="31735343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8F5B5-5C2C-97FF-32C1-51A155A12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AEF7D-F4F0-E802-DB4E-1960C022D77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DDF8D53-DD56-A333-0A68-088148972D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BEC971B-810A-1C12-7069-9959FFEE0034}"/>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0E52A2A-DFAB-1E59-7E84-37106AE74EBD}"/>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Two deputies performed the search. Consistent with the County’s policy, a female deputy searched Griffith above the waist by asking Griffith to remove her shirt so the deputy could inspect under Griffith’s clothing, including the breasts Griffith had developed from taking feminizing hormones.  The female deputy then left the examination room. A male deputy conducted the remainder of the search, including searching Griffith’s penis and scrotum and visually inspecting Griffith’s body cavities below the waist.  Griffith alleges the male deputy made inappropriate comments to her during the examination.  She further alleges that, after booking, she was subjected to pat-down searches by male deputies while in the jail’s male housing ward.</a:t>
            </a:r>
          </a:p>
        </p:txBody>
      </p:sp>
    </p:spTree>
    <p:extLst>
      <p:ext uri="{BB962C8B-B14F-4D97-AF65-F5344CB8AC3E}">
        <p14:creationId xmlns:p14="http://schemas.microsoft.com/office/powerpoint/2010/main" val="141611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197E4-341E-82C3-535E-3CFB483C2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166654-1AF4-CCA2-3C6D-610681B3192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0CC5F66-03E3-F907-40F9-486BD1FE33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ADE297F-39D9-3122-9792-100E0552C34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4EE72EFF-8B9C-AB73-D6BE-D079682F009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Officers responded to  Case’s residence, knocked but did not get a response. </a:t>
            </a:r>
            <a:r>
              <a:rPr lang="en-US" dirty="0">
                <a:highlight>
                  <a:srgbClr val="FFFF00"/>
                </a:highlight>
              </a:rPr>
              <a:t>Officers were familiar with Case’s history of alcohol abuse and mental-health issues. </a:t>
            </a:r>
            <a:r>
              <a:rPr lang="en-US" dirty="0"/>
              <a:t>Critically, they were also aware of a prior encounter with Case that the police treated “as an attempt to elicit a defensive response, i.e., a ‘suicide-by-cop.’”  </a:t>
            </a:r>
            <a:r>
              <a:rPr lang="en-US" dirty="0">
                <a:highlight>
                  <a:srgbClr val="FFFF00"/>
                </a:highlight>
              </a:rPr>
              <a:t>Officers made entry into the home</a:t>
            </a:r>
            <a:r>
              <a:rPr lang="en-US" dirty="0"/>
              <a:t>, confronted Case who had a dark object in his waistband, and shot Case wounding him.  A gun was located next to Case.  Officers charged Case with felony assault on a peace officer. Case thereafter filed a motion to suppress the evidence obtained from the officers’ warrantless entry into, and search of, his home which was denied. Case was convicted.</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22095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EA45D-5F35-3625-E7C4-C0C34016C6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0E137E-1100-4C7E-C909-C4BB8FDD92F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8A63080-203C-211C-EBBD-9557EEC49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A92C077-580A-D81D-818B-E5C3080A695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FD80B3B-36D9-1328-313D-02F5E5A0713A}"/>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Griffith filed a 16- count complaint against the County, the sheriff, and six commanders and deputies. Relevant here, Griffith claimed (1) the County’s housing and commissary policies violated her rights under the Equal Protection Clause of the Fourteenth Amendment by denying her housing in a female unit and denying her access to products available to biologically female inmates; and (2) the County’s strip-search policy violated her Fourth and Fourteenth Amendment rights by subjecting her to cross-identified-gender searches (i.e., searches by male deputies).</a:t>
            </a:r>
          </a:p>
        </p:txBody>
      </p:sp>
    </p:spTree>
    <p:extLst>
      <p:ext uri="{BB962C8B-B14F-4D97-AF65-F5344CB8AC3E}">
        <p14:creationId xmlns:p14="http://schemas.microsoft.com/office/powerpoint/2010/main" val="38808153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6D1EB-B7C5-C16A-C8EC-EFB9DE435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53C5FA-3C8F-8354-0347-71BC81D62A2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9E72B9D-EC77-F928-B462-7630D2394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058602F-8F33-7DCE-7959-A697BE8AEAB2}"/>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3C554E4-BDA7-D821-B1CA-AF020965F1D3}"/>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District court dismissed.  Griffith appealed. Chief among Griffith’s contentions was that heightened scrutiny applied to her equal-protection claims. In a 2-1 decision, the majority agreed, holding that a distinction based on transgender identity is necessarily a classification or discrimination based on sex and that all sex-based classifications warrant heightened scrutiny. </a:t>
            </a:r>
          </a:p>
        </p:txBody>
      </p:sp>
    </p:spTree>
    <p:extLst>
      <p:ext uri="{BB962C8B-B14F-4D97-AF65-F5344CB8AC3E}">
        <p14:creationId xmlns:p14="http://schemas.microsoft.com/office/powerpoint/2010/main" val="24256778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4B10D-C86A-959E-8446-1FF66C48FD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1B19DB-CF4D-0645-F76B-ACC10584886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5AE8B99-658F-1DD5-FBC5-A312B63266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CFA8312-6C56-B136-B561-8172A70F0E6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C16AFDB-861A-EC0B-AEB4-D343E4D15A0E}"/>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The majority also reversed the dismissal of Griffith’s cross-identified-gender strip-search claim. In an unprecedented ruling, the majority held a male deputy’s participation in the strip search of a transgender female detainee has no reasonable relationship to a legitimate governmental objective. In other words, it is unconstitutional for a male officer to strip search a biologically male inmate or detainee who identifies as female, even if the inmate or detainee still has male genitals. </a:t>
            </a:r>
          </a:p>
        </p:txBody>
      </p:sp>
    </p:spTree>
    <p:extLst>
      <p:ext uri="{BB962C8B-B14F-4D97-AF65-F5344CB8AC3E}">
        <p14:creationId xmlns:p14="http://schemas.microsoft.com/office/powerpoint/2010/main" val="35960539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37DE5-F98D-5D32-5B51-CEFC5F4BF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7A1BD8-C5BE-A8A2-A088-9208EA4530A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71972A0-9340-582C-13AD-1D245FCCAF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8759" y="1268963"/>
            <a:ext cx="12192000" cy="6858000"/>
          </a:xfrm>
          <a:prstGeom prst="rect">
            <a:avLst/>
          </a:prstGeom>
        </p:spPr>
      </p:pic>
      <p:sp>
        <p:nvSpPr>
          <p:cNvPr id="4" name="TextBox 3">
            <a:extLst>
              <a:ext uri="{FF2B5EF4-FFF2-40B4-BE49-F238E27FC236}">
                <a16:creationId xmlns:a16="http://schemas.microsoft.com/office/drawing/2014/main" id="{0356DE3F-5418-B8D2-BE98-21D1F8610C35}"/>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EDD0F6-D929-929E-B203-200FEC14CBF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14350" indent="-514350" algn="l">
              <a:spcBef>
                <a:spcPts val="1200"/>
              </a:spcBef>
              <a:buAutoNum type="arabicParenBoth"/>
              <a:defRPr/>
            </a:pPr>
            <a:r>
              <a:rPr lang="en-US" sz="2800" dirty="0"/>
              <a:t>Whether a transgender inmate’s challenge to sex-based prison policies is subject to heightened scrutiny under United States v. Virginia, or subject to the deferential standard of “reasonable relationship to legitimate penological interests” under Turner v. Safley; and </a:t>
            </a:r>
          </a:p>
          <a:p>
            <a:pPr marL="514350" indent="-514350" algn="l">
              <a:spcBef>
                <a:spcPts val="1200"/>
              </a:spcBef>
              <a:buAutoNum type="arabicParenBoth"/>
              <a:defRPr/>
            </a:pPr>
            <a:r>
              <a:rPr lang="en-US" sz="2800" dirty="0"/>
              <a:t>whether a rule prohibiting cross-identified-gender strip searches in prisons is contrary to the flexible and deferential rule adopted in Bell v. Wolfish and reaffirmed in Florence v. Board of Chosen Freeholders of County of Burlington.  Pet. stage.  Dist. for Conf. 12/12/25.</a:t>
            </a:r>
          </a:p>
        </p:txBody>
      </p:sp>
    </p:spTree>
    <p:extLst>
      <p:ext uri="{BB962C8B-B14F-4D97-AF65-F5344CB8AC3E}">
        <p14:creationId xmlns:p14="http://schemas.microsoft.com/office/powerpoint/2010/main" val="15368105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4A60E-6721-BBA7-4183-417683D59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EA515-929D-7EB3-8896-52607D36116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B1377D7-5383-9C62-243A-50DBC470A3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A5129CB2-BDAC-7010-566B-E4571962A806}"/>
              </a:ext>
            </a:extLst>
          </p:cNvPr>
          <p:cNvSpPr/>
          <p:nvPr/>
        </p:nvSpPr>
        <p:spPr>
          <a:xfrm>
            <a:off x="633454" y="595713"/>
            <a:ext cx="10925091" cy="3167983"/>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FOURTH AMENDMENT</a:t>
            </a:r>
          </a:p>
          <a:p>
            <a:pPr algn="ctr">
              <a:lnSpc>
                <a:spcPct val="200000"/>
              </a:lnSpc>
            </a:pPr>
            <a:endParaRPr lang="en-US" sz="5400" b="0" i="1" u="sng" dirty="0">
              <a:effectLst/>
              <a:latin typeface="Algerian" panose="04020705040A02060702" pitchFamily="82" charset="0"/>
              <a:ea typeface="Segoe UI Black" panose="020B0A02040204020203" pitchFamily="34" charset="0"/>
              <a:cs typeface="Arial" panose="020B0604020202020204" pitchFamily="34" charset="0"/>
            </a:endParaRPr>
          </a:p>
        </p:txBody>
      </p:sp>
    </p:spTree>
    <p:extLst>
      <p:ext uri="{BB962C8B-B14F-4D97-AF65-F5344CB8AC3E}">
        <p14:creationId xmlns:p14="http://schemas.microsoft.com/office/powerpoint/2010/main" val="7474501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396D4-F67A-F3AE-BAA3-0E3980C09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FBBA06-E385-141F-3800-7F9627E6B90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B80D16D-D3BE-3614-51DC-BE96D6EA5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931431E-1563-E7CE-5731-B250DD065073}"/>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Chatrie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268F801-EC84-A2DD-2718-F134C9F4AC1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This case concerns the constitutionality of geofence warrants. For cell phone users to use certain services, their cell phones must continuously transmit their exact locations to their service providers. A geofence warrant allows law enforcement to obtain, from the service provider, the identities of users who were in the vicinity of a particular location at a particular time. </a:t>
            </a:r>
          </a:p>
        </p:txBody>
      </p:sp>
    </p:spTree>
    <p:extLst>
      <p:ext uri="{BB962C8B-B14F-4D97-AF65-F5344CB8AC3E}">
        <p14:creationId xmlns:p14="http://schemas.microsoft.com/office/powerpoint/2010/main" val="36845261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5C922-34ED-EED5-BFAD-420968026E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BAA34-B339-205D-7D76-EF29092F21E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4DA9283-E7FC-6C14-2269-61C984D690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F16BA6A-A6C5-C8AE-9F1F-3F5E0BBF203B}"/>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Chatrie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D06C4A8-DC2A-FFF1-45AE-E7308524F748}"/>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Law enforcement obtained, and served on Google, a geofence warrant seeking anonymized location data for every device within 150 meters of the location of a bank robbery within one hour of the robbery. After Google returned an initial list, law enforcement sought— without seeking an additional warrant—information about the movements of certain devices for a longer, two-hour period, and Google complied with that request as well. Then—again without seeking an additional warrant—law enforcement requested de-anonymized subscriber information for three devices. One of those devices belonged to petitioner Okello Chatrie. Based on the evidence derived from the geofence warrant, petitioner was convicted of armed robbery.  </a:t>
            </a:r>
          </a:p>
        </p:txBody>
      </p:sp>
    </p:spTree>
    <p:extLst>
      <p:ext uri="{BB962C8B-B14F-4D97-AF65-F5344CB8AC3E}">
        <p14:creationId xmlns:p14="http://schemas.microsoft.com/office/powerpoint/2010/main" val="21713105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A89E5-7B07-71A4-C466-026F442306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5B099-B45C-230A-F535-047C1370BB8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3C9E76E-7811-6348-90AD-649C86AE22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F116649-5B7A-4136-DB13-37DC042A735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Chatrie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B4357DB-D79F-5C51-88A0-E49DE8B864A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457200" indent="-457200" algn="l">
              <a:spcBef>
                <a:spcPts val="1200"/>
              </a:spcBef>
              <a:buAutoNum type="arabicPeriod"/>
              <a:defRPr/>
            </a:pPr>
            <a:r>
              <a:rPr lang="en-US" dirty="0"/>
              <a:t>Whether the execution of the geofence warrant violated the Fourth Amendment.</a:t>
            </a:r>
          </a:p>
          <a:p>
            <a:pPr marL="457200" indent="-457200" algn="l">
              <a:spcBef>
                <a:spcPts val="1200"/>
              </a:spcBef>
              <a:buAutoNum type="arabicPeriod"/>
              <a:defRPr/>
            </a:pPr>
            <a:r>
              <a:rPr lang="en-US" dirty="0"/>
              <a:t>Whether the exclusionary rule should apply to the evidence derived from the geofence warrant.  Pet. Granted as to question 1.   Argued April 27, 2026.</a:t>
            </a:r>
          </a:p>
        </p:txBody>
      </p:sp>
    </p:spTree>
    <p:extLst>
      <p:ext uri="{BB962C8B-B14F-4D97-AF65-F5344CB8AC3E}">
        <p14:creationId xmlns:p14="http://schemas.microsoft.com/office/powerpoint/2010/main" val="15872483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F5591-9E1A-6413-85CA-CB8CD8FD42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64C82-A7B2-FDBD-4BD0-E3926868895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15CCB62-1750-B19C-3BD1-9C95509588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220D565-497F-EED7-5C5D-8B850DCBD46B}"/>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Wells v. Texas</a:t>
            </a:r>
          </a:p>
          <a:p>
            <a:pPr algn="ctr"/>
            <a:r>
              <a:rPr lang="en-US" sz="2400" b="1" u="sng" dirty="0">
                <a:solidFill>
                  <a:srgbClr val="002060"/>
                </a:solidFill>
                <a:latin typeface="Arial" panose="020B0604020202020204" pitchFamily="34" charset="0"/>
                <a:cs typeface="Arial" panose="020B0604020202020204" pitchFamily="34" charset="0"/>
              </a:rPr>
              <a:t>Texas Court of Criminal Appeals</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E7470A3-17DA-489D-ECD5-EA109B48D03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Geofence warrants demand the digital location-history data of companies’ customers—here, Google users—without identifying a suspect. Instead, law enforcement defines a temporal and geographical parameter regarding a crime scene and collects data for all users’ devices present within the geofence. Initial data returns are anonymized, but the typical three-step geofence warrant—like the one in petitioner’s case—gives advance authorization for increasingly invasive requests at the officer’s sole and judicially unsupervised discretion, culminating in disclosure of a user’s identifying information and, as here, even six months of IP history for devices that the officer selects from the initial returns.    </a:t>
            </a:r>
          </a:p>
        </p:txBody>
      </p:sp>
    </p:spTree>
    <p:extLst>
      <p:ext uri="{BB962C8B-B14F-4D97-AF65-F5344CB8AC3E}">
        <p14:creationId xmlns:p14="http://schemas.microsoft.com/office/powerpoint/2010/main" val="23605983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10C42-16D0-2269-C999-AC1737A3E6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9AB8B-0EA3-761C-2233-71522DF03C6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F19BE12-7204-ED74-8469-B17CB69341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2B7FF3B-F869-10C4-819D-F3065A8EB7FB}"/>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Wells v. Texas</a:t>
            </a:r>
          </a:p>
          <a:p>
            <a:pPr algn="ctr"/>
            <a:r>
              <a:rPr lang="en-US" sz="2400" b="1" u="sng" dirty="0">
                <a:solidFill>
                  <a:srgbClr val="002060"/>
                </a:solidFill>
                <a:latin typeface="Arial" panose="020B0604020202020204" pitchFamily="34" charset="0"/>
                <a:cs typeface="Arial" panose="020B0604020202020204" pitchFamily="34" charset="0"/>
              </a:rPr>
              <a:t>Texas Court of Criminal Appeals</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9BCCC8E-0809-FC4C-BDFE-EE54201AF42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457200" indent="-457200" algn="l">
              <a:spcBef>
                <a:spcPts val="1200"/>
              </a:spcBef>
              <a:buAutoNum type="arabicPeriod"/>
              <a:defRPr/>
            </a:pPr>
            <a:r>
              <a:rPr lang="en-US" sz="2800" dirty="0"/>
              <a:t>Does law enforcement’s collection of digital location-history data pursuant to geofence warrants like the one in petitioner’s case violate the Fourth Amendment? </a:t>
            </a:r>
          </a:p>
          <a:p>
            <a:pPr marL="457200" indent="-457200" algn="l">
              <a:spcBef>
                <a:spcPts val="1200"/>
              </a:spcBef>
              <a:buAutoNum type="arabicPeriod"/>
              <a:defRPr/>
            </a:pPr>
            <a:r>
              <a:rPr lang="en-US" sz="2800" dirty="0"/>
              <a:t>Should the exclusionary rule apply to evidence derived from the geofence warrant? Pet. stage.  </a:t>
            </a:r>
            <a:r>
              <a:rPr lang="en-US" dirty="0"/>
              <a:t>Dist. for Conference of 2/20/2026.</a:t>
            </a:r>
            <a:r>
              <a:rPr lang="en-US" sz="2800" dirty="0"/>
              <a:t>  </a:t>
            </a:r>
          </a:p>
        </p:txBody>
      </p:sp>
    </p:spTree>
    <p:extLst>
      <p:ext uri="{BB962C8B-B14F-4D97-AF65-F5344CB8AC3E}">
        <p14:creationId xmlns:p14="http://schemas.microsoft.com/office/powerpoint/2010/main" val="968363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9BDA3-01FB-2747-3D18-12F940EAF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FBC6B-58A4-EEE7-2FBD-DBC135277F5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212AC67-C69E-3741-1802-6ABAFC906B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0F830DF-01BD-CDEE-1280-FF42E1ADAA54}"/>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B432392-3910-184E-AF26-F1817E9F9C6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In a 4-3 decision, the Montana Supreme Court upheld the trial court’s suppression ruling, reasoning that the officers properly entered Case’s home under the “</a:t>
            </a:r>
            <a:r>
              <a:rPr lang="en-US" sz="3200" dirty="0">
                <a:highlight>
                  <a:srgbClr val="FFFF00"/>
                </a:highlight>
              </a:rPr>
              <a:t>community caretaker</a:t>
            </a:r>
            <a:r>
              <a:rPr lang="en-US" sz="3200" dirty="0"/>
              <a:t>” exception, as developed in Montana cases. Case argued that the officers lacked exigent circumstances for entering his home, and that the federal emergency-aid exception was inapplicable.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39031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7A402-2F3C-EE0A-19FE-CA42418EE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6F1A1A-6E33-7921-831F-137FC5E3A76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1C049ED-1A55-1064-B6DB-C42D8F408A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9B48F34-786B-0A68-EB33-CAE035569FB3}"/>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Reel v. North Carolina</a:t>
            </a:r>
          </a:p>
          <a:p>
            <a:pPr algn="ctr"/>
            <a:r>
              <a:rPr lang="en-US" sz="2400" b="1" u="sng" dirty="0">
                <a:solidFill>
                  <a:srgbClr val="002060"/>
                </a:solidFill>
                <a:latin typeface="Arial" panose="020B0604020202020204" pitchFamily="34" charset="0"/>
                <a:cs typeface="Arial" panose="020B0604020202020204" pitchFamily="34" charset="0"/>
              </a:rPr>
              <a:t>Supreme Court of North Carolina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F3BDA64-4782-27E6-42F5-3E09168BDFB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Officers were conducting a narcotics investigation and walked up to the defendant’s residence for a “knock and talk.”  They observed a female visitor approach the residence and open the front door.  Officers smelled marijuana, entered the residence, found marijuana and arrested the homeowner.  The district court held officers had exigent circumstances to enter the residence because of the marijuana smell.  Defendant appealed the conviction alleging that the “knock and talk” was a pretext to search defendant’s curtilage and was a search in violation of his Fourth Amendment.  The appeals court and State Supreme Court held it was not a violation of the Fourth Amendment. </a:t>
            </a:r>
            <a:r>
              <a:rPr lang="en-US" sz="2800" dirty="0"/>
              <a:t>  </a:t>
            </a:r>
          </a:p>
        </p:txBody>
      </p:sp>
    </p:spTree>
    <p:extLst>
      <p:ext uri="{BB962C8B-B14F-4D97-AF65-F5344CB8AC3E}">
        <p14:creationId xmlns:p14="http://schemas.microsoft.com/office/powerpoint/2010/main" val="11027673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F1A8D-FDC6-AF34-B92B-0500695183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A170D1-2414-DED1-3A2D-AF0D1460991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6F5257C5-A9C9-979E-DF17-E70F3473B5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F082B52-511E-FB51-2DBA-B19D3666E3EF}"/>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Reel v. North Carolina</a:t>
            </a:r>
          </a:p>
          <a:p>
            <a:pPr algn="ctr"/>
            <a:r>
              <a:rPr lang="en-US" sz="2400" b="1" u="sng" dirty="0">
                <a:solidFill>
                  <a:srgbClr val="002060"/>
                </a:solidFill>
                <a:latin typeface="Arial" panose="020B0604020202020204" pitchFamily="34" charset="0"/>
                <a:cs typeface="Arial" panose="020B0604020202020204" pitchFamily="34" charset="0"/>
              </a:rPr>
              <a:t>Supreme Court of North Carolina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5429D5E-5248-2607-B9B6-F2D164AC7FB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dirty="0"/>
              <a:t>When police enter the curtilage of the home to conduct a “knock-and-talk” investigation with the purpose of gathering incriminating evidence against the homeowner, do police conduct a search within the meaning of the Fourth Amendment?  Pet. stage.  Response due 6/11/26.</a:t>
            </a:r>
            <a:r>
              <a:rPr lang="en-US" sz="2800" dirty="0"/>
              <a:t>  </a:t>
            </a:r>
          </a:p>
        </p:txBody>
      </p:sp>
    </p:spTree>
    <p:extLst>
      <p:ext uri="{BB962C8B-B14F-4D97-AF65-F5344CB8AC3E}">
        <p14:creationId xmlns:p14="http://schemas.microsoft.com/office/powerpoint/2010/main" val="8797046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EBB25-23C7-0F78-BAB0-4AF566EB1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4C1FAB-30BB-CC3C-B74D-C836AA8958E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D4A58D7-C487-18A4-839C-4A6FC3511E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3F1291A-A7F7-75A5-E9A7-6FE295AC68C0}"/>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Robles v. Parham</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95B7D97-ABE2-FD04-5B3F-657F1D6E199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Officers made a traffic stop upon noticing several traffic violations.  Parham initially refused to stop but eventually stopped.  He resisted arrest during handcuffing.  During the struggle, he was taken to the ground and one officer delivered four closed-fist strikes on the shoulder in an attempt to obtain compliance and one placed a knee on Parham’s back in an attempt to prevent him from standing up.  He was acquitted of the criminal charges. </a:t>
            </a:r>
          </a:p>
          <a:p>
            <a:pPr algn="l">
              <a:spcBef>
                <a:spcPts val="1200"/>
              </a:spcBef>
              <a:defRPr/>
            </a:pPr>
            <a:r>
              <a:rPr lang="en-US" dirty="0"/>
              <a:t>He sued officers for wrongful arrest and excessive force.  The District Court denied summary judgment for officers and the Ninth Cir. affirmed indicating officers violated clearly established law.  One judge dissented stating that officers did not wrongful arrest because of the probable cause for arrest and were entitled to qualified immunity on that claim.</a:t>
            </a:r>
          </a:p>
        </p:txBody>
      </p:sp>
    </p:spTree>
    <p:extLst>
      <p:ext uri="{BB962C8B-B14F-4D97-AF65-F5344CB8AC3E}">
        <p14:creationId xmlns:p14="http://schemas.microsoft.com/office/powerpoint/2010/main" val="32354385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FB5FB-E259-DD57-F2B9-6C08360A46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14004-39AF-0396-0E84-7844D035A26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A516731-E124-7866-1B80-0A1D9BD319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74F7268-E30D-F39A-5F0B-C7397D9657A6}"/>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Robles v. Parham</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A6517F16-8177-3237-F094-7C932178995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dirty="0"/>
              <a:t> 1. Does probable cause exist to stop, search, arrest, and prosecute a criminal suspect for evading arrest where unrefuted video evidence and the suspect’s own admissions demonstrate that he refused to yield to the traffic stop, subsequently briefly stopped, and then accelerated away again? </a:t>
            </a:r>
          </a:p>
          <a:p>
            <a:pPr algn="l">
              <a:spcBef>
                <a:spcPts val="1200"/>
              </a:spcBef>
              <a:defRPr/>
            </a:pPr>
            <a:r>
              <a:rPr lang="en-US" dirty="0"/>
              <a:t>2. Where an appellate panel is not in agreement about whether an underlying constitutional violation has occurred, how can the panel subsequently conclude that the law is “clearly established” such that a law enforcement officer is not entitled to qualified immunity for the claimed constitutional violation?  Response due 5/6/26.</a:t>
            </a:r>
          </a:p>
        </p:txBody>
      </p:sp>
    </p:spTree>
    <p:extLst>
      <p:ext uri="{BB962C8B-B14F-4D97-AF65-F5344CB8AC3E}">
        <p14:creationId xmlns:p14="http://schemas.microsoft.com/office/powerpoint/2010/main" val="6569729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68045-0264-F2A4-658A-5CD594817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53A90-8428-E5DD-01C2-6FD6DB2F4A1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6D767DB-2FB7-7FC3-F915-73A987831F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DFE4C9F6-46B5-48FA-A6FF-D81B145E91DB}"/>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i="1" u="sng" dirty="0">
                <a:latin typeface="Algerian" panose="04020705040A02060702" pitchFamily="82" charset="0"/>
                <a:ea typeface="Segoe UI Black" panose="020B0A02040204020203" pitchFamily="34" charset="0"/>
                <a:cs typeface="Arial" panose="020B0604020202020204" pitchFamily="34" charset="0"/>
              </a:rPr>
              <a:t>EIGHTH AMENDMENT</a:t>
            </a:r>
            <a:endParaRPr lang="en-US" sz="5400" b="0" i="1" u="sng" dirty="0">
              <a:effectLst/>
              <a:latin typeface="Algerian" panose="04020705040A02060702" pitchFamily="82" charset="0"/>
              <a:ea typeface="Segoe UI Black" panose="020B0A02040204020203" pitchFamily="34" charset="0"/>
              <a:cs typeface="Arial" panose="020B0604020202020204" pitchFamily="34" charset="0"/>
            </a:endParaRPr>
          </a:p>
        </p:txBody>
      </p:sp>
    </p:spTree>
    <p:extLst>
      <p:ext uri="{BB962C8B-B14F-4D97-AF65-F5344CB8AC3E}">
        <p14:creationId xmlns:p14="http://schemas.microsoft.com/office/powerpoint/2010/main" val="21243920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04E01-49C9-48DA-449F-B8D05C321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72203-72D4-F7FA-A954-EF235B37940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832512F-2394-AB5A-FF34-08A382CE94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D8A4ACC-B252-41CF-BF99-C79A10FEC06D}"/>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Smith v. Kind</a:t>
            </a:r>
          </a:p>
          <a:p>
            <a:pPr algn="ctr"/>
            <a:r>
              <a:rPr lang="en-US" sz="2400" b="1" u="sng" dirty="0">
                <a:solidFill>
                  <a:srgbClr val="002060"/>
                </a:solidFill>
                <a:latin typeface="Arial" panose="020B0604020202020204" pitchFamily="34" charset="0"/>
                <a:cs typeface="Arial" panose="020B0604020202020204" pitchFamily="34" charset="0"/>
              </a:rPr>
              <a:t>7</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2B1FADD-9B2D-A959-AA20-38FE73E9848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In an effort to stop Petitioner Antonio Smith’s hunger strike, prison officials left him in a cell for 23 hours, naked and without heat, at temperatures that dropped to 25 degrees Fahrenheit. Petitioner challenged the officials’ conduct under the Eighth Amendment. A Seventh Circuit panel unanimously held that housing Petitioner in those conditions violated his Eighth Amendment rights but granted qualified immunity.</a:t>
            </a:r>
            <a:r>
              <a:rPr lang="en-US" sz="2800" dirty="0"/>
              <a:t>  </a:t>
            </a:r>
          </a:p>
        </p:txBody>
      </p:sp>
    </p:spTree>
    <p:extLst>
      <p:ext uri="{BB962C8B-B14F-4D97-AF65-F5344CB8AC3E}">
        <p14:creationId xmlns:p14="http://schemas.microsoft.com/office/powerpoint/2010/main" val="34692099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0F602-E473-85F3-A5E1-9B2363F42D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4C102-F79C-5285-C9D1-DF5195060C6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687DB5A-C852-C6B0-574A-0DCCE5657E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6747F29-8880-E9BC-0E7F-9F6825B9F03C}"/>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Smith v. Kind</a:t>
            </a:r>
          </a:p>
          <a:p>
            <a:pPr algn="ctr"/>
            <a:r>
              <a:rPr lang="en-US" sz="2400" b="1" u="sng" dirty="0">
                <a:solidFill>
                  <a:srgbClr val="002060"/>
                </a:solidFill>
                <a:latin typeface="Arial" panose="020B0604020202020204" pitchFamily="34" charset="0"/>
                <a:cs typeface="Arial" panose="020B0604020202020204" pitchFamily="34" charset="0"/>
              </a:rPr>
              <a:t>7</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38A09BE-BD1E-56DD-DAD5-4AE9B7F75AA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dirty="0"/>
              <a:t>When a government official acts in an obviously unconstitutional manner, is that sufficient for the violation to be clearly established, as this Court has held and other Circuits have ruled in analogous circumstances, or is a violation clearly established only if there is binding precedent in a factually indistinguishable case, as the Seventh Circuit required here?  Pet. stage.  Dist. For Conf. 6/4/26.</a:t>
            </a:r>
            <a:r>
              <a:rPr lang="en-US" sz="2800" dirty="0"/>
              <a:t>  </a:t>
            </a:r>
          </a:p>
        </p:txBody>
      </p:sp>
    </p:spTree>
    <p:extLst>
      <p:ext uri="{BB962C8B-B14F-4D97-AF65-F5344CB8AC3E}">
        <p14:creationId xmlns:p14="http://schemas.microsoft.com/office/powerpoint/2010/main" val="6477844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0E8B8-48EF-A857-F9BD-4B213753A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015FB-6A70-C883-7A4C-CDF3735B72B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CE3447C-DAB6-8E39-C41B-D9D0284A6C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0FE4348-19CF-304B-A65C-1AA50F27DBF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City of Los Angeles v. Hernandez</a:t>
            </a:r>
          </a:p>
          <a:p>
            <a:pPr algn="ctr"/>
            <a:r>
              <a:rPr lang="en-US" sz="2400" b="1" u="sng" dirty="0">
                <a:solidFill>
                  <a:srgbClr val="002060"/>
                </a:solidFill>
                <a:latin typeface="Arial" panose="020B0604020202020204" pitchFamily="34" charset="0"/>
                <a:cs typeface="Arial" panose="020B0604020202020204" pitchFamily="34" charset="0"/>
              </a:rPr>
              <a:t>7</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43E5B324-1AB6-307E-C139-63CE6C8F12C7}"/>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This case arises from a split-second police encounter in which an officer fired six shots in six seconds at a suspect armed with a knife who appeared to be regaining his footing to continue his advance. The Ninth Circuit, relying on slow-motion parsing of body-camera footage, deemed the first four shots constitutionally reasonable but held the last two – fired no more than one second thereafter – to constitute excessive force.</a:t>
            </a:r>
            <a:r>
              <a:rPr lang="en-US" sz="2800" dirty="0"/>
              <a:t>  </a:t>
            </a:r>
          </a:p>
        </p:txBody>
      </p:sp>
    </p:spTree>
    <p:extLst>
      <p:ext uri="{BB962C8B-B14F-4D97-AF65-F5344CB8AC3E}">
        <p14:creationId xmlns:p14="http://schemas.microsoft.com/office/powerpoint/2010/main" val="34547722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EA14B-0A6E-240B-7355-9C47AC69DD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39A98-FCD4-8864-D511-531F5C8CD1A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6FF3385-EB1F-7192-C4D8-8A4F627E31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126402E-BA59-6906-3736-AF994ED7220F}"/>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City of Los Angeles v. Hernandez</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9708641-58EE-A917-E1EE-8E93C1D2E8B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dirty="0"/>
              <a:t>1. Whether the Ninth Circuit disregarded Graham v. Connor, 490 U.S. 386 (1989), and Plumhoff v. Rickard, 572 U.S. 765 (2014), by artificially parsing a six-second event into discrete segments, finding the first four shots reasonable, but the final two unconstitutional based on a split-second gap and slow-motion video review. </a:t>
            </a:r>
          </a:p>
          <a:p>
            <a:pPr algn="l">
              <a:spcBef>
                <a:spcPts val="1200"/>
              </a:spcBef>
              <a:defRPr/>
            </a:pPr>
            <a:r>
              <a:rPr lang="en-US" dirty="0"/>
              <a:t>2. Whether the Ninth Circuit effectively adopted a new and more extreme “moment-of-threat” rule that this Court unanimously rejected in Barnes v. Felix, 605 U.S. 73, 145 S. Ct. 1353 (2025).</a:t>
            </a:r>
            <a:r>
              <a:rPr lang="en-US" sz="2800" dirty="0"/>
              <a:t>  Pet. stage.  Dist. for Conf. 6/4/26. </a:t>
            </a:r>
          </a:p>
        </p:txBody>
      </p:sp>
    </p:spTree>
    <p:extLst>
      <p:ext uri="{BB962C8B-B14F-4D97-AF65-F5344CB8AC3E}">
        <p14:creationId xmlns:p14="http://schemas.microsoft.com/office/powerpoint/2010/main" val="40830457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CDBA7-9184-C78F-CFCA-F09FF5D070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A534DF-33DD-8387-EC84-7A073066633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B0C8382-8CE7-BAB4-DC7E-CF903359E4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92F45E5-E8F6-5B7A-2BA8-072A97F4F30B}"/>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Davie &amp; Stokes Counties v. Swink</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B0E91E4-4D27-776F-A56D-CC793480F7EF}"/>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Counties hired third party healthcare provider who failed to timely administer a blood thinner to inmate who developed blood clots as a result. Plaintiff asserted a Section 1983 Monell claim against the counties, seeking to hold the counties liable for the constitutional torts of the provider.  District Court granted summary judgment to Counties.  Fourth Circuit reversed holding the Counties’ express policies as embodied in their contracts with the provider show that the Counties delegated to the provider final authority to make decisions about inmates’ medical care.    </a:t>
            </a:r>
          </a:p>
        </p:txBody>
      </p:sp>
    </p:spTree>
    <p:extLst>
      <p:ext uri="{BB962C8B-B14F-4D97-AF65-F5344CB8AC3E}">
        <p14:creationId xmlns:p14="http://schemas.microsoft.com/office/powerpoint/2010/main" val="3972263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F22B0-365C-D2E7-EBBE-1E2CA2E64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DEA00-226F-2363-F2D9-61CACB0F2BE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057C35F-761F-1F3F-242C-3CA99ECC1E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95F9D8E-E48B-FDB2-C18D-994F5B221D20}"/>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3D03894-DB23-C1D2-C4B7-19E6BF72E20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2800" dirty="0"/>
              <a:t>Whether law enforcement may enter a home without a search warrant based on less than probable cause that an emergency is occurring, or whether the emergency-aid exception requires probable cause.</a:t>
            </a:r>
          </a:p>
          <a:p>
            <a:pPr algn="l">
              <a:spcBef>
                <a:spcPts val="1200"/>
              </a:spcBef>
              <a:defRPr/>
            </a:pPr>
            <a:r>
              <a:rPr lang="en-US" sz="2800" dirty="0"/>
              <a:t>HELD:  </a:t>
            </a:r>
          </a:p>
          <a:p>
            <a:pPr algn="l">
              <a:spcBef>
                <a:spcPts val="1200"/>
              </a:spcBef>
              <a:defRPr/>
            </a:pPr>
            <a:r>
              <a:rPr lang="en-US" sz="2800" dirty="0"/>
              <a:t> An officer may enter a home without a warrant if he has “an objectively reasonable basis for believing that an occupant is seriously injured or imminently threatened with such injury.”  The officers’ entry satisfied that test.  Affirmed 1/14/26.</a:t>
            </a:r>
          </a:p>
          <a:p>
            <a:pPr algn="l">
              <a:spcBef>
                <a:spcPts val="1200"/>
              </a:spcBef>
              <a:defRPr/>
            </a:pPr>
            <a:r>
              <a:rPr lang="en-US" sz="2800" dirty="0"/>
              <a:t>   </a:t>
            </a:r>
            <a:endParaRPr lang="en-US" sz="28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48824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0AA72-A4F0-BB89-4B59-18A1B4CF4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F6BCFA-E8EF-CC34-7B68-13CB993AB02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54B0AC4-8287-D47F-A686-F65B52951A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F21D3A8-582B-FB8B-E48D-5782FCD329F9}"/>
              </a:ext>
            </a:extLst>
          </p:cNvPr>
          <p:cNvSpPr txBox="1"/>
          <p:nvPr/>
        </p:nvSpPr>
        <p:spPr>
          <a:xfrm>
            <a:off x="1316981" y="184830"/>
            <a:ext cx="9558038" cy="1692771"/>
          </a:xfrm>
          <a:prstGeom prst="rect">
            <a:avLst/>
          </a:prstGeom>
          <a:noFill/>
        </p:spPr>
        <p:txBody>
          <a:bodyPr wrap="square" rtlCol="0">
            <a:spAutoFit/>
          </a:bodyPr>
          <a:lstStyle/>
          <a:p>
            <a:pPr algn="ctr"/>
            <a:r>
              <a:rPr lang="en-US" sz="4000">
                <a:solidFill>
                  <a:srgbClr val="002060"/>
                </a:solidFill>
                <a:latin typeface="Arial" panose="020B0604020202020204" pitchFamily="34" charset="0"/>
                <a:cs typeface="Arial" panose="020B0604020202020204" pitchFamily="34" charset="0"/>
              </a:rPr>
              <a:t>Davie &amp; Stokes Counties </a:t>
            </a:r>
            <a:r>
              <a:rPr lang="en-US" sz="4000" dirty="0">
                <a:solidFill>
                  <a:srgbClr val="002060"/>
                </a:solidFill>
                <a:latin typeface="Arial" panose="020B0604020202020204" pitchFamily="34" charset="0"/>
                <a:cs typeface="Arial" panose="020B0604020202020204" pitchFamily="34" charset="0"/>
              </a:rPr>
              <a:t>v. Swink</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B7BBE10-AB99-BEE8-E8BB-911B64A8BACA}"/>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dirty="0"/>
              <a:t>1. Given the Supreme Court’s decision in Monell, can a governmental entity be held liable, either under the doctrine of respondeat superior or the “non-delegable duty” doctrine, for the constitutional torts of a healthcare provider hired by the governmental entity?</a:t>
            </a:r>
          </a:p>
          <a:p>
            <a:pPr algn="l">
              <a:spcBef>
                <a:spcPts val="1200"/>
              </a:spcBef>
              <a:defRPr/>
            </a:pPr>
            <a:r>
              <a:rPr lang="en-US" dirty="0"/>
              <a:t>2. Given the policymaker framework of the Supreme Court as articulated in cases such as </a:t>
            </a:r>
            <a:r>
              <a:rPr lang="en-US" dirty="0" err="1"/>
              <a:t>Pembaur</a:t>
            </a:r>
            <a:r>
              <a:rPr lang="en-US" dirty="0"/>
              <a:t>, Praprotnik, and Jett, does the hiring by a governmental entity of a healthcare provider to provide healthcare services at a jail automatically convert the healthcare provider into a governmental policymaker for purposes of Section 1983 liability?  Pet. stage.  </a:t>
            </a:r>
            <a:r>
              <a:rPr lang="en-US"/>
              <a:t>Response </a:t>
            </a:r>
            <a:r>
              <a:rPr lang="en-US" dirty="0"/>
              <a:t>due 7/8/26. </a:t>
            </a:r>
          </a:p>
        </p:txBody>
      </p:sp>
    </p:spTree>
    <p:extLst>
      <p:ext uri="{BB962C8B-B14F-4D97-AF65-F5344CB8AC3E}">
        <p14:creationId xmlns:p14="http://schemas.microsoft.com/office/powerpoint/2010/main" val="38329585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a:t>
            </a:r>
            <a:br>
              <a:rPr lang="en-US" dirty="0"/>
            </a:br>
            <a:r>
              <a:rPr lang="en-US" dirty="0"/>
              <a:t>6</a:t>
            </a:r>
            <a:br>
              <a:rPr lang="en-US" dirty="0"/>
            </a:b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089" y="455378"/>
            <a:ext cx="12192000" cy="6858000"/>
          </a:xfrm>
          <a:prstGeom prst="rect">
            <a:avLst/>
          </a:prstGeom>
        </p:spPr>
      </p:pic>
      <p:sp>
        <p:nvSpPr>
          <p:cNvPr id="4" name="TextBox 3"/>
          <p:cNvSpPr txBox="1"/>
          <p:nvPr/>
        </p:nvSpPr>
        <p:spPr>
          <a:xfrm>
            <a:off x="1316981" y="202248"/>
            <a:ext cx="9558038" cy="707886"/>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 </a:t>
            </a:r>
          </a:p>
        </p:txBody>
      </p:sp>
      <p:sp>
        <p:nvSpPr>
          <p:cNvPr id="5" name="Content Placeholder 2"/>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8000" dirty="0"/>
              <a:t>THE END.  </a:t>
            </a:r>
            <a:r>
              <a:rPr lang="en-US" sz="8000" i="1" dirty="0"/>
              <a:t>BE SAFE!  </a:t>
            </a:r>
            <a:endParaRPr lang="en-US" sz="8000" i="1" dirty="0">
              <a:solidFill>
                <a:schemeClr val="tx1">
                  <a:lumMod val="75000"/>
                  <a:lumOff val="25000"/>
                </a:schemeClr>
              </a:solidFill>
              <a:latin typeface="Arial" panose="020B0604020202020204" pitchFamily="34" charset="0"/>
              <a:cs typeface="Arial" panose="020B0604020202020204" pitchFamily="34" charset="0"/>
            </a:endParaRPr>
          </a:p>
          <a:p>
            <a:pPr algn="l">
              <a:spcBef>
                <a:spcPts val="1200"/>
              </a:spcBef>
              <a:defRPr/>
            </a:pPr>
            <a:r>
              <a:rPr lang="en-US" sz="28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30073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br>
              <a:rPr lang="en-US" dirty="0"/>
            </a:br>
            <a:r>
              <a:rPr lang="en-US" dirty="0"/>
              <a:t>6</a:t>
            </a:r>
            <a:br>
              <a:rPr lang="en-US" dirty="0"/>
            </a:b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089" y="455378"/>
            <a:ext cx="12192000" cy="6858000"/>
          </a:xfrm>
          <a:prstGeom prst="rect">
            <a:avLst/>
          </a:prstGeom>
        </p:spPr>
      </p:pic>
      <p:sp>
        <p:nvSpPr>
          <p:cNvPr id="4" name="TextBox 3"/>
          <p:cNvSpPr txBox="1"/>
          <p:nvPr/>
        </p:nvSpPr>
        <p:spPr>
          <a:xfrm>
            <a:off x="1316981" y="202248"/>
            <a:ext cx="9558038" cy="707886"/>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 </a:t>
            </a:r>
          </a:p>
        </p:txBody>
      </p:sp>
      <p:sp>
        <p:nvSpPr>
          <p:cNvPr id="5" name="Content Placeholder 2"/>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7200" i="1" dirty="0"/>
              <a:t>MBOSTICK</a:t>
            </a:r>
            <a:r>
              <a:rPr lang="en-US" sz="8000" i="1" dirty="0"/>
              <a:t>@</a:t>
            </a:r>
          </a:p>
          <a:p>
            <a:pPr algn="l">
              <a:spcBef>
                <a:spcPts val="1200"/>
              </a:spcBef>
              <a:defRPr/>
            </a:pPr>
            <a:r>
              <a:rPr lang="en-US" sz="7200" i="1" dirty="0"/>
              <a:t>STCHARLESSHERIFF.ORG</a:t>
            </a:r>
            <a:r>
              <a:rPr lang="en-US" sz="8000" i="1" dirty="0"/>
              <a:t>  </a:t>
            </a:r>
            <a:endParaRPr lang="en-US" sz="8000" i="1" dirty="0">
              <a:solidFill>
                <a:schemeClr val="tx1">
                  <a:lumMod val="75000"/>
                  <a:lumOff val="25000"/>
                </a:schemeClr>
              </a:solidFill>
              <a:latin typeface="Arial" panose="020B0604020202020204" pitchFamily="34" charset="0"/>
              <a:cs typeface="Arial" panose="020B0604020202020204" pitchFamily="34" charset="0"/>
            </a:endParaRPr>
          </a:p>
          <a:p>
            <a:pPr algn="l">
              <a:spcBef>
                <a:spcPts val="1200"/>
              </a:spcBef>
              <a:defRPr/>
            </a:pPr>
            <a:r>
              <a:rPr lang="en-US" sz="28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05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F23D-9F7E-66AC-9D61-246596FD0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B643C-03E0-C484-D23D-7C40A70FFBBB}"/>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E1EE9BC-F563-77A9-9B07-801918557A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5F672479-6EF9-892D-4C67-B7836FF2F782}"/>
              </a:ext>
            </a:extLst>
          </p:cNvPr>
          <p:cNvSpPr/>
          <p:nvPr/>
        </p:nvSpPr>
        <p:spPr>
          <a:xfrm>
            <a:off x="633454" y="595713"/>
            <a:ext cx="10925091" cy="3167983"/>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Use of force</a:t>
            </a:r>
          </a:p>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Qualified immunity</a:t>
            </a:r>
          </a:p>
        </p:txBody>
      </p:sp>
    </p:spTree>
    <p:extLst>
      <p:ext uri="{BB962C8B-B14F-4D97-AF65-F5344CB8AC3E}">
        <p14:creationId xmlns:p14="http://schemas.microsoft.com/office/powerpoint/2010/main" val="4161472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2C47A-009D-1AE8-F878-940E4C55D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2BCD2-82A9-A966-5D74-E3235497E3B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C1340B9-11A6-DF4E-0DFA-4BFF9EB28F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7247206-8748-429C-7008-70A8C09A6B2C}"/>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Zorn v. Linton</a:t>
            </a:r>
          </a:p>
          <a:p>
            <a:pPr algn="ctr"/>
            <a:r>
              <a:rPr lang="en-US" sz="2400" b="1" u="sng" dirty="0">
                <a:solidFill>
                  <a:srgbClr val="002060"/>
                </a:solidFill>
                <a:latin typeface="Arial" panose="020B0604020202020204" pitchFamily="34" charset="0"/>
                <a:cs typeface="Arial" panose="020B0604020202020204" pitchFamily="34" charset="0"/>
              </a:rPr>
              <a:t>2</a:t>
            </a:r>
            <a:r>
              <a:rPr lang="en-US" sz="2400" b="1" u="sng" baseline="30000" dirty="0">
                <a:solidFill>
                  <a:srgbClr val="002060"/>
                </a:solidFill>
                <a:latin typeface="Arial" panose="020B0604020202020204" pitchFamily="34" charset="0"/>
                <a:cs typeface="Arial" panose="020B0604020202020204" pitchFamily="34" charset="0"/>
              </a:rPr>
              <a:t>nd</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7863213-D99B-0819-95DB-92B1963266D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During a demonstration at the Vermont State House, State Police Sergeant Jacob Zorn used a common pain compliance technique called a wristlock to facilitate the removal of Shela Linton from the House chamber. Reviewing Ms. Linton’s subsequent excessive force claim, the Second Circuit held that Sergeant Zorn’s conduct was governed by a case where the court allowed an excessive force claim to proceed based on allegations that municipal police officers did things like kneeling on protesters’ backs, stepping on their heads, pulling their hair, and slamming them face-first onto the ground and against walls. </a:t>
            </a:r>
            <a:endParaRPr lang="en-US" sz="2800" dirty="0"/>
          </a:p>
        </p:txBody>
      </p:sp>
    </p:spTree>
    <p:extLst>
      <p:ext uri="{BB962C8B-B14F-4D97-AF65-F5344CB8AC3E}">
        <p14:creationId xmlns:p14="http://schemas.microsoft.com/office/powerpoint/2010/main" val="6744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32602</TotalTime>
  <Words>5646</Words>
  <Application>Microsoft Office PowerPoint</Application>
  <PresentationFormat>Widescreen</PresentationFormat>
  <Paragraphs>298</Paragraphs>
  <Slides>72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72</vt:i4>
      </vt:variant>
    </vt:vector>
  </HeadingPairs>
  <TitlesOfParts>
    <vt:vector size="78" baseType="lpstr">
      <vt:lpstr>Algerian</vt: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6 </vt:lpstr>
      <vt:lpstr>. 6 </vt:lpstr>
    </vt:vector>
  </TitlesOfParts>
  <Company>SCSO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pbabineaux</dc:creator>
  <cp:lastModifiedBy>Maurice Bostick</cp:lastModifiedBy>
  <cp:revision>1099</cp:revision>
  <cp:lastPrinted>2024-06-03T13:44:33Z</cp:lastPrinted>
  <dcterms:created xsi:type="dcterms:W3CDTF">2018-05-30T19:35:08Z</dcterms:created>
  <dcterms:modified xsi:type="dcterms:W3CDTF">2026-06-05T13:59:44Z</dcterms:modified>
</cp:coreProperties>
</file>