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4178" r:id="rId2"/>
  </p:sldMasterIdLst>
  <p:notesMasterIdLst>
    <p:notesMasterId r:id="rId60"/>
  </p:notesMasterIdLst>
  <p:sldIdLst>
    <p:sldId id="2147478198" r:id="rId3"/>
    <p:sldId id="2145707375" r:id="rId4"/>
    <p:sldId id="338" r:id="rId5"/>
    <p:sldId id="1610" r:id="rId6"/>
    <p:sldId id="646" r:id="rId7"/>
    <p:sldId id="2119" r:id="rId8"/>
    <p:sldId id="645" r:id="rId9"/>
    <p:sldId id="2147475233" r:id="rId10"/>
    <p:sldId id="761" r:id="rId11"/>
    <p:sldId id="2394" r:id="rId12"/>
    <p:sldId id="2147475740" r:id="rId13"/>
    <p:sldId id="2145707340" r:id="rId14"/>
    <p:sldId id="2145707499" r:id="rId15"/>
    <p:sldId id="2147475266" r:id="rId16"/>
    <p:sldId id="2147475267" r:id="rId17"/>
    <p:sldId id="2147475550" r:id="rId18"/>
    <p:sldId id="2147475678" r:id="rId19"/>
    <p:sldId id="2147478199" r:id="rId20"/>
    <p:sldId id="2147478200" r:id="rId21"/>
    <p:sldId id="2147478202" r:id="rId22"/>
    <p:sldId id="2147475689" r:id="rId23"/>
    <p:sldId id="2303" r:id="rId24"/>
    <p:sldId id="2288" r:id="rId25"/>
    <p:sldId id="2304" r:id="rId26"/>
    <p:sldId id="2257" r:id="rId27"/>
    <p:sldId id="2307" r:id="rId28"/>
    <p:sldId id="2147475697" r:id="rId29"/>
    <p:sldId id="2147475780" r:id="rId30"/>
    <p:sldId id="2147475782" r:id="rId31"/>
    <p:sldId id="2258" r:id="rId32"/>
    <p:sldId id="2147475690" r:id="rId33"/>
    <p:sldId id="2259" r:id="rId34"/>
    <p:sldId id="2306" r:id="rId35"/>
    <p:sldId id="2147475698" r:id="rId36"/>
    <p:sldId id="2289" r:id="rId37"/>
    <p:sldId id="2147475733" r:id="rId38"/>
    <p:sldId id="2147475691" r:id="rId39"/>
    <p:sldId id="2147475702" r:id="rId40"/>
    <p:sldId id="2147475701" r:id="rId41"/>
    <p:sldId id="2147475700" r:id="rId42"/>
    <p:sldId id="2147475694" r:id="rId43"/>
    <p:sldId id="2147475695" r:id="rId44"/>
    <p:sldId id="2147475703" r:id="rId45"/>
    <p:sldId id="2147475704" r:id="rId46"/>
    <p:sldId id="2147475705" r:id="rId47"/>
    <p:sldId id="2147475764" r:id="rId48"/>
    <p:sldId id="2147475765" r:id="rId49"/>
    <p:sldId id="2147475793" r:id="rId50"/>
    <p:sldId id="2147475794" r:id="rId51"/>
    <p:sldId id="2147475795" r:id="rId52"/>
    <p:sldId id="2147475728" r:id="rId53"/>
    <p:sldId id="2147475730" r:id="rId54"/>
    <p:sldId id="2147475731" r:id="rId55"/>
    <p:sldId id="2147475783" r:id="rId56"/>
    <p:sldId id="2147475667" r:id="rId57"/>
    <p:sldId id="2147475675" r:id="rId58"/>
    <p:sldId id="214747513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898"/>
    <a:srgbClr val="4584D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2"/>
    <p:restoredTop sz="84780"/>
  </p:normalViewPr>
  <p:slideViewPr>
    <p:cSldViewPr>
      <p:cViewPr varScale="1">
        <p:scale>
          <a:sx n="110" d="100"/>
          <a:sy n="110" d="100"/>
        </p:scale>
        <p:origin x="1520" y="168"/>
      </p:cViewPr>
      <p:guideLst>
        <p:guide orient="horz" pos="2160"/>
        <p:guide pos="2880"/>
      </p:guideLst>
    </p:cSldViewPr>
  </p:slideViewPr>
  <p:notesTextViewPr>
    <p:cViewPr>
      <p:scale>
        <a:sx n="135" d="100"/>
        <a:sy n="13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8FD39-00D4-8449-9B2E-28380355F41C}" type="datetimeFigureOut">
              <a:rPr lang="en-US" smtClean="0"/>
              <a:t>6/10/26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F42CF-C5FC-7D40-B133-5603D0CAD0DE}" type="slidenum">
              <a:rPr lang="en-US" smtClean="0"/>
              <a:t>‹#›</a:t>
            </a:fld>
            <a:endParaRPr lang="en-US"/>
          </a:p>
        </p:txBody>
      </p:sp>
    </p:spTree>
    <p:extLst>
      <p:ext uri="{BB962C8B-B14F-4D97-AF65-F5344CB8AC3E}">
        <p14:creationId xmlns:p14="http://schemas.microsoft.com/office/powerpoint/2010/main" val="245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F42CF-C5FC-7D40-B133-5603D0CAD0DE}" type="slidenum">
              <a:rPr lang="en-US" smtClean="0"/>
              <a:t>2</a:t>
            </a:fld>
            <a:endParaRPr lang="en-US"/>
          </a:p>
        </p:txBody>
      </p:sp>
    </p:spTree>
    <p:extLst>
      <p:ext uri="{BB962C8B-B14F-4D97-AF65-F5344CB8AC3E}">
        <p14:creationId xmlns:p14="http://schemas.microsoft.com/office/powerpoint/2010/main" val="1476620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FF42CF-C5FC-7D40-B133-5603D0CAD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14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FF42CF-C5FC-7D40-B133-5603D0CAD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744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AFC1AC-344C-EB4D-984E-D3D239C60DC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867" name="Rectangle 2"/>
          <p:cNvSpPr>
            <a:spLocks noGrp="1" noRot="1" noChangeAspect="1" noChangeArrowheads="1" noTextEdit="1"/>
          </p:cNvSpPr>
          <p:nvPr>
            <p:ph type="sldImg"/>
          </p:nvPr>
        </p:nvSpPr>
        <p:spPr>
          <a:xfrm>
            <a:off x="1414463" y="1162050"/>
            <a:ext cx="4181475" cy="3136900"/>
          </a:xfrm>
          <a:ln/>
        </p:spPr>
      </p:sp>
      <p:sp>
        <p:nvSpPr>
          <p:cNvPr id="36868" name="Rectangle 3"/>
          <p:cNvSpPr>
            <a:spLocks noGrp="1" noChangeArrowheads="1"/>
          </p:cNvSpPr>
          <p:nvPr>
            <p:ph type="body" idx="1"/>
          </p:nvPr>
        </p:nvSpPr>
        <p:spPr>
          <a:xfrm>
            <a:off x="913785" y="4343825"/>
            <a:ext cx="5030431" cy="4114877"/>
          </a:xfrm>
          <a:noFill/>
          <a:ln/>
        </p:spPr>
        <p:txBody>
          <a:bodyPr/>
          <a:lstStyle/>
          <a:p>
            <a:pPr eaLnBrk="1" hangingPunct="1"/>
            <a:endParaRPr lang="en-US" dirty="0">
              <a:ea typeface="ＭＳ Ｐゴシック" charset="-128"/>
              <a:cs typeface="ＭＳ Ｐゴシック" charset="-128"/>
            </a:endParaRPr>
          </a:p>
        </p:txBody>
      </p:sp>
    </p:spTree>
    <p:extLst>
      <p:ext uri="{BB962C8B-B14F-4D97-AF65-F5344CB8AC3E}">
        <p14:creationId xmlns:p14="http://schemas.microsoft.com/office/powerpoint/2010/main" val="2883957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722A2-CEA6-5A44-915D-E1FA2C9DC37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3785" y="4343825"/>
            <a:ext cx="5030431" cy="4114877"/>
          </a:xfrm>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4132846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151CC-BC84-994C-8D5D-AB745686810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3785" y="4343825"/>
            <a:ext cx="5030431" cy="4114877"/>
          </a:xfrm>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166612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F42CF-C5FC-7D40-B133-5603D0CAD0DE}" type="slidenum">
              <a:rPr lang="en-US" smtClean="0"/>
              <a:t>51</a:t>
            </a:fld>
            <a:endParaRPr lang="en-US"/>
          </a:p>
        </p:txBody>
      </p:sp>
    </p:spTree>
    <p:extLst>
      <p:ext uri="{BB962C8B-B14F-4D97-AF65-F5344CB8AC3E}">
        <p14:creationId xmlns:p14="http://schemas.microsoft.com/office/powerpoint/2010/main" val="66460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AFF42CF-C5FC-7D40-B133-5603D0CAD0DE}" type="slidenum">
              <a:rPr lang="en-US" smtClean="0"/>
              <a:t>52</a:t>
            </a:fld>
            <a:endParaRPr lang="en-US"/>
          </a:p>
        </p:txBody>
      </p:sp>
    </p:spTree>
    <p:extLst>
      <p:ext uri="{BB962C8B-B14F-4D97-AF65-F5344CB8AC3E}">
        <p14:creationId xmlns:p14="http://schemas.microsoft.com/office/powerpoint/2010/main" val="2373543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F42CF-C5FC-7D40-B133-5603D0CAD0DE}" type="slidenum">
              <a:rPr lang="en-US" smtClean="0"/>
              <a:t>53</a:t>
            </a:fld>
            <a:endParaRPr lang="en-US"/>
          </a:p>
        </p:txBody>
      </p:sp>
    </p:spTree>
    <p:extLst>
      <p:ext uri="{BB962C8B-B14F-4D97-AF65-F5344CB8AC3E}">
        <p14:creationId xmlns:p14="http://schemas.microsoft.com/office/powerpoint/2010/main" val="3421303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879A96-D24D-4840-99D3-0C69CDA7DE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796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879A96-D24D-4840-99D3-0C69CDA7DE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65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AE781-F72F-837D-DF37-A297F2666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0F2FD-2AC1-F4A0-E836-085C0ABC8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196F9-131A-FD52-86B5-207585CA344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2D4B408-6EF8-1D8A-51B7-AEE6A2435D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601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42DA-C5F8-DD49-BD01-D24B4F12117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dirty="0">
              <a:ea typeface="ＭＳ Ｐゴシック" charset="-128"/>
              <a:cs typeface="ＭＳ Ｐゴシック" charset="-128"/>
            </a:endParaRPr>
          </a:p>
        </p:txBody>
      </p:sp>
    </p:spTree>
    <p:extLst>
      <p:ext uri="{BB962C8B-B14F-4D97-AF65-F5344CB8AC3E}">
        <p14:creationId xmlns:p14="http://schemas.microsoft.com/office/powerpoint/2010/main" val="345515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F42CF-C5FC-7D40-B133-5603D0CAD0DE}" type="slidenum">
              <a:rPr lang="en-US" smtClean="0"/>
              <a:t>10</a:t>
            </a:fld>
            <a:endParaRPr lang="en-US"/>
          </a:p>
        </p:txBody>
      </p:sp>
    </p:spTree>
    <p:extLst>
      <p:ext uri="{BB962C8B-B14F-4D97-AF65-F5344CB8AC3E}">
        <p14:creationId xmlns:p14="http://schemas.microsoft.com/office/powerpoint/2010/main" val="165529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F42CF-C5FC-7D40-B133-5603D0CAD0DE}" type="slidenum">
              <a:rPr lang="en-US" smtClean="0"/>
              <a:t>13</a:t>
            </a:fld>
            <a:endParaRPr lang="en-US"/>
          </a:p>
        </p:txBody>
      </p:sp>
    </p:spTree>
    <p:extLst>
      <p:ext uri="{BB962C8B-B14F-4D97-AF65-F5344CB8AC3E}">
        <p14:creationId xmlns:p14="http://schemas.microsoft.com/office/powerpoint/2010/main" val="85981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1"/>
                </a:solidFill>
                <a:latin typeface="Arial" charset="0"/>
                <a:ea typeface="ＭＳ Ｐゴシック" charset="-128"/>
              </a:defRPr>
            </a:lvl1pPr>
            <a:lvl2pPr marL="37931725" indent="-37474525">
              <a:defRPr sz="4400" b="1">
                <a:solidFill>
                  <a:schemeClr val="tx1"/>
                </a:solidFill>
                <a:latin typeface="Arial" charset="0"/>
                <a:ea typeface="ＭＳ Ｐゴシック" charset="-128"/>
              </a:defRPr>
            </a:lvl2pPr>
            <a:lvl3pPr marL="1143000" indent="-228600">
              <a:defRPr sz="4400" b="1">
                <a:solidFill>
                  <a:schemeClr val="tx1"/>
                </a:solidFill>
                <a:latin typeface="Arial" charset="0"/>
                <a:ea typeface="ＭＳ Ｐゴシック" charset="-128"/>
              </a:defRPr>
            </a:lvl3pPr>
            <a:lvl4pPr marL="1600200" indent="-228600">
              <a:defRPr sz="4400" b="1">
                <a:solidFill>
                  <a:schemeClr val="tx1"/>
                </a:solidFill>
                <a:latin typeface="Arial" charset="0"/>
                <a:ea typeface="ＭＳ Ｐゴシック" charset="-128"/>
              </a:defRPr>
            </a:lvl4pPr>
            <a:lvl5pPr marL="2057400" indent="-228600">
              <a:defRPr sz="4400" b="1">
                <a:solidFill>
                  <a:schemeClr val="tx1"/>
                </a:solidFill>
                <a:latin typeface="Arial" charset="0"/>
                <a:ea typeface="ＭＳ Ｐゴシック" charset="-128"/>
              </a:defRPr>
            </a:lvl5pPr>
            <a:lvl6pPr marL="2514600" indent="-228600" eaLnBrk="0" fontAlgn="base" hangingPunct="0">
              <a:spcBef>
                <a:spcPct val="0"/>
              </a:spcBef>
              <a:spcAft>
                <a:spcPct val="0"/>
              </a:spcAft>
              <a:defRPr sz="4400" b="1">
                <a:solidFill>
                  <a:schemeClr val="tx1"/>
                </a:solidFill>
                <a:latin typeface="Arial" charset="0"/>
                <a:ea typeface="ＭＳ Ｐゴシック" charset="-128"/>
              </a:defRPr>
            </a:lvl6pPr>
            <a:lvl7pPr marL="2971800" indent="-228600" eaLnBrk="0" fontAlgn="base" hangingPunct="0">
              <a:spcBef>
                <a:spcPct val="0"/>
              </a:spcBef>
              <a:spcAft>
                <a:spcPct val="0"/>
              </a:spcAft>
              <a:defRPr sz="4400" b="1">
                <a:solidFill>
                  <a:schemeClr val="tx1"/>
                </a:solidFill>
                <a:latin typeface="Arial" charset="0"/>
                <a:ea typeface="ＭＳ Ｐゴシック" charset="-128"/>
              </a:defRPr>
            </a:lvl7pPr>
            <a:lvl8pPr marL="3429000" indent="-228600" eaLnBrk="0" fontAlgn="base" hangingPunct="0">
              <a:spcBef>
                <a:spcPct val="0"/>
              </a:spcBef>
              <a:spcAft>
                <a:spcPct val="0"/>
              </a:spcAft>
              <a:defRPr sz="4400" b="1">
                <a:solidFill>
                  <a:schemeClr val="tx1"/>
                </a:solidFill>
                <a:latin typeface="Arial" charset="0"/>
                <a:ea typeface="ＭＳ Ｐゴシック" charset="-128"/>
              </a:defRPr>
            </a:lvl8pPr>
            <a:lvl9pPr marL="3886200" indent="-228600" eaLnBrk="0" fontAlgn="base" hangingPunct="0">
              <a:spcBef>
                <a:spcPct val="0"/>
              </a:spcBef>
              <a:spcAft>
                <a:spcPct val="0"/>
              </a:spcAft>
              <a:defRPr sz="4400" b="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245D908-E566-0344-9542-98374A832228}"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endParaRPr lang="en-US" altLang="en-US" dirty="0">
              <a:latin typeface="Arial" charset="0"/>
            </a:endParaRPr>
          </a:p>
        </p:txBody>
      </p:sp>
    </p:spTree>
    <p:extLst>
      <p:ext uri="{BB962C8B-B14F-4D97-AF65-F5344CB8AC3E}">
        <p14:creationId xmlns:p14="http://schemas.microsoft.com/office/powerpoint/2010/main" val="195915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 Manner, Location </a:t>
            </a:r>
          </a:p>
        </p:txBody>
      </p:sp>
      <p:sp>
        <p:nvSpPr>
          <p:cNvPr id="4" name="Slide Number Placeholder 3"/>
          <p:cNvSpPr>
            <a:spLocks noGrp="1"/>
          </p:cNvSpPr>
          <p:nvPr>
            <p:ph type="sldNum" sz="quarter" idx="5"/>
          </p:nvPr>
        </p:nvSpPr>
        <p:spPr/>
        <p:txBody>
          <a:bodyPr/>
          <a:lstStyle/>
          <a:p>
            <a:fld id="{7AFF42CF-C5FC-7D40-B133-5603D0CAD0DE}" type="slidenum">
              <a:rPr lang="en-US" smtClean="0"/>
              <a:t>23</a:t>
            </a:fld>
            <a:endParaRPr lang="en-US"/>
          </a:p>
        </p:txBody>
      </p:sp>
    </p:spTree>
    <p:extLst>
      <p:ext uri="{BB962C8B-B14F-4D97-AF65-F5344CB8AC3E}">
        <p14:creationId xmlns:p14="http://schemas.microsoft.com/office/powerpoint/2010/main" val="3558322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F42CF-C5FC-7D40-B133-5603D0CAD0DE}" type="slidenum">
              <a:rPr lang="en-US" smtClean="0"/>
              <a:t>27</a:t>
            </a:fld>
            <a:endParaRPr lang="en-US"/>
          </a:p>
        </p:txBody>
      </p:sp>
    </p:spTree>
    <p:extLst>
      <p:ext uri="{BB962C8B-B14F-4D97-AF65-F5344CB8AC3E}">
        <p14:creationId xmlns:p14="http://schemas.microsoft.com/office/powerpoint/2010/main" val="194426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F42CF-C5FC-7D40-B133-5603D0CAD0DE}" type="slidenum">
              <a:rPr lang="en-US" smtClean="0"/>
              <a:t>36</a:t>
            </a:fld>
            <a:endParaRPr lang="en-US"/>
          </a:p>
        </p:txBody>
      </p:sp>
    </p:spTree>
    <p:extLst>
      <p:ext uri="{BB962C8B-B14F-4D97-AF65-F5344CB8AC3E}">
        <p14:creationId xmlns:p14="http://schemas.microsoft.com/office/powerpoint/2010/main" val="306209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D65EC18-6B11-4921-AFE4-F2E72035378D}" type="datetimeFigureOut">
              <a:rPr lang="en-US" smtClean="0"/>
              <a:t>6/10/26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DFC423A-4168-4475-B9EA-4D0E50D4F3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65EC18-6B11-4921-AFE4-F2E72035378D}" type="datetimeFigureOut">
              <a:rPr lang="en-US" smtClean="0"/>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C423A-4168-4475-B9EA-4D0E50D4F3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65EC18-6B11-4921-AFE4-F2E72035378D}" type="datetimeFigureOut">
              <a:rPr lang="en-US" smtClean="0"/>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C423A-4168-4475-B9EA-4D0E50D4F3C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A680-42FC-4B67-98F7-E297F960D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9C139-91A7-42A3-91C0-FCF87FA1C3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EF851A0-0FCC-43B4-ADE9-CF2B0E8F93E1}"/>
              </a:ext>
            </a:extLst>
          </p:cNvPr>
          <p:cNvSpPr>
            <a:spLocks noGrp="1"/>
          </p:cNvSpPr>
          <p:nvPr>
            <p:ph type="sldNum" sz="quarter" idx="12"/>
          </p:nvPr>
        </p:nvSpPr>
        <p:spPr/>
        <p:txBody>
          <a:bodyPr/>
          <a:lstStyle/>
          <a:p>
            <a:fld id="{7E630609-0055-4415-A518-3C1922DDB38C}" type="slidenum">
              <a:rPr lang="en-US" smtClean="0"/>
              <a:t>‹#›</a:t>
            </a:fld>
            <a:endParaRPr lang="en-US"/>
          </a:p>
        </p:txBody>
      </p:sp>
      <p:sp>
        <p:nvSpPr>
          <p:cNvPr id="9" name="Footer Placeholder 4">
            <a:extLst>
              <a:ext uri="{FF2B5EF4-FFF2-40B4-BE49-F238E27FC236}">
                <a16:creationId xmlns:a16="http://schemas.microsoft.com/office/drawing/2014/main" id="{48B9B9A8-5EAD-424E-9E7C-2B3C4EF5A944}"/>
              </a:ext>
            </a:extLst>
          </p:cNvPr>
          <p:cNvSpPr>
            <a:spLocks noGrp="1"/>
          </p:cNvSpPr>
          <p:nvPr>
            <p:ph type="ftr" sz="quarter" idx="3"/>
          </p:nvPr>
        </p:nvSpPr>
        <p:spPr>
          <a:xfrm>
            <a:off x="3028950" y="6127751"/>
            <a:ext cx="3086100" cy="365125"/>
          </a:xfrm>
          <a:prstGeom prst="rect">
            <a:avLst/>
          </a:prstGeom>
        </p:spPr>
        <p:txBody>
          <a:bodyPr vert="horz" lIns="91440" tIns="45720" rIns="91440" bIns="45720" rtlCol="0" anchor="ctr"/>
          <a:lstStyle>
            <a:lvl1pPr algn="ctr">
              <a:defRPr sz="1125" b="1">
                <a:solidFill>
                  <a:srgbClr val="013D7C"/>
                </a:solidFill>
              </a:defRPr>
            </a:lvl1pPr>
          </a:lstStyle>
          <a:p>
            <a:endParaRPr lang="en-US"/>
          </a:p>
        </p:txBody>
      </p:sp>
    </p:spTree>
    <p:extLst>
      <p:ext uri="{BB962C8B-B14F-4D97-AF65-F5344CB8AC3E}">
        <p14:creationId xmlns:p14="http://schemas.microsoft.com/office/powerpoint/2010/main" val="2948891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A680-42FC-4B67-98F7-E297F960D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9C139-91A7-42A3-91C0-FCF87FA1C3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EF851A0-0FCC-43B4-ADE9-CF2B0E8F93E1}"/>
              </a:ext>
            </a:extLst>
          </p:cNvPr>
          <p:cNvSpPr>
            <a:spLocks noGrp="1"/>
          </p:cNvSpPr>
          <p:nvPr>
            <p:ph type="sldNum" sz="quarter" idx="12"/>
          </p:nvPr>
        </p:nvSpPr>
        <p:spPr/>
        <p:txBody>
          <a:bodyPr/>
          <a:lstStyle/>
          <a:p>
            <a:fld id="{7E630609-0055-4415-A518-3C1922DDB38C}" type="slidenum">
              <a:rPr lang="en-US" smtClean="0"/>
              <a:t>‹#›</a:t>
            </a:fld>
            <a:endParaRPr lang="en-US"/>
          </a:p>
        </p:txBody>
      </p:sp>
      <p:sp>
        <p:nvSpPr>
          <p:cNvPr id="9" name="Footer Placeholder 4">
            <a:extLst>
              <a:ext uri="{FF2B5EF4-FFF2-40B4-BE49-F238E27FC236}">
                <a16:creationId xmlns:a16="http://schemas.microsoft.com/office/drawing/2014/main" id="{48B9B9A8-5EAD-424E-9E7C-2B3C4EF5A944}"/>
              </a:ext>
            </a:extLst>
          </p:cNvPr>
          <p:cNvSpPr>
            <a:spLocks noGrp="1"/>
          </p:cNvSpPr>
          <p:nvPr>
            <p:ph type="ftr" sz="quarter" idx="3"/>
          </p:nvPr>
        </p:nvSpPr>
        <p:spPr>
          <a:xfrm>
            <a:off x="3028950" y="6127753"/>
            <a:ext cx="3086100" cy="365125"/>
          </a:xfrm>
          <a:prstGeom prst="rect">
            <a:avLst/>
          </a:prstGeom>
        </p:spPr>
        <p:txBody>
          <a:bodyPr vert="horz" lIns="91440" tIns="45720" rIns="91440" bIns="45720" rtlCol="0" anchor="ctr"/>
          <a:lstStyle>
            <a:lvl1pPr algn="ctr">
              <a:defRPr sz="844" b="1">
                <a:solidFill>
                  <a:srgbClr val="013D7C"/>
                </a:solidFill>
              </a:defRPr>
            </a:lvl1pPr>
          </a:lstStyle>
          <a:p>
            <a:endParaRPr lang="en-US"/>
          </a:p>
        </p:txBody>
      </p:sp>
    </p:spTree>
    <p:extLst>
      <p:ext uri="{BB962C8B-B14F-4D97-AF65-F5344CB8AC3E}">
        <p14:creationId xmlns:p14="http://schemas.microsoft.com/office/powerpoint/2010/main" val="2344541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EB52BAC-D4F6-AD49-8832-8DD69D27FE52}"/>
              </a:ext>
            </a:extLst>
          </p:cNvPr>
          <p:cNvPicPr>
            <a:picLocks noChangeAspect="1"/>
          </p:cNvPicPr>
          <p:nvPr userDrawn="1"/>
        </p:nvPicPr>
        <p:blipFill rotWithShape="1">
          <a:blip r:embed="rId2"/>
          <a:srcRect l="35431" t="11905" b="16316"/>
          <a:stretch/>
        </p:blipFill>
        <p:spPr>
          <a:xfrm>
            <a:off x="0" y="0"/>
            <a:ext cx="3763959" cy="6858000"/>
          </a:xfrm>
          <a:prstGeom prst="rect">
            <a:avLst/>
          </a:prstGeom>
        </p:spPr>
      </p:pic>
      <p:cxnSp>
        <p:nvCxnSpPr>
          <p:cNvPr id="4" name="Straight Connector 3">
            <a:extLst>
              <a:ext uri="{FF2B5EF4-FFF2-40B4-BE49-F238E27FC236}">
                <a16:creationId xmlns:a16="http://schemas.microsoft.com/office/drawing/2014/main" id="{17546D15-4686-894E-9189-FC5E47076529}"/>
              </a:ext>
            </a:extLst>
          </p:cNvPr>
          <p:cNvCxnSpPr>
            <a:cxnSpLocks/>
          </p:cNvCxnSpPr>
          <p:nvPr userDrawn="1"/>
        </p:nvCxnSpPr>
        <p:spPr>
          <a:xfrm>
            <a:off x="4705350" y="3080727"/>
            <a:ext cx="45225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BD1F8B2E-6F08-6645-A7EC-05D9754FB2E2}"/>
              </a:ext>
            </a:extLst>
          </p:cNvPr>
          <p:cNvSpPr>
            <a:spLocks noGrp="1"/>
          </p:cNvSpPr>
          <p:nvPr>
            <p:ph type="body" sz="quarter" idx="11"/>
          </p:nvPr>
        </p:nvSpPr>
        <p:spPr>
          <a:xfrm>
            <a:off x="3837723" y="3445685"/>
            <a:ext cx="4803357" cy="2269511"/>
          </a:xfrm>
        </p:spPr>
        <p:txBody>
          <a:bodyPr>
            <a:normAutofit/>
          </a:bodyPr>
          <a:lstStyle>
            <a:lvl1pPr marL="0" indent="0">
              <a:buNone/>
              <a:defRPr sz="1050"/>
            </a:lvl1pPr>
            <a:lvl2pPr>
              <a:defRPr sz="1050"/>
            </a:lvl2pPr>
            <a:lvl3pPr>
              <a:defRPr sz="1050"/>
            </a:lvl3pPr>
            <a:lvl4pPr>
              <a:defRPr sz="1050"/>
            </a:lvl4pPr>
            <a:lvl5pPr>
              <a:defRPr sz="1050"/>
            </a:lvl5pPr>
          </a:lstStyle>
          <a:p>
            <a:pPr lvl="0"/>
            <a:r>
              <a:rPr lang="en-US" dirty="0"/>
              <a:t>Click to edit Master text styles</a:t>
            </a:r>
          </a:p>
        </p:txBody>
      </p:sp>
      <p:sp>
        <p:nvSpPr>
          <p:cNvPr id="7" name="Title 1">
            <a:extLst>
              <a:ext uri="{FF2B5EF4-FFF2-40B4-BE49-F238E27FC236}">
                <a16:creationId xmlns:a16="http://schemas.microsoft.com/office/drawing/2014/main" id="{4E04977D-A329-984D-856B-A05FCA269F12}"/>
              </a:ext>
            </a:extLst>
          </p:cNvPr>
          <p:cNvSpPr>
            <a:spLocks noGrp="1"/>
          </p:cNvSpPr>
          <p:nvPr>
            <p:ph type="title"/>
          </p:nvPr>
        </p:nvSpPr>
        <p:spPr>
          <a:xfrm>
            <a:off x="3837723" y="2532732"/>
            <a:ext cx="4511892" cy="598930"/>
          </a:xfrm>
          <a:prstGeom prst="rect">
            <a:avLst/>
          </a:prstGeom>
        </p:spPr>
        <p:txBody>
          <a:bodyPr/>
          <a:lstStyle>
            <a:lvl1pPr>
              <a:defRPr sz="2100" b="1" i="0">
                <a:latin typeface="Arial Black" panose="020B0604020202020204" pitchFamily="34" charset="0"/>
                <a:cs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49192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7164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7100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7396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4561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1023409"/>
            <a:ext cx="2020094"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249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SAJai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65EC18-6B11-4921-AFE4-F2E72035378D}" type="datetimeFigureOut">
              <a:rPr lang="en-US" smtClean="0"/>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C423A-4168-4475-B9EA-4D0E50D4F3C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042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4614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82035"/>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5"/>
            <a:ext cx="1504157"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2947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1"/>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3578226"/>
            <a:ext cx="27432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8480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9794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3"/>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3"/>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782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65EC18-6B11-4921-AFE4-F2E72035378D}" type="datetimeFigureOut">
              <a:rPr lang="en-US" smtClean="0"/>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C423A-4168-4475-B9EA-4D0E50D4F3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65EC18-6B11-4921-AFE4-F2E72035378D}" type="datetimeFigureOut">
              <a:rPr lang="en-US" smtClean="0"/>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C423A-4168-4475-B9EA-4D0E50D4F3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D65EC18-6B11-4921-AFE4-F2E72035378D}" type="datetimeFigureOut">
              <a:rPr lang="en-US" smtClean="0"/>
              <a:t>6/10/26</a:t>
            </a:fld>
            <a:endParaRPr lang="en-US"/>
          </a:p>
        </p:txBody>
      </p:sp>
      <p:sp>
        <p:nvSpPr>
          <p:cNvPr id="27" name="Slide Number Placeholder 26"/>
          <p:cNvSpPr>
            <a:spLocks noGrp="1"/>
          </p:cNvSpPr>
          <p:nvPr>
            <p:ph type="sldNum" sz="quarter" idx="11"/>
          </p:nvPr>
        </p:nvSpPr>
        <p:spPr/>
        <p:txBody>
          <a:bodyPr rtlCol="0"/>
          <a:lstStyle/>
          <a:p>
            <a:fld id="{ADFC423A-4168-4475-B9EA-4D0E50D4F3C0}"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D65EC18-6B11-4921-AFE4-F2E72035378D}" type="datetimeFigureOut">
              <a:rPr lang="en-US" smtClean="0"/>
              <a:t>6/10/26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DFC423A-4168-4475-B9EA-4D0E50D4F3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5EC18-6B11-4921-AFE4-F2E72035378D}" type="datetimeFigureOut">
              <a:rPr lang="en-US" smtClean="0"/>
              <a:t>6/10/26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C423A-4168-4475-B9EA-4D0E50D4F3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65EC18-6B11-4921-AFE4-F2E72035378D}" type="datetimeFigureOut">
              <a:rPr lang="en-US" smtClean="0"/>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C423A-4168-4475-B9EA-4D0E50D4F3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65EC18-6B11-4921-AFE4-F2E72035378D}" type="datetimeFigureOut">
              <a:rPr lang="en-US" smtClean="0"/>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C423A-4168-4475-B9EA-4D0E50D4F3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65EC18-6B11-4921-AFE4-F2E72035378D}" type="datetimeFigureOut">
              <a:rPr lang="en-US" smtClean="0"/>
              <a:t>6/10/26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DFC423A-4168-4475-B9EA-4D0E50D4F3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4" r:id="rId12"/>
    <p:sldLayoutId id="2147483886" r:id="rId13"/>
    <p:sldLayoutId id="2147483996"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1"/>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6/10/26</a:t>
            </a:fld>
            <a:endParaRPr lang="en-US"/>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39998882"/>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Carrie.Hill@mass.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arrie@sheriffs.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cotusblog.com/wp-content/uploads/2025/12/United-States_v_Virginia_OT1995.pd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scotusblog.com/wp-content/uploads/2025/12/lorence_v_Board-of-Chosen-Freeholders_OT2011.pdf" TargetMode="External"/><Relationship Id="rId5" Type="http://schemas.openxmlformats.org/officeDocument/2006/relationships/hyperlink" Target="https://www.scotusblog.com/wp-content/uploads/2025/12/Bell_v_Wolfish_OT1978.pdf" TargetMode="External"/><Relationship Id="rId4" Type="http://schemas.openxmlformats.org/officeDocument/2006/relationships/hyperlink" Target="https://www.scotusblog.com/wp-content/uploads/2025/12/Turner_v_Safley_OT1986.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rainc.com/resource-library/correctional-healthcare-rfp-toolkit/overview/"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mailto:marcstern@live.co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Carrie@sheriffs.org" TargetMode="External"/><Relationship Id="rId2" Type="http://schemas.openxmlformats.org/officeDocument/2006/relationships/hyperlink" Target="mailto:Carrie.Hill@mass.gov"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C6B45E-AB64-1242-AAB3-C32E76544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0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6"/>
          <p:cNvSpPr>
            <a:spLocks noGrp="1"/>
          </p:cNvSpPr>
          <p:nvPr>
            <p:ph type="title"/>
          </p:nvPr>
        </p:nvSpPr>
        <p:spPr/>
        <p:txBody>
          <a:bodyPr/>
          <a:lstStyle/>
          <a:p>
            <a:r>
              <a:rPr lang="en-US" b="1">
                <a:solidFill>
                  <a:srgbClr val="002060"/>
                </a:solidFill>
                <a:ea typeface="ＭＳ Ｐゴシック" charset="-128"/>
                <a:cs typeface="ＭＳ Ｐゴシック" charset="-128"/>
              </a:rPr>
              <a:t>Prison Litigation Reform Act</a:t>
            </a:r>
          </a:p>
        </p:txBody>
      </p:sp>
      <p:sp>
        <p:nvSpPr>
          <p:cNvPr id="128003" name="Content Placeholder 2"/>
          <p:cNvSpPr>
            <a:spLocks noGrp="1"/>
          </p:cNvSpPr>
          <p:nvPr>
            <p:ph idx="1"/>
          </p:nvPr>
        </p:nvSpPr>
        <p:spPr/>
        <p:txBody>
          <a:bodyPr>
            <a:normAutofit fontScale="92500"/>
          </a:bodyPr>
          <a:lstStyle/>
          <a:p>
            <a:r>
              <a:rPr lang="en-US" dirty="0">
                <a:solidFill>
                  <a:schemeClr val="tx2"/>
                </a:solidFill>
                <a:ea typeface="ＭＳ Ｐゴシック" charset="-128"/>
                <a:cs typeface="ＭＳ Ｐゴシック" charset="-128"/>
              </a:rPr>
              <a:t>Under the PLRA, </a:t>
            </a:r>
            <a:r>
              <a:rPr lang="en-US" b="1" dirty="0">
                <a:solidFill>
                  <a:schemeClr val="tx2"/>
                </a:solidFill>
                <a:ea typeface="ＭＳ Ｐゴシック" charset="-128"/>
                <a:cs typeface="ＭＳ Ｐゴシック" charset="-128"/>
              </a:rPr>
              <a:t>“[n]o action shall be brought </a:t>
            </a:r>
            <a:r>
              <a:rPr lang="en-US" dirty="0">
                <a:solidFill>
                  <a:schemeClr val="tx2"/>
                </a:solidFill>
                <a:ea typeface="ＭＳ Ｐゴシック" charset="-128"/>
                <a:cs typeface="ＭＳ Ｐゴシック" charset="-128"/>
              </a:rPr>
              <a:t>with respect to prison conditions . . . by a prisoner confined in any jail, prison, or other correctional facility </a:t>
            </a:r>
            <a:r>
              <a:rPr lang="en-US" b="1" dirty="0">
                <a:solidFill>
                  <a:schemeClr val="tx2"/>
                </a:solidFill>
                <a:ea typeface="ＭＳ Ｐゴシック" charset="-128"/>
                <a:cs typeface="ＭＳ Ｐゴシック" charset="-128"/>
              </a:rPr>
              <a:t>until such administrative remedies as are available are exhausted.”  </a:t>
            </a:r>
            <a:r>
              <a:rPr lang="en-US" dirty="0">
                <a:solidFill>
                  <a:schemeClr val="tx2"/>
                </a:solidFill>
                <a:ea typeface="ＭＳ Ｐゴシック" charset="-128"/>
                <a:cs typeface="ＭＳ Ｐゴシック" charset="-128"/>
              </a:rPr>
              <a:t>42 U.S.C. § 1997e(a). </a:t>
            </a:r>
            <a:r>
              <a:rPr lang="en-US" b="1" dirty="0">
                <a:solidFill>
                  <a:schemeClr val="tx2"/>
                </a:solidFill>
                <a:ea typeface="ＭＳ Ｐゴシック" charset="-128"/>
                <a:cs typeface="ＭＳ Ｐゴシック" charset="-128"/>
              </a:rPr>
              <a:t> </a:t>
            </a:r>
            <a:r>
              <a:rPr lang="en-US" b="1" i="1" dirty="0">
                <a:solidFill>
                  <a:schemeClr val="tx2"/>
                </a:solidFill>
                <a:ea typeface="ＭＳ Ｐゴシック" charset="-128"/>
                <a:cs typeface="ＭＳ Ｐゴシック" charset="-128"/>
              </a:rPr>
              <a:t>“[T]he PLRA pre-filing exhaustion requirement is mandatory and non-discretionary.”</a:t>
            </a:r>
          </a:p>
          <a:p>
            <a:r>
              <a:rPr lang="en-US" dirty="0">
                <a:solidFill>
                  <a:schemeClr val="tx2"/>
                </a:solidFill>
                <a:ea typeface="ＭＳ Ｐゴシック" charset="-128"/>
                <a:cs typeface="ＭＳ Ｐゴシック" charset="-128"/>
              </a:rPr>
              <a:t>Burden is on the Defense to prove the plaintiff did not exhaust their administrative remedies.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9C358-0A92-1244-B70F-CAB8AEC9839A}"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9681052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66F3-0152-1F48-B20A-5FEE371AC4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9CBE62-2B26-7642-A3E1-F67F3CC2616D}"/>
              </a:ext>
            </a:extLst>
          </p:cNvPr>
          <p:cNvSpPr>
            <a:spLocks noGrp="1"/>
          </p:cNvSpPr>
          <p:nvPr>
            <p:ph idx="1"/>
          </p:nvPr>
        </p:nvSpPr>
        <p:spPr/>
        <p:txBody>
          <a:bodyPr/>
          <a:lstStyle/>
          <a:p>
            <a:r>
              <a:rPr lang="en-US" sz="2400" b="1" dirty="0">
                <a:solidFill>
                  <a:schemeClr val="tx2"/>
                </a:solidFill>
                <a:effectLst/>
              </a:rPr>
              <a:t>The Courts continue to affirm the need under PLRA for a currently confined inmate to exhaust their administrative remedies or the lawsuit will be dismissed</a:t>
            </a:r>
            <a:r>
              <a:rPr lang="en-US" sz="2400" dirty="0">
                <a:solidFill>
                  <a:schemeClr val="tx2"/>
                </a:solidFill>
                <a:effectLst/>
              </a:rPr>
              <a:t>. </a:t>
            </a:r>
            <a:r>
              <a:rPr lang="en-US" sz="2400" dirty="0" err="1">
                <a:solidFill>
                  <a:schemeClr val="tx2"/>
                </a:solidFill>
                <a:effectLst/>
              </a:rPr>
              <a:t>Baltas</a:t>
            </a:r>
            <a:r>
              <a:rPr lang="en-US" sz="2400" dirty="0">
                <a:solidFill>
                  <a:schemeClr val="tx2"/>
                </a:solidFill>
                <a:effectLst/>
              </a:rPr>
              <a:t> v. Jones, 162 F. 4th 68 (2nd Cir. 2025); Johnson v. </a:t>
            </a:r>
            <a:r>
              <a:rPr lang="en-US" sz="2400" dirty="0" err="1">
                <a:solidFill>
                  <a:schemeClr val="tx2"/>
                </a:solidFill>
                <a:effectLst/>
              </a:rPr>
              <a:t>Bienkoski</a:t>
            </a:r>
            <a:r>
              <a:rPr lang="en-US" sz="2400" dirty="0">
                <a:solidFill>
                  <a:schemeClr val="tx2"/>
                </a:solidFill>
                <a:effectLst/>
              </a:rPr>
              <a:t>, 2025 WL 2504823 (3rd Cir. 2025); Dennis v. Howard, 2025 WL 2607624 (6th Cir. 2025); </a:t>
            </a:r>
            <a:r>
              <a:rPr lang="en-US" sz="2400" dirty="0" err="1">
                <a:solidFill>
                  <a:schemeClr val="tx2"/>
                </a:solidFill>
                <a:effectLst/>
              </a:rPr>
              <a:t>Breyley</a:t>
            </a:r>
            <a:r>
              <a:rPr lang="en-US" sz="2400" dirty="0">
                <a:solidFill>
                  <a:schemeClr val="tx2"/>
                </a:solidFill>
                <a:effectLst/>
              </a:rPr>
              <a:t> v. Fuchs, 156 F. 4th 845 (7th Cir. 2025); Wiggins v. Hatch, 2025 WL 2925385 (10th Cir. 2025); Savage v. United States Dept. of Justice, 91 F. 4th 480 (D.C. Cir 2024). </a:t>
            </a:r>
          </a:p>
          <a:p>
            <a:endParaRPr lang="en-US" dirty="0"/>
          </a:p>
        </p:txBody>
      </p:sp>
    </p:spTree>
    <p:extLst>
      <p:ext uri="{BB962C8B-B14F-4D97-AF65-F5344CB8AC3E}">
        <p14:creationId xmlns:p14="http://schemas.microsoft.com/office/powerpoint/2010/main" val="121887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6ED1-F5C9-644F-A871-E22C27BA0B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91CE42-B4DD-E246-9008-69DDF0198563}"/>
              </a:ext>
            </a:extLst>
          </p:cNvPr>
          <p:cNvSpPr>
            <a:spLocks noGrp="1"/>
          </p:cNvSpPr>
          <p:nvPr>
            <p:ph idx="1"/>
          </p:nvPr>
        </p:nvSpPr>
        <p:spPr/>
        <p:txBody>
          <a:bodyPr>
            <a:normAutofit lnSpcReduction="10000"/>
          </a:bodyPr>
          <a:lstStyle/>
          <a:p>
            <a:r>
              <a:rPr lang="en-US" dirty="0">
                <a:solidFill>
                  <a:schemeClr val="tx2"/>
                </a:solidFill>
              </a:rPr>
              <a:t>Friedland v. </a:t>
            </a:r>
            <a:r>
              <a:rPr lang="en-US" dirty="0" err="1">
                <a:solidFill>
                  <a:schemeClr val="tx2"/>
                </a:solidFill>
              </a:rPr>
              <a:t>Zickefoose</a:t>
            </a:r>
            <a:r>
              <a:rPr lang="en-US" dirty="0">
                <a:solidFill>
                  <a:schemeClr val="tx2"/>
                </a:solidFill>
              </a:rPr>
              <a:t>, 841 Fed. Appx. 361 (3d Cir. 2021); Moss v. Harwood, 19 F.4</a:t>
            </a:r>
            <a:r>
              <a:rPr lang="en-US" baseline="30000" dirty="0">
                <a:solidFill>
                  <a:schemeClr val="tx2"/>
                </a:solidFill>
              </a:rPr>
              <a:t>th</a:t>
            </a:r>
            <a:r>
              <a:rPr lang="en-US" dirty="0">
                <a:solidFill>
                  <a:schemeClr val="tx2"/>
                </a:solidFill>
              </a:rPr>
              <a:t> 614 (4</a:t>
            </a:r>
            <a:r>
              <a:rPr lang="en-US" baseline="30000" dirty="0">
                <a:solidFill>
                  <a:schemeClr val="tx2"/>
                </a:solidFill>
              </a:rPr>
              <a:t>th</a:t>
            </a:r>
            <a:r>
              <a:rPr lang="en-US" dirty="0">
                <a:solidFill>
                  <a:schemeClr val="tx2"/>
                </a:solidFill>
              </a:rPr>
              <a:t> Cir. 2021); White v. </a:t>
            </a:r>
            <a:r>
              <a:rPr lang="en-US" dirty="0" err="1">
                <a:solidFill>
                  <a:schemeClr val="tx2"/>
                </a:solidFill>
              </a:rPr>
              <a:t>Dillow</a:t>
            </a:r>
            <a:r>
              <a:rPr lang="en-US" dirty="0">
                <a:solidFill>
                  <a:schemeClr val="tx2"/>
                </a:solidFill>
              </a:rPr>
              <a:t>, 2021 WL 58556877 (6</a:t>
            </a:r>
            <a:r>
              <a:rPr lang="en-US" baseline="30000" dirty="0">
                <a:solidFill>
                  <a:schemeClr val="tx2"/>
                </a:solidFill>
              </a:rPr>
              <a:t>th</a:t>
            </a:r>
            <a:r>
              <a:rPr lang="en-US" dirty="0">
                <a:solidFill>
                  <a:schemeClr val="tx2"/>
                </a:solidFill>
              </a:rPr>
              <a:t> Cir. 2021); Williams v. </a:t>
            </a:r>
            <a:r>
              <a:rPr lang="en-US" dirty="0" err="1">
                <a:solidFill>
                  <a:schemeClr val="tx2"/>
                </a:solidFill>
              </a:rPr>
              <a:t>Rajoli</a:t>
            </a:r>
            <a:r>
              <a:rPr lang="en-US" dirty="0">
                <a:solidFill>
                  <a:schemeClr val="tx2"/>
                </a:solidFill>
              </a:rPr>
              <a:t>, 44 F.4</a:t>
            </a:r>
            <a:r>
              <a:rPr lang="en-US" baseline="30000" dirty="0">
                <a:solidFill>
                  <a:schemeClr val="tx2"/>
                </a:solidFill>
              </a:rPr>
              <a:t>th</a:t>
            </a:r>
            <a:r>
              <a:rPr lang="en-US" dirty="0">
                <a:solidFill>
                  <a:schemeClr val="tx2"/>
                </a:solidFill>
              </a:rPr>
              <a:t> 1041 (7</a:t>
            </a:r>
            <a:r>
              <a:rPr lang="en-US" baseline="30000" dirty="0">
                <a:solidFill>
                  <a:schemeClr val="tx2"/>
                </a:solidFill>
              </a:rPr>
              <a:t>th</a:t>
            </a:r>
            <a:r>
              <a:rPr lang="en-US" dirty="0">
                <a:solidFill>
                  <a:schemeClr val="tx2"/>
                </a:solidFill>
              </a:rPr>
              <a:t> Cir. 2022); Spencer v. United state Bureau of Prisons, 2922 WL 1073219 (8</a:t>
            </a:r>
            <a:r>
              <a:rPr lang="en-US" baseline="30000" dirty="0">
                <a:solidFill>
                  <a:schemeClr val="tx2"/>
                </a:solidFill>
              </a:rPr>
              <a:t>th</a:t>
            </a:r>
            <a:r>
              <a:rPr lang="en-US" dirty="0">
                <a:solidFill>
                  <a:schemeClr val="tx2"/>
                </a:solidFill>
              </a:rPr>
              <a:t> Cir. 2022) Merchant v. </a:t>
            </a:r>
            <a:r>
              <a:rPr lang="en-US" dirty="0" err="1">
                <a:solidFill>
                  <a:schemeClr val="tx2"/>
                </a:solidFill>
              </a:rPr>
              <a:t>Corizon</a:t>
            </a:r>
            <a:r>
              <a:rPr lang="en-US" dirty="0">
                <a:solidFill>
                  <a:schemeClr val="tx2"/>
                </a:solidFill>
              </a:rPr>
              <a:t> Health, Inc., 993 F.3d 733 (9</a:t>
            </a:r>
            <a:r>
              <a:rPr lang="en-US" baseline="30000" dirty="0">
                <a:solidFill>
                  <a:schemeClr val="tx2"/>
                </a:solidFill>
              </a:rPr>
              <a:t>th</a:t>
            </a:r>
            <a:r>
              <a:rPr lang="en-US" dirty="0">
                <a:solidFill>
                  <a:schemeClr val="tx2"/>
                </a:solidFill>
              </a:rPr>
              <a:t> Cir. 2021); Thomas v. Hormel, 846 Fed. Appx. 658 (10</a:t>
            </a:r>
            <a:r>
              <a:rPr lang="en-US" baseline="30000" dirty="0">
                <a:solidFill>
                  <a:schemeClr val="tx2"/>
                </a:solidFill>
              </a:rPr>
              <a:t>th</a:t>
            </a:r>
            <a:r>
              <a:rPr lang="en-US" dirty="0">
                <a:solidFill>
                  <a:schemeClr val="tx2"/>
                </a:solidFill>
              </a:rPr>
              <a:t> Cr. 2021); Doe v. </a:t>
            </a:r>
            <a:r>
              <a:rPr lang="en-US" dirty="0" err="1">
                <a:solidFill>
                  <a:schemeClr val="tx2"/>
                </a:solidFill>
              </a:rPr>
              <a:t>Sheely</a:t>
            </a:r>
            <a:r>
              <a:rPr lang="en-US" dirty="0">
                <a:solidFill>
                  <a:schemeClr val="tx2"/>
                </a:solidFill>
              </a:rPr>
              <a:t>, 2021 WL 1235702 (11</a:t>
            </a:r>
            <a:r>
              <a:rPr lang="en-US" baseline="30000" dirty="0">
                <a:solidFill>
                  <a:schemeClr val="tx2"/>
                </a:solidFill>
              </a:rPr>
              <a:t>th</a:t>
            </a:r>
            <a:r>
              <a:rPr lang="en-US" dirty="0">
                <a:solidFill>
                  <a:schemeClr val="tx2"/>
                </a:solidFill>
              </a:rPr>
              <a:t> Cir. 2021); McDowell v. Bowman, 2022 WL 4140331 (11</a:t>
            </a:r>
            <a:r>
              <a:rPr lang="en-US" baseline="30000" dirty="0">
                <a:solidFill>
                  <a:schemeClr val="tx2"/>
                </a:solidFill>
              </a:rPr>
              <a:t>th</a:t>
            </a:r>
            <a:r>
              <a:rPr lang="en-US" dirty="0">
                <a:solidFill>
                  <a:schemeClr val="tx2"/>
                </a:solidFill>
              </a:rPr>
              <a:t> Cir. 2022)</a:t>
            </a:r>
          </a:p>
          <a:p>
            <a:endParaRPr lang="en-US" dirty="0"/>
          </a:p>
          <a:p>
            <a:endParaRPr lang="en-US" dirty="0"/>
          </a:p>
        </p:txBody>
      </p:sp>
    </p:spTree>
    <p:extLst>
      <p:ext uri="{BB962C8B-B14F-4D97-AF65-F5344CB8AC3E}">
        <p14:creationId xmlns:p14="http://schemas.microsoft.com/office/powerpoint/2010/main" val="70643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B79F-46E5-6B49-9F1F-4138A8BEDD1E}"/>
              </a:ext>
            </a:extLst>
          </p:cNvPr>
          <p:cNvSpPr>
            <a:spLocks noGrp="1"/>
          </p:cNvSpPr>
          <p:nvPr>
            <p:ph type="title"/>
          </p:nvPr>
        </p:nvSpPr>
        <p:spPr/>
        <p:txBody>
          <a:bodyPr/>
          <a:lstStyle/>
          <a:p>
            <a:r>
              <a:rPr lang="en-US" dirty="0"/>
              <a:t>”Available”</a:t>
            </a:r>
          </a:p>
        </p:txBody>
      </p:sp>
      <p:sp>
        <p:nvSpPr>
          <p:cNvPr id="3" name="Content Placeholder 2">
            <a:extLst>
              <a:ext uri="{FF2B5EF4-FFF2-40B4-BE49-F238E27FC236}">
                <a16:creationId xmlns:a16="http://schemas.microsoft.com/office/drawing/2014/main" id="{A5CD538D-EDFD-4E40-865B-ED22CB2F9E7C}"/>
              </a:ext>
            </a:extLst>
          </p:cNvPr>
          <p:cNvSpPr>
            <a:spLocks noGrp="1"/>
          </p:cNvSpPr>
          <p:nvPr>
            <p:ph idx="1"/>
          </p:nvPr>
        </p:nvSpPr>
        <p:spPr/>
        <p:txBody>
          <a:bodyPr>
            <a:normAutofit fontScale="85000" lnSpcReduction="20000"/>
          </a:bodyPr>
          <a:lstStyle/>
          <a:p>
            <a:r>
              <a:rPr lang="en-US" b="1" dirty="0">
                <a:solidFill>
                  <a:schemeClr val="tx2"/>
                </a:solidFill>
              </a:rPr>
              <a:t>The grievance exhaustion requirement does not apply when a transfer to another facility makes it unavailable to the inmate</a:t>
            </a:r>
            <a:r>
              <a:rPr lang="en-US" dirty="0">
                <a:solidFill>
                  <a:schemeClr val="tx2"/>
                </a:solidFill>
              </a:rPr>
              <a:t>. Romano v. Ulrich, 49 F.4</a:t>
            </a:r>
            <a:r>
              <a:rPr lang="en-US" baseline="30000" dirty="0">
                <a:solidFill>
                  <a:schemeClr val="tx2"/>
                </a:solidFill>
              </a:rPr>
              <a:t>th</a:t>
            </a:r>
            <a:r>
              <a:rPr lang="en-US" dirty="0">
                <a:solidFill>
                  <a:schemeClr val="tx2"/>
                </a:solidFill>
              </a:rPr>
              <a:t> 148 (2</a:t>
            </a:r>
            <a:r>
              <a:rPr lang="en-US" baseline="30000" dirty="0">
                <a:solidFill>
                  <a:schemeClr val="tx2"/>
                </a:solidFill>
              </a:rPr>
              <a:t>nd</a:t>
            </a:r>
            <a:r>
              <a:rPr lang="en-US" dirty="0">
                <a:solidFill>
                  <a:schemeClr val="tx2"/>
                </a:solidFill>
              </a:rPr>
              <a:t> Cir. 2022).</a:t>
            </a:r>
          </a:p>
          <a:p>
            <a:r>
              <a:rPr lang="en-US" b="1" dirty="0">
                <a:solidFill>
                  <a:schemeClr val="tx2"/>
                </a:solidFill>
              </a:rPr>
              <a:t>A grievance system which is so obscure by the administrative process that it becomes unknowable or not understandable is not available to an inmate which causes the exhaustion requirement not to apply. </a:t>
            </a:r>
            <a:r>
              <a:rPr lang="en-US" dirty="0" err="1">
                <a:solidFill>
                  <a:schemeClr val="tx2"/>
                </a:solidFill>
              </a:rPr>
              <a:t>Saeli</a:t>
            </a:r>
            <a:r>
              <a:rPr lang="en-US" dirty="0">
                <a:solidFill>
                  <a:schemeClr val="tx2"/>
                </a:solidFill>
              </a:rPr>
              <a:t> v. Chautauqua County, NY, 36 F.4</a:t>
            </a:r>
            <a:r>
              <a:rPr lang="en-US" baseline="30000" dirty="0">
                <a:solidFill>
                  <a:schemeClr val="tx2"/>
                </a:solidFill>
              </a:rPr>
              <a:t>th</a:t>
            </a:r>
            <a:r>
              <a:rPr lang="en-US" dirty="0">
                <a:solidFill>
                  <a:schemeClr val="tx2"/>
                </a:solidFill>
              </a:rPr>
              <a:t> 445 (2</a:t>
            </a:r>
            <a:r>
              <a:rPr lang="en-US" baseline="30000" dirty="0">
                <a:solidFill>
                  <a:schemeClr val="tx2"/>
                </a:solidFill>
              </a:rPr>
              <a:t>nd</a:t>
            </a:r>
            <a:r>
              <a:rPr lang="en-US" dirty="0">
                <a:solidFill>
                  <a:schemeClr val="tx2"/>
                </a:solidFill>
              </a:rPr>
              <a:t> Cir. 2022); Huskey v. Jones, 45 F.4</a:t>
            </a:r>
            <a:r>
              <a:rPr lang="en-US" baseline="30000" dirty="0">
                <a:solidFill>
                  <a:schemeClr val="tx2"/>
                </a:solidFill>
              </a:rPr>
              <a:t>th</a:t>
            </a:r>
            <a:r>
              <a:rPr lang="en-US" dirty="0">
                <a:solidFill>
                  <a:schemeClr val="tx2"/>
                </a:solidFill>
              </a:rPr>
              <a:t> 827 (5</a:t>
            </a:r>
            <a:r>
              <a:rPr lang="en-US" baseline="30000" dirty="0">
                <a:solidFill>
                  <a:schemeClr val="tx2"/>
                </a:solidFill>
              </a:rPr>
              <a:t>th</a:t>
            </a:r>
            <a:r>
              <a:rPr lang="en-US" dirty="0">
                <a:solidFill>
                  <a:schemeClr val="tx2"/>
                </a:solidFill>
              </a:rPr>
              <a:t> Cir. 2022); Gooch v. Young, 24 F.4</a:t>
            </a:r>
            <a:r>
              <a:rPr lang="en-US" baseline="30000" dirty="0">
                <a:solidFill>
                  <a:schemeClr val="tx2"/>
                </a:solidFill>
              </a:rPr>
              <a:t>th</a:t>
            </a:r>
            <a:r>
              <a:rPr lang="en-US" dirty="0">
                <a:solidFill>
                  <a:schemeClr val="tx2"/>
                </a:solidFill>
              </a:rPr>
              <a:t> 624 (7</a:t>
            </a:r>
            <a:r>
              <a:rPr lang="en-US" baseline="30000" dirty="0">
                <a:solidFill>
                  <a:schemeClr val="tx2"/>
                </a:solidFill>
              </a:rPr>
              <a:t>th</a:t>
            </a:r>
            <a:r>
              <a:rPr lang="en-US" dirty="0">
                <a:solidFill>
                  <a:schemeClr val="tx2"/>
                </a:solidFill>
              </a:rPr>
              <a:t> Cir. 2022); Eaton v. </a:t>
            </a:r>
            <a:r>
              <a:rPr lang="en-US" dirty="0" err="1">
                <a:solidFill>
                  <a:schemeClr val="tx2"/>
                </a:solidFill>
              </a:rPr>
              <a:t>Blewett</a:t>
            </a:r>
            <a:r>
              <a:rPr lang="en-US" dirty="0">
                <a:solidFill>
                  <a:schemeClr val="tx2"/>
                </a:solidFill>
              </a:rPr>
              <a:t>, 50 F.4</a:t>
            </a:r>
            <a:r>
              <a:rPr lang="en-US" baseline="30000" dirty="0">
                <a:solidFill>
                  <a:schemeClr val="tx2"/>
                </a:solidFill>
              </a:rPr>
              <a:t>th</a:t>
            </a:r>
            <a:r>
              <a:rPr lang="en-US" dirty="0">
                <a:solidFill>
                  <a:schemeClr val="tx2"/>
                </a:solidFill>
              </a:rPr>
              <a:t> 1240 (9</a:t>
            </a:r>
            <a:r>
              <a:rPr lang="en-US" baseline="30000" dirty="0">
                <a:solidFill>
                  <a:schemeClr val="tx2"/>
                </a:solidFill>
              </a:rPr>
              <a:t>th</a:t>
            </a:r>
            <a:r>
              <a:rPr lang="en-US" dirty="0">
                <a:solidFill>
                  <a:schemeClr val="tx2"/>
                </a:solidFill>
              </a:rPr>
              <a:t> Cir. 2022).</a:t>
            </a:r>
          </a:p>
          <a:p>
            <a:pPr marL="109728" indent="0">
              <a:buNone/>
            </a:pPr>
            <a:endParaRPr lang="en-US" dirty="0">
              <a:solidFill>
                <a:schemeClr val="tx2"/>
              </a:solidFill>
            </a:endParaRPr>
          </a:p>
          <a:p>
            <a:endParaRPr lang="en-US" dirty="0"/>
          </a:p>
          <a:p>
            <a:endParaRPr lang="en-US" dirty="0"/>
          </a:p>
        </p:txBody>
      </p:sp>
    </p:spTree>
    <p:extLst>
      <p:ext uri="{BB962C8B-B14F-4D97-AF65-F5344CB8AC3E}">
        <p14:creationId xmlns:p14="http://schemas.microsoft.com/office/powerpoint/2010/main" val="326693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8CEE-CA03-9641-9A62-6E0026E597ED}"/>
              </a:ext>
            </a:extLst>
          </p:cNvPr>
          <p:cNvSpPr>
            <a:spLocks noGrp="1"/>
          </p:cNvSpPr>
          <p:nvPr>
            <p:ph type="title"/>
          </p:nvPr>
        </p:nvSpPr>
        <p:spPr/>
        <p:txBody>
          <a:bodyPr>
            <a:normAutofit fontScale="90000"/>
          </a:bodyPr>
          <a:lstStyle/>
          <a:p>
            <a:r>
              <a:rPr lang="en-US" dirty="0" err="1"/>
              <a:t>Perttu</a:t>
            </a:r>
            <a:r>
              <a:rPr lang="en-US" dirty="0"/>
              <a:t> v. Richards,  605 U.S. ___(2025)</a:t>
            </a:r>
            <a:br>
              <a:rPr lang="en-US" dirty="0"/>
            </a:br>
            <a:endParaRPr lang="en-US" dirty="0"/>
          </a:p>
        </p:txBody>
      </p:sp>
      <p:sp>
        <p:nvSpPr>
          <p:cNvPr id="3" name="Content Placeholder 2">
            <a:extLst>
              <a:ext uri="{FF2B5EF4-FFF2-40B4-BE49-F238E27FC236}">
                <a16:creationId xmlns:a16="http://schemas.microsoft.com/office/drawing/2014/main" id="{CC4CB776-95F7-0D4D-8401-9E7A1D28A241}"/>
              </a:ext>
            </a:extLst>
          </p:cNvPr>
          <p:cNvSpPr>
            <a:spLocks noGrp="1"/>
          </p:cNvSpPr>
          <p:nvPr>
            <p:ph idx="1"/>
          </p:nvPr>
        </p:nvSpPr>
        <p:spPr/>
        <p:txBody>
          <a:bodyPr>
            <a:normAutofit fontScale="85000" lnSpcReduction="20000"/>
          </a:bodyPr>
          <a:lstStyle/>
          <a:p>
            <a:pPr algn="l">
              <a:spcBef>
                <a:spcPts val="900"/>
              </a:spcBef>
              <a:defRPr/>
            </a:pPr>
            <a:r>
              <a:rPr lang="en-US" b="1" dirty="0">
                <a:solidFill>
                  <a:schemeClr val="tx2"/>
                </a:solidFill>
              </a:rPr>
              <a:t>FACTS:</a:t>
            </a:r>
          </a:p>
          <a:p>
            <a:pPr algn="l">
              <a:spcBef>
                <a:spcPts val="900"/>
              </a:spcBef>
              <a:defRPr/>
            </a:pPr>
            <a:r>
              <a:rPr lang="en-US" sz="2800" dirty="0" err="1">
                <a:solidFill>
                  <a:schemeClr val="tx2"/>
                </a:solidFill>
              </a:rPr>
              <a:t>Perttu</a:t>
            </a:r>
            <a:r>
              <a:rPr lang="en-US" sz="2800" dirty="0">
                <a:solidFill>
                  <a:schemeClr val="tx2"/>
                </a:solidFill>
              </a:rPr>
              <a:t> failed to file administrative grievances as required by the PLRA prior to filing suit.  </a:t>
            </a:r>
          </a:p>
          <a:p>
            <a:pPr algn="l">
              <a:spcBef>
                <a:spcPts val="900"/>
              </a:spcBef>
              <a:defRPr/>
            </a:pPr>
            <a:r>
              <a:rPr lang="en-US" sz="2800" dirty="0" err="1">
                <a:solidFill>
                  <a:schemeClr val="tx2"/>
                </a:solidFill>
              </a:rPr>
              <a:t>Perttu</a:t>
            </a:r>
            <a:r>
              <a:rPr lang="en-US" sz="2800" dirty="0">
                <a:solidFill>
                  <a:schemeClr val="tx2"/>
                </a:solidFill>
              </a:rPr>
              <a:t> claimed the administrative grievance procedure was </a:t>
            </a:r>
            <a:r>
              <a:rPr lang="en-US" sz="2800" b="1" dirty="0">
                <a:solidFill>
                  <a:schemeClr val="tx2"/>
                </a:solidFill>
              </a:rPr>
              <a:t>not “available” to him </a:t>
            </a:r>
            <a:r>
              <a:rPr lang="en-US" sz="2800" dirty="0">
                <a:solidFill>
                  <a:schemeClr val="tx2"/>
                </a:solidFill>
              </a:rPr>
              <a:t>because he was prevented from using it.  He alleged that some of his grievances were destroyed</a:t>
            </a:r>
            <a:r>
              <a:rPr lang="en-US" dirty="0">
                <a:solidFill>
                  <a:schemeClr val="tx2"/>
                </a:solidFill>
              </a:rPr>
              <a:t> </a:t>
            </a:r>
            <a:r>
              <a:rPr lang="en-US" sz="2800" dirty="0">
                <a:solidFill>
                  <a:schemeClr val="tx2"/>
                </a:solidFill>
              </a:rPr>
              <a:t>and he was intimidated into not filing any more.  </a:t>
            </a:r>
          </a:p>
          <a:p>
            <a:pPr algn="l">
              <a:spcBef>
                <a:spcPts val="900"/>
              </a:spcBef>
              <a:defRPr/>
            </a:pPr>
            <a:r>
              <a:rPr lang="en-US" sz="2800" dirty="0">
                <a:solidFill>
                  <a:schemeClr val="tx2"/>
                </a:solidFill>
              </a:rPr>
              <a:t>The Judge conducted a hearing on the issue and decided that the procedure was available to him.</a:t>
            </a:r>
          </a:p>
          <a:p>
            <a:pPr algn="l">
              <a:spcBef>
                <a:spcPts val="900"/>
              </a:spcBef>
              <a:defRPr/>
            </a:pPr>
            <a:r>
              <a:rPr lang="en-US" sz="2800" dirty="0" err="1">
                <a:solidFill>
                  <a:schemeClr val="tx2"/>
                </a:solidFill>
              </a:rPr>
              <a:t>Perttu</a:t>
            </a:r>
            <a:r>
              <a:rPr lang="en-US" sz="2800" dirty="0">
                <a:solidFill>
                  <a:schemeClr val="tx2"/>
                </a:solidFill>
              </a:rPr>
              <a:t> now claims that he was entitled to a jury trial on that issue.</a:t>
            </a:r>
            <a:endParaRPr lang="en-US" dirty="0">
              <a:solidFill>
                <a:schemeClr val="tx2"/>
              </a:solidFill>
            </a:endParaRPr>
          </a:p>
          <a:p>
            <a:endParaRPr lang="en-US" dirty="0"/>
          </a:p>
        </p:txBody>
      </p:sp>
    </p:spTree>
    <p:extLst>
      <p:ext uri="{BB962C8B-B14F-4D97-AF65-F5344CB8AC3E}">
        <p14:creationId xmlns:p14="http://schemas.microsoft.com/office/powerpoint/2010/main" val="108457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CC55-3D1B-AA4A-A0E2-D75C845061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168F9A-D946-E645-BB5E-AFEB353C6321}"/>
              </a:ext>
            </a:extLst>
          </p:cNvPr>
          <p:cNvSpPr>
            <a:spLocks noGrp="1"/>
          </p:cNvSpPr>
          <p:nvPr>
            <p:ph idx="1"/>
          </p:nvPr>
        </p:nvSpPr>
        <p:spPr/>
        <p:txBody>
          <a:bodyPr>
            <a:normAutofit/>
          </a:bodyPr>
          <a:lstStyle/>
          <a:p>
            <a:pPr algn="l">
              <a:spcBef>
                <a:spcPts val="1200"/>
              </a:spcBef>
              <a:defRPr/>
            </a:pPr>
            <a:r>
              <a:rPr lang="en-US" sz="2800" dirty="0">
                <a:solidFill>
                  <a:schemeClr val="tx2"/>
                </a:solidFill>
              </a:rPr>
              <a:t>ISSUE:</a:t>
            </a:r>
          </a:p>
          <a:p>
            <a:pPr algn="l">
              <a:spcBef>
                <a:spcPts val="1200"/>
              </a:spcBef>
              <a:defRPr/>
            </a:pPr>
            <a:r>
              <a:rPr lang="en-US" sz="2800" dirty="0">
                <a:solidFill>
                  <a:schemeClr val="tx2"/>
                </a:solidFill>
              </a:rPr>
              <a:t>In cases subject to the Prison Litigation Reform Act, </a:t>
            </a:r>
            <a:r>
              <a:rPr lang="en-US" sz="2800" b="1" dirty="0">
                <a:solidFill>
                  <a:schemeClr val="tx2"/>
                </a:solidFill>
              </a:rPr>
              <a:t>do prisoners have a right to a jury trial </a:t>
            </a:r>
            <a:r>
              <a:rPr lang="en-US" sz="2800" dirty="0">
                <a:solidFill>
                  <a:schemeClr val="tx2"/>
                </a:solidFill>
              </a:rPr>
              <a:t>concerning their exhaustion of administrative remedies where disputed facts regarding exhaustion </a:t>
            </a:r>
            <a:r>
              <a:rPr lang="en-US" sz="2800" b="1" dirty="0">
                <a:solidFill>
                  <a:schemeClr val="tx2"/>
                </a:solidFill>
              </a:rPr>
              <a:t>are intertwined </a:t>
            </a:r>
            <a:r>
              <a:rPr lang="en-US" sz="2800" dirty="0">
                <a:solidFill>
                  <a:schemeClr val="tx2"/>
                </a:solidFill>
              </a:rPr>
              <a:t>with the underlying merits of their claim?</a:t>
            </a:r>
          </a:p>
          <a:p>
            <a:pPr algn="l">
              <a:spcBef>
                <a:spcPts val="1200"/>
              </a:spcBef>
              <a:defRPr/>
            </a:pPr>
            <a:r>
              <a:rPr lang="en-US" dirty="0">
                <a:solidFill>
                  <a:schemeClr val="tx2"/>
                </a:solidFill>
              </a:rPr>
              <a:t>ARGUED:  2/25</a:t>
            </a:r>
          </a:p>
          <a:p>
            <a:endParaRPr lang="en-US" dirty="0"/>
          </a:p>
        </p:txBody>
      </p:sp>
    </p:spTree>
    <p:extLst>
      <p:ext uri="{BB962C8B-B14F-4D97-AF65-F5344CB8AC3E}">
        <p14:creationId xmlns:p14="http://schemas.microsoft.com/office/powerpoint/2010/main" val="368322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CC55-3D1B-AA4A-A0E2-D75C845061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168F9A-D946-E645-BB5E-AFEB353C6321}"/>
              </a:ext>
            </a:extLst>
          </p:cNvPr>
          <p:cNvSpPr>
            <a:spLocks noGrp="1"/>
          </p:cNvSpPr>
          <p:nvPr>
            <p:ph idx="1"/>
          </p:nvPr>
        </p:nvSpPr>
        <p:spPr/>
        <p:txBody>
          <a:bodyPr>
            <a:normAutofit/>
          </a:bodyPr>
          <a:lstStyle/>
          <a:p>
            <a:pPr algn="l">
              <a:spcBef>
                <a:spcPts val="1200"/>
              </a:spcBef>
              <a:defRPr/>
            </a:pPr>
            <a:r>
              <a:rPr lang="en-US" dirty="0">
                <a:solidFill>
                  <a:schemeClr val="tx2"/>
                </a:solidFill>
              </a:rPr>
              <a:t>DECIDED:  June 18, 2025</a:t>
            </a:r>
          </a:p>
          <a:p>
            <a:pPr algn="l">
              <a:spcBef>
                <a:spcPts val="1200"/>
              </a:spcBef>
              <a:defRPr/>
            </a:pPr>
            <a:r>
              <a:rPr lang="en-US" sz="2800" b="1" dirty="0">
                <a:solidFill>
                  <a:schemeClr val="tx2"/>
                </a:solidFill>
              </a:rPr>
              <a:t>Parties ar</a:t>
            </a:r>
            <a:r>
              <a:rPr lang="en-US" b="1" dirty="0">
                <a:solidFill>
                  <a:schemeClr val="tx2"/>
                </a:solidFill>
              </a:rPr>
              <a:t>e entitled to a jury trial </a:t>
            </a:r>
            <a:r>
              <a:rPr lang="en-US" dirty="0">
                <a:solidFill>
                  <a:schemeClr val="tx2"/>
                </a:solidFill>
              </a:rPr>
              <a:t>on PLRA exhaustion when the issue is </a:t>
            </a:r>
            <a:r>
              <a:rPr lang="en-US" b="1" dirty="0">
                <a:solidFill>
                  <a:schemeClr val="tx2"/>
                </a:solidFill>
              </a:rPr>
              <a:t>intertwined</a:t>
            </a:r>
            <a:r>
              <a:rPr lang="en-US" dirty="0">
                <a:solidFill>
                  <a:schemeClr val="tx2"/>
                </a:solidFill>
              </a:rPr>
              <a:t> with the merits of a claim that requires a jury trial under the Seventh Amendment.  </a:t>
            </a:r>
            <a:endParaRPr lang="en-US" sz="2800" dirty="0">
              <a:solidFill>
                <a:schemeClr val="tx2"/>
              </a:solidFill>
            </a:endParaRPr>
          </a:p>
          <a:p>
            <a:endParaRPr lang="en-US" dirty="0"/>
          </a:p>
        </p:txBody>
      </p:sp>
    </p:spTree>
    <p:extLst>
      <p:ext uri="{BB962C8B-B14F-4D97-AF65-F5344CB8AC3E}">
        <p14:creationId xmlns:p14="http://schemas.microsoft.com/office/powerpoint/2010/main" val="164169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5FCE-FE2C-6A47-AFD2-282C6E08DE6B}"/>
              </a:ext>
            </a:extLst>
          </p:cNvPr>
          <p:cNvSpPr>
            <a:spLocks noGrp="1"/>
          </p:cNvSpPr>
          <p:nvPr>
            <p:ph type="title"/>
          </p:nvPr>
        </p:nvSpPr>
        <p:spPr/>
        <p:txBody>
          <a:bodyPr/>
          <a:lstStyle/>
          <a:p>
            <a:r>
              <a:rPr lang="en-US" dirty="0"/>
              <a:t>Take </a:t>
            </a:r>
            <a:r>
              <a:rPr lang="en-US" dirty="0" err="1"/>
              <a:t>Aways</a:t>
            </a:r>
            <a:r>
              <a:rPr lang="en-US" dirty="0"/>
              <a:t>:</a:t>
            </a:r>
          </a:p>
        </p:txBody>
      </p:sp>
      <p:sp>
        <p:nvSpPr>
          <p:cNvPr id="3" name="Content Placeholder 2">
            <a:extLst>
              <a:ext uri="{FF2B5EF4-FFF2-40B4-BE49-F238E27FC236}">
                <a16:creationId xmlns:a16="http://schemas.microsoft.com/office/drawing/2014/main" id="{21A01619-E0C1-6E45-AB3B-E040815F5003}"/>
              </a:ext>
            </a:extLst>
          </p:cNvPr>
          <p:cNvSpPr>
            <a:spLocks noGrp="1"/>
          </p:cNvSpPr>
          <p:nvPr>
            <p:ph idx="1"/>
          </p:nvPr>
        </p:nvSpPr>
        <p:spPr>
          <a:xfrm>
            <a:off x="0" y="1981200"/>
            <a:ext cx="8915400" cy="4876800"/>
          </a:xfrm>
        </p:spPr>
        <p:txBody>
          <a:bodyPr>
            <a:noAutofit/>
          </a:bodyPr>
          <a:lstStyle/>
          <a:p>
            <a:r>
              <a:rPr lang="en-US" sz="2300" b="1" dirty="0">
                <a:solidFill>
                  <a:schemeClr val="tx2"/>
                </a:solidFill>
              </a:rPr>
              <a:t>Track</a:t>
            </a:r>
            <a:r>
              <a:rPr lang="en-US" sz="2300" dirty="0">
                <a:solidFill>
                  <a:schemeClr val="tx2"/>
                </a:solidFill>
              </a:rPr>
              <a:t> all Grievances</a:t>
            </a:r>
          </a:p>
          <a:p>
            <a:r>
              <a:rPr lang="en-US" sz="2300" dirty="0">
                <a:solidFill>
                  <a:schemeClr val="tx2"/>
                </a:solidFill>
              </a:rPr>
              <a:t>Have a Grievance Policy that is </a:t>
            </a:r>
            <a:r>
              <a:rPr lang="en-US" sz="2300" b="1" dirty="0">
                <a:solidFill>
                  <a:schemeClr val="tx2"/>
                </a:solidFill>
              </a:rPr>
              <a:t>available</a:t>
            </a:r>
            <a:r>
              <a:rPr lang="en-US" sz="2300" dirty="0">
                <a:solidFill>
                  <a:schemeClr val="tx2"/>
                </a:solidFill>
              </a:rPr>
              <a:t> to your population;</a:t>
            </a:r>
          </a:p>
          <a:p>
            <a:r>
              <a:rPr lang="en-US" sz="2300" dirty="0">
                <a:solidFill>
                  <a:schemeClr val="tx2"/>
                </a:solidFill>
              </a:rPr>
              <a:t>Make grievance forms </a:t>
            </a:r>
            <a:r>
              <a:rPr lang="en-US" sz="2300" b="1" dirty="0">
                <a:solidFill>
                  <a:schemeClr val="tx2"/>
                </a:solidFill>
              </a:rPr>
              <a:t>readily available </a:t>
            </a:r>
            <a:r>
              <a:rPr lang="en-US" sz="2300" dirty="0">
                <a:solidFill>
                  <a:schemeClr val="tx2"/>
                </a:solidFill>
              </a:rPr>
              <a:t>(ADA);</a:t>
            </a:r>
          </a:p>
          <a:p>
            <a:r>
              <a:rPr lang="en-US" sz="2300" b="1" dirty="0">
                <a:solidFill>
                  <a:schemeClr val="tx2"/>
                </a:solidFill>
              </a:rPr>
              <a:t>If timelines</a:t>
            </a:r>
            <a:r>
              <a:rPr lang="en-US" sz="2300" dirty="0">
                <a:solidFill>
                  <a:schemeClr val="tx2"/>
                </a:solidFill>
              </a:rPr>
              <a:t>, make accommodations for both the incarcerated individual and staff;</a:t>
            </a:r>
          </a:p>
          <a:p>
            <a:r>
              <a:rPr lang="en-US" sz="2300" b="1" dirty="0">
                <a:solidFill>
                  <a:schemeClr val="tx2"/>
                </a:solidFill>
              </a:rPr>
              <a:t>If “asked and answered”, </a:t>
            </a:r>
            <a:r>
              <a:rPr lang="en-US" sz="2300" dirty="0">
                <a:solidFill>
                  <a:schemeClr val="tx2"/>
                </a:solidFill>
              </a:rPr>
              <a:t>then the grievance can be considered “asked and answered”;</a:t>
            </a:r>
          </a:p>
          <a:p>
            <a:r>
              <a:rPr lang="en-US" sz="2300" dirty="0">
                <a:solidFill>
                  <a:schemeClr val="tx2"/>
                </a:solidFill>
              </a:rPr>
              <a:t>Consider a </a:t>
            </a:r>
            <a:r>
              <a:rPr lang="en-US" sz="2300" b="1" dirty="0">
                <a:solidFill>
                  <a:schemeClr val="tx2"/>
                </a:solidFill>
              </a:rPr>
              <a:t>list of </a:t>
            </a:r>
            <a:r>
              <a:rPr lang="en-US" sz="2300" b="1" dirty="0" err="1">
                <a:solidFill>
                  <a:schemeClr val="tx2"/>
                </a:solidFill>
              </a:rPr>
              <a:t>grievable</a:t>
            </a:r>
            <a:r>
              <a:rPr lang="en-US" sz="2300" b="1" dirty="0">
                <a:solidFill>
                  <a:schemeClr val="tx2"/>
                </a:solidFill>
              </a:rPr>
              <a:t> issues</a:t>
            </a:r>
            <a:r>
              <a:rPr lang="en-US" sz="2300" dirty="0">
                <a:solidFill>
                  <a:schemeClr val="tx2"/>
                </a:solidFill>
              </a:rPr>
              <a:t>;</a:t>
            </a:r>
          </a:p>
          <a:p>
            <a:r>
              <a:rPr lang="en-US" sz="2300" b="1" dirty="0">
                <a:solidFill>
                  <a:schemeClr val="tx2"/>
                </a:solidFill>
              </a:rPr>
              <a:t>One </a:t>
            </a:r>
            <a:r>
              <a:rPr lang="en-US" sz="2300" b="1" dirty="0" err="1">
                <a:solidFill>
                  <a:schemeClr val="tx2"/>
                </a:solidFill>
              </a:rPr>
              <a:t>grievable</a:t>
            </a:r>
            <a:r>
              <a:rPr lang="en-US" sz="2300" b="1" dirty="0">
                <a:solidFill>
                  <a:schemeClr val="tx2"/>
                </a:solidFill>
              </a:rPr>
              <a:t> issue per grievance</a:t>
            </a:r>
            <a:r>
              <a:rPr lang="en-US" sz="2300" dirty="0">
                <a:solidFill>
                  <a:schemeClr val="tx2"/>
                </a:solidFill>
              </a:rPr>
              <a:t>;</a:t>
            </a:r>
          </a:p>
          <a:p>
            <a:r>
              <a:rPr lang="en-US" sz="2300" b="1" dirty="0">
                <a:solidFill>
                  <a:schemeClr val="tx2"/>
                </a:solidFill>
              </a:rPr>
              <a:t>Articulate your rationale </a:t>
            </a:r>
            <a:r>
              <a:rPr lang="en-US" sz="2300" dirty="0">
                <a:solidFill>
                  <a:schemeClr val="tx2"/>
                </a:solidFill>
              </a:rPr>
              <a:t>if the grievance is denied, listing </a:t>
            </a:r>
            <a:r>
              <a:rPr lang="en-US" sz="2300" b="1" dirty="0">
                <a:solidFill>
                  <a:schemeClr val="tx2"/>
                </a:solidFill>
              </a:rPr>
              <a:t>alternative avenues </a:t>
            </a:r>
            <a:r>
              <a:rPr lang="en-US" sz="2300" dirty="0">
                <a:solidFill>
                  <a:schemeClr val="tx2"/>
                </a:solidFill>
              </a:rPr>
              <a:t>that might be available to the individual;</a:t>
            </a:r>
          </a:p>
          <a:p>
            <a:r>
              <a:rPr lang="en-US" sz="2300" dirty="0">
                <a:solidFill>
                  <a:schemeClr val="tx2"/>
                </a:solidFill>
              </a:rPr>
              <a:t>In your response, make sure to </a:t>
            </a:r>
            <a:r>
              <a:rPr lang="en-US" sz="2300" b="1" dirty="0">
                <a:solidFill>
                  <a:schemeClr val="tx2"/>
                </a:solidFill>
              </a:rPr>
              <a:t>articulate any available appeals.  </a:t>
            </a:r>
          </a:p>
        </p:txBody>
      </p:sp>
    </p:spTree>
    <p:extLst>
      <p:ext uri="{BB962C8B-B14F-4D97-AF65-F5344CB8AC3E}">
        <p14:creationId xmlns:p14="http://schemas.microsoft.com/office/powerpoint/2010/main" val="35129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1"/>
            <a:ext cx="8458200" cy="2057399"/>
          </a:xfrm>
        </p:spPr>
        <p:txBody>
          <a:bodyPr/>
          <a:lstStyle/>
          <a:p>
            <a:pPr algn="ctr"/>
            <a:br>
              <a:rPr lang="en-US" dirty="0"/>
            </a:br>
            <a:r>
              <a:rPr lang="en-US" sz="3600" dirty="0"/>
              <a:t>Turner v. </a:t>
            </a:r>
            <a:r>
              <a:rPr lang="en-US" sz="3600" dirty="0" err="1"/>
              <a:t>Safley</a:t>
            </a:r>
            <a:br>
              <a:rPr lang="en-US" sz="3600" dirty="0"/>
            </a:br>
            <a:endParaRPr lang="en-US" dirty="0"/>
          </a:p>
        </p:txBody>
      </p:sp>
      <p:sp>
        <p:nvSpPr>
          <p:cNvPr id="3" name="Subtitle 2"/>
          <p:cNvSpPr>
            <a:spLocks noGrp="1"/>
          </p:cNvSpPr>
          <p:nvPr>
            <p:ph type="subTitle" idx="1"/>
          </p:nvPr>
        </p:nvSpPr>
        <p:spPr>
          <a:xfrm>
            <a:off x="457200" y="3871912"/>
            <a:ext cx="4724400" cy="2986088"/>
          </a:xfrm>
        </p:spPr>
        <p:txBody>
          <a:bodyPr>
            <a:normAutofit/>
          </a:bodyPr>
          <a:lstStyle/>
          <a:p>
            <a:endParaRPr lang="en-US" sz="1600" dirty="0"/>
          </a:p>
        </p:txBody>
      </p:sp>
    </p:spTree>
    <p:extLst>
      <p:ext uri="{BB962C8B-B14F-4D97-AF65-F5344CB8AC3E}">
        <p14:creationId xmlns:p14="http://schemas.microsoft.com/office/powerpoint/2010/main" val="10540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762000"/>
          </a:xfrm>
        </p:spPr>
        <p:txBody>
          <a:bodyPr/>
          <a:lstStyle/>
          <a:p>
            <a:pPr>
              <a:defRPr/>
            </a:pPr>
            <a:r>
              <a:rPr lang="en-US" b="1" dirty="0"/>
              <a:t>Just A Few Things To Remember</a:t>
            </a:r>
          </a:p>
        </p:txBody>
      </p:sp>
      <p:sp>
        <p:nvSpPr>
          <p:cNvPr id="17410" name="Content Placeholder 6"/>
          <p:cNvSpPr>
            <a:spLocks noGrp="1"/>
          </p:cNvSpPr>
          <p:nvPr>
            <p:ph idx="1"/>
          </p:nvPr>
        </p:nvSpPr>
        <p:spPr>
          <a:xfrm>
            <a:off x="0" y="1371600"/>
            <a:ext cx="9144000" cy="5486400"/>
          </a:xfrm>
        </p:spPr>
        <p:txBody>
          <a:bodyPr>
            <a:normAutofit/>
          </a:bodyPr>
          <a:lstStyle/>
          <a:p>
            <a:pPr>
              <a:lnSpc>
                <a:spcPct val="80000"/>
              </a:lnSpc>
            </a:pPr>
            <a:r>
              <a:rPr lang="en-US" altLang="en-US" sz="2400" b="1" dirty="0">
                <a:solidFill>
                  <a:schemeClr val="tx2"/>
                </a:solidFill>
                <a:ea typeface="ＭＳ Ｐゴシック" charset="-128"/>
              </a:rPr>
              <a:t>Policies:  </a:t>
            </a:r>
            <a:r>
              <a:rPr lang="en-US" altLang="en-US" sz="2400" dirty="0">
                <a:ea typeface="ＭＳ Ｐゴシック" charset="-128"/>
              </a:rPr>
              <a:t>Statement that policies are designed as guidelines for staff to follow; not to create additional rights for inmates. </a:t>
            </a:r>
            <a:r>
              <a:rPr lang="en-US" altLang="en-US" sz="2200" b="1" u="sng" dirty="0" err="1">
                <a:solidFill>
                  <a:srgbClr val="800C14"/>
                </a:solidFill>
                <a:ea typeface="ＭＳ Ｐゴシック" charset="-128"/>
              </a:rPr>
              <a:t>Sandin</a:t>
            </a:r>
            <a:r>
              <a:rPr lang="en-US" altLang="en-US" sz="2200" b="1" u="sng" dirty="0">
                <a:solidFill>
                  <a:srgbClr val="800C14"/>
                </a:solidFill>
                <a:ea typeface="ＭＳ Ｐゴシック" charset="-128"/>
              </a:rPr>
              <a:t> v. Connor</a:t>
            </a:r>
            <a:r>
              <a:rPr lang="en-US" altLang="en-US" sz="2200" dirty="0">
                <a:solidFill>
                  <a:srgbClr val="800C14"/>
                </a:solidFill>
                <a:ea typeface="ＭＳ Ｐゴシック" charset="-128"/>
              </a:rPr>
              <a:t> </a:t>
            </a:r>
            <a:r>
              <a:rPr lang="en-US" altLang="en-US" sz="2200" dirty="0">
                <a:ea typeface="ＭＳ Ｐゴシック" charset="-128"/>
              </a:rPr>
              <a:t>515 US 472 (1995)</a:t>
            </a:r>
          </a:p>
          <a:p>
            <a:pPr lvl="1">
              <a:lnSpc>
                <a:spcPct val="80000"/>
              </a:lnSpc>
            </a:pPr>
            <a:r>
              <a:rPr lang="en-US" altLang="en-US" sz="2400" dirty="0">
                <a:solidFill>
                  <a:schemeClr val="tx1"/>
                </a:solidFill>
                <a:ea typeface="ＭＳ Ｐゴシック" charset="-128"/>
              </a:rPr>
              <a:t>Excellent defense tool</a:t>
            </a:r>
          </a:p>
          <a:p>
            <a:pPr marL="365760" lvl="1" indent="-256032">
              <a:lnSpc>
                <a:spcPct val="80000"/>
              </a:lnSpc>
              <a:buClr>
                <a:schemeClr val="accent3"/>
              </a:buClr>
              <a:buFont typeface="Georgia"/>
              <a:buChar char="•"/>
            </a:pPr>
            <a:r>
              <a:rPr lang="en-US" altLang="en-US" sz="2400" b="1" dirty="0">
                <a:solidFill>
                  <a:schemeClr val="tx2"/>
                </a:solidFill>
                <a:ea typeface="ＭＳ Ｐゴシック" charset="-128"/>
              </a:rPr>
              <a:t>“Substantial Deference”:</a:t>
            </a:r>
          </a:p>
          <a:p>
            <a:pPr lvl="1">
              <a:lnSpc>
                <a:spcPct val="80000"/>
              </a:lnSpc>
            </a:pPr>
            <a:r>
              <a:rPr lang="en-US" altLang="en-US" sz="2400" dirty="0">
                <a:solidFill>
                  <a:schemeClr val="tx1"/>
                </a:solidFill>
                <a:ea typeface="ＭＳ Ｐゴシック" charset="-128"/>
              </a:rPr>
              <a:t>Lean heavily on the language from </a:t>
            </a:r>
            <a:r>
              <a:rPr lang="en-US" altLang="en-US" sz="2400" b="1" u="sng" dirty="0">
                <a:solidFill>
                  <a:srgbClr val="800C14"/>
                </a:solidFill>
                <a:ea typeface="ＭＳ Ｐゴシック" charset="-128"/>
              </a:rPr>
              <a:t>Florence v Board of Chosen Freeholders </a:t>
            </a:r>
            <a:r>
              <a:rPr lang="en-US" altLang="en-US" sz="2400" dirty="0">
                <a:solidFill>
                  <a:srgbClr val="800C14"/>
                </a:solidFill>
                <a:ea typeface="ＭＳ Ｐゴシック" charset="-128"/>
              </a:rPr>
              <a:t> </a:t>
            </a:r>
            <a:r>
              <a:rPr lang="en-US" altLang="en-US" sz="2400" dirty="0">
                <a:solidFill>
                  <a:schemeClr val="tx1"/>
                </a:solidFill>
                <a:ea typeface="ＭＳ Ｐゴシック" charset="-128"/>
              </a:rPr>
              <a:t>566 US 318 (2012)</a:t>
            </a:r>
            <a:endParaRPr lang="en-US" altLang="en-US" sz="2400" b="1" u="sng" dirty="0">
              <a:solidFill>
                <a:srgbClr val="800C14"/>
              </a:solidFill>
              <a:ea typeface="ＭＳ Ｐゴシック" charset="-128"/>
            </a:endParaRPr>
          </a:p>
          <a:p>
            <a:pPr lvl="1">
              <a:lnSpc>
                <a:spcPct val="80000"/>
              </a:lnSpc>
            </a:pPr>
            <a:r>
              <a:rPr lang="en-US" altLang="en-US" sz="2400" dirty="0">
                <a:solidFill>
                  <a:schemeClr val="tx1"/>
                </a:solidFill>
                <a:ea typeface="ＭＳ Ｐゴシック" charset="-128"/>
              </a:rPr>
              <a:t>Excellent defense tool</a:t>
            </a:r>
          </a:p>
          <a:p>
            <a:pPr>
              <a:lnSpc>
                <a:spcPct val="80000"/>
              </a:lnSpc>
            </a:pPr>
            <a:r>
              <a:rPr lang="en-US" altLang="en-US" sz="2400" dirty="0">
                <a:ea typeface="ＭＳ Ｐゴシック" charset="-128"/>
              </a:rPr>
              <a:t>Articulate the </a:t>
            </a:r>
            <a:r>
              <a:rPr lang="en-US" altLang="en-US" sz="2400" b="1" dirty="0">
                <a:solidFill>
                  <a:srgbClr val="800C14"/>
                </a:solidFill>
                <a:ea typeface="ＭＳ Ｐゴシック" charset="-128"/>
              </a:rPr>
              <a:t>“rationale” </a:t>
            </a:r>
            <a:r>
              <a:rPr lang="en-US" altLang="en-US" sz="2400" dirty="0">
                <a:ea typeface="ＭＳ Ｐゴシック" charset="-128"/>
              </a:rPr>
              <a:t>in your incident report writing (narrative) </a:t>
            </a:r>
            <a:r>
              <a:rPr lang="en-US" altLang="en-US" sz="2400" b="1" u="sng" dirty="0">
                <a:solidFill>
                  <a:srgbClr val="800C14"/>
                </a:solidFill>
                <a:ea typeface="ＭＳ Ｐゴシック" charset="-128"/>
              </a:rPr>
              <a:t>Turner v. </a:t>
            </a:r>
            <a:r>
              <a:rPr lang="en-US" altLang="en-US" sz="2400" b="1" dirty="0" err="1">
                <a:solidFill>
                  <a:srgbClr val="800C14"/>
                </a:solidFill>
                <a:ea typeface="ＭＳ Ｐゴシック" charset="-128"/>
              </a:rPr>
              <a:t>Safley</a:t>
            </a:r>
            <a:r>
              <a:rPr lang="en-US" altLang="en-US" sz="2400" dirty="0">
                <a:solidFill>
                  <a:srgbClr val="800C14"/>
                </a:solidFill>
                <a:ea typeface="ＭＳ Ｐゴシック" charset="-128"/>
              </a:rPr>
              <a:t>. </a:t>
            </a:r>
            <a:r>
              <a:rPr lang="en-US" altLang="en-US" sz="2400" dirty="0">
                <a:ea typeface="ＭＳ Ｐゴシック" charset="-128"/>
              </a:rPr>
              <a:t>482 US 78 (1987)</a:t>
            </a:r>
            <a:endParaRPr lang="en-US" altLang="en-US" sz="2400" b="1" u="sng" dirty="0">
              <a:solidFill>
                <a:srgbClr val="800C14"/>
              </a:solidFill>
              <a:ea typeface="ＭＳ Ｐゴシック" charset="-128"/>
            </a:endParaRPr>
          </a:p>
          <a:p>
            <a:pPr>
              <a:lnSpc>
                <a:spcPct val="80000"/>
              </a:lnSpc>
            </a:pPr>
            <a:r>
              <a:rPr lang="en-US" altLang="en-US" sz="2400" b="1" dirty="0">
                <a:solidFill>
                  <a:schemeClr val="tx2"/>
                </a:solidFill>
                <a:ea typeface="ＭＳ Ｐゴシック" charset="-128"/>
              </a:rPr>
              <a:t>Track your grievances</a:t>
            </a:r>
          </a:p>
          <a:p>
            <a:pPr lvl="1">
              <a:lnSpc>
                <a:spcPct val="80000"/>
              </a:lnSpc>
            </a:pPr>
            <a:r>
              <a:rPr lang="en-US" altLang="en-US" sz="2400" dirty="0">
                <a:solidFill>
                  <a:schemeClr val="tx1"/>
                </a:solidFill>
                <a:ea typeface="ＭＳ Ｐゴシック" charset="-128"/>
              </a:rPr>
              <a:t>Barometer of the facility,</a:t>
            </a:r>
          </a:p>
          <a:p>
            <a:pPr lvl="1">
              <a:lnSpc>
                <a:spcPct val="80000"/>
              </a:lnSpc>
            </a:pPr>
            <a:r>
              <a:rPr lang="en-US" altLang="en-US" sz="2400" dirty="0">
                <a:solidFill>
                  <a:schemeClr val="tx1"/>
                </a:solidFill>
                <a:ea typeface="ＭＳ Ｐゴシック" charset="-128"/>
              </a:rPr>
              <a:t>Responses: Articulate the Rationale and Alternatives.</a:t>
            </a:r>
            <a:r>
              <a:rPr lang="en-US" altLang="en-US" sz="2400" dirty="0">
                <a:ea typeface="ＭＳ Ｐゴシック" charset="-128"/>
              </a:rPr>
              <a:t>	</a:t>
            </a:r>
          </a:p>
          <a:p>
            <a:pPr>
              <a:lnSpc>
                <a:spcPct val="80000"/>
              </a:lnSpc>
            </a:pPr>
            <a:r>
              <a:rPr lang="en-US" altLang="en-US" sz="2400" b="1" dirty="0">
                <a:solidFill>
                  <a:schemeClr val="tx2"/>
                </a:solidFill>
                <a:ea typeface="ＭＳ Ｐゴシック" charset="-128"/>
              </a:rPr>
              <a:t>Length of Stay is Relevant!!!!!!</a:t>
            </a:r>
          </a:p>
        </p:txBody>
      </p: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charset="2"/>
              <a:buChar char=""/>
              <a:defRPr sz="3200">
                <a:solidFill>
                  <a:schemeClr val="tx2"/>
                </a:solidFill>
                <a:latin typeface="Franklin Gothic Book" charset="0"/>
                <a:ea typeface="ＭＳ Ｐゴシック" charset="-128"/>
              </a:defRPr>
            </a:lvl1pPr>
            <a:lvl2pPr marL="37931725" indent="-37474525">
              <a:spcBef>
                <a:spcPct val="20000"/>
              </a:spcBef>
              <a:buClr>
                <a:schemeClr val="accent1"/>
              </a:buClr>
              <a:buSzPct val="70000"/>
              <a:buFont typeface="Wingdings 2" charset="2"/>
              <a:buChar char=""/>
              <a:defRPr sz="2800">
                <a:solidFill>
                  <a:schemeClr val="tx2"/>
                </a:solidFill>
                <a:latin typeface="Franklin Gothic Book" charset="0"/>
                <a:ea typeface="ＭＳ Ｐゴシック" charset="-128"/>
              </a:defRPr>
            </a:lvl2pPr>
            <a:lvl3pPr marL="1143000" indent="-228600">
              <a:spcBef>
                <a:spcPct val="20000"/>
              </a:spcBef>
              <a:buClr>
                <a:schemeClr val="accent1"/>
              </a:buClr>
              <a:buSzPct val="70000"/>
              <a:buFont typeface="Wingdings 2" charset="2"/>
              <a:buChar char=""/>
              <a:defRPr sz="2400">
                <a:solidFill>
                  <a:schemeClr val="tx2"/>
                </a:solidFill>
                <a:latin typeface="Franklin Gothic Book" charset="0"/>
                <a:ea typeface="ＭＳ Ｐゴシック" charset="-128"/>
              </a:defRPr>
            </a:lvl3pPr>
            <a:lvl4pPr marL="1600200" indent="-228600">
              <a:spcBef>
                <a:spcPct val="20000"/>
              </a:spcBef>
              <a:buClr>
                <a:schemeClr val="accent1"/>
              </a:buClr>
              <a:buSzPct val="70000"/>
              <a:buFont typeface="Wingdings 2" charset="2"/>
              <a:buChar char=""/>
              <a:defRPr sz="2000">
                <a:solidFill>
                  <a:schemeClr val="tx2"/>
                </a:solidFill>
                <a:latin typeface="Franklin Gothic Book" charset="0"/>
                <a:ea typeface="ＭＳ Ｐゴシック" charset="-128"/>
              </a:defRPr>
            </a:lvl4pPr>
            <a:lvl5pPr marL="2057400" indent="-228600">
              <a:spcBef>
                <a:spcPct val="20000"/>
              </a:spcBef>
              <a:buClr>
                <a:schemeClr val="accent1"/>
              </a:buClr>
              <a:buSzPct val="60000"/>
              <a:buFont typeface="Wingdings 2" charset="2"/>
              <a:buChar char=""/>
              <a:defRPr>
                <a:solidFill>
                  <a:schemeClr val="tx2"/>
                </a:solidFill>
                <a:latin typeface="Franklin Gothic Book" charset="0"/>
                <a:ea typeface="ＭＳ Ｐゴシック" charset="-128"/>
              </a:defRPr>
            </a:lvl5pPr>
            <a:lvl6pPr marL="2514600" indent="-228600" eaLnBrk="0" fontAlgn="base" hangingPunct="0">
              <a:spcBef>
                <a:spcPct val="20000"/>
              </a:spcBef>
              <a:spcAft>
                <a:spcPct val="0"/>
              </a:spcAft>
              <a:buClr>
                <a:schemeClr val="accent1"/>
              </a:buClr>
              <a:buSzPct val="60000"/>
              <a:buFont typeface="Wingdings 2" charset="2"/>
              <a:buChar char=""/>
              <a:defRPr>
                <a:solidFill>
                  <a:schemeClr val="tx2"/>
                </a:solidFill>
                <a:latin typeface="Franklin Gothic Book" charset="0"/>
                <a:ea typeface="ＭＳ Ｐゴシック" charset="-128"/>
              </a:defRPr>
            </a:lvl6pPr>
            <a:lvl7pPr marL="2971800" indent="-228600" eaLnBrk="0" fontAlgn="base" hangingPunct="0">
              <a:spcBef>
                <a:spcPct val="20000"/>
              </a:spcBef>
              <a:spcAft>
                <a:spcPct val="0"/>
              </a:spcAft>
              <a:buClr>
                <a:schemeClr val="accent1"/>
              </a:buClr>
              <a:buSzPct val="60000"/>
              <a:buFont typeface="Wingdings 2" charset="2"/>
              <a:buChar char=""/>
              <a:defRPr>
                <a:solidFill>
                  <a:schemeClr val="tx2"/>
                </a:solidFill>
                <a:latin typeface="Franklin Gothic Book" charset="0"/>
                <a:ea typeface="ＭＳ Ｐゴシック" charset="-128"/>
              </a:defRPr>
            </a:lvl7pPr>
            <a:lvl8pPr marL="3429000" indent="-228600" eaLnBrk="0" fontAlgn="base" hangingPunct="0">
              <a:spcBef>
                <a:spcPct val="20000"/>
              </a:spcBef>
              <a:spcAft>
                <a:spcPct val="0"/>
              </a:spcAft>
              <a:buClr>
                <a:schemeClr val="accent1"/>
              </a:buClr>
              <a:buSzPct val="60000"/>
              <a:buFont typeface="Wingdings 2" charset="2"/>
              <a:buChar char=""/>
              <a:defRPr>
                <a:solidFill>
                  <a:schemeClr val="tx2"/>
                </a:solidFill>
                <a:latin typeface="Franklin Gothic Book" charset="0"/>
                <a:ea typeface="ＭＳ Ｐゴシック" charset="-128"/>
              </a:defRPr>
            </a:lvl8pPr>
            <a:lvl9pPr marL="3886200" indent="-228600" eaLnBrk="0" fontAlgn="base" hangingPunct="0">
              <a:spcBef>
                <a:spcPct val="20000"/>
              </a:spcBef>
              <a:spcAft>
                <a:spcPct val="0"/>
              </a:spcAft>
              <a:buClr>
                <a:schemeClr val="accent1"/>
              </a:buClr>
              <a:buSzPct val="60000"/>
              <a:buFont typeface="Wingdings 2" charset="2"/>
              <a:buChar char=""/>
              <a:defRPr>
                <a:solidFill>
                  <a:schemeClr val="tx2"/>
                </a:solidFill>
                <a:latin typeface="Franklin Gothic Book"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DEC3345-A8E2-974C-9412-76FCC95AC5D0}" type="slidenum">
              <a:rPr kumimoji="0" lang="en-US" altLang="en-US" sz="1200" b="0" i="0" u="none" strike="noStrike" kern="1200" cap="none" spc="0" normalizeH="0" baseline="0" noProof="0">
                <a:ln>
                  <a:noFill/>
                </a:ln>
                <a:solidFill>
                  <a:srgbClr val="D38E27"/>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D38E27"/>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79363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52A8-F0E4-3F44-B253-A3ACE52BC6F8}"/>
              </a:ext>
            </a:extLst>
          </p:cNvPr>
          <p:cNvSpPr>
            <a:spLocks noGrp="1"/>
          </p:cNvSpPr>
          <p:nvPr>
            <p:ph type="ctrTitle"/>
          </p:nvPr>
        </p:nvSpPr>
        <p:spPr>
          <a:xfrm>
            <a:off x="457200" y="533401"/>
            <a:ext cx="8458200" cy="3338512"/>
          </a:xfrm>
        </p:spPr>
        <p:txBody>
          <a:bodyPr>
            <a:normAutofit/>
          </a:bodyPr>
          <a:lstStyle/>
          <a:p>
            <a:pPr algn="ctr"/>
            <a:r>
              <a:rPr lang="en-US" b="1" dirty="0">
                <a:solidFill>
                  <a:srgbClr val="0070C0"/>
                </a:solidFill>
              </a:rPr>
              <a:t>Legal Affairs Committee </a:t>
            </a:r>
            <a:br>
              <a:rPr lang="en-US" b="1" dirty="0">
                <a:solidFill>
                  <a:srgbClr val="0070C0"/>
                </a:solidFill>
              </a:rPr>
            </a:br>
            <a:r>
              <a:rPr lang="en-US" b="1" dirty="0">
                <a:solidFill>
                  <a:srgbClr val="0070C0"/>
                </a:solidFill>
              </a:rPr>
              <a:t>Corrections Law Updates </a:t>
            </a:r>
            <a:br>
              <a:rPr lang="en-US" dirty="0"/>
            </a:br>
            <a:r>
              <a:rPr lang="en-US" dirty="0"/>
              <a:t>June 9</a:t>
            </a:r>
            <a:r>
              <a:rPr lang="en-US" baseline="30000" dirty="0"/>
              <a:t>th</a:t>
            </a:r>
            <a:r>
              <a:rPr lang="en-US" dirty="0"/>
              <a:t>, 2026</a:t>
            </a:r>
          </a:p>
        </p:txBody>
      </p:sp>
      <p:sp>
        <p:nvSpPr>
          <p:cNvPr id="3" name="Subtitle 2">
            <a:extLst>
              <a:ext uri="{FF2B5EF4-FFF2-40B4-BE49-F238E27FC236}">
                <a16:creationId xmlns:a16="http://schemas.microsoft.com/office/drawing/2014/main" id="{F4508A3A-32F6-FA4B-8F8D-2A374445235A}"/>
              </a:ext>
            </a:extLst>
          </p:cNvPr>
          <p:cNvSpPr>
            <a:spLocks noGrp="1"/>
          </p:cNvSpPr>
          <p:nvPr>
            <p:ph type="subTitle" idx="1"/>
          </p:nvPr>
        </p:nvSpPr>
        <p:spPr>
          <a:xfrm>
            <a:off x="0" y="3899938"/>
            <a:ext cx="6705600" cy="2958062"/>
          </a:xfrm>
        </p:spPr>
        <p:txBody>
          <a:bodyPr>
            <a:normAutofit fontScale="92500" lnSpcReduction="20000"/>
          </a:bodyPr>
          <a:lstStyle/>
          <a:p>
            <a:pPr marL="109728" indent="0">
              <a:buNone/>
            </a:pPr>
            <a:r>
              <a:rPr lang="en-US" dirty="0"/>
              <a:t>Carrie Hill, Esq.</a:t>
            </a:r>
          </a:p>
          <a:p>
            <a:pPr marL="109728" indent="0">
              <a:buNone/>
            </a:pPr>
            <a:r>
              <a:rPr lang="en-US" dirty="0"/>
              <a:t>Massachusetts Sheriffs’ Association</a:t>
            </a:r>
          </a:p>
          <a:p>
            <a:pPr marL="109728" indent="0">
              <a:buNone/>
            </a:pPr>
            <a:r>
              <a:rPr lang="en-US" dirty="0"/>
              <a:t>Executive Director</a:t>
            </a:r>
          </a:p>
          <a:p>
            <a:pPr marL="109728" indent="0">
              <a:buNone/>
            </a:pPr>
            <a:r>
              <a:rPr lang="en-US" dirty="0"/>
              <a:t>612-306-4831</a:t>
            </a:r>
          </a:p>
          <a:p>
            <a:pPr marL="109728" indent="0">
              <a:buNone/>
            </a:pPr>
            <a:r>
              <a:rPr lang="en-US" dirty="0">
                <a:hlinkClick r:id="rId3"/>
              </a:rPr>
              <a:t>Carrie.Hill@mass.gov</a:t>
            </a:r>
            <a:r>
              <a:rPr lang="en-US" dirty="0"/>
              <a:t>  </a:t>
            </a:r>
          </a:p>
          <a:p>
            <a:pPr marL="109728" indent="0">
              <a:buNone/>
            </a:pPr>
            <a:r>
              <a:rPr lang="en-US" dirty="0"/>
              <a:t>National Sheriffs’ Association</a:t>
            </a:r>
          </a:p>
          <a:p>
            <a:pPr marL="109728" indent="0">
              <a:buNone/>
            </a:pPr>
            <a:r>
              <a:rPr lang="en-US" dirty="0"/>
              <a:t>Chief Jail Advisor</a:t>
            </a:r>
          </a:p>
          <a:p>
            <a:pPr marL="109728" indent="0">
              <a:buNone/>
            </a:pPr>
            <a:r>
              <a:rPr lang="en-US" dirty="0"/>
              <a:t>Co-Chair Legal Affairs Committee</a:t>
            </a:r>
          </a:p>
          <a:p>
            <a:pPr marL="109728" indent="0">
              <a:buNone/>
            </a:pPr>
            <a:r>
              <a:rPr lang="en-US" dirty="0"/>
              <a:t>Email: </a:t>
            </a:r>
            <a:r>
              <a:rPr lang="en-US" dirty="0">
                <a:hlinkClick r:id="rId4"/>
              </a:rPr>
              <a:t>Carrie@sheriffs.org</a:t>
            </a:r>
            <a:r>
              <a:rPr lang="en-US" dirty="0"/>
              <a:t> </a:t>
            </a:r>
          </a:p>
          <a:p>
            <a:pPr marL="109728" indent="0">
              <a:buNone/>
            </a:pPr>
            <a:endParaRPr lang="en-US" dirty="0"/>
          </a:p>
          <a:p>
            <a:endParaRPr lang="en-US" dirty="0"/>
          </a:p>
          <a:p>
            <a:endParaRPr lang="en-US" dirty="0"/>
          </a:p>
        </p:txBody>
      </p:sp>
    </p:spTree>
    <p:extLst>
      <p:ext uri="{BB962C8B-B14F-4D97-AF65-F5344CB8AC3E}">
        <p14:creationId xmlns:p14="http://schemas.microsoft.com/office/powerpoint/2010/main" val="761685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33400"/>
            <a:ext cx="8229600" cy="914400"/>
          </a:xfrm>
        </p:spPr>
        <p:txBody>
          <a:bodyPr>
            <a:normAutofit fontScale="90000"/>
          </a:bodyPr>
          <a:lstStyle/>
          <a:p>
            <a:pPr eaLnBrk="1" fontAlgn="auto" hangingPunct="1">
              <a:spcAft>
                <a:spcPts val="0"/>
              </a:spcAft>
              <a:defRPr/>
            </a:pPr>
            <a:r>
              <a:rPr lang="en-US" b="1" dirty="0"/>
              <a:t>Turner TEST </a:t>
            </a:r>
            <a:r>
              <a:rPr lang="en-US" dirty="0">
                <a:ea typeface="+mj-ea"/>
                <a:cs typeface="+mj-cs"/>
              </a:rPr>
              <a:t>(</a:t>
            </a:r>
            <a:r>
              <a:rPr lang="en-US" b="1" dirty="0">
                <a:solidFill>
                  <a:srgbClr val="800000"/>
                </a:solidFill>
                <a:ea typeface="+mj-ea"/>
                <a:cs typeface="+mj-cs"/>
              </a:rPr>
              <a:t>You have to know it)</a:t>
            </a:r>
            <a:endParaRPr lang="en-US" dirty="0">
              <a:ea typeface="+mj-ea"/>
              <a:cs typeface="+mj-cs"/>
            </a:endParaRPr>
          </a:p>
        </p:txBody>
      </p:sp>
      <p:sp>
        <p:nvSpPr>
          <p:cNvPr id="507907" name="Rectangle 3"/>
          <p:cNvSpPr>
            <a:spLocks noGrp="1" noChangeArrowheads="1"/>
          </p:cNvSpPr>
          <p:nvPr>
            <p:ph idx="1"/>
          </p:nvPr>
        </p:nvSpPr>
        <p:spPr>
          <a:xfrm>
            <a:off x="304800" y="1371600"/>
            <a:ext cx="8686800" cy="5486400"/>
          </a:xfrm>
        </p:spPr>
        <p:txBody>
          <a:bodyPr>
            <a:normAutofit lnSpcReduction="10000"/>
          </a:bodyPr>
          <a:lstStyle/>
          <a:p>
            <a:pPr eaLnBrk="1" hangingPunct="1">
              <a:lnSpc>
                <a:spcPct val="90000"/>
              </a:lnSpc>
              <a:buFont typeface="Wingdings 2" charset="2"/>
              <a:buNone/>
            </a:pPr>
            <a:r>
              <a:rPr lang="en-US" altLang="en-US" sz="3000" b="1" u="sng" dirty="0">
                <a:solidFill>
                  <a:schemeClr val="tx2"/>
                </a:solidFill>
                <a:ea typeface="ＭＳ Ｐゴシック" charset="-128"/>
              </a:rPr>
              <a:t>Turner v. </a:t>
            </a:r>
            <a:r>
              <a:rPr lang="en-US" altLang="en-US" sz="3000" b="1" u="sng" dirty="0" err="1">
                <a:solidFill>
                  <a:schemeClr val="tx2"/>
                </a:solidFill>
                <a:ea typeface="ＭＳ Ｐゴシック" charset="-128"/>
              </a:rPr>
              <a:t>Safley</a:t>
            </a:r>
            <a:r>
              <a:rPr lang="en-US" altLang="en-US" sz="3000" b="1" u="sng" dirty="0">
                <a:solidFill>
                  <a:schemeClr val="tx2"/>
                </a:solidFill>
                <a:ea typeface="ＭＳ Ｐゴシック" charset="-128"/>
              </a:rPr>
              <a:t> </a:t>
            </a:r>
            <a:r>
              <a:rPr lang="en-US" altLang="en-US" sz="3000" dirty="0">
                <a:solidFill>
                  <a:schemeClr val="tx2"/>
                </a:solidFill>
                <a:ea typeface="ＭＳ Ｐゴシック" charset="-128"/>
              </a:rPr>
              <a:t>Test</a:t>
            </a:r>
          </a:p>
          <a:p>
            <a:pPr eaLnBrk="1" hangingPunct="1">
              <a:lnSpc>
                <a:spcPct val="90000"/>
              </a:lnSpc>
            </a:pPr>
            <a:r>
              <a:rPr lang="en-US" altLang="en-US" sz="3000" dirty="0">
                <a:solidFill>
                  <a:schemeClr val="tx2"/>
                </a:solidFill>
                <a:ea typeface="ＭＳ Ｐゴシック" charset="-128"/>
              </a:rPr>
              <a:t>1.  Is there a ‘valid, </a:t>
            </a:r>
            <a:r>
              <a:rPr lang="en-US" altLang="en-US" sz="3000" b="1" dirty="0">
                <a:solidFill>
                  <a:schemeClr val="tx2"/>
                </a:solidFill>
                <a:ea typeface="ＭＳ Ｐゴシック" charset="-128"/>
              </a:rPr>
              <a:t>rational connection’ </a:t>
            </a:r>
            <a:r>
              <a:rPr lang="en-US" altLang="en-US" sz="3000" dirty="0">
                <a:solidFill>
                  <a:schemeClr val="tx2"/>
                </a:solidFill>
                <a:ea typeface="ＭＳ Ｐゴシック" charset="-128"/>
              </a:rPr>
              <a:t>between the regulation and the </a:t>
            </a:r>
            <a:r>
              <a:rPr lang="en-US" altLang="en-US" sz="3000" b="1" dirty="0">
                <a:solidFill>
                  <a:schemeClr val="tx2"/>
                </a:solidFill>
                <a:ea typeface="ＭＳ Ｐゴシック" charset="-128"/>
              </a:rPr>
              <a:t>legitimate governmental interest </a:t>
            </a:r>
            <a:r>
              <a:rPr lang="en-US" altLang="en-US" sz="3000" dirty="0">
                <a:solidFill>
                  <a:schemeClr val="tx2"/>
                </a:solidFill>
                <a:ea typeface="ＭＳ Ｐゴシック" charset="-128"/>
              </a:rPr>
              <a:t>put forward to justify it?</a:t>
            </a:r>
          </a:p>
          <a:p>
            <a:pPr eaLnBrk="1" hangingPunct="1">
              <a:lnSpc>
                <a:spcPct val="90000"/>
              </a:lnSpc>
            </a:pPr>
            <a:r>
              <a:rPr lang="en-US" altLang="en-US" sz="3000" dirty="0">
                <a:solidFill>
                  <a:schemeClr val="tx2"/>
                </a:solidFill>
                <a:ea typeface="ＭＳ Ｐゴシック" charset="-128"/>
              </a:rPr>
              <a:t>2.  Are there </a:t>
            </a:r>
            <a:r>
              <a:rPr lang="en-US" altLang="en-US" sz="3000" b="1" dirty="0">
                <a:solidFill>
                  <a:schemeClr val="tx2"/>
                </a:solidFill>
                <a:ea typeface="ＭＳ Ｐゴシック" charset="-128"/>
              </a:rPr>
              <a:t>alternative means </a:t>
            </a:r>
            <a:r>
              <a:rPr lang="en-US" altLang="en-US" sz="3000" dirty="0">
                <a:solidFill>
                  <a:schemeClr val="tx2"/>
                </a:solidFill>
                <a:ea typeface="ＭＳ Ｐゴシック" charset="-128"/>
              </a:rPr>
              <a:t>of exercising the basic right that remain available to the inmate?</a:t>
            </a:r>
            <a:endParaRPr lang="en-US" altLang="en-US" sz="3000" b="1" dirty="0">
              <a:solidFill>
                <a:schemeClr val="tx2"/>
              </a:solidFill>
              <a:ea typeface="ＭＳ Ｐゴシック" charset="-128"/>
            </a:endParaRPr>
          </a:p>
          <a:p>
            <a:pPr eaLnBrk="1" hangingPunct="1">
              <a:lnSpc>
                <a:spcPct val="90000"/>
              </a:lnSpc>
            </a:pPr>
            <a:r>
              <a:rPr lang="en-US" altLang="en-US" sz="3000" b="1" dirty="0">
                <a:solidFill>
                  <a:schemeClr val="tx2"/>
                </a:solidFill>
                <a:ea typeface="ＭＳ Ｐゴシック" charset="-128"/>
              </a:rPr>
              <a:t>3.  The impact accommodation </a:t>
            </a:r>
            <a:r>
              <a:rPr lang="en-US" altLang="en-US" sz="3000" dirty="0">
                <a:solidFill>
                  <a:schemeClr val="tx2"/>
                </a:solidFill>
                <a:ea typeface="ＭＳ Ｐゴシック" charset="-128"/>
              </a:rPr>
              <a:t>of the asserted right  will have on officers and other inmates and on the allocation of prison/jail resources? (</a:t>
            </a:r>
            <a:r>
              <a:rPr lang="en-US" altLang="en-US" sz="3000" b="1" dirty="0">
                <a:solidFill>
                  <a:schemeClr val="tx2"/>
                </a:solidFill>
                <a:ea typeface="ＭＳ Ｐゴシック" charset="-128"/>
              </a:rPr>
              <a:t>ripple effect</a:t>
            </a:r>
            <a:r>
              <a:rPr lang="en-US" altLang="en-US" sz="3000" dirty="0">
                <a:solidFill>
                  <a:schemeClr val="tx2"/>
                </a:solidFill>
                <a:ea typeface="ＭＳ Ｐゴシック" charset="-128"/>
              </a:rPr>
              <a:t>)</a:t>
            </a:r>
          </a:p>
          <a:p>
            <a:pPr eaLnBrk="1" hangingPunct="1">
              <a:lnSpc>
                <a:spcPct val="90000"/>
              </a:lnSpc>
            </a:pPr>
            <a:r>
              <a:rPr lang="en-US" altLang="en-US" sz="3000" dirty="0">
                <a:solidFill>
                  <a:schemeClr val="tx2"/>
                </a:solidFill>
                <a:ea typeface="ＭＳ Ｐゴシック" charset="-128"/>
              </a:rPr>
              <a:t>4.  The existence of obvious, easy alternatives  “</a:t>
            </a:r>
            <a:r>
              <a:rPr lang="en-US" altLang="en-US" sz="3000" b="1" dirty="0">
                <a:solidFill>
                  <a:schemeClr val="tx2"/>
                </a:solidFill>
                <a:ea typeface="ＭＳ Ｐゴシック" charset="-128"/>
              </a:rPr>
              <a:t>exaggerated response”</a:t>
            </a:r>
          </a:p>
          <a:p>
            <a:pPr lvl="2" eaLnBrk="1" hangingPunct="1">
              <a:lnSpc>
                <a:spcPct val="90000"/>
              </a:lnSpc>
            </a:pPr>
            <a:endParaRPr lang="en-US" altLang="en-US" sz="2200" dirty="0">
              <a:ea typeface="ＭＳ Ｐゴシック" charset="-128"/>
            </a:endParaRPr>
          </a:p>
        </p:txBody>
      </p:sp>
    </p:spTree>
    <p:extLst>
      <p:ext uri="{BB962C8B-B14F-4D97-AF65-F5344CB8AC3E}">
        <p14:creationId xmlns:p14="http://schemas.microsoft.com/office/powerpoint/2010/main" val="2179207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anim calcmode="lin" valueType="num">
                                      <p:cBhvr additive="base">
                                        <p:cTn id="7" dur="500" fill="hold"/>
                                        <p:tgtEl>
                                          <p:spTgt spid="507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79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7907">
                                            <p:txEl>
                                              <p:pRg st="1" end="1"/>
                                            </p:txEl>
                                          </p:spTgt>
                                        </p:tgtEl>
                                        <p:attrNameLst>
                                          <p:attrName>style.visibility</p:attrName>
                                        </p:attrNameLst>
                                      </p:cBhvr>
                                      <p:to>
                                        <p:strVal val="visible"/>
                                      </p:to>
                                    </p:set>
                                    <p:anim calcmode="lin" valueType="num">
                                      <p:cBhvr additive="base">
                                        <p:cTn id="13" dur="500" fill="hold"/>
                                        <p:tgtEl>
                                          <p:spTgt spid="5079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79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7907">
                                            <p:txEl>
                                              <p:pRg st="2" end="2"/>
                                            </p:txEl>
                                          </p:spTgt>
                                        </p:tgtEl>
                                        <p:attrNameLst>
                                          <p:attrName>style.visibility</p:attrName>
                                        </p:attrNameLst>
                                      </p:cBhvr>
                                      <p:to>
                                        <p:strVal val="visible"/>
                                      </p:to>
                                    </p:set>
                                    <p:anim calcmode="lin" valueType="num">
                                      <p:cBhvr additive="base">
                                        <p:cTn id="19" dur="500" fill="hold"/>
                                        <p:tgtEl>
                                          <p:spTgt spid="5079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79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7907">
                                            <p:txEl>
                                              <p:pRg st="3" end="3"/>
                                            </p:txEl>
                                          </p:spTgt>
                                        </p:tgtEl>
                                        <p:attrNameLst>
                                          <p:attrName>style.visibility</p:attrName>
                                        </p:attrNameLst>
                                      </p:cBhvr>
                                      <p:to>
                                        <p:strVal val="visible"/>
                                      </p:to>
                                    </p:set>
                                    <p:anim calcmode="lin" valueType="num">
                                      <p:cBhvr additive="base">
                                        <p:cTn id="25" dur="500" fill="hold"/>
                                        <p:tgtEl>
                                          <p:spTgt spid="5079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79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7907">
                                            <p:txEl>
                                              <p:pRg st="4" end="4"/>
                                            </p:txEl>
                                          </p:spTgt>
                                        </p:tgtEl>
                                        <p:attrNameLst>
                                          <p:attrName>style.visibility</p:attrName>
                                        </p:attrNameLst>
                                      </p:cBhvr>
                                      <p:to>
                                        <p:strVal val="visible"/>
                                      </p:to>
                                    </p:set>
                                    <p:anim calcmode="lin" valueType="num">
                                      <p:cBhvr additive="base">
                                        <p:cTn id="31" dur="500" fill="hold"/>
                                        <p:tgtEl>
                                          <p:spTgt spid="5079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79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502C-4D4F-724B-84B2-C30CEFF8528F}"/>
              </a:ext>
            </a:extLst>
          </p:cNvPr>
          <p:cNvSpPr>
            <a:spLocks noGrp="1"/>
          </p:cNvSpPr>
          <p:nvPr>
            <p:ph type="ctrTitle"/>
          </p:nvPr>
        </p:nvSpPr>
        <p:spPr/>
        <p:txBody>
          <a:bodyPr/>
          <a:lstStyle/>
          <a:p>
            <a:r>
              <a:rPr lang="en-US" dirty="0"/>
              <a:t>Searches </a:t>
            </a:r>
          </a:p>
        </p:txBody>
      </p:sp>
      <p:sp>
        <p:nvSpPr>
          <p:cNvPr id="3" name="Subtitle 2">
            <a:extLst>
              <a:ext uri="{FF2B5EF4-FFF2-40B4-BE49-F238E27FC236}">
                <a16:creationId xmlns:a16="http://schemas.microsoft.com/office/drawing/2014/main" id="{FB242A48-435D-F847-96F5-F34226BF10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509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08001" y="1081453"/>
            <a:ext cx="6447501" cy="232997"/>
          </a:xfrm>
        </p:spPr>
        <p:txBody>
          <a:bodyPr>
            <a:normAutofit fontScale="90000"/>
          </a:bodyPr>
          <a:lstStyle/>
          <a:p>
            <a:endParaRPr lang="en-US" dirty="0"/>
          </a:p>
        </p:txBody>
      </p:sp>
      <p:sp>
        <p:nvSpPr>
          <p:cNvPr id="3" name="Content Placeholder 2"/>
          <p:cNvSpPr>
            <a:spLocks noGrp="1"/>
          </p:cNvSpPr>
          <p:nvPr>
            <p:ph idx="1"/>
          </p:nvPr>
        </p:nvSpPr>
        <p:spPr>
          <a:xfrm>
            <a:off x="382466" y="1246310"/>
            <a:ext cx="8374673" cy="4550018"/>
          </a:xfrm>
        </p:spPr>
        <p:txBody>
          <a:bodyPr>
            <a:noAutofit/>
          </a:bodyPr>
          <a:lstStyle/>
          <a:p>
            <a:pPr marL="0" indent="0">
              <a:spcBef>
                <a:spcPts val="0"/>
              </a:spcBef>
              <a:buNone/>
            </a:pPr>
            <a:r>
              <a:rPr lang="en-US" sz="2400" dirty="0">
                <a:solidFill>
                  <a:schemeClr val="tx2"/>
                </a:solidFill>
                <a:ea typeface="Times New Roman" panose="02020603050405020304" pitchFamily="18" charset="0"/>
              </a:rPr>
              <a:t> </a:t>
            </a:r>
            <a:r>
              <a:rPr lang="en-US" sz="2400" b="1" i="1" dirty="0">
                <a:solidFill>
                  <a:schemeClr val="tx2"/>
                </a:solidFill>
                <a:ea typeface="Times New Roman" panose="02020603050405020304" pitchFamily="18" charset="0"/>
                <a:cs typeface="Times New Roman" panose="02020603050405020304" pitchFamily="18" charset="0"/>
              </a:rPr>
              <a:t>Bell v. Wolfish, </a:t>
            </a:r>
            <a:r>
              <a:rPr lang="en-US" sz="2400" b="1" dirty="0">
                <a:solidFill>
                  <a:schemeClr val="tx2"/>
                </a:solidFill>
                <a:ea typeface="Times New Roman" panose="02020603050405020304" pitchFamily="18" charset="0"/>
                <a:cs typeface="Times New Roman" panose="02020603050405020304" pitchFamily="18" charset="0"/>
              </a:rPr>
              <a:t>441 U.S. 520 (1979):</a:t>
            </a:r>
          </a:p>
          <a:p>
            <a:pPr marL="0" indent="0">
              <a:spcBef>
                <a:spcPts val="0"/>
              </a:spcBef>
              <a:buNone/>
            </a:pPr>
            <a:endParaRPr lang="en-US" sz="2400" dirty="0">
              <a:solidFill>
                <a:schemeClr val="tx2"/>
              </a:solidFill>
              <a:ea typeface="Times New Roman" panose="02020603050405020304" pitchFamily="18" charset="0"/>
              <a:cs typeface="Times New Roman" panose="02020603050405020304" pitchFamily="18" charset="0"/>
            </a:endParaRPr>
          </a:p>
          <a:p>
            <a:pPr marL="0" indent="0">
              <a:spcBef>
                <a:spcPts val="0"/>
              </a:spcBef>
              <a:buNone/>
            </a:pPr>
            <a:r>
              <a:rPr lang="en-US" sz="2400" dirty="0">
                <a:solidFill>
                  <a:schemeClr val="tx2"/>
                </a:solidFill>
                <a:ea typeface="Times New Roman" panose="02020603050405020304" pitchFamily="18" charset="0"/>
                <a:cs typeface="Times New Roman" panose="02020603050405020304" pitchFamily="18" charset="0"/>
              </a:rPr>
              <a:t>The Supreme Court recognized that while inmates retain certain constitutional rights despite their detention, these </a:t>
            </a:r>
            <a:r>
              <a:rPr lang="en-US" sz="2400" b="1" i="1" dirty="0">
                <a:solidFill>
                  <a:schemeClr val="tx2"/>
                </a:solidFill>
                <a:ea typeface="Times New Roman" panose="02020603050405020304" pitchFamily="18" charset="0"/>
                <a:cs typeface="Times New Roman" panose="02020603050405020304" pitchFamily="18" charset="0"/>
              </a:rPr>
              <a:t>rights are subject to restrictions and limitations</a:t>
            </a:r>
            <a:r>
              <a:rPr lang="en-US" sz="2400" b="1" dirty="0">
                <a:solidFill>
                  <a:schemeClr val="tx2"/>
                </a:solidFill>
                <a:ea typeface="Times New Roman" panose="02020603050405020304" pitchFamily="18" charset="0"/>
                <a:cs typeface="Times New Roman" panose="02020603050405020304" pitchFamily="18" charset="0"/>
              </a:rPr>
              <a:t>. </a:t>
            </a:r>
          </a:p>
          <a:p>
            <a:pPr marL="0" indent="0">
              <a:spcBef>
                <a:spcPts val="0"/>
              </a:spcBef>
              <a:buNone/>
            </a:pPr>
            <a:r>
              <a:rPr lang="en-US" sz="2400" dirty="0">
                <a:solidFill>
                  <a:schemeClr val="tx2"/>
                </a:solidFill>
                <a:ea typeface="Times New Roman" panose="02020603050405020304" pitchFamily="18" charset="0"/>
                <a:cs typeface="Times New Roman" panose="02020603050405020304" pitchFamily="18" charset="0"/>
              </a:rPr>
              <a:t>Chief Justice Rehnquist stated that “</a:t>
            </a:r>
            <a:r>
              <a:rPr lang="en-US" sz="2400" i="1" dirty="0">
                <a:solidFill>
                  <a:schemeClr val="tx2"/>
                </a:solidFill>
                <a:ea typeface="Calibri" panose="020F0502020204030204" pitchFamily="34" charset="0"/>
                <a:cs typeface="Times New Roman" panose="02020603050405020304" pitchFamily="18" charset="0"/>
              </a:rPr>
              <a:t>The Government also has legitimate interests that stem from its need to manage the facility in which the individual is detained. These legitimate operational concerns </a:t>
            </a:r>
            <a:r>
              <a:rPr lang="en-US" sz="2400" dirty="0">
                <a:solidFill>
                  <a:schemeClr val="tx2"/>
                </a:solidFill>
                <a:ea typeface="Calibri" panose="020F0502020204030204" pitchFamily="34" charset="0"/>
                <a:cs typeface="Times New Roman" panose="02020603050405020304" pitchFamily="18" charset="0"/>
              </a:rPr>
              <a:t>may require administrative measures that go beyond those that are, strictly speaking, necessary to ensure that the detainee shows up at trial… </a:t>
            </a:r>
            <a:r>
              <a:rPr lang="en-US" sz="2400" dirty="0">
                <a:solidFill>
                  <a:schemeClr val="tx2"/>
                </a:solidFill>
                <a:ea typeface="Times New Roman" panose="02020603050405020304" pitchFamily="18" charset="0"/>
                <a:cs typeface="Times New Roman" panose="02020603050405020304" pitchFamily="18" charset="0"/>
              </a:rPr>
              <a:t> </a:t>
            </a:r>
            <a:endParaRPr lang="en-US" sz="2400" dirty="0">
              <a:solidFill>
                <a:schemeClr val="tx2"/>
              </a:solidFill>
              <a:ea typeface="Calibri" panose="020F0502020204030204" pitchFamily="34" charset="0"/>
              <a:cs typeface="Times New Roman" panose="02020603050405020304" pitchFamily="18" charset="0"/>
            </a:endParaRPr>
          </a:p>
          <a:p>
            <a:pPr marL="0" indent="0" fontAlgn="base">
              <a:lnSpc>
                <a:spcPct val="115000"/>
              </a:lnSpc>
              <a:spcBef>
                <a:spcPts val="0"/>
              </a:spcBef>
              <a:buNone/>
            </a:pPr>
            <a:r>
              <a:rPr lang="en-US" sz="2400" dirty="0">
                <a:ea typeface="Times New Roman" panose="02020603050405020304" pitchFamily="18"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412506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CF16-4608-ADFB-44F9-2445311D08D5}"/>
              </a:ext>
            </a:extLst>
          </p:cNvPr>
          <p:cNvSpPr>
            <a:spLocks noGrp="1"/>
          </p:cNvSpPr>
          <p:nvPr>
            <p:ph type="title"/>
          </p:nvPr>
        </p:nvSpPr>
        <p:spPr>
          <a:xfrm flipV="1">
            <a:off x="508001" y="1272117"/>
            <a:ext cx="6447501" cy="4233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482A81D-B628-3659-9408-B30330604A19}"/>
              </a:ext>
            </a:extLst>
          </p:cNvPr>
          <p:cNvSpPr>
            <a:spLocks noGrp="1"/>
          </p:cNvSpPr>
          <p:nvPr>
            <p:ph idx="1"/>
          </p:nvPr>
        </p:nvSpPr>
        <p:spPr>
          <a:xfrm>
            <a:off x="237067" y="1068265"/>
            <a:ext cx="8610600" cy="5637335"/>
          </a:xfrm>
        </p:spPr>
        <p:txBody>
          <a:bodyPr>
            <a:normAutofit fontScale="25000" lnSpcReduction="20000"/>
          </a:bodyPr>
          <a:lstStyle/>
          <a:p>
            <a:endParaRPr lang="en-US" sz="1350" dirty="0">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pPr marL="0" indent="0">
              <a:buNone/>
            </a:pPr>
            <a:r>
              <a:rPr lang="en-US" sz="8400" dirty="0">
                <a:solidFill>
                  <a:schemeClr val="tx2"/>
                </a:solidFill>
                <a:ea typeface="Times New Roman" panose="02020603050405020304" pitchFamily="18" charset="0"/>
                <a:cs typeface="Times New Roman" panose="02020603050405020304" pitchFamily="18" charset="0"/>
              </a:rPr>
              <a:t>Based on this reasoning, the Court held that </a:t>
            </a:r>
            <a:r>
              <a:rPr lang="en-US" sz="8400" b="1" dirty="0">
                <a:solidFill>
                  <a:schemeClr val="tx2"/>
                </a:solidFill>
                <a:ea typeface="Times New Roman" panose="02020603050405020304" pitchFamily="18" charset="0"/>
                <a:cs typeface="Times New Roman" panose="02020603050405020304" pitchFamily="18" charset="0"/>
              </a:rPr>
              <a:t>body searches i</a:t>
            </a:r>
            <a:r>
              <a:rPr lang="en-US" sz="8400" dirty="0">
                <a:solidFill>
                  <a:schemeClr val="tx2"/>
                </a:solidFill>
                <a:ea typeface="Times New Roman" panose="02020603050405020304" pitchFamily="18" charset="0"/>
                <a:cs typeface="Times New Roman" panose="02020603050405020304" pitchFamily="18" charset="0"/>
              </a:rPr>
              <a:t>n themselves </a:t>
            </a:r>
            <a:r>
              <a:rPr lang="en-US" sz="8400" b="1" dirty="0">
                <a:solidFill>
                  <a:schemeClr val="tx2"/>
                </a:solidFill>
                <a:ea typeface="Times New Roman" panose="02020603050405020304" pitchFamily="18" charset="0"/>
                <a:cs typeface="Times New Roman" panose="02020603050405020304" pitchFamily="18" charset="0"/>
              </a:rPr>
              <a:t>do not violate </a:t>
            </a:r>
            <a:r>
              <a:rPr lang="en-US" sz="8400" dirty="0">
                <a:solidFill>
                  <a:schemeClr val="tx2"/>
                </a:solidFill>
                <a:ea typeface="Times New Roman" panose="02020603050405020304" pitchFamily="18" charset="0"/>
                <a:cs typeface="Times New Roman" panose="02020603050405020304" pitchFamily="18" charset="0"/>
              </a:rPr>
              <a:t>the Fourth Amendment. </a:t>
            </a:r>
          </a:p>
          <a:p>
            <a:pPr marL="0" indent="0">
              <a:buNone/>
            </a:pPr>
            <a:endParaRPr lang="en-US" sz="8400" dirty="0">
              <a:solidFill>
                <a:schemeClr val="tx2"/>
              </a:solidFill>
              <a:ea typeface="Times New Roman" panose="02020603050405020304" pitchFamily="18" charset="0"/>
              <a:cs typeface="Times New Roman" panose="02020603050405020304" pitchFamily="18" charset="0"/>
            </a:endParaRPr>
          </a:p>
          <a:p>
            <a:pPr marL="0" indent="0">
              <a:buNone/>
            </a:pPr>
            <a:r>
              <a:rPr lang="en-US" sz="8400" b="1" dirty="0">
                <a:solidFill>
                  <a:schemeClr val="tx2"/>
                </a:solidFill>
                <a:ea typeface="Times New Roman" panose="02020603050405020304" pitchFamily="18" charset="0"/>
                <a:cs typeface="Times New Roman" panose="02020603050405020304" pitchFamily="18" charset="0"/>
              </a:rPr>
              <a:t>"Balancing the significant and legitimate security interest of the institution against the inmates' privacy interest, such searches can be conducted on less than probable cause and are not unreasonable."  </a:t>
            </a:r>
          </a:p>
          <a:p>
            <a:pPr marL="0" indent="0">
              <a:buNone/>
            </a:pPr>
            <a:endParaRPr lang="en-US" sz="8400" dirty="0">
              <a:solidFill>
                <a:schemeClr val="tx2"/>
              </a:solidFill>
              <a:ea typeface="Times New Roman" panose="02020603050405020304" pitchFamily="18" charset="0"/>
              <a:cs typeface="Times New Roman" panose="02020603050405020304" pitchFamily="18" charset="0"/>
            </a:endParaRPr>
          </a:p>
          <a:p>
            <a:pPr marL="0" indent="0">
              <a:buNone/>
            </a:pPr>
            <a:r>
              <a:rPr lang="en-US" sz="8400" dirty="0">
                <a:solidFill>
                  <a:schemeClr val="tx2"/>
                </a:solidFill>
                <a:ea typeface="Times New Roman" panose="02020603050405020304" pitchFamily="18" charset="0"/>
                <a:cs typeface="Times New Roman" panose="02020603050405020304" pitchFamily="18" charset="0"/>
              </a:rPr>
              <a:t>Even so, </a:t>
            </a:r>
            <a:r>
              <a:rPr lang="en-US" sz="8400" b="1" dirty="0">
                <a:solidFill>
                  <a:schemeClr val="tx2"/>
                </a:solidFill>
                <a:ea typeface="Times New Roman" panose="02020603050405020304" pitchFamily="18" charset="0"/>
                <a:cs typeface="Times New Roman" panose="02020603050405020304" pitchFamily="18" charset="0"/>
              </a:rPr>
              <a:t>t</a:t>
            </a:r>
            <a:r>
              <a:rPr lang="en-US" sz="8400" b="1" dirty="0">
                <a:solidFill>
                  <a:schemeClr val="tx2"/>
                </a:solidFill>
                <a:ea typeface="Calibri" panose="020F0502020204030204" pitchFamily="34" charset="0"/>
                <a:cs typeface="Times New Roman" panose="02020603050405020304" pitchFamily="18" charset="0"/>
              </a:rPr>
              <a:t>he Court in </a:t>
            </a:r>
            <a:r>
              <a:rPr lang="en-US" sz="8400" b="1" i="1" u="sng" dirty="0">
                <a:solidFill>
                  <a:schemeClr val="tx2"/>
                </a:solidFill>
                <a:ea typeface="Calibri" panose="020F0502020204030204" pitchFamily="34" charset="0"/>
                <a:cs typeface="Times New Roman" panose="02020603050405020304" pitchFamily="18" charset="0"/>
              </a:rPr>
              <a:t>Bell</a:t>
            </a:r>
            <a:r>
              <a:rPr lang="en-US" sz="8400" b="1" dirty="0">
                <a:solidFill>
                  <a:schemeClr val="tx2"/>
                </a:solidFill>
                <a:ea typeface="Calibri" panose="020F0502020204030204" pitchFamily="34" charset="0"/>
                <a:cs typeface="Times New Roman" panose="02020603050405020304" pitchFamily="18" charset="0"/>
              </a:rPr>
              <a:t> expressed no doubt that </a:t>
            </a:r>
            <a:r>
              <a:rPr lang="en-US" sz="8400" b="1" i="1" dirty="0">
                <a:solidFill>
                  <a:schemeClr val="tx2"/>
                </a:solidFill>
                <a:ea typeface="Calibri" panose="020F0502020204030204" pitchFamily="34" charset="0"/>
                <a:cs typeface="Times New Roman" panose="02020603050405020304" pitchFamily="18" charset="0"/>
              </a:rPr>
              <a:t>visual body-cavity searches constitute a significant intrusion.</a:t>
            </a:r>
            <a:r>
              <a:rPr lang="en-US" sz="8400" b="1" dirty="0">
                <a:solidFill>
                  <a:schemeClr val="tx2"/>
                </a:solidFill>
                <a:ea typeface="Calibri" panose="020F0502020204030204" pitchFamily="34" charset="0"/>
                <a:cs typeface="Times New Roman" panose="02020603050405020304" pitchFamily="18" charset="0"/>
              </a:rPr>
              <a:t> </a:t>
            </a:r>
            <a:r>
              <a:rPr lang="en-US" sz="8400" dirty="0">
                <a:solidFill>
                  <a:schemeClr val="tx2"/>
                </a:solidFill>
                <a:ea typeface="Calibri" panose="020F0502020204030204" pitchFamily="34" charset="0"/>
                <a:cs typeface="Times New Roman" panose="02020603050405020304" pitchFamily="18" charset="0"/>
              </a:rPr>
              <a:t>441 U.S. at 558, 560</a:t>
            </a:r>
            <a:r>
              <a:rPr lang="en-US" sz="8400" b="1" dirty="0">
                <a:solidFill>
                  <a:schemeClr val="tx2"/>
                </a:solidFill>
                <a:ea typeface="Calibri" panose="020F0502020204030204" pitchFamily="34" charset="0"/>
                <a:cs typeface="Times New Roman" panose="02020603050405020304" pitchFamily="18" charset="0"/>
              </a:rPr>
              <a:t> (“Admittedly, this practice instinctively gives us the most pause. … We do not underestimate the degree to which these searches may invade the personal privacy of inmates.”).</a:t>
            </a:r>
          </a:p>
          <a:p>
            <a:endParaRPr lang="en-US" dirty="0"/>
          </a:p>
        </p:txBody>
      </p:sp>
    </p:spTree>
    <p:extLst>
      <p:ext uri="{BB962C8B-B14F-4D97-AF65-F5344CB8AC3E}">
        <p14:creationId xmlns:p14="http://schemas.microsoft.com/office/powerpoint/2010/main" val="3524638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508001" y="1015512"/>
            <a:ext cx="6447501" cy="298939"/>
          </a:xfrm>
        </p:spPr>
        <p:txBody>
          <a:bodyPr>
            <a:normAutofit fontScale="90000"/>
          </a:bodyPr>
          <a:lstStyle/>
          <a:p>
            <a:endParaRPr lang="en-US" dirty="0"/>
          </a:p>
        </p:txBody>
      </p:sp>
      <p:sp>
        <p:nvSpPr>
          <p:cNvPr id="5" name="Content Placeholder 4"/>
          <p:cNvSpPr>
            <a:spLocks noGrp="1"/>
          </p:cNvSpPr>
          <p:nvPr>
            <p:ph sz="half" idx="1"/>
          </p:nvPr>
        </p:nvSpPr>
        <p:spPr>
          <a:xfrm>
            <a:off x="508000" y="1589208"/>
            <a:ext cx="8635999" cy="5040191"/>
          </a:xfrm>
        </p:spPr>
        <p:txBody>
          <a:bodyPr>
            <a:normAutofit fontScale="40000" lnSpcReduction="20000"/>
          </a:bodyPr>
          <a:lstStyle/>
          <a:p>
            <a:pPr marL="0" indent="0">
              <a:buNone/>
            </a:pPr>
            <a:r>
              <a:rPr lang="en-US" sz="7200" dirty="0">
                <a:solidFill>
                  <a:schemeClr val="tx2"/>
                </a:solidFill>
                <a:ea typeface="Calibri" panose="020F0502020204030204" pitchFamily="34" charset="0"/>
                <a:cs typeface="Times New Roman" panose="02020603050405020304" pitchFamily="18" charset="0"/>
              </a:rPr>
              <a:t>“For example, the Government must be able to take steps to </a:t>
            </a:r>
            <a:r>
              <a:rPr lang="en-US" sz="7200" b="1" dirty="0">
                <a:solidFill>
                  <a:schemeClr val="tx2"/>
                </a:solidFill>
                <a:ea typeface="Calibri" panose="020F0502020204030204" pitchFamily="34" charset="0"/>
                <a:cs typeface="Times New Roman" panose="02020603050405020304" pitchFamily="18" charset="0"/>
              </a:rPr>
              <a:t>maintain security and order </a:t>
            </a:r>
            <a:r>
              <a:rPr lang="en-US" sz="7200" dirty="0">
                <a:solidFill>
                  <a:schemeClr val="tx2"/>
                </a:solidFill>
                <a:ea typeface="Calibri" panose="020F0502020204030204" pitchFamily="34" charset="0"/>
                <a:cs typeface="Times New Roman" panose="02020603050405020304" pitchFamily="18" charset="0"/>
              </a:rPr>
              <a:t>at the institution and make certain no weapons or illicit drugs reach detainees…in addition to ensuring the detainees' presence at trial, the effective management of the detention facility once the individual is confined is a valid objective that may justify imposition of conditions and restrictions of pretrial detention and dispel any inference that such restrictions are intended as punishment.” Id. at 540. </a:t>
            </a:r>
          </a:p>
          <a:p>
            <a:endParaRPr lang="en-US" dirty="0"/>
          </a:p>
        </p:txBody>
      </p:sp>
      <p:sp>
        <p:nvSpPr>
          <p:cNvPr id="3" name="Content Placeholder 2">
            <a:extLst>
              <a:ext uri="{FF2B5EF4-FFF2-40B4-BE49-F238E27FC236}">
                <a16:creationId xmlns:a16="http://schemas.microsoft.com/office/drawing/2014/main" id="{8F481598-8CBC-514D-90B4-F026C28AA234}"/>
              </a:ext>
            </a:extLst>
          </p:cNvPr>
          <p:cNvSpPr>
            <a:spLocks noGrp="1"/>
          </p:cNvSpPr>
          <p:nvPr>
            <p:ph sz="half" idx="2"/>
          </p:nvPr>
        </p:nvSpPr>
        <p:spPr/>
        <p:txBody>
          <a:bodyPr>
            <a:normAutofit fontScale="40000" lnSpcReduction="20000"/>
          </a:bodyPr>
          <a:lstStyle/>
          <a:p>
            <a:endParaRPr lang="en-US" dirty="0"/>
          </a:p>
        </p:txBody>
      </p:sp>
    </p:spTree>
    <p:extLst>
      <p:ext uri="{BB962C8B-B14F-4D97-AF65-F5344CB8AC3E}">
        <p14:creationId xmlns:p14="http://schemas.microsoft.com/office/powerpoint/2010/main" val="378456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508001" y="1094643"/>
            <a:ext cx="6447501" cy="21980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1814A8F-C453-EC40-AA90-18424A2AE54C}"/>
              </a:ext>
            </a:extLst>
          </p:cNvPr>
          <p:cNvSpPr>
            <a:spLocks noGrp="1"/>
          </p:cNvSpPr>
          <p:nvPr>
            <p:ph sz="half" idx="1"/>
          </p:nvPr>
        </p:nvSpPr>
        <p:spPr>
          <a:xfrm>
            <a:off x="349494" y="1503484"/>
            <a:ext cx="8794505" cy="5271903"/>
          </a:xfrm>
        </p:spPr>
        <p:txBody>
          <a:bodyPr>
            <a:normAutofit/>
          </a:bodyPr>
          <a:lstStyle/>
          <a:p>
            <a:pPr marL="0" indent="0" fontAlgn="base">
              <a:lnSpc>
                <a:spcPct val="115000"/>
              </a:lnSpc>
              <a:spcBef>
                <a:spcPts val="0"/>
              </a:spcBef>
              <a:buNone/>
            </a:pPr>
            <a:r>
              <a:rPr lang="en-US" sz="1350" dirty="0">
                <a:ea typeface="Times New Roman" panose="02020603050405020304" pitchFamily="18" charset="0"/>
                <a:cs typeface="Times New Roman" panose="02020603050405020304" pitchFamily="18" charset="0"/>
              </a:rPr>
              <a:t>	</a:t>
            </a:r>
          </a:p>
          <a:p>
            <a:pPr marL="0" indent="0" fontAlgn="base">
              <a:lnSpc>
                <a:spcPct val="115000"/>
              </a:lnSpc>
              <a:spcBef>
                <a:spcPts val="0"/>
              </a:spcBef>
              <a:buNone/>
            </a:pPr>
            <a:r>
              <a:rPr lang="en-US" sz="2400" dirty="0">
                <a:solidFill>
                  <a:schemeClr val="tx2"/>
                </a:solidFill>
                <a:ea typeface="Times New Roman" panose="02020603050405020304" pitchFamily="18" charset="0"/>
                <a:cs typeface="Times New Roman" panose="02020603050405020304" pitchFamily="18" charset="0"/>
              </a:rPr>
              <a:t>Five years later, in </a:t>
            </a:r>
            <a:r>
              <a:rPr lang="en-US" sz="2400" b="1" i="1" dirty="0">
                <a:solidFill>
                  <a:schemeClr val="tx2"/>
                </a:solidFill>
                <a:ea typeface="Times New Roman" panose="02020603050405020304" pitchFamily="18" charset="0"/>
                <a:cs typeface="Times New Roman" panose="02020603050405020304" pitchFamily="18" charset="0"/>
              </a:rPr>
              <a:t>Hudson v. Palmer</a:t>
            </a:r>
            <a:r>
              <a:rPr lang="en-US" sz="2400" dirty="0">
                <a:solidFill>
                  <a:schemeClr val="tx2"/>
                </a:solidFill>
                <a:ea typeface="Times New Roman" panose="02020603050405020304" pitchFamily="18" charset="0"/>
                <a:cs typeface="Times New Roman" panose="02020603050405020304" pitchFamily="18" charset="0"/>
              </a:rPr>
              <a:t>, 46 U.S. 517 (1984), the Supreme Court upheld the right of prison officials to search a </a:t>
            </a:r>
            <a:r>
              <a:rPr lang="en-US" sz="2400" b="1" dirty="0">
                <a:solidFill>
                  <a:schemeClr val="tx2"/>
                </a:solidFill>
                <a:ea typeface="Times New Roman" panose="02020603050405020304" pitchFamily="18" charset="0"/>
                <a:cs typeface="Times New Roman" panose="02020603050405020304" pitchFamily="18" charset="0"/>
              </a:rPr>
              <a:t>prisoner's cell and seize property</a:t>
            </a:r>
            <a:r>
              <a:rPr lang="en-US" sz="2400" dirty="0">
                <a:solidFill>
                  <a:schemeClr val="tx2"/>
                </a:solidFill>
                <a:ea typeface="Times New Roman" panose="02020603050405020304" pitchFamily="18" charset="0"/>
                <a:cs typeface="Times New Roman" panose="02020603050405020304" pitchFamily="18" charset="0"/>
              </a:rPr>
              <a:t>. “The recognition of privacy rights for prisoners in their individual cells,” the Court recognized, “simply cannot be reconciled with the concept of incarceration and the needs and objectives of penal institutions.”</a:t>
            </a:r>
            <a:endParaRPr lang="en-US" sz="2400" dirty="0">
              <a:solidFill>
                <a:schemeClr val="tx2"/>
              </a:solidFill>
              <a:ea typeface="Calibri" panose="020F0502020204030204" pitchFamily="34" charset="0"/>
              <a:cs typeface="Times New Roman" panose="02020603050405020304" pitchFamily="18" charset="0"/>
            </a:endParaRPr>
          </a:p>
          <a:p>
            <a:pPr marL="0" indent="0" fontAlgn="base">
              <a:lnSpc>
                <a:spcPct val="115000"/>
              </a:lnSpc>
              <a:spcBef>
                <a:spcPts val="0"/>
              </a:spcBef>
              <a:buNone/>
            </a:pPr>
            <a:r>
              <a:rPr lang="en-US" sz="2400" dirty="0">
                <a:ea typeface="Times New Roman" panose="02020603050405020304" pitchFamily="18" charset="0"/>
                <a:cs typeface="Times New Roman" panose="02020603050405020304" pitchFamily="18" charset="0"/>
              </a:rPr>
              <a:t> 		</a:t>
            </a:r>
            <a:endParaRPr lang="en-US" sz="2400" dirty="0"/>
          </a:p>
        </p:txBody>
      </p:sp>
      <p:sp>
        <p:nvSpPr>
          <p:cNvPr id="5" name="Content Placeholder 4">
            <a:extLst>
              <a:ext uri="{FF2B5EF4-FFF2-40B4-BE49-F238E27FC236}">
                <a16:creationId xmlns:a16="http://schemas.microsoft.com/office/drawing/2014/main" id="{AA204D1E-3A35-0142-8E63-11DAF2924EA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851103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08001" y="1008918"/>
            <a:ext cx="6447501" cy="305533"/>
          </a:xfrm>
        </p:spPr>
        <p:txBody>
          <a:bodyPr>
            <a:normAutofit fontScale="90000"/>
          </a:bodyPr>
          <a:lstStyle/>
          <a:p>
            <a:endParaRPr lang="en-US" dirty="0"/>
          </a:p>
        </p:txBody>
      </p:sp>
      <p:sp>
        <p:nvSpPr>
          <p:cNvPr id="3" name="Content Placeholder 2"/>
          <p:cNvSpPr>
            <a:spLocks noGrp="1"/>
          </p:cNvSpPr>
          <p:nvPr>
            <p:ph idx="1"/>
          </p:nvPr>
        </p:nvSpPr>
        <p:spPr>
          <a:xfrm>
            <a:off x="178045" y="738554"/>
            <a:ext cx="8796704" cy="6043246"/>
          </a:xfrm>
        </p:spPr>
        <p:txBody>
          <a:bodyPr>
            <a:noAutofit/>
          </a:bodyPr>
          <a:lstStyle/>
          <a:p>
            <a:pPr marL="0" indent="0" fontAlgn="base">
              <a:lnSpc>
                <a:spcPct val="115000"/>
              </a:lnSpc>
              <a:spcBef>
                <a:spcPts val="0"/>
              </a:spcBef>
              <a:buNone/>
            </a:pPr>
            <a:endParaRPr lang="en-US" sz="1500" dirty="0">
              <a:ea typeface="Times New Roman" panose="02020603050405020304" pitchFamily="18" charset="0"/>
              <a:cs typeface="Times New Roman" panose="02020603050405020304" pitchFamily="18" charset="0"/>
            </a:endParaRPr>
          </a:p>
          <a:p>
            <a:pPr marL="0" indent="0" fontAlgn="base">
              <a:spcBef>
                <a:spcPts val="0"/>
              </a:spcBef>
              <a:buNone/>
            </a:pPr>
            <a:endParaRPr lang="en-US" sz="1800" dirty="0">
              <a:solidFill>
                <a:schemeClr val="tx2"/>
              </a:solidFill>
              <a:ea typeface="Times New Roman" panose="02020603050405020304" pitchFamily="18" charset="0"/>
              <a:cs typeface="Times New Roman" panose="02020603050405020304" pitchFamily="18" charset="0"/>
            </a:endParaRPr>
          </a:p>
          <a:p>
            <a:pPr marL="0" indent="0" fontAlgn="base">
              <a:spcBef>
                <a:spcPts val="0"/>
              </a:spcBef>
              <a:buNone/>
            </a:pPr>
            <a:r>
              <a:rPr lang="en-US" sz="2400" dirty="0">
                <a:solidFill>
                  <a:schemeClr val="tx2"/>
                </a:solidFill>
                <a:ea typeface="Times New Roman" panose="02020603050405020304" pitchFamily="18" charset="0"/>
                <a:cs typeface="Times New Roman" panose="02020603050405020304" pitchFamily="18" charset="0"/>
              </a:rPr>
              <a:t>Courts have allowed jails and prisons to operate with certain reasonable parameters in mind:</a:t>
            </a:r>
            <a:endParaRPr lang="en-US" sz="2400" dirty="0">
              <a:solidFill>
                <a:schemeClr val="tx2"/>
              </a:solidFill>
              <a:ea typeface="Calibri" panose="020F0502020204030204" pitchFamily="34" charset="0"/>
              <a:cs typeface="Times New Roman" panose="02020603050405020304" pitchFamily="18" charset="0"/>
            </a:endParaRPr>
          </a:p>
          <a:p>
            <a:pPr fontAlgn="base">
              <a:spcBef>
                <a:spcPts val="0"/>
              </a:spcBef>
              <a:buFont typeface="Symbol" panose="05050102010706020507" pitchFamily="18" charset="2"/>
              <a:buChar char=""/>
            </a:pPr>
            <a:r>
              <a:rPr lang="en-US" sz="2400" dirty="0">
                <a:solidFill>
                  <a:schemeClr val="tx2"/>
                </a:solidFill>
                <a:ea typeface="Times New Roman" panose="02020603050405020304" pitchFamily="18" charset="0"/>
                <a:cs typeface="Times New Roman" panose="02020603050405020304" pitchFamily="18" charset="0"/>
              </a:rPr>
              <a:t>Maintaining institutional security and preserving internal order and discipline are essential goals that </a:t>
            </a:r>
            <a:r>
              <a:rPr lang="en-US" sz="2400" i="1" dirty="0">
                <a:solidFill>
                  <a:schemeClr val="tx2"/>
                </a:solidFill>
                <a:ea typeface="Times New Roman" panose="02020603050405020304" pitchFamily="18" charset="0"/>
                <a:cs typeface="Times New Roman" panose="02020603050405020304" pitchFamily="18" charset="0"/>
              </a:rPr>
              <a:t>may require limiting the constitutional rights of both convicted prisoners and pretrial detainees. </a:t>
            </a:r>
            <a:endParaRPr lang="en-US" sz="2400" i="1" dirty="0">
              <a:solidFill>
                <a:schemeClr val="tx2"/>
              </a:solidFill>
              <a:ea typeface="Calibri" panose="020F0502020204030204" pitchFamily="34" charset="0"/>
              <a:cs typeface="Times New Roman" panose="02020603050405020304" pitchFamily="18" charset="0"/>
            </a:endParaRPr>
          </a:p>
          <a:p>
            <a:pPr fontAlgn="base">
              <a:spcBef>
                <a:spcPts val="0"/>
              </a:spcBef>
              <a:buFont typeface="Symbol" panose="05050102010706020507" pitchFamily="18" charset="2"/>
              <a:buChar char=""/>
            </a:pPr>
            <a:r>
              <a:rPr lang="en-US" sz="2400" dirty="0">
                <a:solidFill>
                  <a:schemeClr val="tx2"/>
                </a:solidFill>
                <a:ea typeface="Times New Roman" panose="02020603050405020304" pitchFamily="18" charset="0"/>
                <a:cs typeface="Times New Roman" panose="02020603050405020304" pitchFamily="18" charset="0"/>
              </a:rPr>
              <a:t>Because problems arise in the daily operation of a corrections facility which are not susceptible to easy solutions, officials are afforded </a:t>
            </a:r>
            <a:r>
              <a:rPr lang="en-US" sz="2400" b="1" dirty="0">
                <a:solidFill>
                  <a:schemeClr val="tx2"/>
                </a:solidFill>
                <a:ea typeface="Times New Roman" panose="02020603050405020304" pitchFamily="18" charset="0"/>
                <a:cs typeface="Times New Roman" panose="02020603050405020304" pitchFamily="18" charset="0"/>
              </a:rPr>
              <a:t>“</a:t>
            </a:r>
            <a:r>
              <a:rPr lang="en-US" sz="2400" b="1" i="1" dirty="0">
                <a:solidFill>
                  <a:schemeClr val="tx2"/>
                </a:solidFill>
                <a:ea typeface="Times New Roman" panose="02020603050405020304" pitchFamily="18" charset="0"/>
                <a:cs typeface="Times New Roman" panose="02020603050405020304" pitchFamily="18" charset="0"/>
              </a:rPr>
              <a:t>wide-ranging deference</a:t>
            </a:r>
            <a:r>
              <a:rPr lang="en-US" sz="2400" dirty="0">
                <a:solidFill>
                  <a:schemeClr val="tx2"/>
                </a:solidFill>
                <a:ea typeface="Times New Roman" panose="02020603050405020304" pitchFamily="18" charset="0"/>
                <a:cs typeface="Times New Roman" panose="02020603050405020304" pitchFamily="18" charset="0"/>
              </a:rPr>
              <a:t>” in adopting and carrying out policies and practices that, </a:t>
            </a:r>
            <a:r>
              <a:rPr lang="en-US" sz="2400" u="sng" dirty="0">
                <a:solidFill>
                  <a:schemeClr val="tx2"/>
                </a:solidFill>
                <a:ea typeface="Times New Roman" panose="02020603050405020304" pitchFamily="18" charset="0"/>
                <a:cs typeface="Times New Roman" panose="02020603050405020304" pitchFamily="18" charset="0"/>
              </a:rPr>
              <a:t>in the judgment of those officials</a:t>
            </a:r>
            <a:r>
              <a:rPr lang="en-US" sz="2400" dirty="0">
                <a:solidFill>
                  <a:schemeClr val="tx2"/>
                </a:solidFill>
                <a:ea typeface="Times New Roman" panose="02020603050405020304" pitchFamily="18" charset="0"/>
                <a:cs typeface="Times New Roman" panose="02020603050405020304" pitchFamily="18" charset="0"/>
              </a:rPr>
              <a:t>, are needed to preserve internal order and discipline and to maintain institutional security.</a:t>
            </a:r>
            <a:endParaRPr lang="en-US" sz="2400" dirty="0">
              <a:solidFill>
                <a:schemeClr val="tx2"/>
              </a:solidFill>
              <a:ea typeface="Calibri" panose="020F0502020204030204" pitchFamily="34" charset="0"/>
              <a:cs typeface="Times New Roman" panose="02020603050405020304" pitchFamily="18" charset="0"/>
            </a:endParaRPr>
          </a:p>
          <a:p>
            <a:pPr marL="109728" indent="0">
              <a:buNone/>
            </a:pPr>
            <a:endParaRPr lang="en-US" sz="1800" dirty="0"/>
          </a:p>
        </p:txBody>
      </p:sp>
    </p:spTree>
    <p:extLst>
      <p:ext uri="{BB962C8B-B14F-4D97-AF65-F5344CB8AC3E}">
        <p14:creationId xmlns:p14="http://schemas.microsoft.com/office/powerpoint/2010/main" val="2045414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0692-C190-174E-B4F5-C9C7AB621A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BC1BC0-6B4E-4A42-8D13-A2993386F2CD}"/>
              </a:ext>
            </a:extLst>
          </p:cNvPr>
          <p:cNvSpPr>
            <a:spLocks noGrp="1"/>
          </p:cNvSpPr>
          <p:nvPr>
            <p:ph idx="1"/>
          </p:nvPr>
        </p:nvSpPr>
        <p:spPr/>
        <p:txBody>
          <a:bodyPr/>
          <a:lstStyle/>
          <a:p>
            <a:r>
              <a:rPr lang="en-US" sz="2800" dirty="0">
                <a:solidFill>
                  <a:schemeClr val="tx2"/>
                </a:solidFill>
                <a:ea typeface="Calibri" panose="020F0502020204030204" pitchFamily="34" charset="0"/>
                <a:cs typeface="Times New Roman" panose="02020603050405020304" pitchFamily="18" charset="0"/>
              </a:rPr>
              <a:t>While an inmate </a:t>
            </a:r>
            <a:r>
              <a:rPr lang="en-US" sz="2800" b="1" dirty="0">
                <a:solidFill>
                  <a:schemeClr val="tx2"/>
                </a:solidFill>
                <a:ea typeface="Calibri" panose="020F0502020204030204" pitchFamily="34" charset="0"/>
                <a:cs typeface="Times New Roman" panose="02020603050405020304" pitchFamily="18" charset="0"/>
              </a:rPr>
              <a:t>may not have a reasonable expectation of privacy </a:t>
            </a:r>
            <a:r>
              <a:rPr lang="en-US" sz="2800" dirty="0">
                <a:solidFill>
                  <a:schemeClr val="tx2"/>
                </a:solidFill>
                <a:ea typeface="Calibri" panose="020F0502020204030204" pitchFamily="34" charset="0"/>
                <a:cs typeface="Times New Roman" panose="02020603050405020304" pitchFamily="18" charset="0"/>
              </a:rPr>
              <a:t>or may not enjoy an unlimited exercise of certain constitutional rights due to his or her detention, this does not mean that the individual is without a remedy for harassing conduct on the part of officials unrelated to prison or jail needs.  </a:t>
            </a:r>
          </a:p>
          <a:p>
            <a:endParaRPr lang="en-US" dirty="0"/>
          </a:p>
        </p:txBody>
      </p:sp>
    </p:spTree>
    <p:extLst>
      <p:ext uri="{BB962C8B-B14F-4D97-AF65-F5344CB8AC3E}">
        <p14:creationId xmlns:p14="http://schemas.microsoft.com/office/powerpoint/2010/main" val="319459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9021-68B7-5145-A61B-32A3F61DDFE7}"/>
              </a:ext>
            </a:extLst>
          </p:cNvPr>
          <p:cNvSpPr>
            <a:spLocks noGrp="1"/>
          </p:cNvSpPr>
          <p:nvPr>
            <p:ph type="title"/>
          </p:nvPr>
        </p:nvSpPr>
        <p:spPr/>
        <p:txBody>
          <a:bodyPr/>
          <a:lstStyle/>
          <a:p>
            <a:r>
              <a:rPr lang="en-US" dirty="0"/>
              <a:t>Balancing </a:t>
            </a:r>
          </a:p>
        </p:txBody>
      </p:sp>
      <p:sp>
        <p:nvSpPr>
          <p:cNvPr id="3" name="Content Placeholder 2">
            <a:extLst>
              <a:ext uri="{FF2B5EF4-FFF2-40B4-BE49-F238E27FC236}">
                <a16:creationId xmlns:a16="http://schemas.microsoft.com/office/drawing/2014/main" id="{02266EB1-9884-4F40-924D-793E2303ADDF}"/>
              </a:ext>
            </a:extLst>
          </p:cNvPr>
          <p:cNvSpPr>
            <a:spLocks noGrp="1"/>
          </p:cNvSpPr>
          <p:nvPr>
            <p:ph idx="1"/>
          </p:nvPr>
        </p:nvSpPr>
        <p:spPr/>
        <p:txBody>
          <a:bodyPr>
            <a:normAutofit/>
          </a:bodyPr>
          <a:lstStyle/>
          <a:p>
            <a:pPr marL="109728" indent="0">
              <a:buNone/>
            </a:pPr>
            <a:r>
              <a:rPr lang="en-US" dirty="0">
                <a:solidFill>
                  <a:schemeClr val="bg2">
                    <a:lumMod val="25000"/>
                  </a:schemeClr>
                </a:solidFill>
              </a:rPr>
              <a:t>Balancing the privacy interests of the individual with the institution “significant and legitimate security interests”.</a:t>
            </a:r>
            <a:r>
              <a:rPr lang="en-US" dirty="0">
                <a:solidFill>
                  <a:srgbClr val="002060"/>
                </a:solidFill>
              </a:rPr>
              <a:t> </a:t>
            </a:r>
          </a:p>
          <a:p>
            <a:r>
              <a:rPr lang="en-US" dirty="0">
                <a:solidFill>
                  <a:srgbClr val="002060"/>
                </a:solidFill>
              </a:rPr>
              <a:t>Rationale (justification) </a:t>
            </a:r>
          </a:p>
          <a:p>
            <a:r>
              <a:rPr lang="en-US" dirty="0">
                <a:solidFill>
                  <a:srgbClr val="002060"/>
                </a:solidFill>
              </a:rPr>
              <a:t>Scope </a:t>
            </a:r>
          </a:p>
          <a:p>
            <a:r>
              <a:rPr lang="en-US" dirty="0">
                <a:solidFill>
                  <a:srgbClr val="002060"/>
                </a:solidFill>
              </a:rPr>
              <a:t>Manner (privacy)</a:t>
            </a:r>
          </a:p>
          <a:p>
            <a:pPr marL="109728" indent="0">
              <a:buNone/>
            </a:pPr>
            <a:r>
              <a:rPr lang="en-US" dirty="0">
                <a:solidFill>
                  <a:srgbClr val="002060"/>
                </a:solidFill>
              </a:rPr>
              <a:t>The more invasive the search, the greater the rationale and scrutiny</a:t>
            </a:r>
          </a:p>
        </p:txBody>
      </p:sp>
    </p:spTree>
    <p:extLst>
      <p:ext uri="{BB962C8B-B14F-4D97-AF65-F5344CB8AC3E}">
        <p14:creationId xmlns:p14="http://schemas.microsoft.com/office/powerpoint/2010/main" val="2540907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9021-68B7-5145-A61B-32A3F61DDFE7}"/>
              </a:ext>
            </a:extLst>
          </p:cNvPr>
          <p:cNvSpPr>
            <a:spLocks noGrp="1"/>
          </p:cNvSpPr>
          <p:nvPr>
            <p:ph type="title"/>
          </p:nvPr>
        </p:nvSpPr>
        <p:spPr/>
        <p:txBody>
          <a:bodyPr>
            <a:normAutofit fontScale="90000"/>
          </a:bodyPr>
          <a:lstStyle/>
          <a:p>
            <a:r>
              <a:rPr lang="en-US" dirty="0"/>
              <a:t>Types of Searches:  </a:t>
            </a:r>
            <a:r>
              <a:rPr lang="en-US" b="1" dirty="0"/>
              <a:t>Check Your Individual State Statutes </a:t>
            </a:r>
          </a:p>
        </p:txBody>
      </p:sp>
      <p:sp>
        <p:nvSpPr>
          <p:cNvPr id="3" name="Content Placeholder 2">
            <a:extLst>
              <a:ext uri="{FF2B5EF4-FFF2-40B4-BE49-F238E27FC236}">
                <a16:creationId xmlns:a16="http://schemas.microsoft.com/office/drawing/2014/main" id="{02266EB1-9884-4F40-924D-793E2303ADDF}"/>
              </a:ext>
            </a:extLst>
          </p:cNvPr>
          <p:cNvSpPr>
            <a:spLocks noGrp="1"/>
          </p:cNvSpPr>
          <p:nvPr>
            <p:ph idx="1"/>
          </p:nvPr>
        </p:nvSpPr>
        <p:spPr/>
        <p:txBody>
          <a:bodyPr>
            <a:normAutofit fontScale="70000" lnSpcReduction="20000"/>
          </a:bodyPr>
          <a:lstStyle/>
          <a:p>
            <a:pPr marL="109728" indent="0">
              <a:buNone/>
            </a:pPr>
            <a:r>
              <a:rPr lang="en-US" b="1" u="none" strike="noStrike" dirty="0">
                <a:solidFill>
                  <a:schemeClr val="tx2">
                    <a:lumMod val="75000"/>
                  </a:schemeClr>
                </a:solidFill>
                <a:effectLst/>
              </a:rPr>
              <a:t>Pat-Down Searches:</a:t>
            </a:r>
            <a:r>
              <a:rPr lang="en-US" b="0" u="none" strike="noStrike" dirty="0">
                <a:solidFill>
                  <a:schemeClr val="tx2">
                    <a:lumMod val="75000"/>
                  </a:schemeClr>
                </a:solidFill>
                <a:effectLst/>
              </a:rPr>
              <a:t> Physical Touching:</a:t>
            </a:r>
          </a:p>
          <a:p>
            <a:pPr marL="109728" indent="0">
              <a:buNone/>
            </a:pPr>
            <a:r>
              <a:rPr lang="en-US" b="0" u="none" strike="noStrike" dirty="0">
                <a:solidFill>
                  <a:schemeClr val="tx2">
                    <a:lumMod val="75000"/>
                  </a:schemeClr>
                </a:solidFill>
                <a:effectLst/>
              </a:rPr>
              <a:t>The least intrusive method. Involves a clothed search by running hands over the body. </a:t>
            </a:r>
          </a:p>
          <a:p>
            <a:pPr marL="109728" indent="0">
              <a:buNone/>
            </a:pPr>
            <a:endParaRPr lang="en-US" dirty="0">
              <a:solidFill>
                <a:schemeClr val="tx2">
                  <a:lumMod val="75000"/>
                </a:schemeClr>
              </a:solidFill>
            </a:endParaRPr>
          </a:p>
          <a:p>
            <a:pPr marL="109728" indent="0">
              <a:buNone/>
            </a:pPr>
            <a:r>
              <a:rPr lang="en-US" b="1" u="none" strike="noStrike" dirty="0">
                <a:solidFill>
                  <a:schemeClr val="tx2">
                    <a:lumMod val="75000"/>
                  </a:schemeClr>
                </a:solidFill>
                <a:effectLst/>
              </a:rPr>
              <a:t>Strip Searches:</a:t>
            </a:r>
            <a:r>
              <a:rPr lang="en-US" b="0" u="none" strike="noStrike" dirty="0">
                <a:solidFill>
                  <a:schemeClr val="tx2">
                    <a:lumMod val="75000"/>
                  </a:schemeClr>
                </a:solidFill>
                <a:effectLst/>
              </a:rPr>
              <a:t> Visual – No Touching:</a:t>
            </a:r>
          </a:p>
          <a:p>
            <a:pPr marL="109728" indent="0">
              <a:buNone/>
            </a:pPr>
            <a:r>
              <a:rPr lang="en-US" b="0" u="none" strike="noStrike" dirty="0">
                <a:solidFill>
                  <a:schemeClr val="tx2">
                    <a:lumMod val="75000"/>
                  </a:schemeClr>
                </a:solidFill>
                <a:effectLst/>
              </a:rPr>
              <a:t>Involves the removal of some or all clothing for a visual inspection of the naked body, including visual inspections of body cavities. </a:t>
            </a:r>
          </a:p>
          <a:p>
            <a:pPr marL="109728" indent="0">
              <a:buNone/>
            </a:pPr>
            <a:endParaRPr lang="en-US" b="1" u="none" strike="noStrike" dirty="0">
              <a:solidFill>
                <a:schemeClr val="tx2">
                  <a:lumMod val="75000"/>
                </a:schemeClr>
              </a:solidFill>
              <a:effectLst/>
            </a:endParaRPr>
          </a:p>
          <a:p>
            <a:pPr marL="109728" indent="0">
              <a:buNone/>
            </a:pPr>
            <a:r>
              <a:rPr lang="en-US" b="1" u="none" strike="noStrike" dirty="0">
                <a:solidFill>
                  <a:schemeClr val="tx2">
                    <a:lumMod val="75000"/>
                  </a:schemeClr>
                </a:solidFill>
                <a:effectLst/>
              </a:rPr>
              <a:t>Body Cavity Searches:</a:t>
            </a:r>
            <a:r>
              <a:rPr lang="en-US" b="0" u="none" strike="noStrike" dirty="0">
                <a:solidFill>
                  <a:schemeClr val="tx2">
                    <a:lumMod val="75000"/>
                  </a:schemeClr>
                </a:solidFill>
                <a:effectLst/>
              </a:rPr>
              <a:t> Probing</a:t>
            </a:r>
          </a:p>
          <a:p>
            <a:pPr marL="109728" indent="0">
              <a:buNone/>
            </a:pPr>
            <a:r>
              <a:rPr lang="en-US" b="0" u="none" strike="noStrike" dirty="0">
                <a:solidFill>
                  <a:schemeClr val="tx2">
                    <a:lumMod val="75000"/>
                  </a:schemeClr>
                </a:solidFill>
                <a:effectLst/>
              </a:rPr>
              <a:t>The most invasive search, involving the physical probing or digital inspection. This requires a high degree of individualized suspicion or a search warrant, and is often required by policy to be performed by licensed medical professionals rather than correctional staff</a:t>
            </a:r>
            <a:endParaRPr lang="en-US" dirty="0">
              <a:solidFill>
                <a:schemeClr val="tx2">
                  <a:lumMod val="75000"/>
                </a:schemeClr>
              </a:solidFill>
            </a:endParaRPr>
          </a:p>
        </p:txBody>
      </p:sp>
    </p:spTree>
    <p:extLst>
      <p:ext uri="{BB962C8B-B14F-4D97-AF65-F5344CB8AC3E}">
        <p14:creationId xmlns:p14="http://schemas.microsoft.com/office/powerpoint/2010/main" val="50541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73CC-A823-F548-B2CC-F74D6A97B814}"/>
              </a:ext>
            </a:extLst>
          </p:cNvPr>
          <p:cNvSpPr>
            <a:spLocks noGrp="1"/>
          </p:cNvSpPr>
          <p:nvPr>
            <p:ph type="title"/>
          </p:nvPr>
        </p:nvSpPr>
        <p:spPr>
          <a:xfrm>
            <a:off x="1485900" y="1314450"/>
            <a:ext cx="6172200" cy="1085850"/>
          </a:xfrm>
        </p:spPr>
        <p:txBody>
          <a:bodyPr>
            <a:normAutofit fontScale="90000"/>
          </a:bodyPr>
          <a:lstStyle/>
          <a:p>
            <a:pPr algn="ctr"/>
            <a:r>
              <a:rPr lang="en-US" dirty="0"/>
              <a:t>I May Want To, But I Can’t</a:t>
            </a:r>
            <a:r>
              <a:rPr lang="en-US" dirty="0">
                <a:sym typeface="Wingdings" pitchFamily="2" charset="2"/>
              </a:rPr>
              <a:t></a:t>
            </a:r>
            <a:br>
              <a:rPr lang="en-US" dirty="0">
                <a:sym typeface="Wingdings" pitchFamily="2" charset="2"/>
              </a:rPr>
            </a:br>
            <a:r>
              <a:rPr lang="en-US" dirty="0">
                <a:sym typeface="Wingdings" pitchFamily="2" charset="2"/>
              </a:rPr>
              <a:t>Give Legal Advice </a:t>
            </a:r>
            <a:endParaRPr lang="en-US" dirty="0"/>
          </a:p>
        </p:txBody>
      </p:sp>
      <p:sp>
        <p:nvSpPr>
          <p:cNvPr id="3" name="Content Placeholder 2">
            <a:extLst>
              <a:ext uri="{FF2B5EF4-FFF2-40B4-BE49-F238E27FC236}">
                <a16:creationId xmlns:a16="http://schemas.microsoft.com/office/drawing/2014/main" id="{228CDCA3-764F-D14E-A072-4EC5B5265681}"/>
              </a:ext>
            </a:extLst>
          </p:cNvPr>
          <p:cNvSpPr>
            <a:spLocks noGrp="1"/>
          </p:cNvSpPr>
          <p:nvPr>
            <p:ph idx="1"/>
          </p:nvPr>
        </p:nvSpPr>
        <p:spPr>
          <a:xfrm>
            <a:off x="628650" y="2603897"/>
            <a:ext cx="7886700" cy="2886075"/>
          </a:xfrm>
        </p:spPr>
        <p:txBody>
          <a:bodyPr>
            <a:normAutofit fontScale="85000" lnSpcReduction="10000"/>
          </a:bodyPr>
          <a:lstStyle/>
          <a:p>
            <a:pPr marL="82296" indent="0">
              <a:buNone/>
            </a:pPr>
            <a:r>
              <a:rPr lang="en-US" dirty="0">
                <a:solidFill>
                  <a:schemeClr val="tx2"/>
                </a:solidFill>
              </a:rPr>
              <a:t>The information contained herein is to be used solely for training purposes and </a:t>
            </a:r>
            <a:r>
              <a:rPr lang="en-US" b="1" dirty="0">
                <a:solidFill>
                  <a:schemeClr val="tx2"/>
                </a:solidFill>
              </a:rPr>
              <a:t>shall not be construed as legal advice.</a:t>
            </a:r>
            <a:r>
              <a:rPr lang="en-US" dirty="0">
                <a:solidFill>
                  <a:schemeClr val="tx2"/>
                </a:solidFill>
              </a:rPr>
              <a:t>  Users of these materials should consult legal counsel to determine how the law of their individual jurisdiction affect the application of these materials to their individual circumstances.  Legal requirements may vary in individual jurisdictions and may be modified by new rulings.</a:t>
            </a:r>
          </a:p>
          <a:p>
            <a:endParaRPr lang="en-US" dirty="0"/>
          </a:p>
        </p:txBody>
      </p:sp>
    </p:spTree>
    <p:extLst>
      <p:ext uri="{BB962C8B-B14F-4D97-AF65-F5344CB8AC3E}">
        <p14:creationId xmlns:p14="http://schemas.microsoft.com/office/powerpoint/2010/main" val="310299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2A55-4567-5FAE-0118-A1A40A7C4C17}"/>
              </a:ext>
            </a:extLst>
          </p:cNvPr>
          <p:cNvSpPr>
            <a:spLocks noGrp="1"/>
          </p:cNvSpPr>
          <p:nvPr>
            <p:ph type="title"/>
          </p:nvPr>
        </p:nvSpPr>
        <p:spPr>
          <a:xfrm flipV="1">
            <a:off x="508001" y="1195917"/>
            <a:ext cx="6447501" cy="11853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1574D16-B568-1AC4-83D3-A76091A29BBD}"/>
              </a:ext>
            </a:extLst>
          </p:cNvPr>
          <p:cNvSpPr>
            <a:spLocks noGrp="1"/>
          </p:cNvSpPr>
          <p:nvPr>
            <p:ph idx="1"/>
          </p:nvPr>
        </p:nvSpPr>
        <p:spPr>
          <a:xfrm>
            <a:off x="262467" y="1102784"/>
            <a:ext cx="8627533" cy="4639733"/>
          </a:xfrm>
        </p:spPr>
        <p:txBody>
          <a:bodyPr>
            <a:normAutofit lnSpcReduction="10000"/>
          </a:bodyPr>
          <a:lstStyle/>
          <a:p>
            <a:pPr marL="0" indent="0">
              <a:buNone/>
            </a:pPr>
            <a:endParaRPr lang="en-US" sz="2100" dirty="0">
              <a:ea typeface="Calibri" panose="020F0502020204030204" pitchFamily="34" charset="0"/>
              <a:cs typeface="Times New Roman" panose="02020603050405020304" pitchFamily="18" charset="0"/>
            </a:endParaRPr>
          </a:p>
          <a:p>
            <a:pPr marL="0" indent="0">
              <a:buNone/>
            </a:pPr>
            <a:endParaRPr lang="en-US" sz="3200" dirty="0">
              <a:solidFill>
                <a:schemeClr val="tx2"/>
              </a:solidFill>
              <a:ea typeface="Calibri" panose="020F0502020204030204" pitchFamily="34" charset="0"/>
              <a:cs typeface="Times New Roman" panose="02020603050405020304" pitchFamily="18" charset="0"/>
            </a:endParaRPr>
          </a:p>
          <a:p>
            <a:pPr marL="0" indent="0">
              <a:buNone/>
            </a:pPr>
            <a:r>
              <a:rPr lang="en-US" sz="3200" b="1" i="1" dirty="0">
                <a:solidFill>
                  <a:schemeClr val="tx2"/>
                </a:solidFill>
                <a:ea typeface="Calibri" panose="020F0502020204030204" pitchFamily="34" charset="0"/>
                <a:cs typeface="Times New Roman" panose="02020603050405020304" pitchFamily="18" charset="0"/>
              </a:rPr>
              <a:t>Florence v. Bd. of Chosen Freeholders of the County of Burlington</a:t>
            </a:r>
            <a:r>
              <a:rPr lang="en-US" sz="3200" dirty="0">
                <a:solidFill>
                  <a:schemeClr val="tx2"/>
                </a:solidFill>
                <a:ea typeface="Calibri" panose="020F0502020204030204" pitchFamily="34" charset="0"/>
                <a:cs typeface="Times New Roman" panose="02020603050405020304" pitchFamily="18" charset="0"/>
              </a:rPr>
              <a:t>, 132 S. Ct. 1510 (2012): In </a:t>
            </a:r>
            <a:r>
              <a:rPr lang="en-US" sz="3200" i="1" dirty="0">
                <a:solidFill>
                  <a:schemeClr val="tx2"/>
                </a:solidFill>
                <a:ea typeface="Calibri" panose="020F0502020204030204" pitchFamily="34" charset="0"/>
                <a:cs typeface="Times New Roman" panose="02020603050405020304" pitchFamily="18" charset="0"/>
              </a:rPr>
              <a:t>Florence, </a:t>
            </a:r>
            <a:r>
              <a:rPr lang="en-US" sz="3200" dirty="0">
                <a:solidFill>
                  <a:schemeClr val="tx2"/>
                </a:solidFill>
                <a:ea typeface="Calibri" panose="020F0502020204030204" pitchFamily="34" charset="0"/>
                <a:cs typeface="Times New Roman" panose="02020603050405020304" pitchFamily="18" charset="0"/>
              </a:rPr>
              <a:t>a narrow</a:t>
            </a:r>
            <a:r>
              <a:rPr lang="en-US" sz="3200" i="1" dirty="0">
                <a:solidFill>
                  <a:schemeClr val="tx2"/>
                </a:solidFill>
                <a:ea typeface="Calibri" panose="020F0502020204030204" pitchFamily="34" charset="0"/>
                <a:cs typeface="Times New Roman" panose="02020603050405020304" pitchFamily="18" charset="0"/>
              </a:rPr>
              <a:t> </a:t>
            </a:r>
            <a:r>
              <a:rPr lang="en-US" sz="3200" dirty="0">
                <a:solidFill>
                  <a:schemeClr val="tx2"/>
                </a:solidFill>
                <a:ea typeface="Calibri" panose="020F0502020204030204" pitchFamily="34" charset="0"/>
                <a:cs typeface="Times New Roman" panose="02020603050405020304" pitchFamily="18" charset="0"/>
              </a:rPr>
              <a:t>majority of the Supreme Court determined that </a:t>
            </a:r>
            <a:r>
              <a:rPr lang="en-US" sz="3200" b="1" i="1" dirty="0">
                <a:solidFill>
                  <a:schemeClr val="tx2"/>
                </a:solidFill>
                <a:ea typeface="Calibri" panose="020F0502020204030204" pitchFamily="34" charset="0"/>
                <a:cs typeface="Times New Roman" panose="02020603050405020304" pitchFamily="18" charset="0"/>
              </a:rPr>
              <a:t>deference to the judgment and discretion of correctional officers was required </a:t>
            </a:r>
            <a:r>
              <a:rPr lang="en-US" sz="3200" b="1" dirty="0">
                <a:solidFill>
                  <a:schemeClr val="tx2"/>
                </a:solidFill>
                <a:ea typeface="Calibri" panose="020F0502020204030204" pitchFamily="34" charset="0"/>
                <a:cs typeface="Times New Roman" panose="02020603050405020304" pitchFamily="18" charset="0"/>
              </a:rPr>
              <a:t>in order to maintain safety for both staff and inmate populations. </a:t>
            </a:r>
          </a:p>
          <a:p>
            <a:endParaRPr lang="en-US" dirty="0"/>
          </a:p>
        </p:txBody>
      </p:sp>
    </p:spTree>
    <p:extLst>
      <p:ext uri="{BB962C8B-B14F-4D97-AF65-F5344CB8AC3E}">
        <p14:creationId xmlns:p14="http://schemas.microsoft.com/office/powerpoint/2010/main" val="174062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2A55-4567-5FAE-0118-A1A40A7C4C17}"/>
              </a:ext>
            </a:extLst>
          </p:cNvPr>
          <p:cNvSpPr>
            <a:spLocks noGrp="1"/>
          </p:cNvSpPr>
          <p:nvPr>
            <p:ph type="title"/>
          </p:nvPr>
        </p:nvSpPr>
        <p:spPr>
          <a:xfrm flipV="1">
            <a:off x="508001" y="1195917"/>
            <a:ext cx="6447501" cy="11853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1574D16-B568-1AC4-83D3-A76091A29BBD}"/>
              </a:ext>
            </a:extLst>
          </p:cNvPr>
          <p:cNvSpPr>
            <a:spLocks noGrp="1"/>
          </p:cNvSpPr>
          <p:nvPr>
            <p:ph idx="1"/>
          </p:nvPr>
        </p:nvSpPr>
        <p:spPr>
          <a:xfrm>
            <a:off x="262467" y="1102784"/>
            <a:ext cx="8627533" cy="5755216"/>
          </a:xfrm>
        </p:spPr>
        <p:txBody>
          <a:bodyPr>
            <a:normAutofit/>
          </a:bodyPr>
          <a:lstStyle/>
          <a:p>
            <a:pPr marL="0" indent="0">
              <a:buNone/>
            </a:pPr>
            <a:endParaRPr lang="en-US" sz="2100" dirty="0">
              <a:ea typeface="Calibri" panose="020F0502020204030204" pitchFamily="34" charset="0"/>
              <a:cs typeface="Times New Roman" panose="02020603050405020304" pitchFamily="18" charset="0"/>
            </a:endParaRPr>
          </a:p>
          <a:p>
            <a:pPr marL="0" indent="0">
              <a:buNone/>
            </a:pPr>
            <a:r>
              <a:rPr lang="en-US" sz="2100" dirty="0">
                <a:solidFill>
                  <a:schemeClr val="tx2"/>
                </a:solidFill>
                <a:ea typeface="Calibri" panose="020F0502020204030204" pitchFamily="34" charset="0"/>
                <a:cs typeface="Times New Roman" panose="02020603050405020304" pitchFamily="18" charset="0"/>
              </a:rPr>
              <a:t>In so holding, the Court ruled that all jail inmates may be subjected to a strip search (which should be defined as a close visual inspection, but not necessarily a body cavity search) </a:t>
            </a:r>
            <a:r>
              <a:rPr lang="en-US" sz="2100" u="sng" dirty="0">
                <a:solidFill>
                  <a:schemeClr val="tx2"/>
                </a:solidFill>
                <a:ea typeface="Calibri" panose="020F0502020204030204" pitchFamily="34" charset="0"/>
                <a:cs typeface="Times New Roman" panose="02020603050405020304" pitchFamily="18" charset="0"/>
              </a:rPr>
              <a:t>if</a:t>
            </a:r>
            <a:r>
              <a:rPr lang="en-US" sz="2100" dirty="0">
                <a:solidFill>
                  <a:schemeClr val="tx2"/>
                </a:solidFill>
                <a:ea typeface="Calibri" panose="020F0502020204030204" pitchFamily="34" charset="0"/>
                <a:cs typeface="Times New Roman" panose="02020603050405020304" pitchFamily="18" charset="0"/>
              </a:rPr>
              <a:t> the inmate is being processed for admission to the </a:t>
            </a:r>
            <a:r>
              <a:rPr lang="en-US" sz="2100" b="1" i="1" dirty="0">
                <a:solidFill>
                  <a:schemeClr val="tx2"/>
                </a:solidFill>
                <a:ea typeface="Calibri" panose="020F0502020204030204" pitchFamily="34" charset="0"/>
                <a:cs typeface="Times New Roman" panose="02020603050405020304" pitchFamily="18" charset="0"/>
              </a:rPr>
              <a:t>general population </a:t>
            </a:r>
            <a:r>
              <a:rPr lang="en-US" sz="2100" dirty="0">
                <a:solidFill>
                  <a:schemeClr val="tx2"/>
                </a:solidFill>
                <a:ea typeface="Calibri" panose="020F0502020204030204" pitchFamily="34" charset="0"/>
                <a:cs typeface="Times New Roman" panose="02020603050405020304" pitchFamily="18" charset="0"/>
              </a:rPr>
              <a:t>of the jail. </a:t>
            </a:r>
          </a:p>
          <a:p>
            <a:pPr marL="0" indent="0">
              <a:buNone/>
            </a:pPr>
            <a:endParaRPr lang="en-US" sz="2100" dirty="0">
              <a:solidFill>
                <a:schemeClr val="tx2"/>
              </a:solidFill>
              <a:ea typeface="Calibri" panose="020F0502020204030204" pitchFamily="34" charset="0"/>
              <a:cs typeface="Times New Roman" panose="02020603050405020304" pitchFamily="18" charset="0"/>
            </a:endParaRPr>
          </a:p>
          <a:p>
            <a:pPr marL="0" indent="0">
              <a:buNone/>
            </a:pPr>
            <a:r>
              <a:rPr lang="en-US" sz="2100" dirty="0">
                <a:solidFill>
                  <a:schemeClr val="tx2"/>
                </a:solidFill>
                <a:ea typeface="Calibri" panose="020F0502020204030204" pitchFamily="34" charset="0"/>
                <a:cs typeface="Times New Roman" panose="02020603050405020304" pitchFamily="18" charset="0"/>
              </a:rPr>
              <a:t>In such circumstances, there is no need for officials to have a search warrant or even a suspicion of the inmate having drugs, weapons, or other contraband hidden on their body. </a:t>
            </a:r>
            <a:r>
              <a:rPr lang="en-US" sz="2100" b="1" dirty="0">
                <a:solidFill>
                  <a:schemeClr val="tx2"/>
                </a:solidFill>
                <a:ea typeface="Calibri" panose="020F0502020204030204" pitchFamily="34" charset="0"/>
                <a:cs typeface="Times New Roman" panose="02020603050405020304" pitchFamily="18" charset="0"/>
              </a:rPr>
              <a:t>Rather, close visual inspections may be conducted as a matter of course for all inmates headed for the </a:t>
            </a:r>
            <a:r>
              <a:rPr lang="en-US" sz="2100" b="1" i="1" dirty="0">
                <a:solidFill>
                  <a:schemeClr val="tx2"/>
                </a:solidFill>
                <a:ea typeface="Calibri" panose="020F0502020204030204" pitchFamily="34" charset="0"/>
                <a:cs typeface="Times New Roman" panose="02020603050405020304" pitchFamily="18" charset="0"/>
              </a:rPr>
              <a:t>general population</a:t>
            </a:r>
            <a:r>
              <a:rPr lang="en-US" sz="2100" b="1" dirty="0">
                <a:solidFill>
                  <a:schemeClr val="tx2"/>
                </a:solidFill>
                <a:ea typeface="Calibri" panose="020F0502020204030204" pitchFamily="34" charset="0"/>
                <a:cs typeface="Times New Roman" panose="02020603050405020304" pitchFamily="18" charset="0"/>
              </a:rPr>
              <a:t> as part of the intake procedures of a jail.</a:t>
            </a:r>
          </a:p>
          <a:p>
            <a:pPr marL="0" indent="0">
              <a:buNone/>
            </a:pPr>
            <a:endParaRPr lang="en-US" sz="2100" dirty="0">
              <a:solidFill>
                <a:schemeClr val="tx2"/>
              </a:solidFill>
              <a:ea typeface="Calibri" panose="020F0502020204030204" pitchFamily="34" charset="0"/>
              <a:cs typeface="Times New Roman" panose="02020603050405020304" pitchFamily="18" charset="0"/>
            </a:endParaRPr>
          </a:p>
          <a:p>
            <a:pPr marL="0" indent="0">
              <a:buNone/>
            </a:pPr>
            <a:r>
              <a:rPr lang="en-US" sz="2100" b="1" dirty="0">
                <a:solidFill>
                  <a:schemeClr val="tx2"/>
                </a:solidFill>
                <a:ea typeface="Calibri" panose="020F0502020204030204" pitchFamily="34" charset="0"/>
                <a:cs typeface="Times New Roman" panose="02020603050405020304" pitchFamily="18" charset="0"/>
              </a:rPr>
              <a:t>“General population” was not defined by the Supreme Court.  </a:t>
            </a:r>
          </a:p>
          <a:p>
            <a:pPr marL="0" indent="0">
              <a:buNone/>
            </a:pPr>
            <a:endParaRPr lang="en-US" sz="2100"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67992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EEE0-5F93-043D-5DEA-658704694430}"/>
              </a:ext>
            </a:extLst>
          </p:cNvPr>
          <p:cNvSpPr>
            <a:spLocks noGrp="1"/>
          </p:cNvSpPr>
          <p:nvPr>
            <p:ph type="title"/>
          </p:nvPr>
        </p:nvSpPr>
        <p:spPr>
          <a:xfrm flipV="1">
            <a:off x="508001" y="1212850"/>
            <a:ext cx="6447501" cy="10160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643BAEE-8D07-836F-E8FB-885DC0D46974}"/>
              </a:ext>
            </a:extLst>
          </p:cNvPr>
          <p:cNvSpPr>
            <a:spLocks noGrp="1"/>
          </p:cNvSpPr>
          <p:nvPr>
            <p:ph idx="1"/>
          </p:nvPr>
        </p:nvSpPr>
        <p:spPr>
          <a:xfrm>
            <a:off x="296334" y="1212850"/>
            <a:ext cx="8619066" cy="5492750"/>
          </a:xfrm>
        </p:spPr>
        <p:txBody>
          <a:bodyPr>
            <a:normAutofit fontScale="92500"/>
          </a:bodyPr>
          <a:lstStyle/>
          <a:p>
            <a:pPr marL="0" indent="0">
              <a:lnSpc>
                <a:spcPct val="115000"/>
              </a:lnSpc>
              <a:spcBef>
                <a:spcPts val="0"/>
              </a:spcBef>
              <a:buNone/>
            </a:pPr>
            <a:r>
              <a:rPr lang="en-US" sz="1350" dirty="0">
                <a:ea typeface="Calibri" panose="020F0502020204030204" pitchFamily="34" charset="0"/>
                <a:cs typeface="Times New Roman" panose="02020603050405020304" pitchFamily="18" charset="0"/>
              </a:rPr>
              <a:t>		</a:t>
            </a:r>
          </a:p>
          <a:p>
            <a:pPr marL="0" indent="0">
              <a:lnSpc>
                <a:spcPct val="115000"/>
              </a:lnSpc>
              <a:spcBef>
                <a:spcPts val="0"/>
              </a:spcBef>
              <a:buNone/>
            </a:pPr>
            <a:r>
              <a:rPr lang="en-US" sz="2400" dirty="0">
                <a:solidFill>
                  <a:schemeClr val="tx2"/>
                </a:solidFill>
                <a:ea typeface="Calibri" panose="020F0502020204030204" pitchFamily="34" charset="0"/>
                <a:cs typeface="Times New Roman" panose="02020603050405020304" pitchFamily="18" charset="0"/>
              </a:rPr>
              <a:t>The Court accepted the premise of corrections professionals that it is important to allow searches without predictable exceptions as a means of preventing available loopholes in a jail’s search policies. </a:t>
            </a:r>
          </a:p>
          <a:p>
            <a:pPr marL="0" indent="0">
              <a:lnSpc>
                <a:spcPct val="115000"/>
              </a:lnSpc>
              <a:spcBef>
                <a:spcPts val="0"/>
              </a:spcBef>
              <a:buNone/>
            </a:pPr>
            <a:endParaRPr lang="en-US" sz="2400" dirty="0">
              <a:solidFill>
                <a:schemeClr val="tx2"/>
              </a:solidFill>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400" dirty="0">
                <a:solidFill>
                  <a:schemeClr val="tx2"/>
                </a:solidFill>
                <a:ea typeface="Calibri" panose="020F0502020204030204" pitchFamily="34" charset="0"/>
                <a:cs typeface="Times New Roman" panose="02020603050405020304" pitchFamily="18" charset="0"/>
              </a:rPr>
              <a:t>For instance, low risk or non-violent arrestees not subject to searches could be coerced into smuggling drugs, weapons, cellphones, or other contraband into that jail. </a:t>
            </a:r>
          </a:p>
          <a:p>
            <a:pPr marL="0" indent="0">
              <a:lnSpc>
                <a:spcPct val="115000"/>
              </a:lnSpc>
              <a:spcBef>
                <a:spcPts val="0"/>
              </a:spcBef>
              <a:buNone/>
            </a:pPr>
            <a:endParaRPr lang="en-US" sz="2400" dirty="0">
              <a:solidFill>
                <a:schemeClr val="tx2"/>
              </a:solidFill>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400" dirty="0">
                <a:solidFill>
                  <a:schemeClr val="tx2"/>
                </a:solidFill>
                <a:ea typeface="Calibri" panose="020F0502020204030204" pitchFamily="34" charset="0"/>
                <a:cs typeface="Times New Roman" panose="02020603050405020304" pitchFamily="18" charset="0"/>
              </a:rPr>
              <a:t>Reasonable search policies by jails are permitted under </a:t>
            </a:r>
            <a:r>
              <a:rPr lang="en-US" sz="2400" i="1" u="sng" dirty="0">
                <a:solidFill>
                  <a:schemeClr val="tx2"/>
                </a:solidFill>
                <a:ea typeface="Calibri" panose="020F0502020204030204" pitchFamily="34" charset="0"/>
                <a:cs typeface="Times New Roman" panose="02020603050405020304" pitchFamily="18" charset="0"/>
              </a:rPr>
              <a:t>Florence</a:t>
            </a:r>
            <a:r>
              <a:rPr lang="en-US" sz="2400" dirty="0">
                <a:solidFill>
                  <a:schemeClr val="tx2"/>
                </a:solidFill>
                <a:ea typeface="Calibri" panose="020F0502020204030204" pitchFamily="34" charset="0"/>
                <a:cs typeface="Times New Roman" panose="02020603050405020304" pitchFamily="18" charset="0"/>
              </a:rPr>
              <a:t> not only to locate contraband being smuggled in but also to deter inmates from attempting to smuggle any contraband.  </a:t>
            </a:r>
          </a:p>
          <a:p>
            <a:pPr marL="0" indent="0">
              <a:lnSpc>
                <a:spcPct val="115000"/>
              </a:lnSpc>
              <a:spcBef>
                <a:spcPts val="0"/>
              </a:spcBef>
              <a:buNone/>
            </a:pPr>
            <a:r>
              <a:rPr lang="en-US" sz="2400" dirty="0">
                <a:ea typeface="Calibri" panose="020F0502020204030204" pitchFamily="34" charset="0"/>
                <a:cs typeface="Times New Roman" panose="02020603050405020304" pitchFamily="18" charset="0"/>
              </a:rPr>
              <a:t> 		</a:t>
            </a: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93816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508001" y="1147396"/>
            <a:ext cx="6447501" cy="167054"/>
          </a:xfrm>
        </p:spPr>
        <p:txBody>
          <a:bodyPr>
            <a:normAutofit fontScale="90000"/>
          </a:bodyPr>
          <a:lstStyle/>
          <a:p>
            <a:endParaRPr lang="en-US" dirty="0"/>
          </a:p>
        </p:txBody>
      </p:sp>
      <p:sp>
        <p:nvSpPr>
          <p:cNvPr id="3" name="Content Placeholder 2"/>
          <p:cNvSpPr>
            <a:spLocks noGrp="1"/>
          </p:cNvSpPr>
          <p:nvPr>
            <p:ph sz="half" idx="1"/>
          </p:nvPr>
        </p:nvSpPr>
        <p:spPr>
          <a:xfrm>
            <a:off x="381000" y="1411166"/>
            <a:ext cx="8620125" cy="4365380"/>
          </a:xfrm>
        </p:spPr>
        <p:txBody>
          <a:bodyPr>
            <a:normAutofit fontScale="77500" lnSpcReduction="20000"/>
          </a:bodyPr>
          <a:lstStyle/>
          <a:p>
            <a:pPr marL="0" indent="0">
              <a:lnSpc>
                <a:spcPct val="115000"/>
              </a:lnSpc>
              <a:spcBef>
                <a:spcPts val="0"/>
              </a:spcBef>
              <a:buNone/>
            </a:pPr>
            <a:endParaRPr lang="en-US" sz="2100" dirty="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3200" dirty="0">
                <a:solidFill>
                  <a:schemeClr val="tx2"/>
                </a:solidFill>
                <a:ea typeface="Calibri" panose="020F0502020204030204" pitchFamily="34" charset="0"/>
                <a:cs typeface="Times New Roman" panose="02020603050405020304" pitchFamily="18" charset="0"/>
              </a:rPr>
              <a:t>Following prior rulings, the Court held in </a:t>
            </a:r>
            <a:r>
              <a:rPr lang="en-US" sz="3200" i="1" u="sng" dirty="0">
                <a:solidFill>
                  <a:schemeClr val="tx2"/>
                </a:solidFill>
                <a:ea typeface="Calibri" panose="020F0502020204030204" pitchFamily="34" charset="0"/>
                <a:cs typeface="Times New Roman" panose="02020603050405020304" pitchFamily="18" charset="0"/>
              </a:rPr>
              <a:t>Florence</a:t>
            </a:r>
            <a:r>
              <a:rPr lang="en-US" sz="3200" dirty="0">
                <a:solidFill>
                  <a:schemeClr val="tx2"/>
                </a:solidFill>
                <a:ea typeface="Calibri" panose="020F0502020204030204" pitchFamily="34" charset="0"/>
                <a:cs typeface="Times New Roman" panose="02020603050405020304" pitchFamily="18" charset="0"/>
              </a:rPr>
              <a:t> that </a:t>
            </a:r>
            <a:r>
              <a:rPr lang="en-US" sz="3200" b="1" dirty="0">
                <a:solidFill>
                  <a:schemeClr val="tx2"/>
                </a:solidFill>
                <a:ea typeface="Calibri" panose="020F0502020204030204" pitchFamily="34" charset="0"/>
                <a:cs typeface="Times New Roman" panose="02020603050405020304" pitchFamily="18" charset="0"/>
              </a:rPr>
              <a:t>“</a:t>
            </a:r>
            <a:r>
              <a:rPr lang="en-US" sz="3200" b="1" dirty="0">
                <a:solidFill>
                  <a:schemeClr val="tx2"/>
                </a:solidFill>
                <a:highlight>
                  <a:srgbClr val="FFFF00"/>
                </a:highlight>
                <a:ea typeface="Calibri" panose="020F0502020204030204" pitchFamily="34" charset="0"/>
                <a:cs typeface="Times New Roman" panose="02020603050405020304" pitchFamily="18" charset="0"/>
              </a:rPr>
              <a:t>deference must be given to officials in charge of the jail unless there is ‘substantial evidence’ demonstrating their response to the situation is exaggerated.” </a:t>
            </a:r>
          </a:p>
          <a:p>
            <a:pPr marL="0" indent="0">
              <a:lnSpc>
                <a:spcPct val="115000"/>
              </a:lnSpc>
              <a:spcBef>
                <a:spcPts val="0"/>
              </a:spcBef>
              <a:buNone/>
            </a:pPr>
            <a:endParaRPr lang="en-US" sz="3200" dirty="0">
              <a:solidFill>
                <a:schemeClr val="tx2"/>
              </a:solidFill>
              <a:ea typeface="Calibri" panose="020F0502020204030204" pitchFamily="34" charset="0"/>
              <a:cs typeface="Times New Roman" panose="02020603050405020304" pitchFamily="18" charset="0"/>
            </a:endParaRPr>
          </a:p>
          <a:p>
            <a:pPr marL="0" indent="0">
              <a:lnSpc>
                <a:spcPct val="115000"/>
              </a:lnSpc>
              <a:spcBef>
                <a:spcPts val="0"/>
              </a:spcBef>
              <a:buNone/>
            </a:pPr>
            <a:r>
              <a:rPr lang="en-US" sz="3200" b="1" dirty="0">
                <a:solidFill>
                  <a:schemeClr val="tx2"/>
                </a:solidFill>
                <a:ea typeface="Calibri" panose="020F0502020204030204" pitchFamily="34" charset="0"/>
                <a:cs typeface="Times New Roman" panose="02020603050405020304" pitchFamily="18" charset="0"/>
              </a:rPr>
              <a:t>Therefore, when an inmate is processed for intake into the </a:t>
            </a:r>
            <a:r>
              <a:rPr lang="en-US" sz="3200" b="1" i="1" dirty="0">
                <a:solidFill>
                  <a:schemeClr val="tx2"/>
                </a:solidFill>
                <a:ea typeface="Calibri" panose="020F0502020204030204" pitchFamily="34" charset="0"/>
                <a:cs typeface="Times New Roman" panose="02020603050405020304" pitchFamily="18" charset="0"/>
              </a:rPr>
              <a:t>general population</a:t>
            </a:r>
            <a:r>
              <a:rPr lang="en-US" sz="3200" b="1" dirty="0">
                <a:solidFill>
                  <a:schemeClr val="tx2"/>
                </a:solidFill>
                <a:ea typeface="Calibri" panose="020F0502020204030204" pitchFamily="34" charset="0"/>
                <a:cs typeface="Times New Roman" panose="02020603050405020304" pitchFamily="18" charset="0"/>
              </a:rPr>
              <a:t>, the severity of the offense charged against the inmate does not exclude that inmate from being strip searched</a:t>
            </a:r>
            <a:r>
              <a:rPr lang="en-US" sz="2100" b="1" dirty="0">
                <a:ea typeface="Calibri" panose="020F0502020204030204" pitchFamily="34" charset="0"/>
                <a:cs typeface="Times New Roman" panose="02020603050405020304" pitchFamily="18" charset="0"/>
              </a:rPr>
              <a:t>. </a:t>
            </a:r>
          </a:p>
          <a:p>
            <a:pPr marL="0" indent="0">
              <a:lnSpc>
                <a:spcPct val="115000"/>
              </a:lnSpc>
              <a:spcBef>
                <a:spcPts val="0"/>
              </a:spcBef>
              <a:buNone/>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802BA144-803F-E944-BDCB-97F9120D7B3A}"/>
              </a:ext>
            </a:extLst>
          </p:cNvPr>
          <p:cNvSpPr>
            <a:spLocks noGrp="1"/>
          </p:cNvSpPr>
          <p:nvPr>
            <p:ph sz="half" idx="2"/>
          </p:nvPr>
        </p:nvSpPr>
        <p:spPr/>
        <p:txBody>
          <a:bodyPr>
            <a:normAutofit fontScale="77500" lnSpcReduction="20000"/>
          </a:bodyPr>
          <a:lstStyle/>
          <a:p>
            <a:endParaRPr lang="en-US" dirty="0"/>
          </a:p>
        </p:txBody>
      </p:sp>
    </p:spTree>
    <p:extLst>
      <p:ext uri="{BB962C8B-B14F-4D97-AF65-F5344CB8AC3E}">
        <p14:creationId xmlns:p14="http://schemas.microsoft.com/office/powerpoint/2010/main" val="1942864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5090-2375-2B47-AC33-B632B3F893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799538-B3D3-A346-B059-1D0136C095FE}"/>
              </a:ext>
            </a:extLst>
          </p:cNvPr>
          <p:cNvSpPr>
            <a:spLocks noGrp="1"/>
          </p:cNvSpPr>
          <p:nvPr>
            <p:ph sz="half" idx="1"/>
          </p:nvPr>
        </p:nvSpPr>
        <p:spPr/>
        <p:txBody>
          <a:bodyPr>
            <a:normAutofit fontScale="92500" lnSpcReduction="10000"/>
          </a:bodyPr>
          <a:lstStyle/>
          <a:p>
            <a:r>
              <a:rPr lang="en-US" sz="2800" dirty="0">
                <a:solidFill>
                  <a:schemeClr val="tx2"/>
                </a:solidFill>
                <a:ea typeface="Calibri" panose="020F0502020204030204" pitchFamily="34" charset="0"/>
                <a:cs typeface="Times New Roman" panose="02020603050405020304" pitchFamily="18" charset="0"/>
              </a:rPr>
              <a:t>In </a:t>
            </a:r>
            <a:r>
              <a:rPr lang="en-US" sz="2800" b="1" i="1" dirty="0">
                <a:solidFill>
                  <a:schemeClr val="tx2"/>
                </a:solidFill>
                <a:ea typeface="Calibri" panose="020F0502020204030204" pitchFamily="34" charset="0"/>
                <a:cs typeface="Times New Roman" panose="02020603050405020304" pitchFamily="18" charset="0"/>
              </a:rPr>
              <a:t>Peoples v. Baker</a:t>
            </a:r>
            <a:r>
              <a:rPr lang="en-US" sz="2800" dirty="0">
                <a:solidFill>
                  <a:schemeClr val="tx2"/>
                </a:solidFill>
                <a:ea typeface="Calibri" panose="020F0502020204030204" pitchFamily="34" charset="0"/>
                <a:cs typeface="Times New Roman" panose="02020603050405020304" pitchFamily="18" charset="0"/>
              </a:rPr>
              <a:t>, 795 Fed. Appx. 610 (10</a:t>
            </a:r>
            <a:r>
              <a:rPr lang="en-US" sz="2800" baseline="30000" dirty="0">
                <a:solidFill>
                  <a:schemeClr val="tx2"/>
                </a:solidFill>
                <a:ea typeface="Calibri" panose="020F0502020204030204" pitchFamily="34" charset="0"/>
                <a:cs typeface="Times New Roman" panose="02020603050405020304" pitchFamily="18" charset="0"/>
              </a:rPr>
              <a:t>th</a:t>
            </a:r>
            <a:r>
              <a:rPr lang="en-US" sz="2800" dirty="0">
                <a:solidFill>
                  <a:schemeClr val="tx2"/>
                </a:solidFill>
                <a:ea typeface="Calibri" panose="020F0502020204030204" pitchFamily="34" charset="0"/>
                <a:cs typeface="Times New Roman" panose="02020603050405020304" pitchFamily="18" charset="0"/>
              </a:rPr>
              <a:t> Cir. 2020) the appeals court found no constitutional violation in a strip search that took place </a:t>
            </a:r>
            <a:r>
              <a:rPr lang="en-US" sz="2800" b="1" dirty="0">
                <a:solidFill>
                  <a:schemeClr val="tx2"/>
                </a:solidFill>
                <a:ea typeface="Calibri" panose="020F0502020204030204" pitchFamily="34" charset="0"/>
                <a:cs typeface="Times New Roman" panose="02020603050405020304" pitchFamily="18" charset="0"/>
              </a:rPr>
              <a:t>after</a:t>
            </a:r>
            <a:r>
              <a:rPr lang="en-US" sz="2800" dirty="0">
                <a:solidFill>
                  <a:schemeClr val="tx2"/>
                </a:solidFill>
                <a:ea typeface="Calibri" panose="020F0502020204030204" pitchFamily="34" charset="0"/>
                <a:cs typeface="Times New Roman" panose="02020603050405020304" pitchFamily="18" charset="0"/>
              </a:rPr>
              <a:t> an inmate was found in an unauthorized area.</a:t>
            </a:r>
          </a:p>
          <a:p>
            <a:endParaRPr lang="en-US" dirty="0"/>
          </a:p>
        </p:txBody>
      </p:sp>
      <p:sp>
        <p:nvSpPr>
          <p:cNvPr id="4" name="Content Placeholder 3">
            <a:extLst>
              <a:ext uri="{FF2B5EF4-FFF2-40B4-BE49-F238E27FC236}">
                <a16:creationId xmlns:a16="http://schemas.microsoft.com/office/drawing/2014/main" id="{29912D9A-CD73-034C-B530-D125980FC0F8}"/>
              </a:ext>
            </a:extLst>
          </p:cNvPr>
          <p:cNvSpPr>
            <a:spLocks noGrp="1"/>
          </p:cNvSpPr>
          <p:nvPr>
            <p:ph sz="half" idx="2"/>
          </p:nvPr>
        </p:nvSpPr>
        <p:spPr/>
        <p:txBody>
          <a:bodyPr>
            <a:normAutofit fontScale="92500" lnSpcReduction="10000"/>
          </a:bodyPr>
          <a:lstStyle/>
          <a:p>
            <a:r>
              <a:rPr lang="en-US" sz="2800" dirty="0">
                <a:solidFill>
                  <a:schemeClr val="tx2"/>
                </a:solidFill>
                <a:ea typeface="Calibri" panose="020F0502020204030204" pitchFamily="34" charset="0"/>
                <a:cs typeface="Times New Roman" panose="02020603050405020304" pitchFamily="18" charset="0"/>
              </a:rPr>
              <a:t>In </a:t>
            </a:r>
            <a:r>
              <a:rPr lang="en-US" sz="2800" b="1" i="1" dirty="0">
                <a:solidFill>
                  <a:schemeClr val="tx2"/>
                </a:solidFill>
                <a:ea typeface="Calibri" panose="020F0502020204030204" pitchFamily="34" charset="0"/>
                <a:cs typeface="Times New Roman" panose="02020603050405020304" pitchFamily="18" charset="0"/>
              </a:rPr>
              <a:t>Watkins v. Pinnock</a:t>
            </a:r>
            <a:r>
              <a:rPr lang="en-US" sz="2800" dirty="0">
                <a:solidFill>
                  <a:schemeClr val="tx2"/>
                </a:solidFill>
                <a:ea typeface="Calibri" panose="020F0502020204030204" pitchFamily="34" charset="0"/>
                <a:cs typeface="Times New Roman" panose="02020603050405020304" pitchFamily="18" charset="0"/>
              </a:rPr>
              <a:t>, 802 Fed. Appx. 450 (11</a:t>
            </a:r>
            <a:r>
              <a:rPr lang="en-US" sz="2800" baseline="30000" dirty="0">
                <a:solidFill>
                  <a:schemeClr val="tx2"/>
                </a:solidFill>
                <a:ea typeface="Calibri" panose="020F0502020204030204" pitchFamily="34" charset="0"/>
                <a:cs typeface="Times New Roman" panose="02020603050405020304" pitchFamily="18" charset="0"/>
              </a:rPr>
              <a:t>th</a:t>
            </a:r>
            <a:r>
              <a:rPr lang="en-US" sz="2800" dirty="0">
                <a:solidFill>
                  <a:schemeClr val="tx2"/>
                </a:solidFill>
                <a:ea typeface="Calibri" panose="020F0502020204030204" pitchFamily="34" charset="0"/>
                <a:cs typeface="Times New Roman" panose="02020603050405020304" pitchFamily="18" charset="0"/>
              </a:rPr>
              <a:t> Cir. 2020) the court found no violation by a visual strip search conducted in a strip search room when the detainee was going to be placed in general population and was </a:t>
            </a:r>
            <a:r>
              <a:rPr lang="en-US" sz="2800" b="1" dirty="0">
                <a:solidFill>
                  <a:schemeClr val="tx2"/>
                </a:solidFill>
                <a:ea typeface="Calibri" panose="020F0502020204030204" pitchFamily="34" charset="0"/>
                <a:cs typeface="Times New Roman" panose="02020603050405020304" pitchFamily="18" charset="0"/>
              </a:rPr>
              <a:t>threatening</a:t>
            </a:r>
            <a:r>
              <a:rPr lang="en-US" sz="2800" dirty="0">
                <a:solidFill>
                  <a:schemeClr val="tx2"/>
                </a:solidFill>
                <a:ea typeface="Calibri" panose="020F0502020204030204" pitchFamily="34" charset="0"/>
                <a:cs typeface="Times New Roman" panose="02020603050405020304" pitchFamily="18" charset="0"/>
              </a:rPr>
              <a:t> to staff.</a:t>
            </a:r>
          </a:p>
          <a:p>
            <a:endParaRPr lang="en-US" dirty="0"/>
          </a:p>
        </p:txBody>
      </p:sp>
    </p:spTree>
    <p:extLst>
      <p:ext uri="{BB962C8B-B14F-4D97-AF65-F5344CB8AC3E}">
        <p14:creationId xmlns:p14="http://schemas.microsoft.com/office/powerpoint/2010/main" val="381806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1F47-41C0-2952-8778-B35CFEF35C75}"/>
              </a:ext>
            </a:extLst>
          </p:cNvPr>
          <p:cNvSpPr>
            <a:spLocks noGrp="1"/>
          </p:cNvSpPr>
          <p:nvPr>
            <p:ph type="title"/>
          </p:nvPr>
        </p:nvSpPr>
        <p:spPr>
          <a:xfrm>
            <a:off x="508001" y="1314451"/>
            <a:ext cx="6447501" cy="3428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61F5099-B775-42BE-FDF5-D4411A56D0AF}"/>
              </a:ext>
            </a:extLst>
          </p:cNvPr>
          <p:cNvSpPr>
            <a:spLocks noGrp="1"/>
          </p:cNvSpPr>
          <p:nvPr>
            <p:ph idx="1"/>
          </p:nvPr>
        </p:nvSpPr>
        <p:spPr>
          <a:xfrm>
            <a:off x="245533" y="1534584"/>
            <a:ext cx="8331200" cy="5475816"/>
          </a:xfrm>
        </p:spPr>
        <p:txBody>
          <a:bodyPr>
            <a:normAutofit fontScale="92500"/>
          </a:bodyPr>
          <a:lstStyle/>
          <a:p>
            <a:r>
              <a:rPr lang="en-US" b="1" i="1" dirty="0">
                <a:solidFill>
                  <a:schemeClr val="tx2"/>
                </a:solidFill>
                <a:ea typeface="Calibri" panose="020F0502020204030204" pitchFamily="34" charset="0"/>
                <a:cs typeface="Times New Roman" panose="02020603050405020304" pitchFamily="18" charset="0"/>
              </a:rPr>
              <a:t>Henry v. </a:t>
            </a:r>
            <a:r>
              <a:rPr lang="en-US" b="1" i="1" dirty="0" err="1">
                <a:solidFill>
                  <a:schemeClr val="tx2"/>
                </a:solidFill>
                <a:ea typeface="Calibri" panose="020F0502020204030204" pitchFamily="34" charset="0"/>
                <a:cs typeface="Times New Roman" panose="02020603050405020304" pitchFamily="18" charset="0"/>
              </a:rPr>
              <a:t>Hulett</a:t>
            </a:r>
            <a:r>
              <a:rPr lang="en-US" dirty="0">
                <a:solidFill>
                  <a:schemeClr val="tx2"/>
                </a:solidFill>
                <a:ea typeface="Calibri" panose="020F0502020204030204" pitchFamily="34" charset="0"/>
                <a:cs typeface="Times New Roman" panose="02020603050405020304" pitchFamily="18" charset="0"/>
              </a:rPr>
              <a:t>, 969 F.3d769 (7</a:t>
            </a:r>
            <a:r>
              <a:rPr lang="en-US" baseline="30000" dirty="0">
                <a:solidFill>
                  <a:schemeClr val="tx2"/>
                </a:solidFill>
                <a:ea typeface="Calibri" panose="020F0502020204030204" pitchFamily="34" charset="0"/>
                <a:cs typeface="Times New Roman" panose="02020603050405020304" pitchFamily="18" charset="0"/>
              </a:rPr>
              <a:t>th</a:t>
            </a:r>
            <a:r>
              <a:rPr lang="en-US" dirty="0">
                <a:solidFill>
                  <a:schemeClr val="tx2"/>
                </a:solidFill>
                <a:ea typeface="Calibri" panose="020F0502020204030204" pitchFamily="34" charset="0"/>
                <a:cs typeface="Times New Roman" panose="02020603050405020304" pitchFamily="18" charset="0"/>
              </a:rPr>
              <a:t> Cir. 2020) was a class action suit brought by female inmates based on allegations that prison officials violated their rights under the fourth and eighth amendments by </a:t>
            </a:r>
            <a:r>
              <a:rPr lang="en-US" b="1" dirty="0">
                <a:solidFill>
                  <a:schemeClr val="tx2"/>
                </a:solidFill>
                <a:ea typeface="Calibri" panose="020F0502020204030204" pitchFamily="34" charset="0"/>
                <a:cs typeface="Times New Roman" panose="02020603050405020304" pitchFamily="18" charset="0"/>
              </a:rPr>
              <a:t>forcing them to undergo mass strip searches a</a:t>
            </a:r>
            <a:r>
              <a:rPr lang="en-US" dirty="0">
                <a:solidFill>
                  <a:schemeClr val="tx2"/>
                </a:solidFill>
                <a:ea typeface="Calibri" panose="020F0502020204030204" pitchFamily="34" charset="0"/>
                <a:cs typeface="Times New Roman" panose="02020603050405020304" pitchFamily="18" charset="0"/>
              </a:rPr>
              <a:t>s part of a training exercise for cadet guards. The District Court ruled in favor of defendants and dismissed the case. </a:t>
            </a:r>
          </a:p>
          <a:p>
            <a:r>
              <a:rPr lang="en-US" dirty="0">
                <a:solidFill>
                  <a:schemeClr val="tx2"/>
                </a:solidFill>
                <a:ea typeface="Calibri" panose="020F0502020204030204" pitchFamily="34" charset="0"/>
                <a:cs typeface="Times New Roman" panose="02020603050405020304" pitchFamily="18" charset="0"/>
              </a:rPr>
              <a:t>The appeals court reversed the dismissal and held while inmates have limited rights to bodily privacy they have a constitutional right against unreasonable visual inspections in the circumstances alleged in the lawsuit.</a:t>
            </a:r>
          </a:p>
          <a:p>
            <a:endParaRPr lang="en-US" dirty="0"/>
          </a:p>
        </p:txBody>
      </p:sp>
    </p:spTree>
    <p:extLst>
      <p:ext uri="{BB962C8B-B14F-4D97-AF65-F5344CB8AC3E}">
        <p14:creationId xmlns:p14="http://schemas.microsoft.com/office/powerpoint/2010/main" val="216744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DA0A-97C9-2340-A2B9-9C4A1010798D}"/>
              </a:ext>
            </a:extLst>
          </p:cNvPr>
          <p:cNvSpPr>
            <a:spLocks noGrp="1"/>
          </p:cNvSpPr>
          <p:nvPr>
            <p:ph type="title"/>
          </p:nvPr>
        </p:nvSpPr>
        <p:spPr/>
        <p:txBody>
          <a:bodyPr/>
          <a:lstStyle/>
          <a:p>
            <a:r>
              <a:rPr lang="en-US" dirty="0"/>
              <a:t>UOF-Strip Search </a:t>
            </a:r>
          </a:p>
        </p:txBody>
      </p:sp>
      <p:sp>
        <p:nvSpPr>
          <p:cNvPr id="3" name="Content Placeholder 2">
            <a:extLst>
              <a:ext uri="{FF2B5EF4-FFF2-40B4-BE49-F238E27FC236}">
                <a16:creationId xmlns:a16="http://schemas.microsoft.com/office/drawing/2014/main" id="{1471C33F-790F-6442-A16C-8E41C7EC6F39}"/>
              </a:ext>
            </a:extLst>
          </p:cNvPr>
          <p:cNvSpPr>
            <a:spLocks noGrp="1"/>
          </p:cNvSpPr>
          <p:nvPr>
            <p:ph idx="1"/>
          </p:nvPr>
        </p:nvSpPr>
        <p:spPr/>
        <p:txBody>
          <a:bodyPr/>
          <a:lstStyle/>
          <a:p>
            <a:r>
              <a:rPr lang="en-US" sz="2400" dirty="0">
                <a:solidFill>
                  <a:schemeClr val="tx2"/>
                </a:solidFill>
                <a:effectLst/>
              </a:rPr>
              <a:t>In </a:t>
            </a:r>
            <a:r>
              <a:rPr lang="en-US" sz="2400" b="1" dirty="0">
                <a:solidFill>
                  <a:schemeClr val="tx2"/>
                </a:solidFill>
                <a:effectLst/>
              </a:rPr>
              <a:t>Brown v. Dickey</a:t>
            </a:r>
            <a:r>
              <a:rPr lang="en-US" sz="2400" dirty="0">
                <a:solidFill>
                  <a:schemeClr val="tx2"/>
                </a:solidFill>
                <a:effectLst/>
              </a:rPr>
              <a:t>, 117 F. 4th 1 (1st Cir. 2024) the court ruled for Fourth Amendment purposes the actions of the defendant in </a:t>
            </a:r>
            <a:r>
              <a:rPr lang="en-US" sz="2400" b="1" dirty="0">
                <a:solidFill>
                  <a:schemeClr val="tx2"/>
                </a:solidFill>
                <a:effectLst/>
              </a:rPr>
              <a:t>observing</a:t>
            </a:r>
            <a:r>
              <a:rPr lang="en-US" sz="2400" dirty="0">
                <a:solidFill>
                  <a:schemeClr val="tx2"/>
                </a:solidFill>
                <a:effectLst/>
              </a:rPr>
              <a:t> the plaintiff’s naked body by a member of the opposite sex in a non-emergency situation and other then by inadvertence or accident would be </a:t>
            </a:r>
            <a:r>
              <a:rPr lang="en-US" sz="2400" b="1" dirty="0">
                <a:solidFill>
                  <a:schemeClr val="tx2"/>
                </a:solidFill>
                <a:effectLst/>
              </a:rPr>
              <a:t>classified as a strip search</a:t>
            </a:r>
            <a:r>
              <a:rPr lang="en-US" sz="2400" dirty="0">
                <a:solidFill>
                  <a:schemeClr val="tx2"/>
                </a:solidFill>
                <a:effectLst/>
              </a:rPr>
              <a:t>. </a:t>
            </a:r>
          </a:p>
          <a:p>
            <a:endParaRPr lang="en-US" sz="2400" dirty="0">
              <a:solidFill>
                <a:schemeClr val="tx2"/>
              </a:solidFill>
            </a:endParaRPr>
          </a:p>
          <a:p>
            <a:endParaRPr lang="en-US" sz="2400" dirty="0">
              <a:solidFill>
                <a:schemeClr val="tx2"/>
              </a:solidFill>
              <a:effectLst/>
            </a:endParaRPr>
          </a:p>
          <a:p>
            <a:r>
              <a:rPr lang="en-US" sz="2400" dirty="0">
                <a:solidFill>
                  <a:schemeClr val="tx2"/>
                </a:solidFill>
              </a:rPr>
              <a:t>Think about clothing exchanges.  </a:t>
            </a:r>
            <a:endParaRPr lang="en-US" sz="2400" dirty="0">
              <a:solidFill>
                <a:schemeClr val="tx2"/>
              </a:solidFill>
              <a:effectLst/>
            </a:endParaRPr>
          </a:p>
          <a:p>
            <a:endParaRPr lang="en-US" dirty="0"/>
          </a:p>
        </p:txBody>
      </p:sp>
    </p:spTree>
    <p:extLst>
      <p:ext uri="{BB962C8B-B14F-4D97-AF65-F5344CB8AC3E}">
        <p14:creationId xmlns:p14="http://schemas.microsoft.com/office/powerpoint/2010/main" val="3545464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C29-59F1-BF43-AD7C-29FDB6FBEF0D}"/>
              </a:ext>
            </a:extLst>
          </p:cNvPr>
          <p:cNvSpPr>
            <a:spLocks noGrp="1"/>
          </p:cNvSpPr>
          <p:nvPr>
            <p:ph type="title"/>
          </p:nvPr>
        </p:nvSpPr>
        <p:spPr/>
        <p:txBody>
          <a:bodyPr>
            <a:normAutofit/>
          </a:bodyPr>
          <a:lstStyle/>
          <a:p>
            <a:r>
              <a:rPr lang="en-US" dirty="0"/>
              <a:t>SCOTUS:</a:t>
            </a:r>
          </a:p>
        </p:txBody>
      </p:sp>
      <p:sp>
        <p:nvSpPr>
          <p:cNvPr id="3" name="Content Placeholder 2">
            <a:extLst>
              <a:ext uri="{FF2B5EF4-FFF2-40B4-BE49-F238E27FC236}">
                <a16:creationId xmlns:a16="http://schemas.microsoft.com/office/drawing/2014/main" id="{5F19CECE-229E-1145-AF89-C735B0D03128}"/>
              </a:ext>
            </a:extLst>
          </p:cNvPr>
          <p:cNvSpPr>
            <a:spLocks noGrp="1"/>
          </p:cNvSpPr>
          <p:nvPr>
            <p:ph idx="1"/>
          </p:nvPr>
        </p:nvSpPr>
        <p:spPr>
          <a:xfrm>
            <a:off x="457200" y="2057400"/>
            <a:ext cx="8229600" cy="4517136"/>
          </a:xfrm>
        </p:spPr>
        <p:txBody>
          <a:bodyPr>
            <a:noAutofit/>
          </a:bodyPr>
          <a:lstStyle/>
          <a:p>
            <a:pPr marL="109728" indent="0">
              <a:buNone/>
            </a:pPr>
            <a:r>
              <a:rPr lang="en-US" sz="2400" b="1" dirty="0" err="1">
                <a:solidFill>
                  <a:schemeClr val="tx2"/>
                </a:solidFill>
              </a:rPr>
              <a:t>Roybal</a:t>
            </a:r>
            <a:r>
              <a:rPr lang="en-US" sz="2400" b="1" dirty="0">
                <a:solidFill>
                  <a:schemeClr val="tx2"/>
                </a:solidFill>
              </a:rPr>
              <a:t> v. Griffith</a:t>
            </a:r>
            <a:r>
              <a:rPr lang="en-US" sz="2400" dirty="0">
                <a:solidFill>
                  <a:schemeClr val="tx2"/>
                </a:solidFill>
              </a:rPr>
              <a:t>, 129 F.4</a:t>
            </a:r>
            <a:r>
              <a:rPr lang="en-US" sz="2400" baseline="30000" dirty="0">
                <a:solidFill>
                  <a:schemeClr val="tx2"/>
                </a:solidFill>
              </a:rPr>
              <a:t>th</a:t>
            </a:r>
            <a:r>
              <a:rPr lang="en-US" sz="2400" dirty="0">
                <a:solidFill>
                  <a:schemeClr val="tx2"/>
                </a:solidFill>
              </a:rPr>
              <a:t> 790 (10</a:t>
            </a:r>
            <a:r>
              <a:rPr lang="en-US" sz="2400" baseline="30000" dirty="0">
                <a:solidFill>
                  <a:schemeClr val="tx2"/>
                </a:solidFill>
              </a:rPr>
              <a:t>th</a:t>
            </a:r>
            <a:r>
              <a:rPr lang="en-US" sz="2400" dirty="0">
                <a:solidFill>
                  <a:schemeClr val="tx2"/>
                </a:solidFill>
              </a:rPr>
              <a:t> Cir. 2025)</a:t>
            </a:r>
          </a:p>
          <a:p>
            <a:endParaRPr lang="en-US" sz="2400" dirty="0">
              <a:solidFill>
                <a:schemeClr val="tx2"/>
              </a:solidFill>
            </a:endParaRPr>
          </a:p>
          <a:p>
            <a:r>
              <a:rPr lang="en-US" sz="2400" b="1" i="0" u="none" strike="noStrike" dirty="0">
                <a:solidFill>
                  <a:schemeClr val="tx2"/>
                </a:solidFill>
                <a:effectLst/>
              </a:rPr>
              <a:t>Issue</a:t>
            </a:r>
            <a:r>
              <a:rPr lang="en-US" sz="2400" b="0" i="0" u="none" strike="noStrike" dirty="0">
                <a:solidFill>
                  <a:schemeClr val="tx2"/>
                </a:solidFill>
                <a:effectLst/>
              </a:rPr>
              <a:t>: (1) Whether a transgender inmate’s challenge to sex-based prison policies is subject to </a:t>
            </a:r>
            <a:r>
              <a:rPr lang="en-US" sz="2400" b="0" i="1" u="none" strike="noStrike" dirty="0">
                <a:solidFill>
                  <a:schemeClr val="tx2"/>
                </a:solidFill>
                <a:effectLst/>
              </a:rPr>
              <a:t>heightened scrutiny </a:t>
            </a:r>
            <a:r>
              <a:rPr lang="en-US" sz="2400" b="0" i="0" u="none" strike="noStrike" dirty="0">
                <a:solidFill>
                  <a:schemeClr val="tx2"/>
                </a:solidFill>
                <a:effectLst/>
              </a:rPr>
              <a:t>under </a:t>
            </a:r>
            <a:r>
              <a:rPr lang="en-US" sz="2400" b="1" i="1" u="none" strike="noStrike" dirty="0">
                <a:solidFill>
                  <a:schemeClr val="tx2"/>
                </a:solidFill>
                <a:effectLst/>
                <a:hlinkClick r:id="rId3">
                  <a:extLst>
                    <a:ext uri="{A12FA001-AC4F-418D-AE19-62706E023703}">
                      <ahyp:hlinkClr xmlns:ahyp="http://schemas.microsoft.com/office/drawing/2018/hyperlinkcolor" val="tx"/>
                    </a:ext>
                  </a:extLst>
                </a:hlinkClick>
              </a:rPr>
              <a:t>United States v. Virginia</a:t>
            </a:r>
            <a:r>
              <a:rPr lang="en-US" sz="2400" b="0" i="0" u="none" strike="noStrike" dirty="0">
                <a:solidFill>
                  <a:schemeClr val="tx2"/>
                </a:solidFill>
                <a:effectLst/>
              </a:rPr>
              <a:t>, or subject to the deferential standard of “reasonable relationship to legitimate penological interests” under </a:t>
            </a:r>
            <a:r>
              <a:rPr lang="en-US" sz="2400" b="1" i="1" u="none" strike="noStrike" dirty="0">
                <a:solidFill>
                  <a:schemeClr val="tx2"/>
                </a:solidFill>
                <a:effectLst/>
                <a:hlinkClick r:id="rId4">
                  <a:extLst>
                    <a:ext uri="{A12FA001-AC4F-418D-AE19-62706E023703}">
                      <ahyp:hlinkClr xmlns:ahyp="http://schemas.microsoft.com/office/drawing/2018/hyperlinkcolor" val="tx"/>
                    </a:ext>
                  </a:extLst>
                </a:hlinkClick>
              </a:rPr>
              <a:t>Turner v. Safley</a:t>
            </a:r>
            <a:r>
              <a:rPr lang="en-US" sz="2400" b="0" i="0" u="none" strike="noStrike" dirty="0">
                <a:solidFill>
                  <a:schemeClr val="tx2"/>
                </a:solidFill>
                <a:effectLst/>
              </a:rPr>
              <a:t>; and (2) whether a rule prohibiting cross-identified-gender strip searches in prisons is contrary to the flexible and deferential rule adopted in </a:t>
            </a:r>
            <a:r>
              <a:rPr lang="en-US" sz="2400" b="1" i="1" u="none" strike="noStrike" dirty="0">
                <a:solidFill>
                  <a:schemeClr val="tx2"/>
                </a:solidFill>
                <a:effectLst/>
                <a:hlinkClick r:id="rId5">
                  <a:extLst>
                    <a:ext uri="{A12FA001-AC4F-418D-AE19-62706E023703}">
                      <ahyp:hlinkClr xmlns:ahyp="http://schemas.microsoft.com/office/drawing/2018/hyperlinkcolor" val="tx"/>
                    </a:ext>
                  </a:extLst>
                </a:hlinkClick>
              </a:rPr>
              <a:t>Bell v. Wolfish</a:t>
            </a:r>
            <a:r>
              <a:rPr lang="en-US" sz="2400" b="0" i="0" u="none" strike="noStrike" dirty="0">
                <a:solidFill>
                  <a:schemeClr val="tx2"/>
                </a:solidFill>
                <a:effectLst/>
              </a:rPr>
              <a:t> and reaffirmed in </a:t>
            </a:r>
            <a:r>
              <a:rPr lang="en-US" sz="2400" b="1" i="1" u="none" strike="noStrike" dirty="0">
                <a:solidFill>
                  <a:schemeClr val="tx2"/>
                </a:solidFill>
                <a:effectLst/>
                <a:hlinkClick r:id="rId6">
                  <a:extLst>
                    <a:ext uri="{A12FA001-AC4F-418D-AE19-62706E023703}">
                      <ahyp:hlinkClr xmlns:ahyp="http://schemas.microsoft.com/office/drawing/2018/hyperlinkcolor" val="tx"/>
                    </a:ext>
                  </a:extLst>
                </a:hlinkClick>
              </a:rPr>
              <a:t>Florence v. Board of Chosen Freeholders of County of Burlington</a:t>
            </a:r>
            <a:r>
              <a:rPr lang="en-US" sz="2400" b="0" i="0" u="none" strike="noStrike" dirty="0">
                <a:solidFill>
                  <a:schemeClr val="tx2"/>
                </a:solidFill>
                <a:effectLst/>
              </a:rPr>
              <a:t>.</a:t>
            </a:r>
            <a:endParaRPr lang="en-US" sz="2400" dirty="0">
              <a:solidFill>
                <a:schemeClr val="tx2"/>
              </a:solidFill>
            </a:endParaRPr>
          </a:p>
          <a:p>
            <a:endParaRPr lang="en-US" sz="2000" dirty="0">
              <a:solidFill>
                <a:schemeClr val="tx2"/>
              </a:solidFill>
            </a:endParaRPr>
          </a:p>
          <a:p>
            <a:endParaRPr lang="en-US" sz="2000" dirty="0">
              <a:solidFill>
                <a:schemeClr val="tx2"/>
              </a:solidFill>
            </a:endParaRPr>
          </a:p>
        </p:txBody>
      </p:sp>
    </p:spTree>
    <p:extLst>
      <p:ext uri="{BB962C8B-B14F-4D97-AF65-F5344CB8AC3E}">
        <p14:creationId xmlns:p14="http://schemas.microsoft.com/office/powerpoint/2010/main" val="1030791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4E67-D8CC-054D-8DCB-63BE0A08653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C8EFEA3-6291-5546-8E14-81451BA435B2}"/>
              </a:ext>
            </a:extLst>
          </p:cNvPr>
          <p:cNvSpPr>
            <a:spLocks noGrp="1"/>
          </p:cNvSpPr>
          <p:nvPr>
            <p:ph idx="1"/>
          </p:nvPr>
        </p:nvSpPr>
        <p:spPr>
          <a:xfrm>
            <a:off x="457200" y="685800"/>
            <a:ext cx="8229600" cy="5888736"/>
          </a:xfrm>
        </p:spPr>
        <p:txBody>
          <a:bodyPr>
            <a:normAutofit lnSpcReduction="10000"/>
          </a:bodyPr>
          <a:lstStyle/>
          <a:p>
            <a:r>
              <a:rPr lang="en-US" dirty="0">
                <a:solidFill>
                  <a:schemeClr val="tx2"/>
                </a:solidFill>
              </a:rPr>
              <a:t>Ms. Griffith is a transgender female (20 years)</a:t>
            </a:r>
          </a:p>
          <a:p>
            <a:pPr lvl="1"/>
            <a:r>
              <a:rPr lang="en-US" dirty="0">
                <a:solidFill>
                  <a:schemeClr val="tx2"/>
                </a:solidFill>
              </a:rPr>
              <a:t>Name change</a:t>
            </a:r>
          </a:p>
          <a:p>
            <a:pPr lvl="1"/>
            <a:r>
              <a:rPr lang="en-US" dirty="0">
                <a:solidFill>
                  <a:schemeClr val="tx2"/>
                </a:solidFill>
              </a:rPr>
              <a:t>Female appearance</a:t>
            </a:r>
          </a:p>
          <a:p>
            <a:pPr lvl="1"/>
            <a:r>
              <a:rPr lang="en-US" dirty="0">
                <a:solidFill>
                  <a:schemeClr val="tx2"/>
                </a:solidFill>
              </a:rPr>
              <a:t>Hormones </a:t>
            </a:r>
          </a:p>
          <a:p>
            <a:pPr lvl="1"/>
            <a:r>
              <a:rPr lang="en-US" dirty="0">
                <a:solidFill>
                  <a:schemeClr val="tx2"/>
                </a:solidFill>
              </a:rPr>
              <a:t>Breasts</a:t>
            </a:r>
          </a:p>
          <a:p>
            <a:pPr lvl="1"/>
            <a:r>
              <a:rPr lang="en-US" sz="2800" dirty="0">
                <a:solidFill>
                  <a:schemeClr val="tx2"/>
                </a:solidFill>
              </a:rPr>
              <a:t>Unaltered biologically male reproductive anatomy </a:t>
            </a:r>
          </a:p>
          <a:p>
            <a:r>
              <a:rPr lang="en-US" dirty="0">
                <a:solidFill>
                  <a:schemeClr val="tx2"/>
                </a:solidFill>
              </a:rPr>
              <a:t>Upon intake identifies as a transgender female</a:t>
            </a:r>
          </a:p>
          <a:p>
            <a:r>
              <a:rPr lang="en-US" dirty="0">
                <a:solidFill>
                  <a:schemeClr val="tx2"/>
                </a:solidFill>
              </a:rPr>
              <a:t>Requests a female officer to conduct her strip search </a:t>
            </a:r>
          </a:p>
          <a:p>
            <a:r>
              <a:rPr lang="en-US" dirty="0">
                <a:solidFill>
                  <a:schemeClr val="tx2"/>
                </a:solidFill>
              </a:rPr>
              <a:t>Requests to live in a female housing unit</a:t>
            </a:r>
          </a:p>
          <a:p>
            <a:r>
              <a:rPr lang="en-US" dirty="0">
                <a:solidFill>
                  <a:schemeClr val="tx2"/>
                </a:solidFill>
              </a:rPr>
              <a:t>Requests to purchase feminine items from commissary </a:t>
            </a:r>
          </a:p>
          <a:p>
            <a:r>
              <a:rPr lang="en-US" dirty="0">
                <a:solidFill>
                  <a:schemeClr val="tx2"/>
                </a:solidFill>
              </a:rPr>
              <a:t>All requests are denied</a:t>
            </a:r>
          </a:p>
        </p:txBody>
      </p:sp>
    </p:spTree>
    <p:extLst>
      <p:ext uri="{BB962C8B-B14F-4D97-AF65-F5344CB8AC3E}">
        <p14:creationId xmlns:p14="http://schemas.microsoft.com/office/powerpoint/2010/main" val="3465320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8C4B-113E-3B40-A209-6E0B092DE1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89B62B-6C1F-6041-AC97-E1C92151913B}"/>
              </a:ext>
            </a:extLst>
          </p:cNvPr>
          <p:cNvSpPr>
            <a:spLocks noGrp="1"/>
          </p:cNvSpPr>
          <p:nvPr>
            <p:ph idx="1"/>
          </p:nvPr>
        </p:nvSpPr>
        <p:spPr/>
        <p:txBody>
          <a:bodyPr>
            <a:normAutofit lnSpcReduction="10000"/>
          </a:bodyPr>
          <a:lstStyle/>
          <a:p>
            <a:pPr marL="109728" indent="0">
              <a:buNone/>
            </a:pPr>
            <a:endParaRPr lang="en-US" dirty="0">
              <a:solidFill>
                <a:schemeClr val="tx2"/>
              </a:solidFill>
            </a:endParaRPr>
          </a:p>
          <a:p>
            <a:r>
              <a:rPr lang="en-US" dirty="0">
                <a:solidFill>
                  <a:schemeClr val="tx2"/>
                </a:solidFill>
              </a:rPr>
              <a:t>Griffith underwent a visual body-cavity search</a:t>
            </a:r>
          </a:p>
          <a:p>
            <a:pPr lvl="1"/>
            <a:r>
              <a:rPr lang="en-US" dirty="0">
                <a:solidFill>
                  <a:schemeClr val="tx2"/>
                </a:solidFill>
              </a:rPr>
              <a:t>Female Officer – upper body</a:t>
            </a:r>
          </a:p>
          <a:p>
            <a:pPr lvl="1"/>
            <a:r>
              <a:rPr lang="en-US" dirty="0">
                <a:solidFill>
                  <a:schemeClr val="tx2"/>
                </a:solidFill>
              </a:rPr>
              <a:t>Male Officer – lower body</a:t>
            </a:r>
          </a:p>
          <a:p>
            <a:pPr lvl="2"/>
            <a:r>
              <a:rPr lang="en-US" sz="2400" dirty="0">
                <a:solidFill>
                  <a:srgbClr val="035898"/>
                </a:solidFill>
              </a:rPr>
              <a:t>Allegations that the male officer made inappropriate comments to her.</a:t>
            </a:r>
          </a:p>
          <a:p>
            <a:pPr lvl="1"/>
            <a:r>
              <a:rPr lang="en-US" dirty="0">
                <a:solidFill>
                  <a:srgbClr val="035898"/>
                </a:solidFill>
              </a:rPr>
              <a:t>Griffith was housed in the male facility.</a:t>
            </a:r>
          </a:p>
          <a:p>
            <a:pPr lvl="2"/>
            <a:r>
              <a:rPr lang="en-US" dirty="0">
                <a:solidFill>
                  <a:srgbClr val="035898"/>
                </a:solidFill>
              </a:rPr>
              <a:t>Allegations she was searched by male officers in the housing unit.  </a:t>
            </a:r>
          </a:p>
          <a:p>
            <a:pPr lvl="1"/>
            <a:r>
              <a:rPr lang="en-US" dirty="0">
                <a:solidFill>
                  <a:srgbClr val="035898"/>
                </a:solidFill>
              </a:rPr>
              <a:t>Griffith was denied purchasing female items from commissary while living in the male housing unit.</a:t>
            </a:r>
          </a:p>
        </p:txBody>
      </p:sp>
    </p:spTree>
    <p:extLst>
      <p:ext uri="{BB962C8B-B14F-4D97-AF65-F5344CB8AC3E}">
        <p14:creationId xmlns:p14="http://schemas.microsoft.com/office/powerpoint/2010/main" val="152881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209C6-20E9-6311-EA87-6298DCB06AC8}"/>
            </a:ext>
          </a:extLst>
        </p:cNvPr>
        <p:cNvGrpSpPr/>
        <p:nvPr/>
      </p:nvGrpSpPr>
      <p:grpSpPr>
        <a:xfrm>
          <a:off x="0" y="0"/>
          <a:ext cx="0" cy="0"/>
          <a:chOff x="0" y="0"/>
          <a:chExt cx="0" cy="0"/>
        </a:xfrm>
      </p:grpSpPr>
      <p:grpSp>
        <p:nvGrpSpPr>
          <p:cNvPr id="388" name="Group 387">
            <a:extLst>
              <a:ext uri="{FF2B5EF4-FFF2-40B4-BE49-F238E27FC236}">
                <a16:creationId xmlns:a16="http://schemas.microsoft.com/office/drawing/2014/main" id="{78201E84-0EA2-83EB-ABE5-5B369E938DE3}"/>
              </a:ext>
            </a:extLst>
          </p:cNvPr>
          <p:cNvGrpSpPr/>
          <p:nvPr/>
        </p:nvGrpSpPr>
        <p:grpSpPr>
          <a:xfrm>
            <a:off x="652706" y="1188706"/>
            <a:ext cx="6845634" cy="4669538"/>
            <a:chOff x="304800" y="844550"/>
            <a:chExt cx="8389938" cy="5722938"/>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p:grpSpPr>
        <p:sp>
          <p:nvSpPr>
            <p:cNvPr id="566" name="Freeform 5">
              <a:extLst>
                <a:ext uri="{FF2B5EF4-FFF2-40B4-BE49-F238E27FC236}">
                  <a16:creationId xmlns:a16="http://schemas.microsoft.com/office/drawing/2014/main" id="{07B93AFA-EFCB-0DBE-FC7B-8F539F2D619B}"/>
                </a:ext>
              </a:extLst>
            </p:cNvPr>
            <p:cNvSpPr>
              <a:spLocks/>
            </p:cNvSpPr>
            <p:nvPr/>
          </p:nvSpPr>
          <p:spPr bwMode="auto">
            <a:xfrm>
              <a:off x="5003800" y="3798888"/>
              <a:ext cx="811213" cy="760412"/>
            </a:xfrm>
            <a:custGeom>
              <a:avLst/>
              <a:gdLst/>
              <a:ahLst/>
              <a:cxnLst>
                <a:cxn ang="0">
                  <a:pos x="457" y="64"/>
                </a:cxn>
                <a:cxn ang="0">
                  <a:pos x="509" y="57"/>
                </a:cxn>
                <a:cxn ang="0">
                  <a:pos x="511" y="67"/>
                </a:cxn>
                <a:cxn ang="0">
                  <a:pos x="504" y="74"/>
                </a:cxn>
                <a:cxn ang="0">
                  <a:pos x="504" y="78"/>
                </a:cxn>
                <a:cxn ang="0">
                  <a:pos x="492" y="93"/>
                </a:cxn>
                <a:cxn ang="0">
                  <a:pos x="490" y="123"/>
                </a:cxn>
                <a:cxn ang="0">
                  <a:pos x="480" y="164"/>
                </a:cxn>
                <a:cxn ang="0">
                  <a:pos x="461" y="190"/>
                </a:cxn>
                <a:cxn ang="0">
                  <a:pos x="464" y="199"/>
                </a:cxn>
                <a:cxn ang="0">
                  <a:pos x="447" y="218"/>
                </a:cxn>
                <a:cxn ang="0">
                  <a:pos x="440" y="228"/>
                </a:cxn>
                <a:cxn ang="0">
                  <a:pos x="435" y="270"/>
                </a:cxn>
                <a:cxn ang="0">
                  <a:pos x="421" y="284"/>
                </a:cxn>
                <a:cxn ang="0">
                  <a:pos x="405" y="308"/>
                </a:cxn>
                <a:cxn ang="0">
                  <a:pos x="407" y="322"/>
                </a:cxn>
                <a:cxn ang="0">
                  <a:pos x="395" y="329"/>
                </a:cxn>
                <a:cxn ang="0">
                  <a:pos x="397" y="348"/>
                </a:cxn>
                <a:cxn ang="0">
                  <a:pos x="386" y="365"/>
                </a:cxn>
                <a:cxn ang="0">
                  <a:pos x="388" y="377"/>
                </a:cxn>
                <a:cxn ang="0">
                  <a:pos x="386" y="389"/>
                </a:cxn>
                <a:cxn ang="0">
                  <a:pos x="390" y="407"/>
                </a:cxn>
                <a:cxn ang="0">
                  <a:pos x="400" y="426"/>
                </a:cxn>
                <a:cxn ang="0">
                  <a:pos x="376" y="455"/>
                </a:cxn>
                <a:cxn ang="0">
                  <a:pos x="319" y="460"/>
                </a:cxn>
                <a:cxn ang="0">
                  <a:pos x="260" y="464"/>
                </a:cxn>
                <a:cxn ang="0">
                  <a:pos x="203" y="469"/>
                </a:cxn>
                <a:cxn ang="0">
                  <a:pos x="147" y="474"/>
                </a:cxn>
                <a:cxn ang="0">
                  <a:pos x="88" y="479"/>
                </a:cxn>
                <a:cxn ang="0">
                  <a:pos x="85" y="429"/>
                </a:cxn>
                <a:cxn ang="0">
                  <a:pos x="69" y="407"/>
                </a:cxn>
                <a:cxn ang="0">
                  <a:pos x="52" y="412"/>
                </a:cxn>
                <a:cxn ang="0">
                  <a:pos x="47" y="410"/>
                </a:cxn>
                <a:cxn ang="0">
                  <a:pos x="36" y="389"/>
                </a:cxn>
                <a:cxn ang="0">
                  <a:pos x="33" y="346"/>
                </a:cxn>
                <a:cxn ang="0">
                  <a:pos x="33" y="306"/>
                </a:cxn>
                <a:cxn ang="0">
                  <a:pos x="31" y="263"/>
                </a:cxn>
                <a:cxn ang="0">
                  <a:pos x="28" y="223"/>
                </a:cxn>
                <a:cxn ang="0">
                  <a:pos x="28" y="180"/>
                </a:cxn>
                <a:cxn ang="0">
                  <a:pos x="17" y="128"/>
                </a:cxn>
                <a:cxn ang="0">
                  <a:pos x="7" y="76"/>
                </a:cxn>
                <a:cxn ang="0">
                  <a:pos x="28" y="41"/>
                </a:cxn>
                <a:cxn ang="0">
                  <a:pos x="116" y="33"/>
                </a:cxn>
                <a:cxn ang="0">
                  <a:pos x="201" y="26"/>
                </a:cxn>
                <a:cxn ang="0">
                  <a:pos x="286" y="19"/>
                </a:cxn>
                <a:cxn ang="0">
                  <a:pos x="371" y="10"/>
                </a:cxn>
                <a:cxn ang="0">
                  <a:pos x="457" y="0"/>
                </a:cxn>
                <a:cxn ang="0">
                  <a:pos x="468" y="19"/>
                </a:cxn>
                <a:cxn ang="0">
                  <a:pos x="454" y="41"/>
                </a:cxn>
              </a:cxnLst>
              <a:rect l="0" t="0" r="r" b="b"/>
              <a:pathLst>
                <a:path w="511" h="479">
                  <a:moveTo>
                    <a:pt x="447" y="52"/>
                  </a:moveTo>
                  <a:lnTo>
                    <a:pt x="440" y="67"/>
                  </a:lnTo>
                  <a:lnTo>
                    <a:pt x="457" y="64"/>
                  </a:lnTo>
                  <a:lnTo>
                    <a:pt x="473" y="62"/>
                  </a:lnTo>
                  <a:lnTo>
                    <a:pt x="490" y="59"/>
                  </a:lnTo>
                  <a:lnTo>
                    <a:pt x="509" y="57"/>
                  </a:lnTo>
                  <a:lnTo>
                    <a:pt x="509" y="59"/>
                  </a:lnTo>
                  <a:lnTo>
                    <a:pt x="511" y="64"/>
                  </a:lnTo>
                  <a:lnTo>
                    <a:pt x="511" y="67"/>
                  </a:lnTo>
                  <a:lnTo>
                    <a:pt x="511" y="69"/>
                  </a:lnTo>
                  <a:lnTo>
                    <a:pt x="506" y="71"/>
                  </a:lnTo>
                  <a:lnTo>
                    <a:pt x="504" y="74"/>
                  </a:lnTo>
                  <a:lnTo>
                    <a:pt x="504" y="74"/>
                  </a:lnTo>
                  <a:lnTo>
                    <a:pt x="504" y="76"/>
                  </a:lnTo>
                  <a:lnTo>
                    <a:pt x="504" y="78"/>
                  </a:lnTo>
                  <a:lnTo>
                    <a:pt x="506" y="81"/>
                  </a:lnTo>
                  <a:lnTo>
                    <a:pt x="504" y="83"/>
                  </a:lnTo>
                  <a:lnTo>
                    <a:pt x="492" y="93"/>
                  </a:lnTo>
                  <a:lnTo>
                    <a:pt x="490" y="102"/>
                  </a:lnTo>
                  <a:lnTo>
                    <a:pt x="492" y="112"/>
                  </a:lnTo>
                  <a:lnTo>
                    <a:pt x="490" y="123"/>
                  </a:lnTo>
                  <a:lnTo>
                    <a:pt x="480" y="135"/>
                  </a:lnTo>
                  <a:lnTo>
                    <a:pt x="478" y="149"/>
                  </a:lnTo>
                  <a:lnTo>
                    <a:pt x="480" y="164"/>
                  </a:lnTo>
                  <a:lnTo>
                    <a:pt x="475" y="175"/>
                  </a:lnTo>
                  <a:lnTo>
                    <a:pt x="466" y="185"/>
                  </a:lnTo>
                  <a:lnTo>
                    <a:pt x="461" y="190"/>
                  </a:lnTo>
                  <a:lnTo>
                    <a:pt x="461" y="192"/>
                  </a:lnTo>
                  <a:lnTo>
                    <a:pt x="464" y="194"/>
                  </a:lnTo>
                  <a:lnTo>
                    <a:pt x="464" y="199"/>
                  </a:lnTo>
                  <a:lnTo>
                    <a:pt x="461" y="204"/>
                  </a:lnTo>
                  <a:lnTo>
                    <a:pt x="452" y="211"/>
                  </a:lnTo>
                  <a:lnTo>
                    <a:pt x="447" y="218"/>
                  </a:lnTo>
                  <a:lnTo>
                    <a:pt x="447" y="223"/>
                  </a:lnTo>
                  <a:lnTo>
                    <a:pt x="445" y="228"/>
                  </a:lnTo>
                  <a:lnTo>
                    <a:pt x="440" y="228"/>
                  </a:lnTo>
                  <a:lnTo>
                    <a:pt x="438" y="237"/>
                  </a:lnTo>
                  <a:lnTo>
                    <a:pt x="438" y="258"/>
                  </a:lnTo>
                  <a:lnTo>
                    <a:pt x="435" y="270"/>
                  </a:lnTo>
                  <a:lnTo>
                    <a:pt x="426" y="273"/>
                  </a:lnTo>
                  <a:lnTo>
                    <a:pt x="421" y="277"/>
                  </a:lnTo>
                  <a:lnTo>
                    <a:pt x="421" y="284"/>
                  </a:lnTo>
                  <a:lnTo>
                    <a:pt x="416" y="291"/>
                  </a:lnTo>
                  <a:lnTo>
                    <a:pt x="409" y="301"/>
                  </a:lnTo>
                  <a:lnTo>
                    <a:pt x="405" y="308"/>
                  </a:lnTo>
                  <a:lnTo>
                    <a:pt x="409" y="315"/>
                  </a:lnTo>
                  <a:lnTo>
                    <a:pt x="409" y="318"/>
                  </a:lnTo>
                  <a:lnTo>
                    <a:pt x="407" y="322"/>
                  </a:lnTo>
                  <a:lnTo>
                    <a:pt x="397" y="327"/>
                  </a:lnTo>
                  <a:lnTo>
                    <a:pt x="395" y="327"/>
                  </a:lnTo>
                  <a:lnTo>
                    <a:pt x="395" y="329"/>
                  </a:lnTo>
                  <a:lnTo>
                    <a:pt x="397" y="334"/>
                  </a:lnTo>
                  <a:lnTo>
                    <a:pt x="397" y="339"/>
                  </a:lnTo>
                  <a:lnTo>
                    <a:pt x="397" y="348"/>
                  </a:lnTo>
                  <a:lnTo>
                    <a:pt x="395" y="353"/>
                  </a:lnTo>
                  <a:lnTo>
                    <a:pt x="393" y="355"/>
                  </a:lnTo>
                  <a:lnTo>
                    <a:pt x="386" y="365"/>
                  </a:lnTo>
                  <a:lnTo>
                    <a:pt x="383" y="370"/>
                  </a:lnTo>
                  <a:lnTo>
                    <a:pt x="388" y="372"/>
                  </a:lnTo>
                  <a:lnTo>
                    <a:pt x="388" y="377"/>
                  </a:lnTo>
                  <a:lnTo>
                    <a:pt x="383" y="381"/>
                  </a:lnTo>
                  <a:lnTo>
                    <a:pt x="386" y="386"/>
                  </a:lnTo>
                  <a:lnTo>
                    <a:pt x="386" y="389"/>
                  </a:lnTo>
                  <a:lnTo>
                    <a:pt x="390" y="391"/>
                  </a:lnTo>
                  <a:lnTo>
                    <a:pt x="393" y="398"/>
                  </a:lnTo>
                  <a:lnTo>
                    <a:pt x="390" y="407"/>
                  </a:lnTo>
                  <a:lnTo>
                    <a:pt x="393" y="417"/>
                  </a:lnTo>
                  <a:lnTo>
                    <a:pt x="397" y="424"/>
                  </a:lnTo>
                  <a:lnTo>
                    <a:pt x="400" y="426"/>
                  </a:lnTo>
                  <a:lnTo>
                    <a:pt x="395" y="448"/>
                  </a:lnTo>
                  <a:lnTo>
                    <a:pt x="397" y="452"/>
                  </a:lnTo>
                  <a:lnTo>
                    <a:pt x="376" y="455"/>
                  </a:lnTo>
                  <a:lnTo>
                    <a:pt x="357" y="455"/>
                  </a:lnTo>
                  <a:lnTo>
                    <a:pt x="338" y="457"/>
                  </a:lnTo>
                  <a:lnTo>
                    <a:pt x="319" y="460"/>
                  </a:lnTo>
                  <a:lnTo>
                    <a:pt x="298" y="462"/>
                  </a:lnTo>
                  <a:lnTo>
                    <a:pt x="279" y="464"/>
                  </a:lnTo>
                  <a:lnTo>
                    <a:pt x="260" y="464"/>
                  </a:lnTo>
                  <a:lnTo>
                    <a:pt x="241" y="467"/>
                  </a:lnTo>
                  <a:lnTo>
                    <a:pt x="222" y="469"/>
                  </a:lnTo>
                  <a:lnTo>
                    <a:pt x="203" y="469"/>
                  </a:lnTo>
                  <a:lnTo>
                    <a:pt x="185" y="471"/>
                  </a:lnTo>
                  <a:lnTo>
                    <a:pt x="166" y="474"/>
                  </a:lnTo>
                  <a:lnTo>
                    <a:pt x="147" y="474"/>
                  </a:lnTo>
                  <a:lnTo>
                    <a:pt x="125" y="476"/>
                  </a:lnTo>
                  <a:lnTo>
                    <a:pt x="107" y="479"/>
                  </a:lnTo>
                  <a:lnTo>
                    <a:pt x="88" y="479"/>
                  </a:lnTo>
                  <a:lnTo>
                    <a:pt x="88" y="462"/>
                  </a:lnTo>
                  <a:lnTo>
                    <a:pt x="85" y="445"/>
                  </a:lnTo>
                  <a:lnTo>
                    <a:pt x="85" y="429"/>
                  </a:lnTo>
                  <a:lnTo>
                    <a:pt x="83" y="410"/>
                  </a:lnTo>
                  <a:lnTo>
                    <a:pt x="78" y="407"/>
                  </a:lnTo>
                  <a:lnTo>
                    <a:pt x="69" y="407"/>
                  </a:lnTo>
                  <a:lnTo>
                    <a:pt x="62" y="407"/>
                  </a:lnTo>
                  <a:lnTo>
                    <a:pt x="57" y="407"/>
                  </a:lnTo>
                  <a:lnTo>
                    <a:pt x="52" y="412"/>
                  </a:lnTo>
                  <a:lnTo>
                    <a:pt x="50" y="412"/>
                  </a:lnTo>
                  <a:lnTo>
                    <a:pt x="47" y="412"/>
                  </a:lnTo>
                  <a:lnTo>
                    <a:pt x="47" y="410"/>
                  </a:lnTo>
                  <a:lnTo>
                    <a:pt x="43" y="407"/>
                  </a:lnTo>
                  <a:lnTo>
                    <a:pt x="36" y="403"/>
                  </a:lnTo>
                  <a:lnTo>
                    <a:pt x="36" y="389"/>
                  </a:lnTo>
                  <a:lnTo>
                    <a:pt x="36" y="374"/>
                  </a:lnTo>
                  <a:lnTo>
                    <a:pt x="36" y="360"/>
                  </a:lnTo>
                  <a:lnTo>
                    <a:pt x="33" y="346"/>
                  </a:lnTo>
                  <a:lnTo>
                    <a:pt x="33" y="334"/>
                  </a:lnTo>
                  <a:lnTo>
                    <a:pt x="33" y="320"/>
                  </a:lnTo>
                  <a:lnTo>
                    <a:pt x="33" y="306"/>
                  </a:lnTo>
                  <a:lnTo>
                    <a:pt x="33" y="291"/>
                  </a:lnTo>
                  <a:lnTo>
                    <a:pt x="31" y="277"/>
                  </a:lnTo>
                  <a:lnTo>
                    <a:pt x="31" y="263"/>
                  </a:lnTo>
                  <a:lnTo>
                    <a:pt x="31" y="251"/>
                  </a:lnTo>
                  <a:lnTo>
                    <a:pt x="31" y="237"/>
                  </a:lnTo>
                  <a:lnTo>
                    <a:pt x="28" y="223"/>
                  </a:lnTo>
                  <a:lnTo>
                    <a:pt x="28" y="209"/>
                  </a:lnTo>
                  <a:lnTo>
                    <a:pt x="28" y="194"/>
                  </a:lnTo>
                  <a:lnTo>
                    <a:pt x="28" y="180"/>
                  </a:lnTo>
                  <a:lnTo>
                    <a:pt x="24" y="164"/>
                  </a:lnTo>
                  <a:lnTo>
                    <a:pt x="21" y="147"/>
                  </a:lnTo>
                  <a:lnTo>
                    <a:pt x="17" y="128"/>
                  </a:lnTo>
                  <a:lnTo>
                    <a:pt x="14" y="112"/>
                  </a:lnTo>
                  <a:lnTo>
                    <a:pt x="12" y="95"/>
                  </a:lnTo>
                  <a:lnTo>
                    <a:pt x="7" y="76"/>
                  </a:lnTo>
                  <a:lnTo>
                    <a:pt x="5" y="59"/>
                  </a:lnTo>
                  <a:lnTo>
                    <a:pt x="0" y="41"/>
                  </a:lnTo>
                  <a:lnTo>
                    <a:pt x="28" y="41"/>
                  </a:lnTo>
                  <a:lnTo>
                    <a:pt x="57" y="38"/>
                  </a:lnTo>
                  <a:lnTo>
                    <a:pt x="88" y="36"/>
                  </a:lnTo>
                  <a:lnTo>
                    <a:pt x="116" y="33"/>
                  </a:lnTo>
                  <a:lnTo>
                    <a:pt x="144" y="31"/>
                  </a:lnTo>
                  <a:lnTo>
                    <a:pt x="173" y="29"/>
                  </a:lnTo>
                  <a:lnTo>
                    <a:pt x="201" y="26"/>
                  </a:lnTo>
                  <a:lnTo>
                    <a:pt x="230" y="24"/>
                  </a:lnTo>
                  <a:lnTo>
                    <a:pt x="258" y="22"/>
                  </a:lnTo>
                  <a:lnTo>
                    <a:pt x="286" y="19"/>
                  </a:lnTo>
                  <a:lnTo>
                    <a:pt x="315" y="14"/>
                  </a:lnTo>
                  <a:lnTo>
                    <a:pt x="343" y="12"/>
                  </a:lnTo>
                  <a:lnTo>
                    <a:pt x="371" y="10"/>
                  </a:lnTo>
                  <a:lnTo>
                    <a:pt x="400" y="7"/>
                  </a:lnTo>
                  <a:lnTo>
                    <a:pt x="428" y="3"/>
                  </a:lnTo>
                  <a:lnTo>
                    <a:pt x="457" y="0"/>
                  </a:lnTo>
                  <a:lnTo>
                    <a:pt x="461" y="10"/>
                  </a:lnTo>
                  <a:lnTo>
                    <a:pt x="466" y="14"/>
                  </a:lnTo>
                  <a:lnTo>
                    <a:pt x="468" y="19"/>
                  </a:lnTo>
                  <a:lnTo>
                    <a:pt x="466" y="24"/>
                  </a:lnTo>
                  <a:lnTo>
                    <a:pt x="461" y="36"/>
                  </a:lnTo>
                  <a:lnTo>
                    <a:pt x="454" y="41"/>
                  </a:lnTo>
                  <a:lnTo>
                    <a:pt x="452" y="48"/>
                  </a:lnTo>
                  <a:lnTo>
                    <a:pt x="447" y="52"/>
                  </a:lnTo>
                  <a:close/>
                </a:path>
              </a:pathLst>
            </a:custGeom>
            <a:solidFill>
              <a:schemeClr val="tx2">
                <a:lumMod val="50000"/>
                <a:lumOff val="5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567" name="Freeform 6">
              <a:extLst>
                <a:ext uri="{FF2B5EF4-FFF2-40B4-BE49-F238E27FC236}">
                  <a16:creationId xmlns:a16="http://schemas.microsoft.com/office/drawing/2014/main" id="{DE963963-2003-5311-614D-6E3144C0E06E}"/>
                </a:ext>
              </a:extLst>
            </p:cNvPr>
            <p:cNvSpPr>
              <a:spLocks/>
            </p:cNvSpPr>
            <p:nvPr/>
          </p:nvSpPr>
          <p:spPr bwMode="auto">
            <a:xfrm>
              <a:off x="1606550" y="3600450"/>
              <a:ext cx="1065213" cy="1250950"/>
            </a:xfrm>
            <a:custGeom>
              <a:avLst/>
              <a:gdLst/>
              <a:ahLst/>
              <a:cxnLst>
                <a:cxn ang="0">
                  <a:pos x="657" y="206"/>
                </a:cxn>
                <a:cxn ang="0">
                  <a:pos x="648" y="296"/>
                </a:cxn>
                <a:cxn ang="0">
                  <a:pos x="641" y="386"/>
                </a:cxn>
                <a:cxn ang="0">
                  <a:pos x="631" y="473"/>
                </a:cxn>
                <a:cxn ang="0">
                  <a:pos x="622" y="563"/>
                </a:cxn>
                <a:cxn ang="0">
                  <a:pos x="615" y="653"/>
                </a:cxn>
                <a:cxn ang="0">
                  <a:pos x="605" y="743"/>
                </a:cxn>
                <a:cxn ang="0">
                  <a:pos x="577" y="786"/>
                </a:cxn>
                <a:cxn ang="0">
                  <a:pos x="501" y="776"/>
                </a:cxn>
                <a:cxn ang="0">
                  <a:pos x="423" y="767"/>
                </a:cxn>
                <a:cxn ang="0">
                  <a:pos x="335" y="736"/>
                </a:cxn>
                <a:cxn ang="0">
                  <a:pos x="238" y="686"/>
                </a:cxn>
                <a:cxn ang="0">
                  <a:pos x="141" y="632"/>
                </a:cxn>
                <a:cxn ang="0">
                  <a:pos x="47" y="580"/>
                </a:cxn>
                <a:cxn ang="0">
                  <a:pos x="4" y="544"/>
                </a:cxn>
                <a:cxn ang="0">
                  <a:pos x="16" y="528"/>
                </a:cxn>
                <a:cxn ang="0">
                  <a:pos x="30" y="528"/>
                </a:cxn>
                <a:cxn ang="0">
                  <a:pos x="42" y="516"/>
                </a:cxn>
                <a:cxn ang="0">
                  <a:pos x="45" y="499"/>
                </a:cxn>
                <a:cxn ang="0">
                  <a:pos x="30" y="485"/>
                </a:cxn>
                <a:cxn ang="0">
                  <a:pos x="28" y="450"/>
                </a:cxn>
                <a:cxn ang="0">
                  <a:pos x="35" y="440"/>
                </a:cxn>
                <a:cxn ang="0">
                  <a:pos x="47" y="428"/>
                </a:cxn>
                <a:cxn ang="0">
                  <a:pos x="56" y="409"/>
                </a:cxn>
                <a:cxn ang="0">
                  <a:pos x="61" y="383"/>
                </a:cxn>
                <a:cxn ang="0">
                  <a:pos x="82" y="355"/>
                </a:cxn>
                <a:cxn ang="0">
                  <a:pos x="108" y="341"/>
                </a:cxn>
                <a:cxn ang="0">
                  <a:pos x="108" y="338"/>
                </a:cxn>
                <a:cxn ang="0">
                  <a:pos x="92" y="319"/>
                </a:cxn>
                <a:cxn ang="0">
                  <a:pos x="87" y="305"/>
                </a:cxn>
                <a:cxn ang="0">
                  <a:pos x="85" y="298"/>
                </a:cxn>
                <a:cxn ang="0">
                  <a:pos x="68" y="255"/>
                </a:cxn>
                <a:cxn ang="0">
                  <a:pos x="71" y="244"/>
                </a:cxn>
                <a:cxn ang="0">
                  <a:pos x="78" y="182"/>
                </a:cxn>
                <a:cxn ang="0">
                  <a:pos x="80" y="163"/>
                </a:cxn>
                <a:cxn ang="0">
                  <a:pos x="80" y="149"/>
                </a:cxn>
                <a:cxn ang="0">
                  <a:pos x="82" y="125"/>
                </a:cxn>
                <a:cxn ang="0">
                  <a:pos x="78" y="113"/>
                </a:cxn>
                <a:cxn ang="0">
                  <a:pos x="87" y="102"/>
                </a:cxn>
                <a:cxn ang="0">
                  <a:pos x="104" y="99"/>
                </a:cxn>
                <a:cxn ang="0">
                  <a:pos x="123" y="106"/>
                </a:cxn>
                <a:cxn ang="0">
                  <a:pos x="130" y="121"/>
                </a:cxn>
                <a:cxn ang="0">
                  <a:pos x="141" y="116"/>
                </a:cxn>
                <a:cxn ang="0">
                  <a:pos x="151" y="104"/>
                </a:cxn>
                <a:cxn ang="0">
                  <a:pos x="167" y="0"/>
                </a:cxn>
                <a:cxn ang="0">
                  <a:pos x="231" y="12"/>
                </a:cxn>
                <a:cxn ang="0">
                  <a:pos x="293" y="21"/>
                </a:cxn>
                <a:cxn ang="0">
                  <a:pos x="357" y="31"/>
                </a:cxn>
                <a:cxn ang="0">
                  <a:pos x="418" y="40"/>
                </a:cxn>
                <a:cxn ang="0">
                  <a:pos x="482" y="47"/>
                </a:cxn>
                <a:cxn ang="0">
                  <a:pos x="544" y="57"/>
                </a:cxn>
                <a:cxn ang="0">
                  <a:pos x="607" y="64"/>
                </a:cxn>
                <a:cxn ang="0">
                  <a:pos x="671" y="71"/>
                </a:cxn>
                <a:cxn ang="0">
                  <a:pos x="662" y="161"/>
                </a:cxn>
              </a:cxnLst>
              <a:rect l="0" t="0" r="r" b="b"/>
              <a:pathLst>
                <a:path w="671" h="788">
                  <a:moveTo>
                    <a:pt x="662" y="161"/>
                  </a:moveTo>
                  <a:lnTo>
                    <a:pt x="657" y="206"/>
                  </a:lnTo>
                  <a:lnTo>
                    <a:pt x="652" y="251"/>
                  </a:lnTo>
                  <a:lnTo>
                    <a:pt x="648" y="296"/>
                  </a:lnTo>
                  <a:lnTo>
                    <a:pt x="645" y="341"/>
                  </a:lnTo>
                  <a:lnTo>
                    <a:pt x="641" y="386"/>
                  </a:lnTo>
                  <a:lnTo>
                    <a:pt x="636" y="428"/>
                  </a:lnTo>
                  <a:lnTo>
                    <a:pt x="631" y="473"/>
                  </a:lnTo>
                  <a:lnTo>
                    <a:pt x="626" y="518"/>
                  </a:lnTo>
                  <a:lnTo>
                    <a:pt x="622" y="563"/>
                  </a:lnTo>
                  <a:lnTo>
                    <a:pt x="619" y="608"/>
                  </a:lnTo>
                  <a:lnTo>
                    <a:pt x="615" y="653"/>
                  </a:lnTo>
                  <a:lnTo>
                    <a:pt x="610" y="698"/>
                  </a:lnTo>
                  <a:lnTo>
                    <a:pt x="605" y="743"/>
                  </a:lnTo>
                  <a:lnTo>
                    <a:pt x="603" y="788"/>
                  </a:lnTo>
                  <a:lnTo>
                    <a:pt x="577" y="786"/>
                  </a:lnTo>
                  <a:lnTo>
                    <a:pt x="539" y="781"/>
                  </a:lnTo>
                  <a:lnTo>
                    <a:pt x="501" y="776"/>
                  </a:lnTo>
                  <a:lnTo>
                    <a:pt x="463" y="772"/>
                  </a:lnTo>
                  <a:lnTo>
                    <a:pt x="423" y="767"/>
                  </a:lnTo>
                  <a:lnTo>
                    <a:pt x="385" y="762"/>
                  </a:lnTo>
                  <a:lnTo>
                    <a:pt x="335" y="736"/>
                  </a:lnTo>
                  <a:lnTo>
                    <a:pt x="288" y="712"/>
                  </a:lnTo>
                  <a:lnTo>
                    <a:pt x="238" y="686"/>
                  </a:lnTo>
                  <a:lnTo>
                    <a:pt x="191" y="660"/>
                  </a:lnTo>
                  <a:lnTo>
                    <a:pt x="141" y="632"/>
                  </a:lnTo>
                  <a:lnTo>
                    <a:pt x="94" y="606"/>
                  </a:lnTo>
                  <a:lnTo>
                    <a:pt x="47" y="580"/>
                  </a:lnTo>
                  <a:lnTo>
                    <a:pt x="0" y="551"/>
                  </a:lnTo>
                  <a:lnTo>
                    <a:pt x="4" y="544"/>
                  </a:lnTo>
                  <a:lnTo>
                    <a:pt x="14" y="528"/>
                  </a:lnTo>
                  <a:lnTo>
                    <a:pt x="16" y="528"/>
                  </a:lnTo>
                  <a:lnTo>
                    <a:pt x="16" y="528"/>
                  </a:lnTo>
                  <a:lnTo>
                    <a:pt x="30" y="528"/>
                  </a:lnTo>
                  <a:lnTo>
                    <a:pt x="37" y="525"/>
                  </a:lnTo>
                  <a:lnTo>
                    <a:pt x="42" y="516"/>
                  </a:lnTo>
                  <a:lnTo>
                    <a:pt x="45" y="506"/>
                  </a:lnTo>
                  <a:lnTo>
                    <a:pt x="45" y="499"/>
                  </a:lnTo>
                  <a:lnTo>
                    <a:pt x="40" y="490"/>
                  </a:lnTo>
                  <a:lnTo>
                    <a:pt x="30" y="485"/>
                  </a:lnTo>
                  <a:lnTo>
                    <a:pt x="26" y="471"/>
                  </a:lnTo>
                  <a:lnTo>
                    <a:pt x="28" y="450"/>
                  </a:lnTo>
                  <a:lnTo>
                    <a:pt x="30" y="440"/>
                  </a:lnTo>
                  <a:lnTo>
                    <a:pt x="35" y="440"/>
                  </a:lnTo>
                  <a:lnTo>
                    <a:pt x="42" y="435"/>
                  </a:lnTo>
                  <a:lnTo>
                    <a:pt x="47" y="428"/>
                  </a:lnTo>
                  <a:lnTo>
                    <a:pt x="54" y="419"/>
                  </a:lnTo>
                  <a:lnTo>
                    <a:pt x="56" y="409"/>
                  </a:lnTo>
                  <a:lnTo>
                    <a:pt x="59" y="398"/>
                  </a:lnTo>
                  <a:lnTo>
                    <a:pt x="61" y="383"/>
                  </a:lnTo>
                  <a:lnTo>
                    <a:pt x="73" y="364"/>
                  </a:lnTo>
                  <a:lnTo>
                    <a:pt x="82" y="355"/>
                  </a:lnTo>
                  <a:lnTo>
                    <a:pt x="104" y="345"/>
                  </a:lnTo>
                  <a:lnTo>
                    <a:pt x="108" y="341"/>
                  </a:lnTo>
                  <a:lnTo>
                    <a:pt x="108" y="338"/>
                  </a:lnTo>
                  <a:lnTo>
                    <a:pt x="108" y="338"/>
                  </a:lnTo>
                  <a:lnTo>
                    <a:pt x="106" y="331"/>
                  </a:lnTo>
                  <a:lnTo>
                    <a:pt x="92" y="319"/>
                  </a:lnTo>
                  <a:lnTo>
                    <a:pt x="85" y="312"/>
                  </a:lnTo>
                  <a:lnTo>
                    <a:pt x="87" y="305"/>
                  </a:lnTo>
                  <a:lnTo>
                    <a:pt x="85" y="305"/>
                  </a:lnTo>
                  <a:lnTo>
                    <a:pt x="85" y="298"/>
                  </a:lnTo>
                  <a:lnTo>
                    <a:pt x="73" y="270"/>
                  </a:lnTo>
                  <a:lnTo>
                    <a:pt x="68" y="255"/>
                  </a:lnTo>
                  <a:lnTo>
                    <a:pt x="71" y="244"/>
                  </a:lnTo>
                  <a:lnTo>
                    <a:pt x="71" y="244"/>
                  </a:lnTo>
                  <a:lnTo>
                    <a:pt x="80" y="199"/>
                  </a:lnTo>
                  <a:lnTo>
                    <a:pt x="78" y="182"/>
                  </a:lnTo>
                  <a:lnTo>
                    <a:pt x="78" y="173"/>
                  </a:lnTo>
                  <a:lnTo>
                    <a:pt x="80" y="163"/>
                  </a:lnTo>
                  <a:lnTo>
                    <a:pt x="80" y="156"/>
                  </a:lnTo>
                  <a:lnTo>
                    <a:pt x="80" y="149"/>
                  </a:lnTo>
                  <a:lnTo>
                    <a:pt x="80" y="139"/>
                  </a:lnTo>
                  <a:lnTo>
                    <a:pt x="82" y="125"/>
                  </a:lnTo>
                  <a:lnTo>
                    <a:pt x="78" y="116"/>
                  </a:lnTo>
                  <a:lnTo>
                    <a:pt x="78" y="113"/>
                  </a:lnTo>
                  <a:lnTo>
                    <a:pt x="82" y="104"/>
                  </a:lnTo>
                  <a:lnTo>
                    <a:pt x="87" y="102"/>
                  </a:lnTo>
                  <a:lnTo>
                    <a:pt x="97" y="99"/>
                  </a:lnTo>
                  <a:lnTo>
                    <a:pt x="104" y="99"/>
                  </a:lnTo>
                  <a:lnTo>
                    <a:pt x="115" y="102"/>
                  </a:lnTo>
                  <a:lnTo>
                    <a:pt x="123" y="106"/>
                  </a:lnTo>
                  <a:lnTo>
                    <a:pt x="125" y="116"/>
                  </a:lnTo>
                  <a:lnTo>
                    <a:pt x="130" y="121"/>
                  </a:lnTo>
                  <a:lnTo>
                    <a:pt x="134" y="121"/>
                  </a:lnTo>
                  <a:lnTo>
                    <a:pt x="141" y="116"/>
                  </a:lnTo>
                  <a:lnTo>
                    <a:pt x="151" y="104"/>
                  </a:lnTo>
                  <a:lnTo>
                    <a:pt x="151" y="104"/>
                  </a:lnTo>
                  <a:lnTo>
                    <a:pt x="160" y="50"/>
                  </a:lnTo>
                  <a:lnTo>
                    <a:pt x="167" y="0"/>
                  </a:lnTo>
                  <a:lnTo>
                    <a:pt x="201" y="7"/>
                  </a:lnTo>
                  <a:lnTo>
                    <a:pt x="231" y="12"/>
                  </a:lnTo>
                  <a:lnTo>
                    <a:pt x="262" y="16"/>
                  </a:lnTo>
                  <a:lnTo>
                    <a:pt x="293" y="21"/>
                  </a:lnTo>
                  <a:lnTo>
                    <a:pt x="326" y="26"/>
                  </a:lnTo>
                  <a:lnTo>
                    <a:pt x="357" y="31"/>
                  </a:lnTo>
                  <a:lnTo>
                    <a:pt x="387" y="35"/>
                  </a:lnTo>
                  <a:lnTo>
                    <a:pt x="418" y="40"/>
                  </a:lnTo>
                  <a:lnTo>
                    <a:pt x="451" y="45"/>
                  </a:lnTo>
                  <a:lnTo>
                    <a:pt x="482" y="47"/>
                  </a:lnTo>
                  <a:lnTo>
                    <a:pt x="513" y="52"/>
                  </a:lnTo>
                  <a:lnTo>
                    <a:pt x="544" y="57"/>
                  </a:lnTo>
                  <a:lnTo>
                    <a:pt x="577" y="59"/>
                  </a:lnTo>
                  <a:lnTo>
                    <a:pt x="607" y="64"/>
                  </a:lnTo>
                  <a:lnTo>
                    <a:pt x="638" y="68"/>
                  </a:lnTo>
                  <a:lnTo>
                    <a:pt x="671" y="71"/>
                  </a:lnTo>
                  <a:lnTo>
                    <a:pt x="667" y="116"/>
                  </a:lnTo>
                  <a:lnTo>
                    <a:pt x="662" y="161"/>
                  </a:lnTo>
                  <a:close/>
                </a:path>
              </a:pathLst>
            </a:custGeom>
            <a:solidFill>
              <a:srgbClr val="92D05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68" name="Freeform 7">
              <a:extLst>
                <a:ext uri="{FF2B5EF4-FFF2-40B4-BE49-F238E27FC236}">
                  <a16:creationId xmlns:a16="http://schemas.microsoft.com/office/drawing/2014/main" id="{30DBED42-0288-93E0-D35C-483143C28B58}"/>
                </a:ext>
              </a:extLst>
            </p:cNvPr>
            <p:cNvSpPr>
              <a:spLocks/>
            </p:cNvSpPr>
            <p:nvPr/>
          </p:nvSpPr>
          <p:spPr bwMode="auto">
            <a:xfrm>
              <a:off x="2671763" y="2908300"/>
              <a:ext cx="1149350" cy="879475"/>
            </a:xfrm>
            <a:custGeom>
              <a:avLst/>
              <a:gdLst/>
              <a:ahLst/>
              <a:cxnLst>
                <a:cxn ang="0">
                  <a:pos x="0" y="507"/>
                </a:cxn>
                <a:cxn ang="0">
                  <a:pos x="5" y="443"/>
                </a:cxn>
                <a:cxn ang="0">
                  <a:pos x="12" y="381"/>
                </a:cxn>
                <a:cxn ang="0">
                  <a:pos x="19" y="317"/>
                </a:cxn>
                <a:cxn ang="0">
                  <a:pos x="26" y="254"/>
                </a:cxn>
                <a:cxn ang="0">
                  <a:pos x="31" y="190"/>
                </a:cxn>
                <a:cxn ang="0">
                  <a:pos x="38" y="128"/>
                </a:cxn>
                <a:cxn ang="0">
                  <a:pos x="45" y="64"/>
                </a:cxn>
                <a:cxn ang="0">
                  <a:pos x="52" y="0"/>
                </a:cxn>
                <a:cxn ang="0">
                  <a:pos x="111" y="7"/>
                </a:cxn>
                <a:cxn ang="0">
                  <a:pos x="173" y="12"/>
                </a:cxn>
                <a:cxn ang="0">
                  <a:pos x="232" y="19"/>
                </a:cxn>
                <a:cxn ang="0">
                  <a:pos x="291" y="24"/>
                </a:cxn>
                <a:cxn ang="0">
                  <a:pos x="353" y="29"/>
                </a:cxn>
                <a:cxn ang="0">
                  <a:pos x="412" y="31"/>
                </a:cxn>
                <a:cxn ang="0">
                  <a:pos x="473" y="36"/>
                </a:cxn>
                <a:cxn ang="0">
                  <a:pos x="532" y="38"/>
                </a:cxn>
                <a:cxn ang="0">
                  <a:pos x="580" y="40"/>
                </a:cxn>
                <a:cxn ang="0">
                  <a:pos x="629" y="43"/>
                </a:cxn>
                <a:cxn ang="0">
                  <a:pos x="677" y="45"/>
                </a:cxn>
                <a:cxn ang="0">
                  <a:pos x="724" y="45"/>
                </a:cxn>
                <a:cxn ang="0">
                  <a:pos x="724" y="78"/>
                </a:cxn>
                <a:cxn ang="0">
                  <a:pos x="722" y="109"/>
                </a:cxn>
                <a:cxn ang="0">
                  <a:pos x="722" y="140"/>
                </a:cxn>
                <a:cxn ang="0">
                  <a:pos x="722" y="173"/>
                </a:cxn>
                <a:cxn ang="0">
                  <a:pos x="719" y="220"/>
                </a:cxn>
                <a:cxn ang="0">
                  <a:pos x="719" y="268"/>
                </a:cxn>
                <a:cxn ang="0">
                  <a:pos x="719" y="315"/>
                </a:cxn>
                <a:cxn ang="0">
                  <a:pos x="717" y="362"/>
                </a:cxn>
                <a:cxn ang="0">
                  <a:pos x="717" y="412"/>
                </a:cxn>
                <a:cxn ang="0">
                  <a:pos x="715" y="459"/>
                </a:cxn>
                <a:cxn ang="0">
                  <a:pos x="715" y="507"/>
                </a:cxn>
                <a:cxn ang="0">
                  <a:pos x="715" y="554"/>
                </a:cxn>
                <a:cxn ang="0">
                  <a:pos x="663" y="552"/>
                </a:cxn>
                <a:cxn ang="0">
                  <a:pos x="613" y="552"/>
                </a:cxn>
                <a:cxn ang="0">
                  <a:pos x="537" y="547"/>
                </a:cxn>
                <a:cxn ang="0">
                  <a:pos x="459" y="545"/>
                </a:cxn>
                <a:cxn ang="0">
                  <a:pos x="383" y="540"/>
                </a:cxn>
                <a:cxn ang="0">
                  <a:pos x="305" y="535"/>
                </a:cxn>
                <a:cxn ang="0">
                  <a:pos x="230" y="528"/>
                </a:cxn>
                <a:cxn ang="0">
                  <a:pos x="152" y="521"/>
                </a:cxn>
                <a:cxn ang="0">
                  <a:pos x="76" y="514"/>
                </a:cxn>
              </a:cxnLst>
              <a:rect l="0" t="0" r="r" b="b"/>
              <a:pathLst>
                <a:path w="724" h="554">
                  <a:moveTo>
                    <a:pt x="38" y="512"/>
                  </a:moveTo>
                  <a:lnTo>
                    <a:pt x="0" y="507"/>
                  </a:lnTo>
                  <a:lnTo>
                    <a:pt x="3" y="476"/>
                  </a:lnTo>
                  <a:lnTo>
                    <a:pt x="5" y="443"/>
                  </a:lnTo>
                  <a:lnTo>
                    <a:pt x="10" y="412"/>
                  </a:lnTo>
                  <a:lnTo>
                    <a:pt x="12" y="381"/>
                  </a:lnTo>
                  <a:lnTo>
                    <a:pt x="17" y="348"/>
                  </a:lnTo>
                  <a:lnTo>
                    <a:pt x="19" y="317"/>
                  </a:lnTo>
                  <a:lnTo>
                    <a:pt x="22" y="284"/>
                  </a:lnTo>
                  <a:lnTo>
                    <a:pt x="26" y="254"/>
                  </a:lnTo>
                  <a:lnTo>
                    <a:pt x="29" y="223"/>
                  </a:lnTo>
                  <a:lnTo>
                    <a:pt x="31" y="190"/>
                  </a:lnTo>
                  <a:lnTo>
                    <a:pt x="36" y="159"/>
                  </a:lnTo>
                  <a:lnTo>
                    <a:pt x="38" y="128"/>
                  </a:lnTo>
                  <a:lnTo>
                    <a:pt x="43" y="95"/>
                  </a:lnTo>
                  <a:lnTo>
                    <a:pt x="45" y="64"/>
                  </a:lnTo>
                  <a:lnTo>
                    <a:pt x="48" y="31"/>
                  </a:lnTo>
                  <a:lnTo>
                    <a:pt x="52" y="0"/>
                  </a:lnTo>
                  <a:lnTo>
                    <a:pt x="83" y="3"/>
                  </a:lnTo>
                  <a:lnTo>
                    <a:pt x="111" y="7"/>
                  </a:lnTo>
                  <a:lnTo>
                    <a:pt x="142" y="10"/>
                  </a:lnTo>
                  <a:lnTo>
                    <a:pt x="173" y="12"/>
                  </a:lnTo>
                  <a:lnTo>
                    <a:pt x="201" y="14"/>
                  </a:lnTo>
                  <a:lnTo>
                    <a:pt x="232" y="19"/>
                  </a:lnTo>
                  <a:lnTo>
                    <a:pt x="263" y="22"/>
                  </a:lnTo>
                  <a:lnTo>
                    <a:pt x="291" y="24"/>
                  </a:lnTo>
                  <a:lnTo>
                    <a:pt x="322" y="26"/>
                  </a:lnTo>
                  <a:lnTo>
                    <a:pt x="353" y="29"/>
                  </a:lnTo>
                  <a:lnTo>
                    <a:pt x="381" y="29"/>
                  </a:lnTo>
                  <a:lnTo>
                    <a:pt x="412" y="31"/>
                  </a:lnTo>
                  <a:lnTo>
                    <a:pt x="443" y="33"/>
                  </a:lnTo>
                  <a:lnTo>
                    <a:pt x="473" y="36"/>
                  </a:lnTo>
                  <a:lnTo>
                    <a:pt x="502" y="38"/>
                  </a:lnTo>
                  <a:lnTo>
                    <a:pt x="532" y="38"/>
                  </a:lnTo>
                  <a:lnTo>
                    <a:pt x="556" y="40"/>
                  </a:lnTo>
                  <a:lnTo>
                    <a:pt x="580" y="40"/>
                  </a:lnTo>
                  <a:lnTo>
                    <a:pt x="603" y="43"/>
                  </a:lnTo>
                  <a:lnTo>
                    <a:pt x="629" y="43"/>
                  </a:lnTo>
                  <a:lnTo>
                    <a:pt x="653" y="43"/>
                  </a:lnTo>
                  <a:lnTo>
                    <a:pt x="677" y="45"/>
                  </a:lnTo>
                  <a:lnTo>
                    <a:pt x="700" y="45"/>
                  </a:lnTo>
                  <a:lnTo>
                    <a:pt x="724" y="45"/>
                  </a:lnTo>
                  <a:lnTo>
                    <a:pt x="724" y="62"/>
                  </a:lnTo>
                  <a:lnTo>
                    <a:pt x="724" y="78"/>
                  </a:lnTo>
                  <a:lnTo>
                    <a:pt x="724" y="93"/>
                  </a:lnTo>
                  <a:lnTo>
                    <a:pt x="722" y="109"/>
                  </a:lnTo>
                  <a:lnTo>
                    <a:pt x="722" y="126"/>
                  </a:lnTo>
                  <a:lnTo>
                    <a:pt x="722" y="140"/>
                  </a:lnTo>
                  <a:lnTo>
                    <a:pt x="722" y="156"/>
                  </a:lnTo>
                  <a:lnTo>
                    <a:pt x="722" y="173"/>
                  </a:lnTo>
                  <a:lnTo>
                    <a:pt x="722" y="197"/>
                  </a:lnTo>
                  <a:lnTo>
                    <a:pt x="719" y="220"/>
                  </a:lnTo>
                  <a:lnTo>
                    <a:pt x="719" y="244"/>
                  </a:lnTo>
                  <a:lnTo>
                    <a:pt x="719" y="268"/>
                  </a:lnTo>
                  <a:lnTo>
                    <a:pt x="719" y="291"/>
                  </a:lnTo>
                  <a:lnTo>
                    <a:pt x="719" y="315"/>
                  </a:lnTo>
                  <a:lnTo>
                    <a:pt x="717" y="339"/>
                  </a:lnTo>
                  <a:lnTo>
                    <a:pt x="717" y="362"/>
                  </a:lnTo>
                  <a:lnTo>
                    <a:pt x="717" y="388"/>
                  </a:lnTo>
                  <a:lnTo>
                    <a:pt x="717" y="412"/>
                  </a:lnTo>
                  <a:lnTo>
                    <a:pt x="717" y="436"/>
                  </a:lnTo>
                  <a:lnTo>
                    <a:pt x="715" y="459"/>
                  </a:lnTo>
                  <a:lnTo>
                    <a:pt x="715" y="483"/>
                  </a:lnTo>
                  <a:lnTo>
                    <a:pt x="715" y="507"/>
                  </a:lnTo>
                  <a:lnTo>
                    <a:pt x="715" y="531"/>
                  </a:lnTo>
                  <a:lnTo>
                    <a:pt x="715" y="554"/>
                  </a:lnTo>
                  <a:lnTo>
                    <a:pt x="689" y="554"/>
                  </a:lnTo>
                  <a:lnTo>
                    <a:pt x="663" y="552"/>
                  </a:lnTo>
                  <a:lnTo>
                    <a:pt x="639" y="552"/>
                  </a:lnTo>
                  <a:lnTo>
                    <a:pt x="613" y="552"/>
                  </a:lnTo>
                  <a:lnTo>
                    <a:pt x="575" y="549"/>
                  </a:lnTo>
                  <a:lnTo>
                    <a:pt x="537" y="547"/>
                  </a:lnTo>
                  <a:lnTo>
                    <a:pt x="497" y="547"/>
                  </a:lnTo>
                  <a:lnTo>
                    <a:pt x="459" y="545"/>
                  </a:lnTo>
                  <a:lnTo>
                    <a:pt x="421" y="542"/>
                  </a:lnTo>
                  <a:lnTo>
                    <a:pt x="383" y="540"/>
                  </a:lnTo>
                  <a:lnTo>
                    <a:pt x="343" y="538"/>
                  </a:lnTo>
                  <a:lnTo>
                    <a:pt x="305" y="535"/>
                  </a:lnTo>
                  <a:lnTo>
                    <a:pt x="268" y="531"/>
                  </a:lnTo>
                  <a:lnTo>
                    <a:pt x="230" y="528"/>
                  </a:lnTo>
                  <a:lnTo>
                    <a:pt x="192" y="526"/>
                  </a:lnTo>
                  <a:lnTo>
                    <a:pt x="152" y="521"/>
                  </a:lnTo>
                  <a:lnTo>
                    <a:pt x="114" y="519"/>
                  </a:lnTo>
                  <a:lnTo>
                    <a:pt x="76" y="514"/>
                  </a:lnTo>
                  <a:lnTo>
                    <a:pt x="38" y="512"/>
                  </a:lnTo>
                  <a:close/>
                </a:path>
              </a:pathLst>
            </a:custGeom>
            <a:solidFill>
              <a:srgbClr val="FF000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69" name="Freeform 8">
              <a:extLst>
                <a:ext uri="{FF2B5EF4-FFF2-40B4-BE49-F238E27FC236}">
                  <a16:creationId xmlns:a16="http://schemas.microsoft.com/office/drawing/2014/main" id="{55D19BAC-8CC1-B4B3-433F-185EDD49B36A}"/>
                </a:ext>
              </a:extLst>
            </p:cNvPr>
            <p:cNvSpPr>
              <a:spLocks/>
            </p:cNvSpPr>
            <p:nvPr/>
          </p:nvSpPr>
          <p:spPr bwMode="auto">
            <a:xfrm>
              <a:off x="8023225" y="2055813"/>
              <a:ext cx="273050" cy="288925"/>
            </a:xfrm>
            <a:custGeom>
              <a:avLst/>
              <a:gdLst/>
              <a:ahLst/>
              <a:cxnLst>
                <a:cxn ang="0">
                  <a:pos x="59" y="28"/>
                </a:cxn>
                <a:cxn ang="0">
                  <a:pos x="59" y="33"/>
                </a:cxn>
                <a:cxn ang="0">
                  <a:pos x="64" y="31"/>
                </a:cxn>
                <a:cxn ang="0">
                  <a:pos x="64" y="28"/>
                </a:cxn>
                <a:cxn ang="0">
                  <a:pos x="73" y="23"/>
                </a:cxn>
                <a:cxn ang="0">
                  <a:pos x="85" y="21"/>
                </a:cxn>
                <a:cxn ang="0">
                  <a:pos x="94" y="16"/>
                </a:cxn>
                <a:cxn ang="0">
                  <a:pos x="106" y="14"/>
                </a:cxn>
                <a:cxn ang="0">
                  <a:pos x="116" y="9"/>
                </a:cxn>
                <a:cxn ang="0">
                  <a:pos x="127" y="7"/>
                </a:cxn>
                <a:cxn ang="0">
                  <a:pos x="137" y="2"/>
                </a:cxn>
                <a:cxn ang="0">
                  <a:pos x="149" y="0"/>
                </a:cxn>
                <a:cxn ang="0">
                  <a:pos x="149" y="0"/>
                </a:cxn>
                <a:cxn ang="0">
                  <a:pos x="151" y="7"/>
                </a:cxn>
                <a:cxn ang="0">
                  <a:pos x="153" y="16"/>
                </a:cxn>
                <a:cxn ang="0">
                  <a:pos x="156" y="23"/>
                </a:cxn>
                <a:cxn ang="0">
                  <a:pos x="158" y="31"/>
                </a:cxn>
                <a:cxn ang="0">
                  <a:pos x="163" y="42"/>
                </a:cxn>
                <a:cxn ang="0">
                  <a:pos x="165" y="52"/>
                </a:cxn>
                <a:cxn ang="0">
                  <a:pos x="170" y="59"/>
                </a:cxn>
                <a:cxn ang="0">
                  <a:pos x="170" y="66"/>
                </a:cxn>
                <a:cxn ang="0">
                  <a:pos x="172" y="73"/>
                </a:cxn>
                <a:cxn ang="0">
                  <a:pos x="172" y="76"/>
                </a:cxn>
                <a:cxn ang="0">
                  <a:pos x="172" y="85"/>
                </a:cxn>
                <a:cxn ang="0">
                  <a:pos x="165" y="85"/>
                </a:cxn>
                <a:cxn ang="0">
                  <a:pos x="153" y="92"/>
                </a:cxn>
                <a:cxn ang="0">
                  <a:pos x="137" y="104"/>
                </a:cxn>
                <a:cxn ang="0">
                  <a:pos x="127" y="104"/>
                </a:cxn>
                <a:cxn ang="0">
                  <a:pos x="118" y="111"/>
                </a:cxn>
                <a:cxn ang="0">
                  <a:pos x="87" y="125"/>
                </a:cxn>
                <a:cxn ang="0">
                  <a:pos x="78" y="125"/>
                </a:cxn>
                <a:cxn ang="0">
                  <a:pos x="73" y="137"/>
                </a:cxn>
                <a:cxn ang="0">
                  <a:pos x="61" y="147"/>
                </a:cxn>
                <a:cxn ang="0">
                  <a:pos x="30" y="177"/>
                </a:cxn>
                <a:cxn ang="0">
                  <a:pos x="28" y="182"/>
                </a:cxn>
                <a:cxn ang="0">
                  <a:pos x="21" y="175"/>
                </a:cxn>
                <a:cxn ang="0">
                  <a:pos x="14" y="170"/>
                </a:cxn>
                <a:cxn ang="0">
                  <a:pos x="21" y="163"/>
                </a:cxn>
                <a:cxn ang="0">
                  <a:pos x="26" y="158"/>
                </a:cxn>
                <a:cxn ang="0">
                  <a:pos x="28" y="154"/>
                </a:cxn>
                <a:cxn ang="0">
                  <a:pos x="30" y="149"/>
                </a:cxn>
                <a:cxn ang="0">
                  <a:pos x="28" y="147"/>
                </a:cxn>
                <a:cxn ang="0">
                  <a:pos x="23" y="142"/>
                </a:cxn>
                <a:cxn ang="0">
                  <a:pos x="21" y="130"/>
                </a:cxn>
                <a:cxn ang="0">
                  <a:pos x="16" y="118"/>
                </a:cxn>
                <a:cxn ang="0">
                  <a:pos x="14" y="106"/>
                </a:cxn>
                <a:cxn ang="0">
                  <a:pos x="12" y="94"/>
                </a:cxn>
                <a:cxn ang="0">
                  <a:pos x="7" y="83"/>
                </a:cxn>
                <a:cxn ang="0">
                  <a:pos x="4" y="71"/>
                </a:cxn>
                <a:cxn ang="0">
                  <a:pos x="2" y="59"/>
                </a:cxn>
                <a:cxn ang="0">
                  <a:pos x="0" y="47"/>
                </a:cxn>
                <a:cxn ang="0">
                  <a:pos x="7" y="45"/>
                </a:cxn>
                <a:cxn ang="0">
                  <a:pos x="14" y="42"/>
                </a:cxn>
                <a:cxn ang="0">
                  <a:pos x="21" y="40"/>
                </a:cxn>
                <a:cxn ang="0">
                  <a:pos x="28" y="38"/>
                </a:cxn>
                <a:cxn ang="0">
                  <a:pos x="35" y="35"/>
                </a:cxn>
                <a:cxn ang="0">
                  <a:pos x="45" y="33"/>
                </a:cxn>
                <a:cxn ang="0">
                  <a:pos x="52" y="31"/>
                </a:cxn>
                <a:cxn ang="0">
                  <a:pos x="59" y="28"/>
                </a:cxn>
              </a:cxnLst>
              <a:rect l="0" t="0" r="r" b="b"/>
              <a:pathLst>
                <a:path w="172" h="182">
                  <a:moveTo>
                    <a:pt x="59" y="28"/>
                  </a:moveTo>
                  <a:lnTo>
                    <a:pt x="59" y="33"/>
                  </a:lnTo>
                  <a:lnTo>
                    <a:pt x="64" y="31"/>
                  </a:lnTo>
                  <a:lnTo>
                    <a:pt x="64" y="28"/>
                  </a:lnTo>
                  <a:lnTo>
                    <a:pt x="73" y="23"/>
                  </a:lnTo>
                  <a:lnTo>
                    <a:pt x="85" y="21"/>
                  </a:lnTo>
                  <a:lnTo>
                    <a:pt x="94" y="16"/>
                  </a:lnTo>
                  <a:lnTo>
                    <a:pt x="106" y="14"/>
                  </a:lnTo>
                  <a:lnTo>
                    <a:pt x="116" y="9"/>
                  </a:lnTo>
                  <a:lnTo>
                    <a:pt x="127" y="7"/>
                  </a:lnTo>
                  <a:lnTo>
                    <a:pt x="137" y="2"/>
                  </a:lnTo>
                  <a:lnTo>
                    <a:pt x="149" y="0"/>
                  </a:lnTo>
                  <a:lnTo>
                    <a:pt x="149" y="0"/>
                  </a:lnTo>
                  <a:lnTo>
                    <a:pt x="151" y="7"/>
                  </a:lnTo>
                  <a:lnTo>
                    <a:pt x="153" y="16"/>
                  </a:lnTo>
                  <a:lnTo>
                    <a:pt x="156" y="23"/>
                  </a:lnTo>
                  <a:lnTo>
                    <a:pt x="158" y="31"/>
                  </a:lnTo>
                  <a:lnTo>
                    <a:pt x="163" y="42"/>
                  </a:lnTo>
                  <a:lnTo>
                    <a:pt x="165" y="52"/>
                  </a:lnTo>
                  <a:lnTo>
                    <a:pt x="170" y="59"/>
                  </a:lnTo>
                  <a:lnTo>
                    <a:pt x="170" y="66"/>
                  </a:lnTo>
                  <a:lnTo>
                    <a:pt x="172" y="73"/>
                  </a:lnTo>
                  <a:lnTo>
                    <a:pt x="172" y="76"/>
                  </a:lnTo>
                  <a:lnTo>
                    <a:pt x="172" y="85"/>
                  </a:lnTo>
                  <a:lnTo>
                    <a:pt x="165" y="85"/>
                  </a:lnTo>
                  <a:lnTo>
                    <a:pt x="153" y="92"/>
                  </a:lnTo>
                  <a:lnTo>
                    <a:pt x="137" y="104"/>
                  </a:lnTo>
                  <a:lnTo>
                    <a:pt x="127" y="104"/>
                  </a:lnTo>
                  <a:lnTo>
                    <a:pt x="118" y="111"/>
                  </a:lnTo>
                  <a:lnTo>
                    <a:pt x="87" y="125"/>
                  </a:lnTo>
                  <a:lnTo>
                    <a:pt x="78" y="125"/>
                  </a:lnTo>
                  <a:lnTo>
                    <a:pt x="73" y="137"/>
                  </a:lnTo>
                  <a:lnTo>
                    <a:pt x="61" y="147"/>
                  </a:lnTo>
                  <a:lnTo>
                    <a:pt x="30" y="177"/>
                  </a:lnTo>
                  <a:lnTo>
                    <a:pt x="28" y="182"/>
                  </a:lnTo>
                  <a:lnTo>
                    <a:pt x="21" y="175"/>
                  </a:lnTo>
                  <a:lnTo>
                    <a:pt x="14" y="170"/>
                  </a:lnTo>
                  <a:lnTo>
                    <a:pt x="21" y="163"/>
                  </a:lnTo>
                  <a:lnTo>
                    <a:pt x="26" y="158"/>
                  </a:lnTo>
                  <a:lnTo>
                    <a:pt x="28" y="154"/>
                  </a:lnTo>
                  <a:lnTo>
                    <a:pt x="30" y="149"/>
                  </a:lnTo>
                  <a:lnTo>
                    <a:pt x="28" y="147"/>
                  </a:lnTo>
                  <a:lnTo>
                    <a:pt x="23" y="142"/>
                  </a:lnTo>
                  <a:lnTo>
                    <a:pt x="21" y="130"/>
                  </a:lnTo>
                  <a:lnTo>
                    <a:pt x="16" y="118"/>
                  </a:lnTo>
                  <a:lnTo>
                    <a:pt x="14" y="106"/>
                  </a:lnTo>
                  <a:lnTo>
                    <a:pt x="12" y="94"/>
                  </a:lnTo>
                  <a:lnTo>
                    <a:pt x="7" y="83"/>
                  </a:lnTo>
                  <a:lnTo>
                    <a:pt x="4" y="71"/>
                  </a:lnTo>
                  <a:lnTo>
                    <a:pt x="2" y="59"/>
                  </a:lnTo>
                  <a:lnTo>
                    <a:pt x="0" y="47"/>
                  </a:lnTo>
                  <a:lnTo>
                    <a:pt x="7" y="45"/>
                  </a:lnTo>
                  <a:lnTo>
                    <a:pt x="14" y="42"/>
                  </a:lnTo>
                  <a:lnTo>
                    <a:pt x="21" y="40"/>
                  </a:lnTo>
                  <a:lnTo>
                    <a:pt x="28" y="38"/>
                  </a:lnTo>
                  <a:lnTo>
                    <a:pt x="35" y="35"/>
                  </a:lnTo>
                  <a:lnTo>
                    <a:pt x="45" y="33"/>
                  </a:lnTo>
                  <a:lnTo>
                    <a:pt x="52" y="31"/>
                  </a:lnTo>
                  <a:lnTo>
                    <a:pt x="59" y="28"/>
                  </a:lnTo>
                  <a:close/>
                </a:path>
              </a:pathLst>
            </a:custGeom>
            <a:solidFill>
              <a:schemeClr val="accent6"/>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70" name="Freeform 9">
              <a:extLst>
                <a:ext uri="{FF2B5EF4-FFF2-40B4-BE49-F238E27FC236}">
                  <a16:creationId xmlns:a16="http://schemas.microsoft.com/office/drawing/2014/main" id="{25D2D6FF-45CF-8F6A-E3C9-C5E9C5A7A3D9}"/>
                </a:ext>
              </a:extLst>
            </p:cNvPr>
            <p:cNvSpPr>
              <a:spLocks/>
            </p:cNvSpPr>
            <p:nvPr/>
          </p:nvSpPr>
          <p:spPr bwMode="auto">
            <a:xfrm>
              <a:off x="7673975" y="2889250"/>
              <a:ext cx="30163" cy="38100"/>
            </a:xfrm>
            <a:custGeom>
              <a:avLst/>
              <a:gdLst/>
              <a:ahLst/>
              <a:cxnLst>
                <a:cxn ang="0">
                  <a:pos x="19" y="12"/>
                </a:cxn>
                <a:cxn ang="0">
                  <a:pos x="14" y="24"/>
                </a:cxn>
                <a:cxn ang="0">
                  <a:pos x="9" y="15"/>
                </a:cxn>
                <a:cxn ang="0">
                  <a:pos x="7" y="12"/>
                </a:cxn>
                <a:cxn ang="0">
                  <a:pos x="0" y="12"/>
                </a:cxn>
                <a:cxn ang="0">
                  <a:pos x="0" y="10"/>
                </a:cxn>
                <a:cxn ang="0">
                  <a:pos x="4" y="0"/>
                </a:cxn>
                <a:cxn ang="0">
                  <a:pos x="12" y="5"/>
                </a:cxn>
                <a:cxn ang="0">
                  <a:pos x="19" y="12"/>
                </a:cxn>
              </a:cxnLst>
              <a:rect l="0" t="0" r="r" b="b"/>
              <a:pathLst>
                <a:path w="19" h="24">
                  <a:moveTo>
                    <a:pt x="19" y="12"/>
                  </a:moveTo>
                  <a:lnTo>
                    <a:pt x="14" y="24"/>
                  </a:lnTo>
                  <a:lnTo>
                    <a:pt x="9" y="15"/>
                  </a:lnTo>
                  <a:lnTo>
                    <a:pt x="7" y="12"/>
                  </a:lnTo>
                  <a:lnTo>
                    <a:pt x="0" y="12"/>
                  </a:lnTo>
                  <a:lnTo>
                    <a:pt x="0" y="10"/>
                  </a:lnTo>
                  <a:lnTo>
                    <a:pt x="4" y="0"/>
                  </a:lnTo>
                  <a:lnTo>
                    <a:pt x="12" y="5"/>
                  </a:lnTo>
                  <a:lnTo>
                    <a:pt x="19" y="12"/>
                  </a:lnTo>
                  <a:close/>
                </a:path>
              </a:pathLst>
            </a:custGeom>
            <a:grp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71" name="Freeform 10">
              <a:extLst>
                <a:ext uri="{FF2B5EF4-FFF2-40B4-BE49-F238E27FC236}">
                  <a16:creationId xmlns:a16="http://schemas.microsoft.com/office/drawing/2014/main" id="{308CA6FB-1A5F-B0F3-55EB-1887089D0491}"/>
                </a:ext>
              </a:extLst>
            </p:cNvPr>
            <p:cNvSpPr>
              <a:spLocks/>
            </p:cNvSpPr>
            <p:nvPr/>
          </p:nvSpPr>
          <p:spPr bwMode="auto">
            <a:xfrm>
              <a:off x="7827963" y="2657475"/>
              <a:ext cx="184150" cy="280988"/>
            </a:xfrm>
            <a:custGeom>
              <a:avLst/>
              <a:gdLst/>
              <a:ahLst/>
              <a:cxnLst>
                <a:cxn ang="0">
                  <a:pos x="99" y="139"/>
                </a:cxn>
                <a:cxn ang="0">
                  <a:pos x="97" y="146"/>
                </a:cxn>
                <a:cxn ang="0">
                  <a:pos x="104" y="142"/>
                </a:cxn>
                <a:cxn ang="0">
                  <a:pos x="106" y="144"/>
                </a:cxn>
                <a:cxn ang="0">
                  <a:pos x="113" y="151"/>
                </a:cxn>
                <a:cxn ang="0">
                  <a:pos x="116" y="158"/>
                </a:cxn>
                <a:cxn ang="0">
                  <a:pos x="104" y="161"/>
                </a:cxn>
                <a:cxn ang="0">
                  <a:pos x="85" y="168"/>
                </a:cxn>
                <a:cxn ang="0">
                  <a:pos x="64" y="175"/>
                </a:cxn>
                <a:cxn ang="0">
                  <a:pos x="54" y="177"/>
                </a:cxn>
                <a:cxn ang="0">
                  <a:pos x="54" y="177"/>
                </a:cxn>
                <a:cxn ang="0">
                  <a:pos x="54" y="177"/>
                </a:cxn>
                <a:cxn ang="0">
                  <a:pos x="52" y="177"/>
                </a:cxn>
                <a:cxn ang="0">
                  <a:pos x="52" y="177"/>
                </a:cxn>
                <a:cxn ang="0">
                  <a:pos x="52" y="177"/>
                </a:cxn>
                <a:cxn ang="0">
                  <a:pos x="52" y="177"/>
                </a:cxn>
                <a:cxn ang="0">
                  <a:pos x="52" y="177"/>
                </a:cxn>
                <a:cxn ang="0">
                  <a:pos x="52" y="177"/>
                </a:cxn>
                <a:cxn ang="0">
                  <a:pos x="45" y="158"/>
                </a:cxn>
                <a:cxn ang="0">
                  <a:pos x="40" y="139"/>
                </a:cxn>
                <a:cxn ang="0">
                  <a:pos x="33" y="120"/>
                </a:cxn>
                <a:cxn ang="0">
                  <a:pos x="26" y="101"/>
                </a:cxn>
                <a:cxn ang="0">
                  <a:pos x="19" y="80"/>
                </a:cxn>
                <a:cxn ang="0">
                  <a:pos x="14" y="61"/>
                </a:cxn>
                <a:cxn ang="0">
                  <a:pos x="7" y="42"/>
                </a:cxn>
                <a:cxn ang="0">
                  <a:pos x="0" y="23"/>
                </a:cxn>
                <a:cxn ang="0">
                  <a:pos x="4" y="11"/>
                </a:cxn>
                <a:cxn ang="0">
                  <a:pos x="7" y="7"/>
                </a:cxn>
                <a:cxn ang="0">
                  <a:pos x="9" y="4"/>
                </a:cxn>
                <a:cxn ang="0">
                  <a:pos x="21" y="0"/>
                </a:cxn>
                <a:cxn ang="0">
                  <a:pos x="30" y="2"/>
                </a:cxn>
                <a:cxn ang="0">
                  <a:pos x="28" y="7"/>
                </a:cxn>
                <a:cxn ang="0">
                  <a:pos x="26" y="16"/>
                </a:cxn>
                <a:cxn ang="0">
                  <a:pos x="21" y="28"/>
                </a:cxn>
                <a:cxn ang="0">
                  <a:pos x="23" y="33"/>
                </a:cxn>
                <a:cxn ang="0">
                  <a:pos x="26" y="37"/>
                </a:cxn>
                <a:cxn ang="0">
                  <a:pos x="28" y="47"/>
                </a:cxn>
                <a:cxn ang="0">
                  <a:pos x="35" y="54"/>
                </a:cxn>
                <a:cxn ang="0">
                  <a:pos x="49" y="66"/>
                </a:cxn>
                <a:cxn ang="0">
                  <a:pos x="59" y="90"/>
                </a:cxn>
                <a:cxn ang="0">
                  <a:pos x="71" y="104"/>
                </a:cxn>
                <a:cxn ang="0">
                  <a:pos x="87" y="118"/>
                </a:cxn>
                <a:cxn ang="0">
                  <a:pos x="99" y="120"/>
                </a:cxn>
                <a:cxn ang="0">
                  <a:pos x="101" y="125"/>
                </a:cxn>
                <a:cxn ang="0">
                  <a:pos x="99" y="139"/>
                </a:cxn>
              </a:cxnLst>
              <a:rect l="0" t="0" r="r" b="b"/>
              <a:pathLst>
                <a:path w="116" h="177">
                  <a:moveTo>
                    <a:pt x="99" y="139"/>
                  </a:moveTo>
                  <a:lnTo>
                    <a:pt x="97" y="146"/>
                  </a:lnTo>
                  <a:lnTo>
                    <a:pt x="104" y="142"/>
                  </a:lnTo>
                  <a:lnTo>
                    <a:pt x="106" y="144"/>
                  </a:lnTo>
                  <a:lnTo>
                    <a:pt x="113" y="151"/>
                  </a:lnTo>
                  <a:lnTo>
                    <a:pt x="116" y="158"/>
                  </a:lnTo>
                  <a:lnTo>
                    <a:pt x="104" y="161"/>
                  </a:lnTo>
                  <a:lnTo>
                    <a:pt x="85" y="168"/>
                  </a:lnTo>
                  <a:lnTo>
                    <a:pt x="64" y="175"/>
                  </a:lnTo>
                  <a:lnTo>
                    <a:pt x="54" y="177"/>
                  </a:lnTo>
                  <a:lnTo>
                    <a:pt x="54" y="177"/>
                  </a:lnTo>
                  <a:lnTo>
                    <a:pt x="54" y="177"/>
                  </a:lnTo>
                  <a:lnTo>
                    <a:pt x="52" y="177"/>
                  </a:lnTo>
                  <a:lnTo>
                    <a:pt x="52" y="177"/>
                  </a:lnTo>
                  <a:lnTo>
                    <a:pt x="52" y="177"/>
                  </a:lnTo>
                  <a:lnTo>
                    <a:pt x="52" y="177"/>
                  </a:lnTo>
                  <a:lnTo>
                    <a:pt x="52" y="177"/>
                  </a:lnTo>
                  <a:lnTo>
                    <a:pt x="52" y="177"/>
                  </a:lnTo>
                  <a:lnTo>
                    <a:pt x="45" y="158"/>
                  </a:lnTo>
                  <a:lnTo>
                    <a:pt x="40" y="139"/>
                  </a:lnTo>
                  <a:lnTo>
                    <a:pt x="33" y="120"/>
                  </a:lnTo>
                  <a:lnTo>
                    <a:pt x="26" y="101"/>
                  </a:lnTo>
                  <a:lnTo>
                    <a:pt x="19" y="80"/>
                  </a:lnTo>
                  <a:lnTo>
                    <a:pt x="14" y="61"/>
                  </a:lnTo>
                  <a:lnTo>
                    <a:pt x="7" y="42"/>
                  </a:lnTo>
                  <a:lnTo>
                    <a:pt x="0" y="23"/>
                  </a:lnTo>
                  <a:lnTo>
                    <a:pt x="4" y="11"/>
                  </a:lnTo>
                  <a:lnTo>
                    <a:pt x="7" y="7"/>
                  </a:lnTo>
                  <a:lnTo>
                    <a:pt x="9" y="4"/>
                  </a:lnTo>
                  <a:lnTo>
                    <a:pt x="21" y="0"/>
                  </a:lnTo>
                  <a:lnTo>
                    <a:pt x="30" y="2"/>
                  </a:lnTo>
                  <a:lnTo>
                    <a:pt x="28" y="7"/>
                  </a:lnTo>
                  <a:lnTo>
                    <a:pt x="26" y="16"/>
                  </a:lnTo>
                  <a:lnTo>
                    <a:pt x="21" y="28"/>
                  </a:lnTo>
                  <a:lnTo>
                    <a:pt x="23" y="33"/>
                  </a:lnTo>
                  <a:lnTo>
                    <a:pt x="26" y="37"/>
                  </a:lnTo>
                  <a:lnTo>
                    <a:pt x="28" y="47"/>
                  </a:lnTo>
                  <a:lnTo>
                    <a:pt x="35" y="54"/>
                  </a:lnTo>
                  <a:lnTo>
                    <a:pt x="49" y="66"/>
                  </a:lnTo>
                  <a:lnTo>
                    <a:pt x="59" y="90"/>
                  </a:lnTo>
                  <a:lnTo>
                    <a:pt x="71" y="104"/>
                  </a:lnTo>
                  <a:lnTo>
                    <a:pt x="87" y="118"/>
                  </a:lnTo>
                  <a:lnTo>
                    <a:pt x="99" y="120"/>
                  </a:lnTo>
                  <a:lnTo>
                    <a:pt x="101" y="125"/>
                  </a:lnTo>
                  <a:lnTo>
                    <a:pt x="99" y="139"/>
                  </a:lnTo>
                  <a:close/>
                </a:path>
              </a:pathLst>
            </a:custGeom>
            <a:solidFill>
              <a:schemeClr val="accent2">
                <a:lumMod val="60000"/>
                <a:lumOff val="4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72" name="Freeform 11">
              <a:extLst>
                <a:ext uri="{FF2B5EF4-FFF2-40B4-BE49-F238E27FC236}">
                  <a16:creationId xmlns:a16="http://schemas.microsoft.com/office/drawing/2014/main" id="{0947EAAF-EFB5-4997-6675-AC26DC58D464}"/>
                </a:ext>
              </a:extLst>
            </p:cNvPr>
            <p:cNvSpPr>
              <a:spLocks/>
            </p:cNvSpPr>
            <p:nvPr/>
          </p:nvSpPr>
          <p:spPr bwMode="auto">
            <a:xfrm>
              <a:off x="6502400" y="3916363"/>
              <a:ext cx="889000" cy="909637"/>
            </a:xfrm>
            <a:custGeom>
              <a:avLst/>
              <a:gdLst/>
              <a:ahLst/>
              <a:cxnLst>
                <a:cxn ang="0">
                  <a:pos x="241" y="28"/>
                </a:cxn>
                <a:cxn ang="0">
                  <a:pos x="262" y="52"/>
                </a:cxn>
                <a:cxn ang="0">
                  <a:pos x="291" y="61"/>
                </a:cxn>
                <a:cxn ang="0">
                  <a:pos x="303" y="73"/>
                </a:cxn>
                <a:cxn ang="0">
                  <a:pos x="362" y="130"/>
                </a:cxn>
                <a:cxn ang="0">
                  <a:pos x="407" y="161"/>
                </a:cxn>
                <a:cxn ang="0">
                  <a:pos x="421" y="180"/>
                </a:cxn>
                <a:cxn ang="0">
                  <a:pos x="437" y="196"/>
                </a:cxn>
                <a:cxn ang="0">
                  <a:pos x="473" y="222"/>
                </a:cxn>
                <a:cxn ang="0">
                  <a:pos x="504" y="265"/>
                </a:cxn>
                <a:cxn ang="0">
                  <a:pos x="530" y="307"/>
                </a:cxn>
                <a:cxn ang="0">
                  <a:pos x="558" y="333"/>
                </a:cxn>
                <a:cxn ang="0">
                  <a:pos x="539" y="345"/>
                </a:cxn>
                <a:cxn ang="0">
                  <a:pos x="546" y="355"/>
                </a:cxn>
                <a:cxn ang="0">
                  <a:pos x="534" y="369"/>
                </a:cxn>
                <a:cxn ang="0">
                  <a:pos x="539" y="381"/>
                </a:cxn>
                <a:cxn ang="0">
                  <a:pos x="537" y="393"/>
                </a:cxn>
                <a:cxn ang="0">
                  <a:pos x="537" y="397"/>
                </a:cxn>
                <a:cxn ang="0">
                  <a:pos x="523" y="416"/>
                </a:cxn>
                <a:cxn ang="0">
                  <a:pos x="534" y="426"/>
                </a:cxn>
                <a:cxn ang="0">
                  <a:pos x="520" y="438"/>
                </a:cxn>
                <a:cxn ang="0">
                  <a:pos x="523" y="461"/>
                </a:cxn>
                <a:cxn ang="0">
                  <a:pos x="523" y="490"/>
                </a:cxn>
                <a:cxn ang="0">
                  <a:pos x="482" y="497"/>
                </a:cxn>
                <a:cxn ang="0">
                  <a:pos x="473" y="502"/>
                </a:cxn>
                <a:cxn ang="0">
                  <a:pos x="468" y="521"/>
                </a:cxn>
                <a:cxn ang="0">
                  <a:pos x="473" y="551"/>
                </a:cxn>
                <a:cxn ang="0">
                  <a:pos x="459" y="556"/>
                </a:cxn>
                <a:cxn ang="0">
                  <a:pos x="449" y="539"/>
                </a:cxn>
                <a:cxn ang="0">
                  <a:pos x="414" y="539"/>
                </a:cxn>
                <a:cxn ang="0">
                  <a:pos x="362" y="547"/>
                </a:cxn>
                <a:cxn ang="0">
                  <a:pos x="310" y="554"/>
                </a:cxn>
                <a:cxn ang="0">
                  <a:pos x="258" y="561"/>
                </a:cxn>
                <a:cxn ang="0">
                  <a:pos x="206" y="565"/>
                </a:cxn>
                <a:cxn ang="0">
                  <a:pos x="161" y="573"/>
                </a:cxn>
                <a:cxn ang="0">
                  <a:pos x="142" y="539"/>
                </a:cxn>
                <a:cxn ang="0">
                  <a:pos x="128" y="468"/>
                </a:cxn>
                <a:cxn ang="0">
                  <a:pos x="116" y="445"/>
                </a:cxn>
                <a:cxn ang="0">
                  <a:pos x="116" y="409"/>
                </a:cxn>
                <a:cxn ang="0">
                  <a:pos x="128" y="381"/>
                </a:cxn>
                <a:cxn ang="0">
                  <a:pos x="118" y="367"/>
                </a:cxn>
                <a:cxn ang="0">
                  <a:pos x="92" y="315"/>
                </a:cxn>
                <a:cxn ang="0">
                  <a:pos x="78" y="281"/>
                </a:cxn>
                <a:cxn ang="0">
                  <a:pos x="64" y="234"/>
                </a:cxn>
                <a:cxn ang="0">
                  <a:pos x="47" y="189"/>
                </a:cxn>
                <a:cxn ang="0">
                  <a:pos x="33" y="142"/>
                </a:cxn>
                <a:cxn ang="0">
                  <a:pos x="16" y="94"/>
                </a:cxn>
                <a:cxn ang="0">
                  <a:pos x="0" y="47"/>
                </a:cxn>
                <a:cxn ang="0">
                  <a:pos x="102" y="30"/>
                </a:cxn>
                <a:cxn ang="0">
                  <a:pos x="196" y="12"/>
                </a:cxn>
                <a:cxn ang="0">
                  <a:pos x="258" y="0"/>
                </a:cxn>
              </a:cxnLst>
              <a:rect l="0" t="0" r="r" b="b"/>
              <a:pathLst>
                <a:path w="560" h="573">
                  <a:moveTo>
                    <a:pt x="258" y="0"/>
                  </a:moveTo>
                  <a:lnTo>
                    <a:pt x="253" y="9"/>
                  </a:lnTo>
                  <a:lnTo>
                    <a:pt x="241" y="28"/>
                  </a:lnTo>
                  <a:lnTo>
                    <a:pt x="239" y="40"/>
                  </a:lnTo>
                  <a:lnTo>
                    <a:pt x="260" y="52"/>
                  </a:lnTo>
                  <a:lnTo>
                    <a:pt x="262" y="52"/>
                  </a:lnTo>
                  <a:lnTo>
                    <a:pt x="274" y="59"/>
                  </a:lnTo>
                  <a:lnTo>
                    <a:pt x="284" y="61"/>
                  </a:lnTo>
                  <a:lnTo>
                    <a:pt x="291" y="61"/>
                  </a:lnTo>
                  <a:lnTo>
                    <a:pt x="298" y="64"/>
                  </a:lnTo>
                  <a:lnTo>
                    <a:pt x="303" y="73"/>
                  </a:lnTo>
                  <a:lnTo>
                    <a:pt x="303" y="73"/>
                  </a:lnTo>
                  <a:lnTo>
                    <a:pt x="333" y="111"/>
                  </a:lnTo>
                  <a:lnTo>
                    <a:pt x="333" y="111"/>
                  </a:lnTo>
                  <a:lnTo>
                    <a:pt x="362" y="130"/>
                  </a:lnTo>
                  <a:lnTo>
                    <a:pt x="374" y="137"/>
                  </a:lnTo>
                  <a:lnTo>
                    <a:pt x="381" y="146"/>
                  </a:lnTo>
                  <a:lnTo>
                    <a:pt x="407" y="161"/>
                  </a:lnTo>
                  <a:lnTo>
                    <a:pt x="414" y="168"/>
                  </a:lnTo>
                  <a:lnTo>
                    <a:pt x="416" y="175"/>
                  </a:lnTo>
                  <a:lnTo>
                    <a:pt x="421" y="180"/>
                  </a:lnTo>
                  <a:lnTo>
                    <a:pt x="426" y="182"/>
                  </a:lnTo>
                  <a:lnTo>
                    <a:pt x="430" y="187"/>
                  </a:lnTo>
                  <a:lnTo>
                    <a:pt x="437" y="196"/>
                  </a:lnTo>
                  <a:lnTo>
                    <a:pt x="447" y="203"/>
                  </a:lnTo>
                  <a:lnTo>
                    <a:pt x="461" y="208"/>
                  </a:lnTo>
                  <a:lnTo>
                    <a:pt x="473" y="222"/>
                  </a:lnTo>
                  <a:lnTo>
                    <a:pt x="485" y="246"/>
                  </a:lnTo>
                  <a:lnTo>
                    <a:pt x="494" y="260"/>
                  </a:lnTo>
                  <a:lnTo>
                    <a:pt x="504" y="265"/>
                  </a:lnTo>
                  <a:lnTo>
                    <a:pt x="520" y="284"/>
                  </a:lnTo>
                  <a:lnTo>
                    <a:pt x="527" y="296"/>
                  </a:lnTo>
                  <a:lnTo>
                    <a:pt x="530" y="307"/>
                  </a:lnTo>
                  <a:lnTo>
                    <a:pt x="537" y="315"/>
                  </a:lnTo>
                  <a:lnTo>
                    <a:pt x="560" y="322"/>
                  </a:lnTo>
                  <a:lnTo>
                    <a:pt x="558" y="333"/>
                  </a:lnTo>
                  <a:lnTo>
                    <a:pt x="546" y="343"/>
                  </a:lnTo>
                  <a:lnTo>
                    <a:pt x="541" y="343"/>
                  </a:lnTo>
                  <a:lnTo>
                    <a:pt x="539" y="345"/>
                  </a:lnTo>
                  <a:lnTo>
                    <a:pt x="541" y="350"/>
                  </a:lnTo>
                  <a:lnTo>
                    <a:pt x="546" y="352"/>
                  </a:lnTo>
                  <a:lnTo>
                    <a:pt x="546" y="355"/>
                  </a:lnTo>
                  <a:lnTo>
                    <a:pt x="544" y="360"/>
                  </a:lnTo>
                  <a:lnTo>
                    <a:pt x="537" y="364"/>
                  </a:lnTo>
                  <a:lnTo>
                    <a:pt x="534" y="369"/>
                  </a:lnTo>
                  <a:lnTo>
                    <a:pt x="537" y="374"/>
                  </a:lnTo>
                  <a:lnTo>
                    <a:pt x="539" y="376"/>
                  </a:lnTo>
                  <a:lnTo>
                    <a:pt x="539" y="381"/>
                  </a:lnTo>
                  <a:lnTo>
                    <a:pt x="532" y="386"/>
                  </a:lnTo>
                  <a:lnTo>
                    <a:pt x="532" y="390"/>
                  </a:lnTo>
                  <a:lnTo>
                    <a:pt x="537" y="393"/>
                  </a:lnTo>
                  <a:lnTo>
                    <a:pt x="539" y="390"/>
                  </a:lnTo>
                  <a:lnTo>
                    <a:pt x="541" y="390"/>
                  </a:lnTo>
                  <a:lnTo>
                    <a:pt x="537" y="397"/>
                  </a:lnTo>
                  <a:lnTo>
                    <a:pt x="534" y="405"/>
                  </a:lnTo>
                  <a:lnTo>
                    <a:pt x="532" y="414"/>
                  </a:lnTo>
                  <a:lnTo>
                    <a:pt x="523" y="416"/>
                  </a:lnTo>
                  <a:lnTo>
                    <a:pt x="525" y="419"/>
                  </a:lnTo>
                  <a:lnTo>
                    <a:pt x="530" y="421"/>
                  </a:lnTo>
                  <a:lnTo>
                    <a:pt x="534" y="426"/>
                  </a:lnTo>
                  <a:lnTo>
                    <a:pt x="530" y="440"/>
                  </a:lnTo>
                  <a:lnTo>
                    <a:pt x="525" y="440"/>
                  </a:lnTo>
                  <a:lnTo>
                    <a:pt x="520" y="438"/>
                  </a:lnTo>
                  <a:lnTo>
                    <a:pt x="520" y="447"/>
                  </a:lnTo>
                  <a:lnTo>
                    <a:pt x="523" y="452"/>
                  </a:lnTo>
                  <a:lnTo>
                    <a:pt x="523" y="461"/>
                  </a:lnTo>
                  <a:lnTo>
                    <a:pt x="520" y="476"/>
                  </a:lnTo>
                  <a:lnTo>
                    <a:pt x="520" y="480"/>
                  </a:lnTo>
                  <a:lnTo>
                    <a:pt x="523" y="490"/>
                  </a:lnTo>
                  <a:lnTo>
                    <a:pt x="525" y="497"/>
                  </a:lnTo>
                  <a:lnTo>
                    <a:pt x="506" y="502"/>
                  </a:lnTo>
                  <a:lnTo>
                    <a:pt x="482" y="497"/>
                  </a:lnTo>
                  <a:lnTo>
                    <a:pt x="475" y="497"/>
                  </a:lnTo>
                  <a:lnTo>
                    <a:pt x="475" y="497"/>
                  </a:lnTo>
                  <a:lnTo>
                    <a:pt x="473" y="502"/>
                  </a:lnTo>
                  <a:lnTo>
                    <a:pt x="468" y="504"/>
                  </a:lnTo>
                  <a:lnTo>
                    <a:pt x="468" y="511"/>
                  </a:lnTo>
                  <a:lnTo>
                    <a:pt x="468" y="521"/>
                  </a:lnTo>
                  <a:lnTo>
                    <a:pt x="473" y="532"/>
                  </a:lnTo>
                  <a:lnTo>
                    <a:pt x="473" y="542"/>
                  </a:lnTo>
                  <a:lnTo>
                    <a:pt x="473" y="551"/>
                  </a:lnTo>
                  <a:lnTo>
                    <a:pt x="468" y="556"/>
                  </a:lnTo>
                  <a:lnTo>
                    <a:pt x="461" y="558"/>
                  </a:lnTo>
                  <a:lnTo>
                    <a:pt x="459" y="556"/>
                  </a:lnTo>
                  <a:lnTo>
                    <a:pt x="456" y="554"/>
                  </a:lnTo>
                  <a:lnTo>
                    <a:pt x="454" y="547"/>
                  </a:lnTo>
                  <a:lnTo>
                    <a:pt x="449" y="539"/>
                  </a:lnTo>
                  <a:lnTo>
                    <a:pt x="449" y="535"/>
                  </a:lnTo>
                  <a:lnTo>
                    <a:pt x="433" y="537"/>
                  </a:lnTo>
                  <a:lnTo>
                    <a:pt x="414" y="539"/>
                  </a:lnTo>
                  <a:lnTo>
                    <a:pt x="397" y="542"/>
                  </a:lnTo>
                  <a:lnTo>
                    <a:pt x="381" y="544"/>
                  </a:lnTo>
                  <a:lnTo>
                    <a:pt x="362" y="547"/>
                  </a:lnTo>
                  <a:lnTo>
                    <a:pt x="345" y="549"/>
                  </a:lnTo>
                  <a:lnTo>
                    <a:pt x="329" y="551"/>
                  </a:lnTo>
                  <a:lnTo>
                    <a:pt x="310" y="554"/>
                  </a:lnTo>
                  <a:lnTo>
                    <a:pt x="293" y="556"/>
                  </a:lnTo>
                  <a:lnTo>
                    <a:pt x="277" y="558"/>
                  </a:lnTo>
                  <a:lnTo>
                    <a:pt x="258" y="561"/>
                  </a:lnTo>
                  <a:lnTo>
                    <a:pt x="241" y="563"/>
                  </a:lnTo>
                  <a:lnTo>
                    <a:pt x="224" y="565"/>
                  </a:lnTo>
                  <a:lnTo>
                    <a:pt x="206" y="565"/>
                  </a:lnTo>
                  <a:lnTo>
                    <a:pt x="189" y="568"/>
                  </a:lnTo>
                  <a:lnTo>
                    <a:pt x="172" y="570"/>
                  </a:lnTo>
                  <a:lnTo>
                    <a:pt x="161" y="573"/>
                  </a:lnTo>
                  <a:lnTo>
                    <a:pt x="161" y="568"/>
                  </a:lnTo>
                  <a:lnTo>
                    <a:pt x="149" y="549"/>
                  </a:lnTo>
                  <a:lnTo>
                    <a:pt x="142" y="539"/>
                  </a:lnTo>
                  <a:lnTo>
                    <a:pt x="135" y="525"/>
                  </a:lnTo>
                  <a:lnTo>
                    <a:pt x="128" y="504"/>
                  </a:lnTo>
                  <a:lnTo>
                    <a:pt x="128" y="468"/>
                  </a:lnTo>
                  <a:lnTo>
                    <a:pt x="123" y="461"/>
                  </a:lnTo>
                  <a:lnTo>
                    <a:pt x="123" y="461"/>
                  </a:lnTo>
                  <a:lnTo>
                    <a:pt x="116" y="445"/>
                  </a:lnTo>
                  <a:lnTo>
                    <a:pt x="113" y="431"/>
                  </a:lnTo>
                  <a:lnTo>
                    <a:pt x="116" y="409"/>
                  </a:lnTo>
                  <a:lnTo>
                    <a:pt x="116" y="409"/>
                  </a:lnTo>
                  <a:lnTo>
                    <a:pt x="118" y="395"/>
                  </a:lnTo>
                  <a:lnTo>
                    <a:pt x="120" y="388"/>
                  </a:lnTo>
                  <a:lnTo>
                    <a:pt x="128" y="381"/>
                  </a:lnTo>
                  <a:lnTo>
                    <a:pt x="128" y="376"/>
                  </a:lnTo>
                  <a:lnTo>
                    <a:pt x="120" y="374"/>
                  </a:lnTo>
                  <a:lnTo>
                    <a:pt x="118" y="367"/>
                  </a:lnTo>
                  <a:lnTo>
                    <a:pt x="118" y="362"/>
                  </a:lnTo>
                  <a:lnTo>
                    <a:pt x="113" y="348"/>
                  </a:lnTo>
                  <a:lnTo>
                    <a:pt x="92" y="315"/>
                  </a:lnTo>
                  <a:lnTo>
                    <a:pt x="87" y="303"/>
                  </a:lnTo>
                  <a:lnTo>
                    <a:pt x="85" y="298"/>
                  </a:lnTo>
                  <a:lnTo>
                    <a:pt x="78" y="281"/>
                  </a:lnTo>
                  <a:lnTo>
                    <a:pt x="73" y="265"/>
                  </a:lnTo>
                  <a:lnTo>
                    <a:pt x="68" y="251"/>
                  </a:lnTo>
                  <a:lnTo>
                    <a:pt x="64" y="234"/>
                  </a:lnTo>
                  <a:lnTo>
                    <a:pt x="59" y="220"/>
                  </a:lnTo>
                  <a:lnTo>
                    <a:pt x="52" y="203"/>
                  </a:lnTo>
                  <a:lnTo>
                    <a:pt x="47" y="189"/>
                  </a:lnTo>
                  <a:lnTo>
                    <a:pt x="42" y="172"/>
                  </a:lnTo>
                  <a:lnTo>
                    <a:pt x="38" y="156"/>
                  </a:lnTo>
                  <a:lnTo>
                    <a:pt x="33" y="142"/>
                  </a:lnTo>
                  <a:lnTo>
                    <a:pt x="26" y="125"/>
                  </a:lnTo>
                  <a:lnTo>
                    <a:pt x="21" y="111"/>
                  </a:lnTo>
                  <a:lnTo>
                    <a:pt x="16" y="94"/>
                  </a:lnTo>
                  <a:lnTo>
                    <a:pt x="12" y="78"/>
                  </a:lnTo>
                  <a:lnTo>
                    <a:pt x="5" y="64"/>
                  </a:lnTo>
                  <a:lnTo>
                    <a:pt x="0" y="47"/>
                  </a:lnTo>
                  <a:lnTo>
                    <a:pt x="33" y="42"/>
                  </a:lnTo>
                  <a:lnTo>
                    <a:pt x="68" y="38"/>
                  </a:lnTo>
                  <a:lnTo>
                    <a:pt x="102" y="30"/>
                  </a:lnTo>
                  <a:lnTo>
                    <a:pt x="135" y="26"/>
                  </a:lnTo>
                  <a:lnTo>
                    <a:pt x="165" y="19"/>
                  </a:lnTo>
                  <a:lnTo>
                    <a:pt x="196" y="12"/>
                  </a:lnTo>
                  <a:lnTo>
                    <a:pt x="227" y="7"/>
                  </a:lnTo>
                  <a:lnTo>
                    <a:pt x="258" y="0"/>
                  </a:lnTo>
                  <a:lnTo>
                    <a:pt x="258" y="0"/>
                  </a:lnTo>
                  <a:close/>
                </a:path>
              </a:pathLst>
            </a:custGeom>
            <a:solidFill>
              <a:schemeClr val="tx1">
                <a:lumMod val="50000"/>
                <a:lumOff val="5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73" name="Freeform 12">
              <a:extLst>
                <a:ext uri="{FF2B5EF4-FFF2-40B4-BE49-F238E27FC236}">
                  <a16:creationId xmlns:a16="http://schemas.microsoft.com/office/drawing/2014/main" id="{C78F09EE-01C6-17DB-CEAF-67D122FB0A62}"/>
                </a:ext>
              </a:extLst>
            </p:cNvPr>
            <p:cNvSpPr>
              <a:spLocks/>
            </p:cNvSpPr>
            <p:nvPr/>
          </p:nvSpPr>
          <p:spPr bwMode="auto">
            <a:xfrm>
              <a:off x="7332663" y="4656138"/>
              <a:ext cx="11112" cy="49212"/>
            </a:xfrm>
            <a:custGeom>
              <a:avLst/>
              <a:gdLst/>
              <a:ahLst/>
              <a:cxnLst>
                <a:cxn ang="0">
                  <a:pos x="4" y="0"/>
                </a:cxn>
                <a:cxn ang="0">
                  <a:pos x="7" y="31"/>
                </a:cxn>
                <a:cxn ang="0">
                  <a:pos x="2" y="21"/>
                </a:cxn>
                <a:cxn ang="0">
                  <a:pos x="0" y="10"/>
                </a:cxn>
                <a:cxn ang="0">
                  <a:pos x="2" y="2"/>
                </a:cxn>
                <a:cxn ang="0">
                  <a:pos x="4" y="0"/>
                </a:cxn>
              </a:cxnLst>
              <a:rect l="0" t="0" r="r" b="b"/>
              <a:pathLst>
                <a:path w="7" h="31">
                  <a:moveTo>
                    <a:pt x="4" y="0"/>
                  </a:moveTo>
                  <a:lnTo>
                    <a:pt x="7" y="31"/>
                  </a:lnTo>
                  <a:lnTo>
                    <a:pt x="2" y="21"/>
                  </a:lnTo>
                  <a:lnTo>
                    <a:pt x="0" y="10"/>
                  </a:lnTo>
                  <a:lnTo>
                    <a:pt x="2" y="2"/>
                  </a:lnTo>
                  <a:lnTo>
                    <a:pt x="4" y="0"/>
                  </a:lnTo>
                  <a:close/>
                </a:path>
              </a:pathLst>
            </a:custGeom>
            <a:grp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74" name="Freeform 13">
              <a:extLst>
                <a:ext uri="{FF2B5EF4-FFF2-40B4-BE49-F238E27FC236}">
                  <a16:creationId xmlns:a16="http://schemas.microsoft.com/office/drawing/2014/main" id="{F266AA6A-518A-3141-DE03-623628F13B15}"/>
                </a:ext>
              </a:extLst>
            </p:cNvPr>
            <p:cNvSpPr>
              <a:spLocks/>
            </p:cNvSpPr>
            <p:nvPr/>
          </p:nvSpPr>
          <p:spPr bwMode="auto">
            <a:xfrm>
              <a:off x="4629150" y="2408238"/>
              <a:ext cx="976313" cy="639762"/>
            </a:xfrm>
            <a:custGeom>
              <a:avLst/>
              <a:gdLst/>
              <a:ahLst/>
              <a:cxnLst>
                <a:cxn ang="0">
                  <a:pos x="518" y="379"/>
                </a:cxn>
                <a:cxn ang="0">
                  <a:pos x="513" y="398"/>
                </a:cxn>
                <a:cxn ang="0">
                  <a:pos x="496" y="384"/>
                </a:cxn>
                <a:cxn ang="0">
                  <a:pos x="482" y="372"/>
                </a:cxn>
                <a:cxn ang="0">
                  <a:pos x="411" y="379"/>
                </a:cxn>
                <a:cxn ang="0">
                  <a:pos x="338" y="386"/>
                </a:cxn>
                <a:cxn ang="0">
                  <a:pos x="264" y="391"/>
                </a:cxn>
                <a:cxn ang="0">
                  <a:pos x="191" y="398"/>
                </a:cxn>
                <a:cxn ang="0">
                  <a:pos x="118" y="403"/>
                </a:cxn>
                <a:cxn ang="0">
                  <a:pos x="85" y="386"/>
                </a:cxn>
                <a:cxn ang="0">
                  <a:pos x="85" y="344"/>
                </a:cxn>
                <a:cxn ang="0">
                  <a:pos x="78" y="322"/>
                </a:cxn>
                <a:cxn ang="0">
                  <a:pos x="73" y="310"/>
                </a:cxn>
                <a:cxn ang="0">
                  <a:pos x="73" y="294"/>
                </a:cxn>
                <a:cxn ang="0">
                  <a:pos x="68" y="287"/>
                </a:cxn>
                <a:cxn ang="0">
                  <a:pos x="59" y="277"/>
                </a:cxn>
                <a:cxn ang="0">
                  <a:pos x="52" y="244"/>
                </a:cxn>
                <a:cxn ang="0">
                  <a:pos x="44" y="223"/>
                </a:cxn>
                <a:cxn ang="0">
                  <a:pos x="26" y="176"/>
                </a:cxn>
                <a:cxn ang="0">
                  <a:pos x="14" y="154"/>
                </a:cxn>
                <a:cxn ang="0">
                  <a:pos x="2" y="138"/>
                </a:cxn>
                <a:cxn ang="0">
                  <a:pos x="7" y="119"/>
                </a:cxn>
                <a:cxn ang="0">
                  <a:pos x="14" y="88"/>
                </a:cxn>
                <a:cxn ang="0">
                  <a:pos x="11" y="76"/>
                </a:cxn>
                <a:cxn ang="0">
                  <a:pos x="4" y="67"/>
                </a:cxn>
                <a:cxn ang="0">
                  <a:pos x="4" y="55"/>
                </a:cxn>
                <a:cxn ang="0">
                  <a:pos x="14" y="38"/>
                </a:cxn>
                <a:cxn ang="0">
                  <a:pos x="104" y="33"/>
                </a:cxn>
                <a:cxn ang="0">
                  <a:pos x="194" y="29"/>
                </a:cxn>
                <a:cxn ang="0">
                  <a:pos x="283" y="22"/>
                </a:cxn>
                <a:cxn ang="0">
                  <a:pos x="371" y="12"/>
                </a:cxn>
                <a:cxn ang="0">
                  <a:pos x="461" y="5"/>
                </a:cxn>
                <a:cxn ang="0">
                  <a:pos x="496" y="15"/>
                </a:cxn>
                <a:cxn ang="0">
                  <a:pos x="508" y="29"/>
                </a:cxn>
                <a:cxn ang="0">
                  <a:pos x="508" y="67"/>
                </a:cxn>
                <a:cxn ang="0">
                  <a:pos x="529" y="97"/>
                </a:cxn>
                <a:cxn ang="0">
                  <a:pos x="560" y="119"/>
                </a:cxn>
                <a:cxn ang="0">
                  <a:pos x="577" y="135"/>
                </a:cxn>
                <a:cxn ang="0">
                  <a:pos x="593" y="154"/>
                </a:cxn>
                <a:cxn ang="0">
                  <a:pos x="615" y="173"/>
                </a:cxn>
                <a:cxn ang="0">
                  <a:pos x="610" y="204"/>
                </a:cxn>
                <a:cxn ang="0">
                  <a:pos x="600" y="230"/>
                </a:cxn>
                <a:cxn ang="0">
                  <a:pos x="565" y="256"/>
                </a:cxn>
                <a:cxn ang="0">
                  <a:pos x="536" y="282"/>
                </a:cxn>
                <a:cxn ang="0">
                  <a:pos x="551" y="306"/>
                </a:cxn>
                <a:cxn ang="0">
                  <a:pos x="541" y="348"/>
                </a:cxn>
              </a:cxnLst>
              <a:rect l="0" t="0" r="r" b="b"/>
              <a:pathLst>
                <a:path w="615" h="403">
                  <a:moveTo>
                    <a:pt x="532" y="363"/>
                  </a:moveTo>
                  <a:lnTo>
                    <a:pt x="520" y="370"/>
                  </a:lnTo>
                  <a:lnTo>
                    <a:pt x="518" y="379"/>
                  </a:lnTo>
                  <a:lnTo>
                    <a:pt x="520" y="391"/>
                  </a:lnTo>
                  <a:lnTo>
                    <a:pt x="518" y="396"/>
                  </a:lnTo>
                  <a:lnTo>
                    <a:pt x="513" y="398"/>
                  </a:lnTo>
                  <a:lnTo>
                    <a:pt x="506" y="393"/>
                  </a:lnTo>
                  <a:lnTo>
                    <a:pt x="503" y="389"/>
                  </a:lnTo>
                  <a:lnTo>
                    <a:pt x="496" y="384"/>
                  </a:lnTo>
                  <a:lnTo>
                    <a:pt x="494" y="381"/>
                  </a:lnTo>
                  <a:lnTo>
                    <a:pt x="489" y="379"/>
                  </a:lnTo>
                  <a:lnTo>
                    <a:pt x="482" y="372"/>
                  </a:lnTo>
                  <a:lnTo>
                    <a:pt x="458" y="374"/>
                  </a:lnTo>
                  <a:lnTo>
                    <a:pt x="435" y="377"/>
                  </a:lnTo>
                  <a:lnTo>
                    <a:pt x="411" y="379"/>
                  </a:lnTo>
                  <a:lnTo>
                    <a:pt x="385" y="381"/>
                  </a:lnTo>
                  <a:lnTo>
                    <a:pt x="361" y="384"/>
                  </a:lnTo>
                  <a:lnTo>
                    <a:pt x="338" y="386"/>
                  </a:lnTo>
                  <a:lnTo>
                    <a:pt x="314" y="389"/>
                  </a:lnTo>
                  <a:lnTo>
                    <a:pt x="288" y="389"/>
                  </a:lnTo>
                  <a:lnTo>
                    <a:pt x="264" y="391"/>
                  </a:lnTo>
                  <a:lnTo>
                    <a:pt x="241" y="393"/>
                  </a:lnTo>
                  <a:lnTo>
                    <a:pt x="217" y="396"/>
                  </a:lnTo>
                  <a:lnTo>
                    <a:pt x="191" y="398"/>
                  </a:lnTo>
                  <a:lnTo>
                    <a:pt x="167" y="398"/>
                  </a:lnTo>
                  <a:lnTo>
                    <a:pt x="144" y="400"/>
                  </a:lnTo>
                  <a:lnTo>
                    <a:pt x="118" y="403"/>
                  </a:lnTo>
                  <a:lnTo>
                    <a:pt x="94" y="403"/>
                  </a:lnTo>
                  <a:lnTo>
                    <a:pt x="89" y="393"/>
                  </a:lnTo>
                  <a:lnTo>
                    <a:pt x="85" y="386"/>
                  </a:lnTo>
                  <a:lnTo>
                    <a:pt x="87" y="381"/>
                  </a:lnTo>
                  <a:lnTo>
                    <a:pt x="87" y="367"/>
                  </a:lnTo>
                  <a:lnTo>
                    <a:pt x="85" y="344"/>
                  </a:lnTo>
                  <a:lnTo>
                    <a:pt x="80" y="329"/>
                  </a:lnTo>
                  <a:lnTo>
                    <a:pt x="78" y="327"/>
                  </a:lnTo>
                  <a:lnTo>
                    <a:pt x="78" y="322"/>
                  </a:lnTo>
                  <a:lnTo>
                    <a:pt x="80" y="318"/>
                  </a:lnTo>
                  <a:lnTo>
                    <a:pt x="78" y="313"/>
                  </a:lnTo>
                  <a:lnTo>
                    <a:pt x="73" y="310"/>
                  </a:lnTo>
                  <a:lnTo>
                    <a:pt x="73" y="306"/>
                  </a:lnTo>
                  <a:lnTo>
                    <a:pt x="73" y="299"/>
                  </a:lnTo>
                  <a:lnTo>
                    <a:pt x="73" y="294"/>
                  </a:lnTo>
                  <a:lnTo>
                    <a:pt x="68" y="294"/>
                  </a:lnTo>
                  <a:lnTo>
                    <a:pt x="68" y="292"/>
                  </a:lnTo>
                  <a:lnTo>
                    <a:pt x="68" y="287"/>
                  </a:lnTo>
                  <a:lnTo>
                    <a:pt x="66" y="284"/>
                  </a:lnTo>
                  <a:lnTo>
                    <a:pt x="61" y="284"/>
                  </a:lnTo>
                  <a:lnTo>
                    <a:pt x="59" y="277"/>
                  </a:lnTo>
                  <a:lnTo>
                    <a:pt x="59" y="261"/>
                  </a:lnTo>
                  <a:lnTo>
                    <a:pt x="56" y="249"/>
                  </a:lnTo>
                  <a:lnTo>
                    <a:pt x="52" y="244"/>
                  </a:lnTo>
                  <a:lnTo>
                    <a:pt x="49" y="237"/>
                  </a:lnTo>
                  <a:lnTo>
                    <a:pt x="49" y="232"/>
                  </a:lnTo>
                  <a:lnTo>
                    <a:pt x="44" y="223"/>
                  </a:lnTo>
                  <a:lnTo>
                    <a:pt x="35" y="211"/>
                  </a:lnTo>
                  <a:lnTo>
                    <a:pt x="28" y="194"/>
                  </a:lnTo>
                  <a:lnTo>
                    <a:pt x="26" y="176"/>
                  </a:lnTo>
                  <a:lnTo>
                    <a:pt x="18" y="164"/>
                  </a:lnTo>
                  <a:lnTo>
                    <a:pt x="16" y="164"/>
                  </a:lnTo>
                  <a:lnTo>
                    <a:pt x="14" y="154"/>
                  </a:lnTo>
                  <a:lnTo>
                    <a:pt x="9" y="149"/>
                  </a:lnTo>
                  <a:lnTo>
                    <a:pt x="9" y="145"/>
                  </a:lnTo>
                  <a:lnTo>
                    <a:pt x="2" y="138"/>
                  </a:lnTo>
                  <a:lnTo>
                    <a:pt x="0" y="133"/>
                  </a:lnTo>
                  <a:lnTo>
                    <a:pt x="2" y="128"/>
                  </a:lnTo>
                  <a:lnTo>
                    <a:pt x="7" y="119"/>
                  </a:lnTo>
                  <a:lnTo>
                    <a:pt x="9" y="105"/>
                  </a:lnTo>
                  <a:lnTo>
                    <a:pt x="11" y="95"/>
                  </a:lnTo>
                  <a:lnTo>
                    <a:pt x="14" y="88"/>
                  </a:lnTo>
                  <a:lnTo>
                    <a:pt x="14" y="86"/>
                  </a:lnTo>
                  <a:lnTo>
                    <a:pt x="14" y="81"/>
                  </a:lnTo>
                  <a:lnTo>
                    <a:pt x="11" y="76"/>
                  </a:lnTo>
                  <a:lnTo>
                    <a:pt x="4" y="71"/>
                  </a:lnTo>
                  <a:lnTo>
                    <a:pt x="4" y="71"/>
                  </a:lnTo>
                  <a:lnTo>
                    <a:pt x="4" y="67"/>
                  </a:lnTo>
                  <a:lnTo>
                    <a:pt x="7" y="62"/>
                  </a:lnTo>
                  <a:lnTo>
                    <a:pt x="7" y="60"/>
                  </a:lnTo>
                  <a:lnTo>
                    <a:pt x="4" y="55"/>
                  </a:lnTo>
                  <a:lnTo>
                    <a:pt x="2" y="48"/>
                  </a:lnTo>
                  <a:lnTo>
                    <a:pt x="0" y="38"/>
                  </a:lnTo>
                  <a:lnTo>
                    <a:pt x="14" y="38"/>
                  </a:lnTo>
                  <a:lnTo>
                    <a:pt x="42" y="36"/>
                  </a:lnTo>
                  <a:lnTo>
                    <a:pt x="73" y="36"/>
                  </a:lnTo>
                  <a:lnTo>
                    <a:pt x="104" y="33"/>
                  </a:lnTo>
                  <a:lnTo>
                    <a:pt x="132" y="31"/>
                  </a:lnTo>
                  <a:lnTo>
                    <a:pt x="163" y="29"/>
                  </a:lnTo>
                  <a:lnTo>
                    <a:pt x="194" y="29"/>
                  </a:lnTo>
                  <a:lnTo>
                    <a:pt x="222" y="26"/>
                  </a:lnTo>
                  <a:lnTo>
                    <a:pt x="253" y="24"/>
                  </a:lnTo>
                  <a:lnTo>
                    <a:pt x="283" y="22"/>
                  </a:lnTo>
                  <a:lnTo>
                    <a:pt x="312" y="19"/>
                  </a:lnTo>
                  <a:lnTo>
                    <a:pt x="343" y="17"/>
                  </a:lnTo>
                  <a:lnTo>
                    <a:pt x="371" y="12"/>
                  </a:lnTo>
                  <a:lnTo>
                    <a:pt x="402" y="10"/>
                  </a:lnTo>
                  <a:lnTo>
                    <a:pt x="432" y="7"/>
                  </a:lnTo>
                  <a:lnTo>
                    <a:pt x="461" y="5"/>
                  </a:lnTo>
                  <a:lnTo>
                    <a:pt x="492" y="0"/>
                  </a:lnTo>
                  <a:lnTo>
                    <a:pt x="494" y="10"/>
                  </a:lnTo>
                  <a:lnTo>
                    <a:pt x="496" y="15"/>
                  </a:lnTo>
                  <a:lnTo>
                    <a:pt x="499" y="19"/>
                  </a:lnTo>
                  <a:lnTo>
                    <a:pt x="506" y="22"/>
                  </a:lnTo>
                  <a:lnTo>
                    <a:pt x="508" y="29"/>
                  </a:lnTo>
                  <a:lnTo>
                    <a:pt x="506" y="38"/>
                  </a:lnTo>
                  <a:lnTo>
                    <a:pt x="506" y="50"/>
                  </a:lnTo>
                  <a:lnTo>
                    <a:pt x="508" y="67"/>
                  </a:lnTo>
                  <a:lnTo>
                    <a:pt x="513" y="78"/>
                  </a:lnTo>
                  <a:lnTo>
                    <a:pt x="518" y="90"/>
                  </a:lnTo>
                  <a:lnTo>
                    <a:pt x="529" y="97"/>
                  </a:lnTo>
                  <a:lnTo>
                    <a:pt x="546" y="102"/>
                  </a:lnTo>
                  <a:lnTo>
                    <a:pt x="555" y="109"/>
                  </a:lnTo>
                  <a:lnTo>
                    <a:pt x="560" y="119"/>
                  </a:lnTo>
                  <a:lnTo>
                    <a:pt x="560" y="121"/>
                  </a:lnTo>
                  <a:lnTo>
                    <a:pt x="567" y="128"/>
                  </a:lnTo>
                  <a:lnTo>
                    <a:pt x="577" y="135"/>
                  </a:lnTo>
                  <a:lnTo>
                    <a:pt x="584" y="142"/>
                  </a:lnTo>
                  <a:lnTo>
                    <a:pt x="586" y="149"/>
                  </a:lnTo>
                  <a:lnTo>
                    <a:pt x="593" y="154"/>
                  </a:lnTo>
                  <a:lnTo>
                    <a:pt x="605" y="161"/>
                  </a:lnTo>
                  <a:lnTo>
                    <a:pt x="612" y="168"/>
                  </a:lnTo>
                  <a:lnTo>
                    <a:pt x="615" y="173"/>
                  </a:lnTo>
                  <a:lnTo>
                    <a:pt x="615" y="183"/>
                  </a:lnTo>
                  <a:lnTo>
                    <a:pt x="615" y="194"/>
                  </a:lnTo>
                  <a:lnTo>
                    <a:pt x="610" y="204"/>
                  </a:lnTo>
                  <a:lnTo>
                    <a:pt x="605" y="211"/>
                  </a:lnTo>
                  <a:lnTo>
                    <a:pt x="603" y="218"/>
                  </a:lnTo>
                  <a:lnTo>
                    <a:pt x="600" y="230"/>
                  </a:lnTo>
                  <a:lnTo>
                    <a:pt x="593" y="239"/>
                  </a:lnTo>
                  <a:lnTo>
                    <a:pt x="581" y="249"/>
                  </a:lnTo>
                  <a:lnTo>
                    <a:pt x="565" y="256"/>
                  </a:lnTo>
                  <a:lnTo>
                    <a:pt x="548" y="261"/>
                  </a:lnTo>
                  <a:lnTo>
                    <a:pt x="539" y="270"/>
                  </a:lnTo>
                  <a:lnTo>
                    <a:pt x="536" y="282"/>
                  </a:lnTo>
                  <a:lnTo>
                    <a:pt x="539" y="292"/>
                  </a:lnTo>
                  <a:lnTo>
                    <a:pt x="546" y="296"/>
                  </a:lnTo>
                  <a:lnTo>
                    <a:pt x="551" y="306"/>
                  </a:lnTo>
                  <a:lnTo>
                    <a:pt x="553" y="313"/>
                  </a:lnTo>
                  <a:lnTo>
                    <a:pt x="548" y="327"/>
                  </a:lnTo>
                  <a:lnTo>
                    <a:pt x="541" y="348"/>
                  </a:lnTo>
                  <a:lnTo>
                    <a:pt x="532" y="363"/>
                  </a:lnTo>
                  <a:close/>
                </a:path>
              </a:pathLst>
            </a:custGeom>
            <a:solidFill>
              <a:schemeClr val="tx2">
                <a:lumMod val="50000"/>
                <a:lumOff val="5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575" name="Freeform 14">
              <a:extLst>
                <a:ext uri="{FF2B5EF4-FFF2-40B4-BE49-F238E27FC236}">
                  <a16:creationId xmlns:a16="http://schemas.microsoft.com/office/drawing/2014/main" id="{9D47B8B0-9559-C139-A30E-B929518123B9}"/>
                </a:ext>
              </a:extLst>
            </p:cNvPr>
            <p:cNvSpPr>
              <a:spLocks/>
            </p:cNvSpPr>
            <p:nvPr/>
          </p:nvSpPr>
          <p:spPr bwMode="auto">
            <a:xfrm>
              <a:off x="1598613" y="1127125"/>
              <a:ext cx="946150" cy="1544638"/>
            </a:xfrm>
            <a:custGeom>
              <a:avLst/>
              <a:gdLst/>
              <a:ahLst/>
              <a:cxnLst>
                <a:cxn ang="0">
                  <a:pos x="326" y="322"/>
                </a:cxn>
                <a:cxn ang="0">
                  <a:pos x="331" y="336"/>
                </a:cxn>
                <a:cxn ang="0">
                  <a:pos x="352" y="339"/>
                </a:cxn>
                <a:cxn ang="0">
                  <a:pos x="343" y="358"/>
                </a:cxn>
                <a:cxn ang="0">
                  <a:pos x="331" y="395"/>
                </a:cxn>
                <a:cxn ang="0">
                  <a:pos x="326" y="417"/>
                </a:cxn>
                <a:cxn ang="0">
                  <a:pos x="319" y="438"/>
                </a:cxn>
                <a:cxn ang="0">
                  <a:pos x="312" y="464"/>
                </a:cxn>
                <a:cxn ang="0">
                  <a:pos x="324" y="485"/>
                </a:cxn>
                <a:cxn ang="0">
                  <a:pos x="338" y="481"/>
                </a:cxn>
                <a:cxn ang="0">
                  <a:pos x="359" y="464"/>
                </a:cxn>
                <a:cxn ang="0">
                  <a:pos x="374" y="478"/>
                </a:cxn>
                <a:cxn ang="0">
                  <a:pos x="376" y="492"/>
                </a:cxn>
                <a:cxn ang="0">
                  <a:pos x="383" y="533"/>
                </a:cxn>
                <a:cxn ang="0">
                  <a:pos x="392" y="556"/>
                </a:cxn>
                <a:cxn ang="0">
                  <a:pos x="390" y="578"/>
                </a:cxn>
                <a:cxn ang="0">
                  <a:pos x="411" y="590"/>
                </a:cxn>
                <a:cxn ang="0">
                  <a:pos x="418" y="616"/>
                </a:cxn>
                <a:cxn ang="0">
                  <a:pos x="428" y="642"/>
                </a:cxn>
                <a:cxn ang="0">
                  <a:pos x="437" y="642"/>
                </a:cxn>
                <a:cxn ang="0">
                  <a:pos x="475" y="644"/>
                </a:cxn>
                <a:cxn ang="0">
                  <a:pos x="487" y="635"/>
                </a:cxn>
                <a:cxn ang="0">
                  <a:pos x="530" y="642"/>
                </a:cxn>
                <a:cxn ang="0">
                  <a:pos x="560" y="644"/>
                </a:cxn>
                <a:cxn ang="0">
                  <a:pos x="565" y="625"/>
                </a:cxn>
                <a:cxn ang="0">
                  <a:pos x="577" y="625"/>
                </a:cxn>
                <a:cxn ang="0">
                  <a:pos x="591" y="653"/>
                </a:cxn>
                <a:cxn ang="0">
                  <a:pos x="589" y="715"/>
                </a:cxn>
                <a:cxn ang="0">
                  <a:pos x="577" y="795"/>
                </a:cxn>
                <a:cxn ang="0">
                  <a:pos x="567" y="874"/>
                </a:cxn>
                <a:cxn ang="0">
                  <a:pos x="556" y="952"/>
                </a:cxn>
                <a:cxn ang="0">
                  <a:pos x="501" y="966"/>
                </a:cxn>
                <a:cxn ang="0">
                  <a:pos x="433" y="954"/>
                </a:cxn>
                <a:cxn ang="0">
                  <a:pos x="362" y="945"/>
                </a:cxn>
                <a:cxn ang="0">
                  <a:pos x="293" y="933"/>
                </a:cxn>
                <a:cxn ang="0">
                  <a:pos x="172" y="912"/>
                </a:cxn>
                <a:cxn ang="0">
                  <a:pos x="35" y="883"/>
                </a:cxn>
                <a:cxn ang="0">
                  <a:pos x="16" y="793"/>
                </a:cxn>
                <a:cxn ang="0">
                  <a:pos x="40" y="679"/>
                </a:cxn>
                <a:cxn ang="0">
                  <a:pos x="59" y="623"/>
                </a:cxn>
                <a:cxn ang="0">
                  <a:pos x="66" y="604"/>
                </a:cxn>
                <a:cxn ang="0">
                  <a:pos x="45" y="580"/>
                </a:cxn>
                <a:cxn ang="0">
                  <a:pos x="90" y="516"/>
                </a:cxn>
                <a:cxn ang="0">
                  <a:pos x="142" y="431"/>
                </a:cxn>
                <a:cxn ang="0">
                  <a:pos x="116" y="384"/>
                </a:cxn>
                <a:cxn ang="0">
                  <a:pos x="118" y="358"/>
                </a:cxn>
                <a:cxn ang="0">
                  <a:pos x="116" y="322"/>
                </a:cxn>
                <a:cxn ang="0">
                  <a:pos x="130" y="260"/>
                </a:cxn>
                <a:cxn ang="0">
                  <a:pos x="146" y="180"/>
                </a:cxn>
                <a:cxn ang="0">
                  <a:pos x="163" y="102"/>
                </a:cxn>
                <a:cxn ang="0">
                  <a:pos x="182" y="21"/>
                </a:cxn>
                <a:cxn ang="0">
                  <a:pos x="267" y="19"/>
                </a:cxn>
                <a:cxn ang="0">
                  <a:pos x="241" y="142"/>
                </a:cxn>
                <a:cxn ang="0">
                  <a:pos x="258" y="185"/>
                </a:cxn>
                <a:cxn ang="0">
                  <a:pos x="258" y="211"/>
                </a:cxn>
                <a:cxn ang="0">
                  <a:pos x="253" y="218"/>
                </a:cxn>
                <a:cxn ang="0">
                  <a:pos x="279" y="246"/>
                </a:cxn>
                <a:cxn ang="0">
                  <a:pos x="307" y="296"/>
                </a:cxn>
                <a:cxn ang="0">
                  <a:pos x="317" y="322"/>
                </a:cxn>
              </a:cxnLst>
              <a:rect l="0" t="0" r="r" b="b"/>
              <a:pathLst>
                <a:path w="596" h="973">
                  <a:moveTo>
                    <a:pt x="317" y="322"/>
                  </a:moveTo>
                  <a:lnTo>
                    <a:pt x="319" y="322"/>
                  </a:lnTo>
                  <a:lnTo>
                    <a:pt x="324" y="322"/>
                  </a:lnTo>
                  <a:lnTo>
                    <a:pt x="326" y="322"/>
                  </a:lnTo>
                  <a:lnTo>
                    <a:pt x="329" y="327"/>
                  </a:lnTo>
                  <a:lnTo>
                    <a:pt x="326" y="331"/>
                  </a:lnTo>
                  <a:lnTo>
                    <a:pt x="329" y="334"/>
                  </a:lnTo>
                  <a:lnTo>
                    <a:pt x="331" y="336"/>
                  </a:lnTo>
                  <a:lnTo>
                    <a:pt x="336" y="336"/>
                  </a:lnTo>
                  <a:lnTo>
                    <a:pt x="348" y="336"/>
                  </a:lnTo>
                  <a:lnTo>
                    <a:pt x="350" y="336"/>
                  </a:lnTo>
                  <a:lnTo>
                    <a:pt x="352" y="339"/>
                  </a:lnTo>
                  <a:lnTo>
                    <a:pt x="352" y="341"/>
                  </a:lnTo>
                  <a:lnTo>
                    <a:pt x="350" y="346"/>
                  </a:lnTo>
                  <a:lnTo>
                    <a:pt x="348" y="353"/>
                  </a:lnTo>
                  <a:lnTo>
                    <a:pt x="343" y="358"/>
                  </a:lnTo>
                  <a:lnTo>
                    <a:pt x="343" y="365"/>
                  </a:lnTo>
                  <a:lnTo>
                    <a:pt x="338" y="376"/>
                  </a:lnTo>
                  <a:lnTo>
                    <a:pt x="333" y="386"/>
                  </a:lnTo>
                  <a:lnTo>
                    <a:pt x="331" y="395"/>
                  </a:lnTo>
                  <a:lnTo>
                    <a:pt x="326" y="398"/>
                  </a:lnTo>
                  <a:lnTo>
                    <a:pt x="329" y="405"/>
                  </a:lnTo>
                  <a:lnTo>
                    <a:pt x="324" y="414"/>
                  </a:lnTo>
                  <a:lnTo>
                    <a:pt x="326" y="417"/>
                  </a:lnTo>
                  <a:lnTo>
                    <a:pt x="329" y="421"/>
                  </a:lnTo>
                  <a:lnTo>
                    <a:pt x="329" y="433"/>
                  </a:lnTo>
                  <a:lnTo>
                    <a:pt x="329" y="436"/>
                  </a:lnTo>
                  <a:lnTo>
                    <a:pt x="319" y="438"/>
                  </a:lnTo>
                  <a:lnTo>
                    <a:pt x="317" y="440"/>
                  </a:lnTo>
                  <a:lnTo>
                    <a:pt x="314" y="445"/>
                  </a:lnTo>
                  <a:lnTo>
                    <a:pt x="314" y="459"/>
                  </a:lnTo>
                  <a:lnTo>
                    <a:pt x="312" y="464"/>
                  </a:lnTo>
                  <a:lnTo>
                    <a:pt x="310" y="469"/>
                  </a:lnTo>
                  <a:lnTo>
                    <a:pt x="310" y="471"/>
                  </a:lnTo>
                  <a:lnTo>
                    <a:pt x="317" y="476"/>
                  </a:lnTo>
                  <a:lnTo>
                    <a:pt x="324" y="485"/>
                  </a:lnTo>
                  <a:lnTo>
                    <a:pt x="326" y="485"/>
                  </a:lnTo>
                  <a:lnTo>
                    <a:pt x="329" y="485"/>
                  </a:lnTo>
                  <a:lnTo>
                    <a:pt x="333" y="485"/>
                  </a:lnTo>
                  <a:lnTo>
                    <a:pt x="338" y="481"/>
                  </a:lnTo>
                  <a:lnTo>
                    <a:pt x="345" y="478"/>
                  </a:lnTo>
                  <a:lnTo>
                    <a:pt x="357" y="469"/>
                  </a:lnTo>
                  <a:lnTo>
                    <a:pt x="359" y="466"/>
                  </a:lnTo>
                  <a:lnTo>
                    <a:pt x="359" y="464"/>
                  </a:lnTo>
                  <a:lnTo>
                    <a:pt x="362" y="466"/>
                  </a:lnTo>
                  <a:lnTo>
                    <a:pt x="364" y="466"/>
                  </a:lnTo>
                  <a:lnTo>
                    <a:pt x="369" y="474"/>
                  </a:lnTo>
                  <a:lnTo>
                    <a:pt x="374" y="478"/>
                  </a:lnTo>
                  <a:lnTo>
                    <a:pt x="374" y="481"/>
                  </a:lnTo>
                  <a:lnTo>
                    <a:pt x="374" y="481"/>
                  </a:lnTo>
                  <a:lnTo>
                    <a:pt x="374" y="488"/>
                  </a:lnTo>
                  <a:lnTo>
                    <a:pt x="376" y="492"/>
                  </a:lnTo>
                  <a:lnTo>
                    <a:pt x="374" y="500"/>
                  </a:lnTo>
                  <a:lnTo>
                    <a:pt x="376" y="509"/>
                  </a:lnTo>
                  <a:lnTo>
                    <a:pt x="376" y="519"/>
                  </a:lnTo>
                  <a:lnTo>
                    <a:pt x="383" y="533"/>
                  </a:lnTo>
                  <a:lnTo>
                    <a:pt x="385" y="542"/>
                  </a:lnTo>
                  <a:lnTo>
                    <a:pt x="390" y="547"/>
                  </a:lnTo>
                  <a:lnTo>
                    <a:pt x="392" y="552"/>
                  </a:lnTo>
                  <a:lnTo>
                    <a:pt x="392" y="556"/>
                  </a:lnTo>
                  <a:lnTo>
                    <a:pt x="392" y="561"/>
                  </a:lnTo>
                  <a:lnTo>
                    <a:pt x="388" y="568"/>
                  </a:lnTo>
                  <a:lnTo>
                    <a:pt x="390" y="573"/>
                  </a:lnTo>
                  <a:lnTo>
                    <a:pt x="390" y="578"/>
                  </a:lnTo>
                  <a:lnTo>
                    <a:pt x="397" y="587"/>
                  </a:lnTo>
                  <a:lnTo>
                    <a:pt x="400" y="587"/>
                  </a:lnTo>
                  <a:lnTo>
                    <a:pt x="407" y="587"/>
                  </a:lnTo>
                  <a:lnTo>
                    <a:pt x="411" y="590"/>
                  </a:lnTo>
                  <a:lnTo>
                    <a:pt x="414" y="594"/>
                  </a:lnTo>
                  <a:lnTo>
                    <a:pt x="418" y="601"/>
                  </a:lnTo>
                  <a:lnTo>
                    <a:pt x="418" y="608"/>
                  </a:lnTo>
                  <a:lnTo>
                    <a:pt x="418" y="616"/>
                  </a:lnTo>
                  <a:lnTo>
                    <a:pt x="421" y="625"/>
                  </a:lnTo>
                  <a:lnTo>
                    <a:pt x="421" y="632"/>
                  </a:lnTo>
                  <a:lnTo>
                    <a:pt x="423" y="637"/>
                  </a:lnTo>
                  <a:lnTo>
                    <a:pt x="428" y="642"/>
                  </a:lnTo>
                  <a:lnTo>
                    <a:pt x="433" y="646"/>
                  </a:lnTo>
                  <a:lnTo>
                    <a:pt x="435" y="646"/>
                  </a:lnTo>
                  <a:lnTo>
                    <a:pt x="437" y="644"/>
                  </a:lnTo>
                  <a:lnTo>
                    <a:pt x="437" y="642"/>
                  </a:lnTo>
                  <a:lnTo>
                    <a:pt x="440" y="637"/>
                  </a:lnTo>
                  <a:lnTo>
                    <a:pt x="447" y="635"/>
                  </a:lnTo>
                  <a:lnTo>
                    <a:pt x="454" y="635"/>
                  </a:lnTo>
                  <a:lnTo>
                    <a:pt x="475" y="644"/>
                  </a:lnTo>
                  <a:lnTo>
                    <a:pt x="478" y="644"/>
                  </a:lnTo>
                  <a:lnTo>
                    <a:pt x="478" y="642"/>
                  </a:lnTo>
                  <a:lnTo>
                    <a:pt x="482" y="635"/>
                  </a:lnTo>
                  <a:lnTo>
                    <a:pt x="487" y="635"/>
                  </a:lnTo>
                  <a:lnTo>
                    <a:pt x="492" y="635"/>
                  </a:lnTo>
                  <a:lnTo>
                    <a:pt x="506" y="637"/>
                  </a:lnTo>
                  <a:lnTo>
                    <a:pt x="523" y="639"/>
                  </a:lnTo>
                  <a:lnTo>
                    <a:pt x="530" y="642"/>
                  </a:lnTo>
                  <a:lnTo>
                    <a:pt x="544" y="642"/>
                  </a:lnTo>
                  <a:lnTo>
                    <a:pt x="556" y="644"/>
                  </a:lnTo>
                  <a:lnTo>
                    <a:pt x="558" y="644"/>
                  </a:lnTo>
                  <a:lnTo>
                    <a:pt x="560" y="644"/>
                  </a:lnTo>
                  <a:lnTo>
                    <a:pt x="558" y="639"/>
                  </a:lnTo>
                  <a:lnTo>
                    <a:pt x="558" y="635"/>
                  </a:lnTo>
                  <a:lnTo>
                    <a:pt x="563" y="630"/>
                  </a:lnTo>
                  <a:lnTo>
                    <a:pt x="565" y="625"/>
                  </a:lnTo>
                  <a:lnTo>
                    <a:pt x="567" y="623"/>
                  </a:lnTo>
                  <a:lnTo>
                    <a:pt x="572" y="620"/>
                  </a:lnTo>
                  <a:lnTo>
                    <a:pt x="575" y="623"/>
                  </a:lnTo>
                  <a:lnTo>
                    <a:pt x="577" y="625"/>
                  </a:lnTo>
                  <a:lnTo>
                    <a:pt x="579" y="630"/>
                  </a:lnTo>
                  <a:lnTo>
                    <a:pt x="584" y="644"/>
                  </a:lnTo>
                  <a:lnTo>
                    <a:pt x="586" y="649"/>
                  </a:lnTo>
                  <a:lnTo>
                    <a:pt x="591" y="653"/>
                  </a:lnTo>
                  <a:lnTo>
                    <a:pt x="596" y="656"/>
                  </a:lnTo>
                  <a:lnTo>
                    <a:pt x="594" y="677"/>
                  </a:lnTo>
                  <a:lnTo>
                    <a:pt x="591" y="696"/>
                  </a:lnTo>
                  <a:lnTo>
                    <a:pt x="589" y="715"/>
                  </a:lnTo>
                  <a:lnTo>
                    <a:pt x="586" y="736"/>
                  </a:lnTo>
                  <a:lnTo>
                    <a:pt x="582" y="755"/>
                  </a:lnTo>
                  <a:lnTo>
                    <a:pt x="579" y="774"/>
                  </a:lnTo>
                  <a:lnTo>
                    <a:pt x="577" y="795"/>
                  </a:lnTo>
                  <a:lnTo>
                    <a:pt x="575" y="814"/>
                  </a:lnTo>
                  <a:lnTo>
                    <a:pt x="572" y="833"/>
                  </a:lnTo>
                  <a:lnTo>
                    <a:pt x="570" y="855"/>
                  </a:lnTo>
                  <a:lnTo>
                    <a:pt x="567" y="874"/>
                  </a:lnTo>
                  <a:lnTo>
                    <a:pt x="565" y="893"/>
                  </a:lnTo>
                  <a:lnTo>
                    <a:pt x="563" y="914"/>
                  </a:lnTo>
                  <a:lnTo>
                    <a:pt x="558" y="933"/>
                  </a:lnTo>
                  <a:lnTo>
                    <a:pt x="556" y="952"/>
                  </a:lnTo>
                  <a:lnTo>
                    <a:pt x="553" y="973"/>
                  </a:lnTo>
                  <a:lnTo>
                    <a:pt x="537" y="971"/>
                  </a:lnTo>
                  <a:lnTo>
                    <a:pt x="518" y="968"/>
                  </a:lnTo>
                  <a:lnTo>
                    <a:pt x="501" y="966"/>
                  </a:lnTo>
                  <a:lnTo>
                    <a:pt x="485" y="964"/>
                  </a:lnTo>
                  <a:lnTo>
                    <a:pt x="466" y="959"/>
                  </a:lnTo>
                  <a:lnTo>
                    <a:pt x="449" y="956"/>
                  </a:lnTo>
                  <a:lnTo>
                    <a:pt x="433" y="954"/>
                  </a:lnTo>
                  <a:lnTo>
                    <a:pt x="414" y="952"/>
                  </a:lnTo>
                  <a:lnTo>
                    <a:pt x="397" y="949"/>
                  </a:lnTo>
                  <a:lnTo>
                    <a:pt x="378" y="947"/>
                  </a:lnTo>
                  <a:lnTo>
                    <a:pt x="362" y="945"/>
                  </a:lnTo>
                  <a:lnTo>
                    <a:pt x="345" y="940"/>
                  </a:lnTo>
                  <a:lnTo>
                    <a:pt x="326" y="938"/>
                  </a:lnTo>
                  <a:lnTo>
                    <a:pt x="310" y="935"/>
                  </a:lnTo>
                  <a:lnTo>
                    <a:pt x="293" y="933"/>
                  </a:lnTo>
                  <a:lnTo>
                    <a:pt x="274" y="928"/>
                  </a:lnTo>
                  <a:lnTo>
                    <a:pt x="241" y="923"/>
                  </a:lnTo>
                  <a:lnTo>
                    <a:pt x="206" y="916"/>
                  </a:lnTo>
                  <a:lnTo>
                    <a:pt x="172" y="912"/>
                  </a:lnTo>
                  <a:lnTo>
                    <a:pt x="137" y="904"/>
                  </a:lnTo>
                  <a:lnTo>
                    <a:pt x="104" y="897"/>
                  </a:lnTo>
                  <a:lnTo>
                    <a:pt x="68" y="890"/>
                  </a:lnTo>
                  <a:lnTo>
                    <a:pt x="35" y="883"/>
                  </a:lnTo>
                  <a:lnTo>
                    <a:pt x="0" y="876"/>
                  </a:lnTo>
                  <a:lnTo>
                    <a:pt x="7" y="848"/>
                  </a:lnTo>
                  <a:lnTo>
                    <a:pt x="12" y="819"/>
                  </a:lnTo>
                  <a:lnTo>
                    <a:pt x="16" y="793"/>
                  </a:lnTo>
                  <a:lnTo>
                    <a:pt x="23" y="765"/>
                  </a:lnTo>
                  <a:lnTo>
                    <a:pt x="28" y="736"/>
                  </a:lnTo>
                  <a:lnTo>
                    <a:pt x="35" y="708"/>
                  </a:lnTo>
                  <a:lnTo>
                    <a:pt x="40" y="679"/>
                  </a:lnTo>
                  <a:lnTo>
                    <a:pt x="47" y="649"/>
                  </a:lnTo>
                  <a:lnTo>
                    <a:pt x="47" y="649"/>
                  </a:lnTo>
                  <a:lnTo>
                    <a:pt x="57" y="632"/>
                  </a:lnTo>
                  <a:lnTo>
                    <a:pt x="59" y="623"/>
                  </a:lnTo>
                  <a:lnTo>
                    <a:pt x="59" y="618"/>
                  </a:lnTo>
                  <a:lnTo>
                    <a:pt x="61" y="611"/>
                  </a:lnTo>
                  <a:lnTo>
                    <a:pt x="66" y="608"/>
                  </a:lnTo>
                  <a:lnTo>
                    <a:pt x="66" y="604"/>
                  </a:lnTo>
                  <a:lnTo>
                    <a:pt x="64" y="597"/>
                  </a:lnTo>
                  <a:lnTo>
                    <a:pt x="59" y="592"/>
                  </a:lnTo>
                  <a:lnTo>
                    <a:pt x="50" y="587"/>
                  </a:lnTo>
                  <a:lnTo>
                    <a:pt x="45" y="580"/>
                  </a:lnTo>
                  <a:lnTo>
                    <a:pt x="47" y="568"/>
                  </a:lnTo>
                  <a:lnTo>
                    <a:pt x="59" y="552"/>
                  </a:lnTo>
                  <a:lnTo>
                    <a:pt x="78" y="530"/>
                  </a:lnTo>
                  <a:lnTo>
                    <a:pt x="90" y="516"/>
                  </a:lnTo>
                  <a:lnTo>
                    <a:pt x="94" y="507"/>
                  </a:lnTo>
                  <a:lnTo>
                    <a:pt x="106" y="485"/>
                  </a:lnTo>
                  <a:lnTo>
                    <a:pt x="132" y="452"/>
                  </a:lnTo>
                  <a:lnTo>
                    <a:pt x="142" y="431"/>
                  </a:lnTo>
                  <a:lnTo>
                    <a:pt x="139" y="419"/>
                  </a:lnTo>
                  <a:lnTo>
                    <a:pt x="135" y="407"/>
                  </a:lnTo>
                  <a:lnTo>
                    <a:pt x="123" y="395"/>
                  </a:lnTo>
                  <a:lnTo>
                    <a:pt x="116" y="384"/>
                  </a:lnTo>
                  <a:lnTo>
                    <a:pt x="116" y="376"/>
                  </a:lnTo>
                  <a:lnTo>
                    <a:pt x="113" y="369"/>
                  </a:lnTo>
                  <a:lnTo>
                    <a:pt x="113" y="360"/>
                  </a:lnTo>
                  <a:lnTo>
                    <a:pt x="118" y="358"/>
                  </a:lnTo>
                  <a:lnTo>
                    <a:pt x="118" y="348"/>
                  </a:lnTo>
                  <a:lnTo>
                    <a:pt x="116" y="334"/>
                  </a:lnTo>
                  <a:lnTo>
                    <a:pt x="113" y="324"/>
                  </a:lnTo>
                  <a:lnTo>
                    <a:pt x="116" y="322"/>
                  </a:lnTo>
                  <a:lnTo>
                    <a:pt x="116" y="322"/>
                  </a:lnTo>
                  <a:lnTo>
                    <a:pt x="120" y="301"/>
                  </a:lnTo>
                  <a:lnTo>
                    <a:pt x="125" y="282"/>
                  </a:lnTo>
                  <a:lnTo>
                    <a:pt x="130" y="260"/>
                  </a:lnTo>
                  <a:lnTo>
                    <a:pt x="132" y="242"/>
                  </a:lnTo>
                  <a:lnTo>
                    <a:pt x="137" y="220"/>
                  </a:lnTo>
                  <a:lnTo>
                    <a:pt x="142" y="201"/>
                  </a:lnTo>
                  <a:lnTo>
                    <a:pt x="146" y="180"/>
                  </a:lnTo>
                  <a:lnTo>
                    <a:pt x="151" y="161"/>
                  </a:lnTo>
                  <a:lnTo>
                    <a:pt x="156" y="140"/>
                  </a:lnTo>
                  <a:lnTo>
                    <a:pt x="158" y="121"/>
                  </a:lnTo>
                  <a:lnTo>
                    <a:pt x="163" y="102"/>
                  </a:lnTo>
                  <a:lnTo>
                    <a:pt x="168" y="81"/>
                  </a:lnTo>
                  <a:lnTo>
                    <a:pt x="172" y="62"/>
                  </a:lnTo>
                  <a:lnTo>
                    <a:pt x="177" y="40"/>
                  </a:lnTo>
                  <a:lnTo>
                    <a:pt x="182" y="21"/>
                  </a:lnTo>
                  <a:lnTo>
                    <a:pt x="187" y="0"/>
                  </a:lnTo>
                  <a:lnTo>
                    <a:pt x="213" y="7"/>
                  </a:lnTo>
                  <a:lnTo>
                    <a:pt x="246" y="14"/>
                  </a:lnTo>
                  <a:lnTo>
                    <a:pt x="267" y="19"/>
                  </a:lnTo>
                  <a:lnTo>
                    <a:pt x="260" y="50"/>
                  </a:lnTo>
                  <a:lnTo>
                    <a:pt x="253" y="81"/>
                  </a:lnTo>
                  <a:lnTo>
                    <a:pt x="246" y="111"/>
                  </a:lnTo>
                  <a:lnTo>
                    <a:pt x="241" y="142"/>
                  </a:lnTo>
                  <a:lnTo>
                    <a:pt x="246" y="156"/>
                  </a:lnTo>
                  <a:lnTo>
                    <a:pt x="251" y="166"/>
                  </a:lnTo>
                  <a:lnTo>
                    <a:pt x="253" y="175"/>
                  </a:lnTo>
                  <a:lnTo>
                    <a:pt x="258" y="185"/>
                  </a:lnTo>
                  <a:lnTo>
                    <a:pt x="260" y="187"/>
                  </a:lnTo>
                  <a:lnTo>
                    <a:pt x="260" y="197"/>
                  </a:lnTo>
                  <a:lnTo>
                    <a:pt x="258" y="204"/>
                  </a:lnTo>
                  <a:lnTo>
                    <a:pt x="258" y="211"/>
                  </a:lnTo>
                  <a:lnTo>
                    <a:pt x="258" y="215"/>
                  </a:lnTo>
                  <a:lnTo>
                    <a:pt x="255" y="215"/>
                  </a:lnTo>
                  <a:lnTo>
                    <a:pt x="253" y="215"/>
                  </a:lnTo>
                  <a:lnTo>
                    <a:pt x="253" y="218"/>
                  </a:lnTo>
                  <a:lnTo>
                    <a:pt x="255" y="218"/>
                  </a:lnTo>
                  <a:lnTo>
                    <a:pt x="262" y="227"/>
                  </a:lnTo>
                  <a:lnTo>
                    <a:pt x="269" y="237"/>
                  </a:lnTo>
                  <a:lnTo>
                    <a:pt x="279" y="246"/>
                  </a:lnTo>
                  <a:lnTo>
                    <a:pt x="284" y="251"/>
                  </a:lnTo>
                  <a:lnTo>
                    <a:pt x="293" y="272"/>
                  </a:lnTo>
                  <a:lnTo>
                    <a:pt x="300" y="287"/>
                  </a:lnTo>
                  <a:lnTo>
                    <a:pt x="307" y="296"/>
                  </a:lnTo>
                  <a:lnTo>
                    <a:pt x="310" y="305"/>
                  </a:lnTo>
                  <a:lnTo>
                    <a:pt x="317" y="317"/>
                  </a:lnTo>
                  <a:lnTo>
                    <a:pt x="317" y="322"/>
                  </a:lnTo>
                  <a:lnTo>
                    <a:pt x="317" y="322"/>
                  </a:lnTo>
                  <a:close/>
                </a:path>
              </a:pathLst>
            </a:custGeom>
            <a:solidFill>
              <a:srgbClr val="92D05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76" name="Freeform 15">
              <a:extLst>
                <a:ext uri="{FF2B5EF4-FFF2-40B4-BE49-F238E27FC236}">
                  <a16:creationId xmlns:a16="http://schemas.microsoft.com/office/drawing/2014/main" id="{CD7751DD-A61A-B5DE-C8B6-5762F1DF108F}"/>
                </a:ext>
              </a:extLst>
            </p:cNvPr>
            <p:cNvSpPr>
              <a:spLocks/>
            </p:cNvSpPr>
            <p:nvPr/>
          </p:nvSpPr>
          <p:spPr bwMode="auto">
            <a:xfrm>
              <a:off x="5438775" y="2547938"/>
              <a:ext cx="650875" cy="1131887"/>
            </a:xfrm>
            <a:custGeom>
              <a:avLst/>
              <a:gdLst/>
              <a:ahLst/>
              <a:cxnLst>
                <a:cxn ang="0">
                  <a:pos x="393" y="426"/>
                </a:cxn>
                <a:cxn ang="0">
                  <a:pos x="393" y="409"/>
                </a:cxn>
                <a:cxn ang="0">
                  <a:pos x="398" y="391"/>
                </a:cxn>
                <a:cxn ang="0">
                  <a:pos x="386" y="315"/>
                </a:cxn>
                <a:cxn ang="0">
                  <a:pos x="372" y="201"/>
                </a:cxn>
                <a:cxn ang="0">
                  <a:pos x="355" y="92"/>
                </a:cxn>
                <a:cxn ang="0">
                  <a:pos x="339" y="59"/>
                </a:cxn>
                <a:cxn ang="0">
                  <a:pos x="324" y="43"/>
                </a:cxn>
                <a:cxn ang="0">
                  <a:pos x="313" y="0"/>
                </a:cxn>
                <a:cxn ang="0">
                  <a:pos x="218" y="12"/>
                </a:cxn>
                <a:cxn ang="0">
                  <a:pos x="93" y="28"/>
                </a:cxn>
                <a:cxn ang="0">
                  <a:pos x="67" y="47"/>
                </a:cxn>
                <a:cxn ang="0">
                  <a:pos x="83" y="66"/>
                </a:cxn>
                <a:cxn ang="0">
                  <a:pos x="105" y="85"/>
                </a:cxn>
                <a:cxn ang="0">
                  <a:pos x="100" y="116"/>
                </a:cxn>
                <a:cxn ang="0">
                  <a:pos x="90" y="142"/>
                </a:cxn>
                <a:cxn ang="0">
                  <a:pos x="55" y="168"/>
                </a:cxn>
                <a:cxn ang="0">
                  <a:pos x="26" y="194"/>
                </a:cxn>
                <a:cxn ang="0">
                  <a:pos x="41" y="218"/>
                </a:cxn>
                <a:cxn ang="0">
                  <a:pos x="31" y="260"/>
                </a:cxn>
                <a:cxn ang="0">
                  <a:pos x="8" y="291"/>
                </a:cxn>
                <a:cxn ang="0">
                  <a:pos x="3" y="310"/>
                </a:cxn>
                <a:cxn ang="0">
                  <a:pos x="8" y="367"/>
                </a:cxn>
                <a:cxn ang="0">
                  <a:pos x="36" y="407"/>
                </a:cxn>
                <a:cxn ang="0">
                  <a:pos x="97" y="478"/>
                </a:cxn>
                <a:cxn ang="0">
                  <a:pos x="128" y="483"/>
                </a:cxn>
                <a:cxn ang="0">
                  <a:pos x="152" y="490"/>
                </a:cxn>
                <a:cxn ang="0">
                  <a:pos x="152" y="499"/>
                </a:cxn>
                <a:cxn ang="0">
                  <a:pos x="138" y="568"/>
                </a:cxn>
                <a:cxn ang="0">
                  <a:pos x="171" y="597"/>
                </a:cxn>
                <a:cxn ang="0">
                  <a:pos x="218" y="625"/>
                </a:cxn>
                <a:cxn ang="0">
                  <a:pos x="235" y="653"/>
                </a:cxn>
                <a:cxn ang="0">
                  <a:pos x="237" y="679"/>
                </a:cxn>
                <a:cxn ang="0">
                  <a:pos x="256" y="710"/>
                </a:cxn>
                <a:cxn ang="0">
                  <a:pos x="263" y="710"/>
                </a:cxn>
                <a:cxn ang="0">
                  <a:pos x="261" y="705"/>
                </a:cxn>
                <a:cxn ang="0">
                  <a:pos x="268" y="705"/>
                </a:cxn>
                <a:cxn ang="0">
                  <a:pos x="277" y="698"/>
                </a:cxn>
                <a:cxn ang="0">
                  <a:pos x="329" y="691"/>
                </a:cxn>
                <a:cxn ang="0">
                  <a:pos x="343" y="679"/>
                </a:cxn>
                <a:cxn ang="0">
                  <a:pos x="336" y="658"/>
                </a:cxn>
                <a:cxn ang="0">
                  <a:pos x="372" y="630"/>
                </a:cxn>
                <a:cxn ang="0">
                  <a:pos x="372" y="599"/>
                </a:cxn>
                <a:cxn ang="0">
                  <a:pos x="369" y="585"/>
                </a:cxn>
                <a:cxn ang="0">
                  <a:pos x="372" y="568"/>
                </a:cxn>
                <a:cxn ang="0">
                  <a:pos x="374" y="559"/>
                </a:cxn>
                <a:cxn ang="0">
                  <a:pos x="377" y="552"/>
                </a:cxn>
                <a:cxn ang="0">
                  <a:pos x="374" y="537"/>
                </a:cxn>
                <a:cxn ang="0">
                  <a:pos x="384" y="530"/>
                </a:cxn>
                <a:cxn ang="0">
                  <a:pos x="393" y="507"/>
                </a:cxn>
                <a:cxn ang="0">
                  <a:pos x="405" y="478"/>
                </a:cxn>
                <a:cxn ang="0">
                  <a:pos x="405" y="447"/>
                </a:cxn>
              </a:cxnLst>
              <a:rect l="0" t="0" r="r" b="b"/>
              <a:pathLst>
                <a:path w="410" h="713">
                  <a:moveTo>
                    <a:pt x="405" y="447"/>
                  </a:moveTo>
                  <a:lnTo>
                    <a:pt x="400" y="436"/>
                  </a:lnTo>
                  <a:lnTo>
                    <a:pt x="393" y="426"/>
                  </a:lnTo>
                  <a:lnTo>
                    <a:pt x="391" y="417"/>
                  </a:lnTo>
                  <a:lnTo>
                    <a:pt x="393" y="414"/>
                  </a:lnTo>
                  <a:lnTo>
                    <a:pt x="393" y="409"/>
                  </a:lnTo>
                  <a:lnTo>
                    <a:pt x="391" y="402"/>
                  </a:lnTo>
                  <a:lnTo>
                    <a:pt x="393" y="395"/>
                  </a:lnTo>
                  <a:lnTo>
                    <a:pt x="398" y="391"/>
                  </a:lnTo>
                  <a:lnTo>
                    <a:pt x="398" y="388"/>
                  </a:lnTo>
                  <a:lnTo>
                    <a:pt x="393" y="353"/>
                  </a:lnTo>
                  <a:lnTo>
                    <a:pt x="386" y="315"/>
                  </a:lnTo>
                  <a:lnTo>
                    <a:pt x="381" y="277"/>
                  </a:lnTo>
                  <a:lnTo>
                    <a:pt x="377" y="239"/>
                  </a:lnTo>
                  <a:lnTo>
                    <a:pt x="372" y="201"/>
                  </a:lnTo>
                  <a:lnTo>
                    <a:pt x="365" y="163"/>
                  </a:lnTo>
                  <a:lnTo>
                    <a:pt x="360" y="125"/>
                  </a:lnTo>
                  <a:lnTo>
                    <a:pt x="355" y="92"/>
                  </a:lnTo>
                  <a:lnTo>
                    <a:pt x="350" y="88"/>
                  </a:lnTo>
                  <a:lnTo>
                    <a:pt x="346" y="78"/>
                  </a:lnTo>
                  <a:lnTo>
                    <a:pt x="339" y="59"/>
                  </a:lnTo>
                  <a:lnTo>
                    <a:pt x="332" y="50"/>
                  </a:lnTo>
                  <a:lnTo>
                    <a:pt x="329" y="47"/>
                  </a:lnTo>
                  <a:lnTo>
                    <a:pt x="324" y="43"/>
                  </a:lnTo>
                  <a:lnTo>
                    <a:pt x="320" y="35"/>
                  </a:lnTo>
                  <a:lnTo>
                    <a:pt x="317" y="19"/>
                  </a:lnTo>
                  <a:lnTo>
                    <a:pt x="313" y="0"/>
                  </a:lnTo>
                  <a:lnTo>
                    <a:pt x="301" y="2"/>
                  </a:lnTo>
                  <a:lnTo>
                    <a:pt x="261" y="7"/>
                  </a:lnTo>
                  <a:lnTo>
                    <a:pt x="218" y="12"/>
                  </a:lnTo>
                  <a:lnTo>
                    <a:pt x="175" y="19"/>
                  </a:lnTo>
                  <a:lnTo>
                    <a:pt x="135" y="24"/>
                  </a:lnTo>
                  <a:lnTo>
                    <a:pt x="93" y="28"/>
                  </a:lnTo>
                  <a:lnTo>
                    <a:pt x="50" y="33"/>
                  </a:lnTo>
                  <a:lnTo>
                    <a:pt x="57" y="40"/>
                  </a:lnTo>
                  <a:lnTo>
                    <a:pt x="67" y="47"/>
                  </a:lnTo>
                  <a:lnTo>
                    <a:pt x="74" y="54"/>
                  </a:lnTo>
                  <a:lnTo>
                    <a:pt x="76" y="61"/>
                  </a:lnTo>
                  <a:lnTo>
                    <a:pt x="83" y="66"/>
                  </a:lnTo>
                  <a:lnTo>
                    <a:pt x="95" y="73"/>
                  </a:lnTo>
                  <a:lnTo>
                    <a:pt x="102" y="80"/>
                  </a:lnTo>
                  <a:lnTo>
                    <a:pt x="105" y="85"/>
                  </a:lnTo>
                  <a:lnTo>
                    <a:pt x="105" y="95"/>
                  </a:lnTo>
                  <a:lnTo>
                    <a:pt x="105" y="106"/>
                  </a:lnTo>
                  <a:lnTo>
                    <a:pt x="100" y="116"/>
                  </a:lnTo>
                  <a:lnTo>
                    <a:pt x="95" y="123"/>
                  </a:lnTo>
                  <a:lnTo>
                    <a:pt x="93" y="130"/>
                  </a:lnTo>
                  <a:lnTo>
                    <a:pt x="90" y="142"/>
                  </a:lnTo>
                  <a:lnTo>
                    <a:pt x="83" y="151"/>
                  </a:lnTo>
                  <a:lnTo>
                    <a:pt x="71" y="161"/>
                  </a:lnTo>
                  <a:lnTo>
                    <a:pt x="55" y="168"/>
                  </a:lnTo>
                  <a:lnTo>
                    <a:pt x="38" y="173"/>
                  </a:lnTo>
                  <a:lnTo>
                    <a:pt x="29" y="182"/>
                  </a:lnTo>
                  <a:lnTo>
                    <a:pt x="26" y="194"/>
                  </a:lnTo>
                  <a:lnTo>
                    <a:pt x="29" y="204"/>
                  </a:lnTo>
                  <a:lnTo>
                    <a:pt x="36" y="208"/>
                  </a:lnTo>
                  <a:lnTo>
                    <a:pt x="41" y="218"/>
                  </a:lnTo>
                  <a:lnTo>
                    <a:pt x="43" y="225"/>
                  </a:lnTo>
                  <a:lnTo>
                    <a:pt x="38" y="239"/>
                  </a:lnTo>
                  <a:lnTo>
                    <a:pt x="31" y="260"/>
                  </a:lnTo>
                  <a:lnTo>
                    <a:pt x="22" y="275"/>
                  </a:lnTo>
                  <a:lnTo>
                    <a:pt x="10" y="282"/>
                  </a:lnTo>
                  <a:lnTo>
                    <a:pt x="8" y="291"/>
                  </a:lnTo>
                  <a:lnTo>
                    <a:pt x="10" y="303"/>
                  </a:lnTo>
                  <a:lnTo>
                    <a:pt x="8" y="308"/>
                  </a:lnTo>
                  <a:lnTo>
                    <a:pt x="3" y="310"/>
                  </a:lnTo>
                  <a:lnTo>
                    <a:pt x="0" y="331"/>
                  </a:lnTo>
                  <a:lnTo>
                    <a:pt x="0" y="348"/>
                  </a:lnTo>
                  <a:lnTo>
                    <a:pt x="8" y="367"/>
                  </a:lnTo>
                  <a:lnTo>
                    <a:pt x="12" y="381"/>
                  </a:lnTo>
                  <a:lnTo>
                    <a:pt x="17" y="391"/>
                  </a:lnTo>
                  <a:lnTo>
                    <a:pt x="36" y="407"/>
                  </a:lnTo>
                  <a:lnTo>
                    <a:pt x="67" y="431"/>
                  </a:lnTo>
                  <a:lnTo>
                    <a:pt x="88" y="454"/>
                  </a:lnTo>
                  <a:lnTo>
                    <a:pt x="97" y="478"/>
                  </a:lnTo>
                  <a:lnTo>
                    <a:pt x="107" y="488"/>
                  </a:lnTo>
                  <a:lnTo>
                    <a:pt x="116" y="483"/>
                  </a:lnTo>
                  <a:lnTo>
                    <a:pt x="128" y="483"/>
                  </a:lnTo>
                  <a:lnTo>
                    <a:pt x="142" y="485"/>
                  </a:lnTo>
                  <a:lnTo>
                    <a:pt x="149" y="490"/>
                  </a:lnTo>
                  <a:lnTo>
                    <a:pt x="152" y="490"/>
                  </a:lnTo>
                  <a:lnTo>
                    <a:pt x="152" y="492"/>
                  </a:lnTo>
                  <a:lnTo>
                    <a:pt x="152" y="495"/>
                  </a:lnTo>
                  <a:lnTo>
                    <a:pt x="152" y="499"/>
                  </a:lnTo>
                  <a:lnTo>
                    <a:pt x="140" y="542"/>
                  </a:lnTo>
                  <a:lnTo>
                    <a:pt x="135" y="561"/>
                  </a:lnTo>
                  <a:lnTo>
                    <a:pt x="138" y="568"/>
                  </a:lnTo>
                  <a:lnTo>
                    <a:pt x="145" y="578"/>
                  </a:lnTo>
                  <a:lnTo>
                    <a:pt x="159" y="589"/>
                  </a:lnTo>
                  <a:lnTo>
                    <a:pt x="171" y="597"/>
                  </a:lnTo>
                  <a:lnTo>
                    <a:pt x="180" y="601"/>
                  </a:lnTo>
                  <a:lnTo>
                    <a:pt x="197" y="608"/>
                  </a:lnTo>
                  <a:lnTo>
                    <a:pt x="218" y="625"/>
                  </a:lnTo>
                  <a:lnTo>
                    <a:pt x="230" y="634"/>
                  </a:lnTo>
                  <a:lnTo>
                    <a:pt x="230" y="644"/>
                  </a:lnTo>
                  <a:lnTo>
                    <a:pt x="235" y="653"/>
                  </a:lnTo>
                  <a:lnTo>
                    <a:pt x="239" y="660"/>
                  </a:lnTo>
                  <a:lnTo>
                    <a:pt x="239" y="670"/>
                  </a:lnTo>
                  <a:lnTo>
                    <a:pt x="237" y="679"/>
                  </a:lnTo>
                  <a:lnTo>
                    <a:pt x="239" y="689"/>
                  </a:lnTo>
                  <a:lnTo>
                    <a:pt x="249" y="703"/>
                  </a:lnTo>
                  <a:lnTo>
                    <a:pt x="256" y="710"/>
                  </a:lnTo>
                  <a:lnTo>
                    <a:pt x="261" y="713"/>
                  </a:lnTo>
                  <a:lnTo>
                    <a:pt x="263" y="713"/>
                  </a:lnTo>
                  <a:lnTo>
                    <a:pt x="263" y="710"/>
                  </a:lnTo>
                  <a:lnTo>
                    <a:pt x="261" y="710"/>
                  </a:lnTo>
                  <a:lnTo>
                    <a:pt x="261" y="708"/>
                  </a:lnTo>
                  <a:lnTo>
                    <a:pt x="261" y="705"/>
                  </a:lnTo>
                  <a:lnTo>
                    <a:pt x="263" y="703"/>
                  </a:lnTo>
                  <a:lnTo>
                    <a:pt x="263" y="703"/>
                  </a:lnTo>
                  <a:lnTo>
                    <a:pt x="268" y="705"/>
                  </a:lnTo>
                  <a:lnTo>
                    <a:pt x="277" y="713"/>
                  </a:lnTo>
                  <a:lnTo>
                    <a:pt x="275" y="708"/>
                  </a:lnTo>
                  <a:lnTo>
                    <a:pt x="277" y="698"/>
                  </a:lnTo>
                  <a:lnTo>
                    <a:pt x="284" y="689"/>
                  </a:lnTo>
                  <a:lnTo>
                    <a:pt x="301" y="684"/>
                  </a:lnTo>
                  <a:lnTo>
                    <a:pt x="329" y="691"/>
                  </a:lnTo>
                  <a:lnTo>
                    <a:pt x="343" y="691"/>
                  </a:lnTo>
                  <a:lnTo>
                    <a:pt x="346" y="686"/>
                  </a:lnTo>
                  <a:lnTo>
                    <a:pt x="343" y="679"/>
                  </a:lnTo>
                  <a:lnTo>
                    <a:pt x="339" y="670"/>
                  </a:lnTo>
                  <a:lnTo>
                    <a:pt x="336" y="663"/>
                  </a:lnTo>
                  <a:lnTo>
                    <a:pt x="336" y="658"/>
                  </a:lnTo>
                  <a:lnTo>
                    <a:pt x="346" y="651"/>
                  </a:lnTo>
                  <a:lnTo>
                    <a:pt x="365" y="642"/>
                  </a:lnTo>
                  <a:lnTo>
                    <a:pt x="372" y="630"/>
                  </a:lnTo>
                  <a:lnTo>
                    <a:pt x="367" y="620"/>
                  </a:lnTo>
                  <a:lnTo>
                    <a:pt x="367" y="611"/>
                  </a:lnTo>
                  <a:lnTo>
                    <a:pt x="372" y="599"/>
                  </a:lnTo>
                  <a:lnTo>
                    <a:pt x="374" y="597"/>
                  </a:lnTo>
                  <a:lnTo>
                    <a:pt x="369" y="587"/>
                  </a:lnTo>
                  <a:lnTo>
                    <a:pt x="369" y="585"/>
                  </a:lnTo>
                  <a:lnTo>
                    <a:pt x="372" y="585"/>
                  </a:lnTo>
                  <a:lnTo>
                    <a:pt x="372" y="578"/>
                  </a:lnTo>
                  <a:lnTo>
                    <a:pt x="372" y="568"/>
                  </a:lnTo>
                  <a:lnTo>
                    <a:pt x="372" y="563"/>
                  </a:lnTo>
                  <a:lnTo>
                    <a:pt x="374" y="561"/>
                  </a:lnTo>
                  <a:lnTo>
                    <a:pt x="374" y="559"/>
                  </a:lnTo>
                  <a:lnTo>
                    <a:pt x="374" y="559"/>
                  </a:lnTo>
                  <a:lnTo>
                    <a:pt x="374" y="556"/>
                  </a:lnTo>
                  <a:lnTo>
                    <a:pt x="377" y="552"/>
                  </a:lnTo>
                  <a:lnTo>
                    <a:pt x="377" y="547"/>
                  </a:lnTo>
                  <a:lnTo>
                    <a:pt x="374" y="542"/>
                  </a:lnTo>
                  <a:lnTo>
                    <a:pt x="374" y="537"/>
                  </a:lnTo>
                  <a:lnTo>
                    <a:pt x="374" y="535"/>
                  </a:lnTo>
                  <a:lnTo>
                    <a:pt x="379" y="530"/>
                  </a:lnTo>
                  <a:lnTo>
                    <a:pt x="384" y="530"/>
                  </a:lnTo>
                  <a:lnTo>
                    <a:pt x="386" y="525"/>
                  </a:lnTo>
                  <a:lnTo>
                    <a:pt x="391" y="514"/>
                  </a:lnTo>
                  <a:lnTo>
                    <a:pt x="393" y="507"/>
                  </a:lnTo>
                  <a:lnTo>
                    <a:pt x="398" y="504"/>
                  </a:lnTo>
                  <a:lnTo>
                    <a:pt x="403" y="497"/>
                  </a:lnTo>
                  <a:lnTo>
                    <a:pt x="405" y="478"/>
                  </a:lnTo>
                  <a:lnTo>
                    <a:pt x="410" y="469"/>
                  </a:lnTo>
                  <a:lnTo>
                    <a:pt x="410" y="462"/>
                  </a:lnTo>
                  <a:lnTo>
                    <a:pt x="405" y="447"/>
                  </a:lnTo>
                  <a:close/>
                </a:path>
              </a:pathLst>
            </a:custGeom>
            <a:solidFill>
              <a:srgbClr val="FFC00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77" name="Freeform 16">
              <a:extLst>
                <a:ext uri="{FF2B5EF4-FFF2-40B4-BE49-F238E27FC236}">
                  <a16:creationId xmlns:a16="http://schemas.microsoft.com/office/drawing/2014/main" id="{6860A670-9484-3D9D-46EE-9BAE98918908}"/>
                </a:ext>
              </a:extLst>
            </p:cNvPr>
            <p:cNvSpPr>
              <a:spLocks/>
            </p:cNvSpPr>
            <p:nvPr/>
          </p:nvSpPr>
          <p:spPr bwMode="auto">
            <a:xfrm>
              <a:off x="6002338" y="2619375"/>
              <a:ext cx="508000" cy="876300"/>
            </a:xfrm>
            <a:custGeom>
              <a:avLst/>
              <a:gdLst/>
              <a:ahLst/>
              <a:cxnLst>
                <a:cxn ang="0">
                  <a:pos x="312" y="353"/>
                </a:cxn>
                <a:cxn ang="0">
                  <a:pos x="310" y="338"/>
                </a:cxn>
                <a:cxn ang="0">
                  <a:pos x="296" y="253"/>
                </a:cxn>
                <a:cxn ang="0">
                  <a:pos x="277" y="130"/>
                </a:cxn>
                <a:cxn ang="0">
                  <a:pos x="256" y="7"/>
                </a:cxn>
                <a:cxn ang="0">
                  <a:pos x="197" y="9"/>
                </a:cxn>
                <a:cxn ang="0">
                  <a:pos x="111" y="26"/>
                </a:cxn>
                <a:cxn ang="0">
                  <a:pos x="43" y="47"/>
                </a:cxn>
                <a:cxn ang="0">
                  <a:pos x="17" y="57"/>
                </a:cxn>
                <a:cxn ang="0">
                  <a:pos x="7" y="52"/>
                </a:cxn>
                <a:cxn ang="0">
                  <a:pos x="0" y="47"/>
                </a:cxn>
                <a:cxn ang="0">
                  <a:pos x="17" y="156"/>
                </a:cxn>
                <a:cxn ang="0">
                  <a:pos x="31" y="270"/>
                </a:cxn>
                <a:cxn ang="0">
                  <a:pos x="43" y="346"/>
                </a:cxn>
                <a:cxn ang="0">
                  <a:pos x="38" y="364"/>
                </a:cxn>
                <a:cxn ang="0">
                  <a:pos x="38" y="381"/>
                </a:cxn>
                <a:cxn ang="0">
                  <a:pos x="55" y="417"/>
                </a:cxn>
                <a:cxn ang="0">
                  <a:pos x="48" y="452"/>
                </a:cxn>
                <a:cxn ang="0">
                  <a:pos x="36" y="469"/>
                </a:cxn>
                <a:cxn ang="0">
                  <a:pos x="24" y="485"/>
                </a:cxn>
                <a:cxn ang="0">
                  <a:pos x="19" y="497"/>
                </a:cxn>
                <a:cxn ang="0">
                  <a:pos x="19" y="511"/>
                </a:cxn>
                <a:cxn ang="0">
                  <a:pos x="19" y="516"/>
                </a:cxn>
                <a:cxn ang="0">
                  <a:pos x="17" y="533"/>
                </a:cxn>
                <a:cxn ang="0">
                  <a:pos x="14" y="542"/>
                </a:cxn>
                <a:cxn ang="0">
                  <a:pos x="26" y="552"/>
                </a:cxn>
                <a:cxn ang="0">
                  <a:pos x="33" y="542"/>
                </a:cxn>
                <a:cxn ang="0">
                  <a:pos x="33" y="535"/>
                </a:cxn>
                <a:cxn ang="0">
                  <a:pos x="50" y="533"/>
                </a:cxn>
                <a:cxn ang="0">
                  <a:pos x="59" y="542"/>
                </a:cxn>
                <a:cxn ang="0">
                  <a:pos x="62" y="525"/>
                </a:cxn>
                <a:cxn ang="0">
                  <a:pos x="66" y="528"/>
                </a:cxn>
                <a:cxn ang="0">
                  <a:pos x="83" y="525"/>
                </a:cxn>
                <a:cxn ang="0">
                  <a:pos x="114" y="535"/>
                </a:cxn>
                <a:cxn ang="0">
                  <a:pos x="133" y="511"/>
                </a:cxn>
                <a:cxn ang="0">
                  <a:pos x="161" y="518"/>
                </a:cxn>
                <a:cxn ang="0">
                  <a:pos x="166" y="499"/>
                </a:cxn>
                <a:cxn ang="0">
                  <a:pos x="173" y="490"/>
                </a:cxn>
                <a:cxn ang="0">
                  <a:pos x="180" y="483"/>
                </a:cxn>
                <a:cxn ang="0">
                  <a:pos x="180" y="478"/>
                </a:cxn>
                <a:cxn ang="0">
                  <a:pos x="187" y="483"/>
                </a:cxn>
                <a:cxn ang="0">
                  <a:pos x="208" y="497"/>
                </a:cxn>
                <a:cxn ang="0">
                  <a:pos x="225" y="480"/>
                </a:cxn>
                <a:cxn ang="0">
                  <a:pos x="241" y="452"/>
                </a:cxn>
                <a:cxn ang="0">
                  <a:pos x="253" y="426"/>
                </a:cxn>
                <a:cxn ang="0">
                  <a:pos x="258" y="398"/>
                </a:cxn>
                <a:cxn ang="0">
                  <a:pos x="277" y="391"/>
                </a:cxn>
                <a:cxn ang="0">
                  <a:pos x="286" y="393"/>
                </a:cxn>
                <a:cxn ang="0">
                  <a:pos x="310" y="379"/>
                </a:cxn>
                <a:cxn ang="0">
                  <a:pos x="317" y="360"/>
                </a:cxn>
              </a:cxnLst>
              <a:rect l="0" t="0" r="r" b="b"/>
              <a:pathLst>
                <a:path w="320" h="552">
                  <a:moveTo>
                    <a:pt x="312" y="360"/>
                  </a:moveTo>
                  <a:lnTo>
                    <a:pt x="310" y="357"/>
                  </a:lnTo>
                  <a:lnTo>
                    <a:pt x="312" y="353"/>
                  </a:lnTo>
                  <a:lnTo>
                    <a:pt x="312" y="348"/>
                  </a:lnTo>
                  <a:lnTo>
                    <a:pt x="308" y="343"/>
                  </a:lnTo>
                  <a:lnTo>
                    <a:pt x="310" y="338"/>
                  </a:lnTo>
                  <a:lnTo>
                    <a:pt x="310" y="336"/>
                  </a:lnTo>
                  <a:lnTo>
                    <a:pt x="303" y="293"/>
                  </a:lnTo>
                  <a:lnTo>
                    <a:pt x="296" y="253"/>
                  </a:lnTo>
                  <a:lnTo>
                    <a:pt x="289" y="213"/>
                  </a:lnTo>
                  <a:lnTo>
                    <a:pt x="284" y="170"/>
                  </a:lnTo>
                  <a:lnTo>
                    <a:pt x="277" y="130"/>
                  </a:lnTo>
                  <a:lnTo>
                    <a:pt x="270" y="90"/>
                  </a:lnTo>
                  <a:lnTo>
                    <a:pt x="263" y="47"/>
                  </a:lnTo>
                  <a:lnTo>
                    <a:pt x="256" y="7"/>
                  </a:lnTo>
                  <a:lnTo>
                    <a:pt x="253" y="0"/>
                  </a:lnTo>
                  <a:lnTo>
                    <a:pt x="225" y="5"/>
                  </a:lnTo>
                  <a:lnTo>
                    <a:pt x="197" y="9"/>
                  </a:lnTo>
                  <a:lnTo>
                    <a:pt x="168" y="16"/>
                  </a:lnTo>
                  <a:lnTo>
                    <a:pt x="140" y="21"/>
                  </a:lnTo>
                  <a:lnTo>
                    <a:pt x="111" y="26"/>
                  </a:lnTo>
                  <a:lnTo>
                    <a:pt x="83" y="31"/>
                  </a:lnTo>
                  <a:lnTo>
                    <a:pt x="62" y="33"/>
                  </a:lnTo>
                  <a:lnTo>
                    <a:pt x="43" y="47"/>
                  </a:lnTo>
                  <a:lnTo>
                    <a:pt x="36" y="52"/>
                  </a:lnTo>
                  <a:lnTo>
                    <a:pt x="26" y="54"/>
                  </a:lnTo>
                  <a:lnTo>
                    <a:pt x="17" y="57"/>
                  </a:lnTo>
                  <a:lnTo>
                    <a:pt x="12" y="54"/>
                  </a:lnTo>
                  <a:lnTo>
                    <a:pt x="10" y="52"/>
                  </a:lnTo>
                  <a:lnTo>
                    <a:pt x="7" y="52"/>
                  </a:lnTo>
                  <a:lnTo>
                    <a:pt x="5" y="52"/>
                  </a:lnTo>
                  <a:lnTo>
                    <a:pt x="0" y="47"/>
                  </a:lnTo>
                  <a:lnTo>
                    <a:pt x="0" y="47"/>
                  </a:lnTo>
                  <a:lnTo>
                    <a:pt x="5" y="80"/>
                  </a:lnTo>
                  <a:lnTo>
                    <a:pt x="10" y="118"/>
                  </a:lnTo>
                  <a:lnTo>
                    <a:pt x="17" y="156"/>
                  </a:lnTo>
                  <a:lnTo>
                    <a:pt x="22" y="194"/>
                  </a:lnTo>
                  <a:lnTo>
                    <a:pt x="26" y="232"/>
                  </a:lnTo>
                  <a:lnTo>
                    <a:pt x="31" y="270"/>
                  </a:lnTo>
                  <a:lnTo>
                    <a:pt x="38" y="308"/>
                  </a:lnTo>
                  <a:lnTo>
                    <a:pt x="43" y="343"/>
                  </a:lnTo>
                  <a:lnTo>
                    <a:pt x="43" y="346"/>
                  </a:lnTo>
                  <a:lnTo>
                    <a:pt x="38" y="350"/>
                  </a:lnTo>
                  <a:lnTo>
                    <a:pt x="36" y="357"/>
                  </a:lnTo>
                  <a:lnTo>
                    <a:pt x="38" y="364"/>
                  </a:lnTo>
                  <a:lnTo>
                    <a:pt x="38" y="369"/>
                  </a:lnTo>
                  <a:lnTo>
                    <a:pt x="36" y="372"/>
                  </a:lnTo>
                  <a:lnTo>
                    <a:pt x="38" y="381"/>
                  </a:lnTo>
                  <a:lnTo>
                    <a:pt x="45" y="391"/>
                  </a:lnTo>
                  <a:lnTo>
                    <a:pt x="50" y="402"/>
                  </a:lnTo>
                  <a:lnTo>
                    <a:pt x="55" y="417"/>
                  </a:lnTo>
                  <a:lnTo>
                    <a:pt x="55" y="424"/>
                  </a:lnTo>
                  <a:lnTo>
                    <a:pt x="50" y="433"/>
                  </a:lnTo>
                  <a:lnTo>
                    <a:pt x="48" y="452"/>
                  </a:lnTo>
                  <a:lnTo>
                    <a:pt x="43" y="459"/>
                  </a:lnTo>
                  <a:lnTo>
                    <a:pt x="38" y="462"/>
                  </a:lnTo>
                  <a:lnTo>
                    <a:pt x="36" y="469"/>
                  </a:lnTo>
                  <a:lnTo>
                    <a:pt x="31" y="480"/>
                  </a:lnTo>
                  <a:lnTo>
                    <a:pt x="29" y="485"/>
                  </a:lnTo>
                  <a:lnTo>
                    <a:pt x="24" y="485"/>
                  </a:lnTo>
                  <a:lnTo>
                    <a:pt x="19" y="490"/>
                  </a:lnTo>
                  <a:lnTo>
                    <a:pt x="19" y="492"/>
                  </a:lnTo>
                  <a:lnTo>
                    <a:pt x="19" y="497"/>
                  </a:lnTo>
                  <a:lnTo>
                    <a:pt x="22" y="502"/>
                  </a:lnTo>
                  <a:lnTo>
                    <a:pt x="22" y="507"/>
                  </a:lnTo>
                  <a:lnTo>
                    <a:pt x="19" y="511"/>
                  </a:lnTo>
                  <a:lnTo>
                    <a:pt x="19" y="514"/>
                  </a:lnTo>
                  <a:lnTo>
                    <a:pt x="19" y="514"/>
                  </a:lnTo>
                  <a:lnTo>
                    <a:pt x="19" y="516"/>
                  </a:lnTo>
                  <a:lnTo>
                    <a:pt x="17" y="518"/>
                  </a:lnTo>
                  <a:lnTo>
                    <a:pt x="17" y="523"/>
                  </a:lnTo>
                  <a:lnTo>
                    <a:pt x="17" y="533"/>
                  </a:lnTo>
                  <a:lnTo>
                    <a:pt x="17" y="540"/>
                  </a:lnTo>
                  <a:lnTo>
                    <a:pt x="14" y="540"/>
                  </a:lnTo>
                  <a:lnTo>
                    <a:pt x="14" y="542"/>
                  </a:lnTo>
                  <a:lnTo>
                    <a:pt x="19" y="552"/>
                  </a:lnTo>
                  <a:lnTo>
                    <a:pt x="22" y="552"/>
                  </a:lnTo>
                  <a:lnTo>
                    <a:pt x="26" y="552"/>
                  </a:lnTo>
                  <a:lnTo>
                    <a:pt x="31" y="549"/>
                  </a:lnTo>
                  <a:lnTo>
                    <a:pt x="33" y="547"/>
                  </a:lnTo>
                  <a:lnTo>
                    <a:pt x="33" y="542"/>
                  </a:lnTo>
                  <a:lnTo>
                    <a:pt x="31" y="535"/>
                  </a:lnTo>
                  <a:lnTo>
                    <a:pt x="33" y="535"/>
                  </a:lnTo>
                  <a:lnTo>
                    <a:pt x="33" y="535"/>
                  </a:lnTo>
                  <a:lnTo>
                    <a:pt x="40" y="537"/>
                  </a:lnTo>
                  <a:lnTo>
                    <a:pt x="45" y="537"/>
                  </a:lnTo>
                  <a:lnTo>
                    <a:pt x="50" y="533"/>
                  </a:lnTo>
                  <a:lnTo>
                    <a:pt x="55" y="535"/>
                  </a:lnTo>
                  <a:lnTo>
                    <a:pt x="57" y="540"/>
                  </a:lnTo>
                  <a:lnTo>
                    <a:pt x="59" y="542"/>
                  </a:lnTo>
                  <a:lnTo>
                    <a:pt x="62" y="540"/>
                  </a:lnTo>
                  <a:lnTo>
                    <a:pt x="62" y="533"/>
                  </a:lnTo>
                  <a:lnTo>
                    <a:pt x="62" y="525"/>
                  </a:lnTo>
                  <a:lnTo>
                    <a:pt x="62" y="525"/>
                  </a:lnTo>
                  <a:lnTo>
                    <a:pt x="64" y="525"/>
                  </a:lnTo>
                  <a:lnTo>
                    <a:pt x="66" y="528"/>
                  </a:lnTo>
                  <a:lnTo>
                    <a:pt x="69" y="528"/>
                  </a:lnTo>
                  <a:lnTo>
                    <a:pt x="76" y="525"/>
                  </a:lnTo>
                  <a:lnTo>
                    <a:pt x="83" y="525"/>
                  </a:lnTo>
                  <a:lnTo>
                    <a:pt x="102" y="533"/>
                  </a:lnTo>
                  <a:lnTo>
                    <a:pt x="109" y="537"/>
                  </a:lnTo>
                  <a:lnTo>
                    <a:pt x="114" y="535"/>
                  </a:lnTo>
                  <a:lnTo>
                    <a:pt x="118" y="525"/>
                  </a:lnTo>
                  <a:lnTo>
                    <a:pt x="123" y="518"/>
                  </a:lnTo>
                  <a:lnTo>
                    <a:pt x="133" y="511"/>
                  </a:lnTo>
                  <a:lnTo>
                    <a:pt x="142" y="511"/>
                  </a:lnTo>
                  <a:lnTo>
                    <a:pt x="154" y="518"/>
                  </a:lnTo>
                  <a:lnTo>
                    <a:pt x="161" y="518"/>
                  </a:lnTo>
                  <a:lnTo>
                    <a:pt x="166" y="514"/>
                  </a:lnTo>
                  <a:lnTo>
                    <a:pt x="168" y="507"/>
                  </a:lnTo>
                  <a:lnTo>
                    <a:pt x="166" y="499"/>
                  </a:lnTo>
                  <a:lnTo>
                    <a:pt x="168" y="497"/>
                  </a:lnTo>
                  <a:lnTo>
                    <a:pt x="171" y="495"/>
                  </a:lnTo>
                  <a:lnTo>
                    <a:pt x="173" y="490"/>
                  </a:lnTo>
                  <a:lnTo>
                    <a:pt x="171" y="485"/>
                  </a:lnTo>
                  <a:lnTo>
                    <a:pt x="173" y="483"/>
                  </a:lnTo>
                  <a:lnTo>
                    <a:pt x="180" y="483"/>
                  </a:lnTo>
                  <a:lnTo>
                    <a:pt x="180" y="480"/>
                  </a:lnTo>
                  <a:lnTo>
                    <a:pt x="180" y="478"/>
                  </a:lnTo>
                  <a:lnTo>
                    <a:pt x="180" y="478"/>
                  </a:lnTo>
                  <a:lnTo>
                    <a:pt x="180" y="478"/>
                  </a:lnTo>
                  <a:lnTo>
                    <a:pt x="185" y="478"/>
                  </a:lnTo>
                  <a:lnTo>
                    <a:pt x="187" y="483"/>
                  </a:lnTo>
                  <a:lnTo>
                    <a:pt x="189" y="488"/>
                  </a:lnTo>
                  <a:lnTo>
                    <a:pt x="197" y="492"/>
                  </a:lnTo>
                  <a:lnTo>
                    <a:pt x="208" y="497"/>
                  </a:lnTo>
                  <a:lnTo>
                    <a:pt x="215" y="497"/>
                  </a:lnTo>
                  <a:lnTo>
                    <a:pt x="223" y="492"/>
                  </a:lnTo>
                  <a:lnTo>
                    <a:pt x="225" y="480"/>
                  </a:lnTo>
                  <a:lnTo>
                    <a:pt x="227" y="464"/>
                  </a:lnTo>
                  <a:lnTo>
                    <a:pt x="234" y="454"/>
                  </a:lnTo>
                  <a:lnTo>
                    <a:pt x="241" y="452"/>
                  </a:lnTo>
                  <a:lnTo>
                    <a:pt x="246" y="445"/>
                  </a:lnTo>
                  <a:lnTo>
                    <a:pt x="249" y="433"/>
                  </a:lnTo>
                  <a:lnTo>
                    <a:pt x="253" y="426"/>
                  </a:lnTo>
                  <a:lnTo>
                    <a:pt x="260" y="419"/>
                  </a:lnTo>
                  <a:lnTo>
                    <a:pt x="263" y="409"/>
                  </a:lnTo>
                  <a:lnTo>
                    <a:pt x="258" y="398"/>
                  </a:lnTo>
                  <a:lnTo>
                    <a:pt x="263" y="393"/>
                  </a:lnTo>
                  <a:lnTo>
                    <a:pt x="272" y="388"/>
                  </a:lnTo>
                  <a:lnTo>
                    <a:pt x="277" y="391"/>
                  </a:lnTo>
                  <a:lnTo>
                    <a:pt x="282" y="391"/>
                  </a:lnTo>
                  <a:lnTo>
                    <a:pt x="284" y="393"/>
                  </a:lnTo>
                  <a:lnTo>
                    <a:pt x="286" y="393"/>
                  </a:lnTo>
                  <a:lnTo>
                    <a:pt x="289" y="391"/>
                  </a:lnTo>
                  <a:lnTo>
                    <a:pt x="294" y="388"/>
                  </a:lnTo>
                  <a:lnTo>
                    <a:pt x="310" y="379"/>
                  </a:lnTo>
                  <a:lnTo>
                    <a:pt x="320" y="369"/>
                  </a:lnTo>
                  <a:lnTo>
                    <a:pt x="320" y="364"/>
                  </a:lnTo>
                  <a:lnTo>
                    <a:pt x="317" y="360"/>
                  </a:lnTo>
                  <a:lnTo>
                    <a:pt x="312" y="360"/>
                  </a:lnTo>
                  <a:close/>
                </a:path>
              </a:pathLst>
            </a:custGeom>
            <a:solidFill>
              <a:srgbClr val="FFC00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78" name="Freeform 17">
              <a:extLst>
                <a:ext uri="{FF2B5EF4-FFF2-40B4-BE49-F238E27FC236}">
                  <a16:creationId xmlns:a16="http://schemas.microsoft.com/office/drawing/2014/main" id="{FCCB5D4D-B197-D65D-9132-053926776740}"/>
                </a:ext>
              </a:extLst>
            </p:cNvPr>
            <p:cNvSpPr>
              <a:spLocks/>
            </p:cNvSpPr>
            <p:nvPr/>
          </p:nvSpPr>
          <p:spPr bwMode="auto">
            <a:xfrm>
              <a:off x="3806825" y="3168650"/>
              <a:ext cx="1193800" cy="623888"/>
            </a:xfrm>
            <a:custGeom>
              <a:avLst/>
              <a:gdLst/>
              <a:ahLst/>
              <a:cxnLst>
                <a:cxn ang="0">
                  <a:pos x="685" y="14"/>
                </a:cxn>
                <a:cxn ang="0">
                  <a:pos x="700" y="14"/>
                </a:cxn>
                <a:cxn ang="0">
                  <a:pos x="702" y="28"/>
                </a:cxn>
                <a:cxn ang="0">
                  <a:pos x="693" y="35"/>
                </a:cxn>
                <a:cxn ang="0">
                  <a:pos x="688" y="59"/>
                </a:cxn>
                <a:cxn ang="0">
                  <a:pos x="707" y="80"/>
                </a:cxn>
                <a:cxn ang="0">
                  <a:pos x="719" y="97"/>
                </a:cxn>
                <a:cxn ang="0">
                  <a:pos x="735" y="111"/>
                </a:cxn>
                <a:cxn ang="0">
                  <a:pos x="738" y="144"/>
                </a:cxn>
                <a:cxn ang="0">
                  <a:pos x="740" y="177"/>
                </a:cxn>
                <a:cxn ang="0">
                  <a:pos x="740" y="210"/>
                </a:cxn>
                <a:cxn ang="0">
                  <a:pos x="742" y="243"/>
                </a:cxn>
                <a:cxn ang="0">
                  <a:pos x="745" y="277"/>
                </a:cxn>
                <a:cxn ang="0">
                  <a:pos x="747" y="310"/>
                </a:cxn>
                <a:cxn ang="0">
                  <a:pos x="749" y="343"/>
                </a:cxn>
                <a:cxn ang="0">
                  <a:pos x="752" y="376"/>
                </a:cxn>
                <a:cxn ang="0">
                  <a:pos x="704" y="378"/>
                </a:cxn>
                <a:cxn ang="0">
                  <a:pos x="657" y="381"/>
                </a:cxn>
                <a:cxn ang="0">
                  <a:pos x="610" y="383"/>
                </a:cxn>
                <a:cxn ang="0">
                  <a:pos x="562" y="385"/>
                </a:cxn>
                <a:cxn ang="0">
                  <a:pos x="518" y="388"/>
                </a:cxn>
                <a:cxn ang="0">
                  <a:pos x="470" y="388"/>
                </a:cxn>
                <a:cxn ang="0">
                  <a:pos x="423" y="390"/>
                </a:cxn>
                <a:cxn ang="0">
                  <a:pos x="376" y="390"/>
                </a:cxn>
                <a:cxn ang="0">
                  <a:pos x="328" y="393"/>
                </a:cxn>
                <a:cxn ang="0">
                  <a:pos x="281" y="393"/>
                </a:cxn>
                <a:cxn ang="0">
                  <a:pos x="234" y="393"/>
                </a:cxn>
                <a:cxn ang="0">
                  <a:pos x="186" y="393"/>
                </a:cxn>
                <a:cxn ang="0">
                  <a:pos x="139" y="393"/>
                </a:cxn>
                <a:cxn ang="0">
                  <a:pos x="92" y="393"/>
                </a:cxn>
                <a:cxn ang="0">
                  <a:pos x="47" y="390"/>
                </a:cxn>
                <a:cxn ang="0">
                  <a:pos x="0" y="390"/>
                </a:cxn>
                <a:cxn ang="0">
                  <a:pos x="0" y="343"/>
                </a:cxn>
                <a:cxn ang="0">
                  <a:pos x="0" y="295"/>
                </a:cxn>
                <a:cxn ang="0">
                  <a:pos x="2" y="248"/>
                </a:cxn>
                <a:cxn ang="0">
                  <a:pos x="2" y="198"/>
                </a:cxn>
                <a:cxn ang="0">
                  <a:pos x="4" y="151"/>
                </a:cxn>
                <a:cxn ang="0">
                  <a:pos x="4" y="104"/>
                </a:cxn>
                <a:cxn ang="0">
                  <a:pos x="4" y="56"/>
                </a:cxn>
                <a:cxn ang="0">
                  <a:pos x="7" y="9"/>
                </a:cxn>
                <a:cxn ang="0">
                  <a:pos x="47" y="9"/>
                </a:cxn>
                <a:cxn ang="0">
                  <a:pos x="87" y="11"/>
                </a:cxn>
                <a:cxn ang="0">
                  <a:pos x="130" y="11"/>
                </a:cxn>
                <a:cxn ang="0">
                  <a:pos x="170" y="11"/>
                </a:cxn>
                <a:cxn ang="0">
                  <a:pos x="210" y="11"/>
                </a:cxn>
                <a:cxn ang="0">
                  <a:pos x="253" y="11"/>
                </a:cxn>
                <a:cxn ang="0">
                  <a:pos x="293" y="11"/>
                </a:cxn>
                <a:cxn ang="0">
                  <a:pos x="333" y="9"/>
                </a:cxn>
                <a:cxn ang="0">
                  <a:pos x="373" y="9"/>
                </a:cxn>
                <a:cxn ang="0">
                  <a:pos x="416" y="9"/>
                </a:cxn>
                <a:cxn ang="0">
                  <a:pos x="456" y="7"/>
                </a:cxn>
                <a:cxn ang="0">
                  <a:pos x="496" y="7"/>
                </a:cxn>
                <a:cxn ang="0">
                  <a:pos x="539" y="4"/>
                </a:cxn>
                <a:cxn ang="0">
                  <a:pos x="579" y="2"/>
                </a:cxn>
                <a:cxn ang="0">
                  <a:pos x="619" y="0"/>
                </a:cxn>
                <a:cxn ang="0">
                  <a:pos x="657" y="0"/>
                </a:cxn>
              </a:cxnLst>
              <a:rect l="0" t="0" r="r" b="b"/>
              <a:pathLst>
                <a:path w="752" h="393">
                  <a:moveTo>
                    <a:pt x="681" y="14"/>
                  </a:moveTo>
                  <a:lnTo>
                    <a:pt x="685" y="14"/>
                  </a:lnTo>
                  <a:lnTo>
                    <a:pt x="693" y="11"/>
                  </a:lnTo>
                  <a:lnTo>
                    <a:pt x="700" y="14"/>
                  </a:lnTo>
                  <a:lnTo>
                    <a:pt x="702" y="23"/>
                  </a:lnTo>
                  <a:lnTo>
                    <a:pt x="702" y="28"/>
                  </a:lnTo>
                  <a:lnTo>
                    <a:pt x="697" y="30"/>
                  </a:lnTo>
                  <a:lnTo>
                    <a:pt x="693" y="35"/>
                  </a:lnTo>
                  <a:lnTo>
                    <a:pt x="685" y="49"/>
                  </a:lnTo>
                  <a:lnTo>
                    <a:pt x="688" y="59"/>
                  </a:lnTo>
                  <a:lnTo>
                    <a:pt x="700" y="68"/>
                  </a:lnTo>
                  <a:lnTo>
                    <a:pt x="707" y="80"/>
                  </a:lnTo>
                  <a:lnTo>
                    <a:pt x="712" y="90"/>
                  </a:lnTo>
                  <a:lnTo>
                    <a:pt x="719" y="97"/>
                  </a:lnTo>
                  <a:lnTo>
                    <a:pt x="735" y="106"/>
                  </a:lnTo>
                  <a:lnTo>
                    <a:pt x="735" y="111"/>
                  </a:lnTo>
                  <a:lnTo>
                    <a:pt x="735" y="127"/>
                  </a:lnTo>
                  <a:lnTo>
                    <a:pt x="738" y="144"/>
                  </a:lnTo>
                  <a:lnTo>
                    <a:pt x="738" y="161"/>
                  </a:lnTo>
                  <a:lnTo>
                    <a:pt x="740" y="177"/>
                  </a:lnTo>
                  <a:lnTo>
                    <a:pt x="740" y="194"/>
                  </a:lnTo>
                  <a:lnTo>
                    <a:pt x="740" y="210"/>
                  </a:lnTo>
                  <a:lnTo>
                    <a:pt x="742" y="227"/>
                  </a:lnTo>
                  <a:lnTo>
                    <a:pt x="742" y="243"/>
                  </a:lnTo>
                  <a:lnTo>
                    <a:pt x="745" y="260"/>
                  </a:lnTo>
                  <a:lnTo>
                    <a:pt x="745" y="277"/>
                  </a:lnTo>
                  <a:lnTo>
                    <a:pt x="747" y="293"/>
                  </a:lnTo>
                  <a:lnTo>
                    <a:pt x="747" y="310"/>
                  </a:lnTo>
                  <a:lnTo>
                    <a:pt x="749" y="326"/>
                  </a:lnTo>
                  <a:lnTo>
                    <a:pt x="749" y="343"/>
                  </a:lnTo>
                  <a:lnTo>
                    <a:pt x="749" y="359"/>
                  </a:lnTo>
                  <a:lnTo>
                    <a:pt x="752" y="376"/>
                  </a:lnTo>
                  <a:lnTo>
                    <a:pt x="728" y="376"/>
                  </a:lnTo>
                  <a:lnTo>
                    <a:pt x="704" y="378"/>
                  </a:lnTo>
                  <a:lnTo>
                    <a:pt x="681" y="378"/>
                  </a:lnTo>
                  <a:lnTo>
                    <a:pt x="657" y="381"/>
                  </a:lnTo>
                  <a:lnTo>
                    <a:pt x="633" y="381"/>
                  </a:lnTo>
                  <a:lnTo>
                    <a:pt x="610" y="383"/>
                  </a:lnTo>
                  <a:lnTo>
                    <a:pt x="586" y="383"/>
                  </a:lnTo>
                  <a:lnTo>
                    <a:pt x="562" y="385"/>
                  </a:lnTo>
                  <a:lnTo>
                    <a:pt x="539" y="385"/>
                  </a:lnTo>
                  <a:lnTo>
                    <a:pt x="518" y="388"/>
                  </a:lnTo>
                  <a:lnTo>
                    <a:pt x="494" y="388"/>
                  </a:lnTo>
                  <a:lnTo>
                    <a:pt x="470" y="388"/>
                  </a:lnTo>
                  <a:lnTo>
                    <a:pt x="447" y="390"/>
                  </a:lnTo>
                  <a:lnTo>
                    <a:pt x="423" y="390"/>
                  </a:lnTo>
                  <a:lnTo>
                    <a:pt x="399" y="390"/>
                  </a:lnTo>
                  <a:lnTo>
                    <a:pt x="376" y="390"/>
                  </a:lnTo>
                  <a:lnTo>
                    <a:pt x="352" y="390"/>
                  </a:lnTo>
                  <a:lnTo>
                    <a:pt x="328" y="393"/>
                  </a:lnTo>
                  <a:lnTo>
                    <a:pt x="305" y="393"/>
                  </a:lnTo>
                  <a:lnTo>
                    <a:pt x="281" y="393"/>
                  </a:lnTo>
                  <a:lnTo>
                    <a:pt x="257" y="393"/>
                  </a:lnTo>
                  <a:lnTo>
                    <a:pt x="234" y="393"/>
                  </a:lnTo>
                  <a:lnTo>
                    <a:pt x="210" y="393"/>
                  </a:lnTo>
                  <a:lnTo>
                    <a:pt x="186" y="393"/>
                  </a:lnTo>
                  <a:lnTo>
                    <a:pt x="163" y="393"/>
                  </a:lnTo>
                  <a:lnTo>
                    <a:pt x="139" y="393"/>
                  </a:lnTo>
                  <a:lnTo>
                    <a:pt x="115" y="393"/>
                  </a:lnTo>
                  <a:lnTo>
                    <a:pt x="92" y="393"/>
                  </a:lnTo>
                  <a:lnTo>
                    <a:pt x="71" y="393"/>
                  </a:lnTo>
                  <a:lnTo>
                    <a:pt x="47" y="390"/>
                  </a:lnTo>
                  <a:lnTo>
                    <a:pt x="23" y="390"/>
                  </a:lnTo>
                  <a:lnTo>
                    <a:pt x="0" y="390"/>
                  </a:lnTo>
                  <a:lnTo>
                    <a:pt x="0" y="367"/>
                  </a:lnTo>
                  <a:lnTo>
                    <a:pt x="0" y="343"/>
                  </a:lnTo>
                  <a:lnTo>
                    <a:pt x="0" y="319"/>
                  </a:lnTo>
                  <a:lnTo>
                    <a:pt x="0" y="295"/>
                  </a:lnTo>
                  <a:lnTo>
                    <a:pt x="2" y="272"/>
                  </a:lnTo>
                  <a:lnTo>
                    <a:pt x="2" y="248"/>
                  </a:lnTo>
                  <a:lnTo>
                    <a:pt x="2" y="224"/>
                  </a:lnTo>
                  <a:lnTo>
                    <a:pt x="2" y="198"/>
                  </a:lnTo>
                  <a:lnTo>
                    <a:pt x="2" y="175"/>
                  </a:lnTo>
                  <a:lnTo>
                    <a:pt x="4" y="151"/>
                  </a:lnTo>
                  <a:lnTo>
                    <a:pt x="4" y="127"/>
                  </a:lnTo>
                  <a:lnTo>
                    <a:pt x="4" y="104"/>
                  </a:lnTo>
                  <a:lnTo>
                    <a:pt x="4" y="80"/>
                  </a:lnTo>
                  <a:lnTo>
                    <a:pt x="4" y="56"/>
                  </a:lnTo>
                  <a:lnTo>
                    <a:pt x="7" y="33"/>
                  </a:lnTo>
                  <a:lnTo>
                    <a:pt x="7" y="9"/>
                  </a:lnTo>
                  <a:lnTo>
                    <a:pt x="26" y="9"/>
                  </a:lnTo>
                  <a:lnTo>
                    <a:pt x="47" y="9"/>
                  </a:lnTo>
                  <a:lnTo>
                    <a:pt x="68" y="9"/>
                  </a:lnTo>
                  <a:lnTo>
                    <a:pt x="87" y="11"/>
                  </a:lnTo>
                  <a:lnTo>
                    <a:pt x="108" y="11"/>
                  </a:lnTo>
                  <a:lnTo>
                    <a:pt x="130" y="11"/>
                  </a:lnTo>
                  <a:lnTo>
                    <a:pt x="149" y="11"/>
                  </a:lnTo>
                  <a:lnTo>
                    <a:pt x="170" y="11"/>
                  </a:lnTo>
                  <a:lnTo>
                    <a:pt x="191" y="11"/>
                  </a:lnTo>
                  <a:lnTo>
                    <a:pt x="210" y="11"/>
                  </a:lnTo>
                  <a:lnTo>
                    <a:pt x="231" y="11"/>
                  </a:lnTo>
                  <a:lnTo>
                    <a:pt x="253" y="11"/>
                  </a:lnTo>
                  <a:lnTo>
                    <a:pt x="272" y="11"/>
                  </a:lnTo>
                  <a:lnTo>
                    <a:pt x="293" y="11"/>
                  </a:lnTo>
                  <a:lnTo>
                    <a:pt x="312" y="11"/>
                  </a:lnTo>
                  <a:lnTo>
                    <a:pt x="333" y="9"/>
                  </a:lnTo>
                  <a:lnTo>
                    <a:pt x="354" y="9"/>
                  </a:lnTo>
                  <a:lnTo>
                    <a:pt x="373" y="9"/>
                  </a:lnTo>
                  <a:lnTo>
                    <a:pt x="395" y="9"/>
                  </a:lnTo>
                  <a:lnTo>
                    <a:pt x="416" y="9"/>
                  </a:lnTo>
                  <a:lnTo>
                    <a:pt x="435" y="9"/>
                  </a:lnTo>
                  <a:lnTo>
                    <a:pt x="456" y="7"/>
                  </a:lnTo>
                  <a:lnTo>
                    <a:pt x="477" y="7"/>
                  </a:lnTo>
                  <a:lnTo>
                    <a:pt x="496" y="7"/>
                  </a:lnTo>
                  <a:lnTo>
                    <a:pt x="518" y="4"/>
                  </a:lnTo>
                  <a:lnTo>
                    <a:pt x="539" y="4"/>
                  </a:lnTo>
                  <a:lnTo>
                    <a:pt x="558" y="4"/>
                  </a:lnTo>
                  <a:lnTo>
                    <a:pt x="579" y="2"/>
                  </a:lnTo>
                  <a:lnTo>
                    <a:pt x="598" y="2"/>
                  </a:lnTo>
                  <a:lnTo>
                    <a:pt x="619" y="0"/>
                  </a:lnTo>
                  <a:lnTo>
                    <a:pt x="641" y="0"/>
                  </a:lnTo>
                  <a:lnTo>
                    <a:pt x="657" y="0"/>
                  </a:lnTo>
                  <a:lnTo>
                    <a:pt x="681" y="14"/>
                  </a:lnTo>
                  <a:close/>
                </a:path>
              </a:pathLst>
            </a:custGeom>
            <a:solidFill>
              <a:srgbClr val="FF000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579" name="Freeform 18">
              <a:extLst>
                <a:ext uri="{FF2B5EF4-FFF2-40B4-BE49-F238E27FC236}">
                  <a16:creationId xmlns:a16="http://schemas.microsoft.com/office/drawing/2014/main" id="{298ACAED-C0B6-EF28-B560-9D611B969239}"/>
                </a:ext>
              </a:extLst>
            </p:cNvPr>
            <p:cNvSpPr>
              <a:spLocks/>
            </p:cNvSpPr>
            <p:nvPr/>
          </p:nvSpPr>
          <p:spPr bwMode="auto">
            <a:xfrm>
              <a:off x="5842000" y="3141663"/>
              <a:ext cx="1155700" cy="642937"/>
            </a:xfrm>
            <a:custGeom>
              <a:avLst/>
              <a:gdLst/>
              <a:ahLst/>
              <a:cxnLst>
                <a:cxn ang="0">
                  <a:pos x="449" y="0"/>
                </a:cxn>
                <a:cxn ang="0">
                  <a:pos x="487" y="31"/>
                </a:cxn>
                <a:cxn ang="0">
                  <a:pos x="532" y="40"/>
                </a:cxn>
                <a:cxn ang="0">
                  <a:pos x="565" y="38"/>
                </a:cxn>
                <a:cxn ang="0">
                  <a:pos x="614" y="26"/>
                </a:cxn>
                <a:cxn ang="0">
                  <a:pos x="643" y="47"/>
                </a:cxn>
                <a:cxn ang="0">
                  <a:pos x="648" y="83"/>
                </a:cxn>
                <a:cxn ang="0">
                  <a:pos x="674" y="111"/>
                </a:cxn>
                <a:cxn ang="0">
                  <a:pos x="728" y="144"/>
                </a:cxn>
                <a:cxn ang="0">
                  <a:pos x="667" y="213"/>
                </a:cxn>
                <a:cxn ang="0">
                  <a:pos x="638" y="256"/>
                </a:cxn>
                <a:cxn ang="0">
                  <a:pos x="581" y="298"/>
                </a:cxn>
                <a:cxn ang="0">
                  <a:pos x="579" y="298"/>
                </a:cxn>
                <a:cxn ang="0">
                  <a:pos x="574" y="301"/>
                </a:cxn>
                <a:cxn ang="0">
                  <a:pos x="435" y="322"/>
                </a:cxn>
                <a:cxn ang="0">
                  <a:pos x="295" y="341"/>
                </a:cxn>
                <a:cxn ang="0">
                  <a:pos x="160" y="365"/>
                </a:cxn>
                <a:cxn ang="0">
                  <a:pos x="134" y="362"/>
                </a:cxn>
                <a:cxn ang="0">
                  <a:pos x="125" y="388"/>
                </a:cxn>
                <a:cxn ang="0">
                  <a:pos x="54" y="398"/>
                </a:cxn>
                <a:cxn ang="0">
                  <a:pos x="4" y="393"/>
                </a:cxn>
                <a:cxn ang="0">
                  <a:pos x="18" y="391"/>
                </a:cxn>
                <a:cxn ang="0">
                  <a:pos x="28" y="348"/>
                </a:cxn>
                <a:cxn ang="0">
                  <a:pos x="30" y="315"/>
                </a:cxn>
                <a:cxn ang="0">
                  <a:pos x="92" y="312"/>
                </a:cxn>
                <a:cxn ang="0">
                  <a:pos x="82" y="284"/>
                </a:cxn>
                <a:cxn ang="0">
                  <a:pos x="113" y="246"/>
                </a:cxn>
                <a:cxn ang="0">
                  <a:pos x="123" y="223"/>
                </a:cxn>
                <a:cxn ang="0">
                  <a:pos x="134" y="213"/>
                </a:cxn>
                <a:cxn ang="0">
                  <a:pos x="141" y="208"/>
                </a:cxn>
                <a:cxn ang="0">
                  <a:pos x="158" y="211"/>
                </a:cxn>
                <a:cxn ang="0">
                  <a:pos x="163" y="196"/>
                </a:cxn>
                <a:cxn ang="0">
                  <a:pos x="170" y="199"/>
                </a:cxn>
                <a:cxn ang="0">
                  <a:pos x="210" y="208"/>
                </a:cxn>
                <a:cxn ang="0">
                  <a:pos x="234" y="182"/>
                </a:cxn>
                <a:cxn ang="0">
                  <a:pos x="267" y="185"/>
                </a:cxn>
                <a:cxn ang="0">
                  <a:pos x="272" y="166"/>
                </a:cxn>
                <a:cxn ang="0">
                  <a:pos x="281" y="154"/>
                </a:cxn>
                <a:cxn ang="0">
                  <a:pos x="281" y="149"/>
                </a:cxn>
                <a:cxn ang="0">
                  <a:pos x="298" y="163"/>
                </a:cxn>
                <a:cxn ang="0">
                  <a:pos x="326" y="151"/>
                </a:cxn>
                <a:cxn ang="0">
                  <a:pos x="347" y="116"/>
                </a:cxn>
                <a:cxn ang="0">
                  <a:pos x="364" y="80"/>
                </a:cxn>
                <a:cxn ang="0">
                  <a:pos x="378" y="62"/>
                </a:cxn>
                <a:cxn ang="0">
                  <a:pos x="387" y="64"/>
                </a:cxn>
                <a:cxn ang="0">
                  <a:pos x="421" y="40"/>
                </a:cxn>
                <a:cxn ang="0">
                  <a:pos x="411" y="28"/>
                </a:cxn>
                <a:cxn ang="0">
                  <a:pos x="411" y="9"/>
                </a:cxn>
                <a:cxn ang="0">
                  <a:pos x="428" y="5"/>
                </a:cxn>
              </a:cxnLst>
              <a:rect l="0" t="0" r="r" b="b"/>
              <a:pathLst>
                <a:path w="728" h="405">
                  <a:moveTo>
                    <a:pt x="428" y="5"/>
                  </a:moveTo>
                  <a:lnTo>
                    <a:pt x="435" y="5"/>
                  </a:lnTo>
                  <a:lnTo>
                    <a:pt x="442" y="0"/>
                  </a:lnTo>
                  <a:lnTo>
                    <a:pt x="449" y="0"/>
                  </a:lnTo>
                  <a:lnTo>
                    <a:pt x="458" y="5"/>
                  </a:lnTo>
                  <a:lnTo>
                    <a:pt x="465" y="12"/>
                  </a:lnTo>
                  <a:lnTo>
                    <a:pt x="475" y="24"/>
                  </a:lnTo>
                  <a:lnTo>
                    <a:pt x="487" y="31"/>
                  </a:lnTo>
                  <a:lnTo>
                    <a:pt x="503" y="31"/>
                  </a:lnTo>
                  <a:lnTo>
                    <a:pt x="515" y="33"/>
                  </a:lnTo>
                  <a:lnTo>
                    <a:pt x="525" y="40"/>
                  </a:lnTo>
                  <a:lnTo>
                    <a:pt x="532" y="40"/>
                  </a:lnTo>
                  <a:lnTo>
                    <a:pt x="539" y="35"/>
                  </a:lnTo>
                  <a:lnTo>
                    <a:pt x="546" y="33"/>
                  </a:lnTo>
                  <a:lnTo>
                    <a:pt x="553" y="33"/>
                  </a:lnTo>
                  <a:lnTo>
                    <a:pt x="565" y="38"/>
                  </a:lnTo>
                  <a:lnTo>
                    <a:pt x="579" y="33"/>
                  </a:lnTo>
                  <a:lnTo>
                    <a:pt x="598" y="19"/>
                  </a:lnTo>
                  <a:lnTo>
                    <a:pt x="610" y="17"/>
                  </a:lnTo>
                  <a:lnTo>
                    <a:pt x="614" y="26"/>
                  </a:lnTo>
                  <a:lnTo>
                    <a:pt x="624" y="35"/>
                  </a:lnTo>
                  <a:lnTo>
                    <a:pt x="640" y="45"/>
                  </a:lnTo>
                  <a:lnTo>
                    <a:pt x="640" y="45"/>
                  </a:lnTo>
                  <a:lnTo>
                    <a:pt x="643" y="47"/>
                  </a:lnTo>
                  <a:lnTo>
                    <a:pt x="648" y="66"/>
                  </a:lnTo>
                  <a:lnTo>
                    <a:pt x="648" y="71"/>
                  </a:lnTo>
                  <a:lnTo>
                    <a:pt x="648" y="78"/>
                  </a:lnTo>
                  <a:lnTo>
                    <a:pt x="648" y="83"/>
                  </a:lnTo>
                  <a:lnTo>
                    <a:pt x="652" y="88"/>
                  </a:lnTo>
                  <a:lnTo>
                    <a:pt x="664" y="99"/>
                  </a:lnTo>
                  <a:lnTo>
                    <a:pt x="667" y="107"/>
                  </a:lnTo>
                  <a:lnTo>
                    <a:pt x="674" y="111"/>
                  </a:lnTo>
                  <a:lnTo>
                    <a:pt x="678" y="118"/>
                  </a:lnTo>
                  <a:lnTo>
                    <a:pt x="693" y="133"/>
                  </a:lnTo>
                  <a:lnTo>
                    <a:pt x="714" y="144"/>
                  </a:lnTo>
                  <a:lnTo>
                    <a:pt x="728" y="144"/>
                  </a:lnTo>
                  <a:lnTo>
                    <a:pt x="695" y="185"/>
                  </a:lnTo>
                  <a:lnTo>
                    <a:pt x="681" y="199"/>
                  </a:lnTo>
                  <a:lnTo>
                    <a:pt x="667" y="211"/>
                  </a:lnTo>
                  <a:lnTo>
                    <a:pt x="667" y="213"/>
                  </a:lnTo>
                  <a:lnTo>
                    <a:pt x="664" y="223"/>
                  </a:lnTo>
                  <a:lnTo>
                    <a:pt x="655" y="234"/>
                  </a:lnTo>
                  <a:lnTo>
                    <a:pt x="650" y="244"/>
                  </a:lnTo>
                  <a:lnTo>
                    <a:pt x="638" y="256"/>
                  </a:lnTo>
                  <a:lnTo>
                    <a:pt x="629" y="268"/>
                  </a:lnTo>
                  <a:lnTo>
                    <a:pt x="605" y="284"/>
                  </a:lnTo>
                  <a:lnTo>
                    <a:pt x="591" y="289"/>
                  </a:lnTo>
                  <a:lnTo>
                    <a:pt x="581" y="298"/>
                  </a:lnTo>
                  <a:lnTo>
                    <a:pt x="579" y="298"/>
                  </a:lnTo>
                  <a:lnTo>
                    <a:pt x="579" y="298"/>
                  </a:lnTo>
                  <a:lnTo>
                    <a:pt x="579" y="298"/>
                  </a:lnTo>
                  <a:lnTo>
                    <a:pt x="579" y="298"/>
                  </a:lnTo>
                  <a:lnTo>
                    <a:pt x="577" y="301"/>
                  </a:lnTo>
                  <a:lnTo>
                    <a:pt x="577" y="301"/>
                  </a:lnTo>
                  <a:lnTo>
                    <a:pt x="577" y="301"/>
                  </a:lnTo>
                  <a:lnTo>
                    <a:pt x="574" y="301"/>
                  </a:lnTo>
                  <a:lnTo>
                    <a:pt x="541" y="308"/>
                  </a:lnTo>
                  <a:lnTo>
                    <a:pt x="506" y="312"/>
                  </a:lnTo>
                  <a:lnTo>
                    <a:pt x="470" y="317"/>
                  </a:lnTo>
                  <a:lnTo>
                    <a:pt x="435" y="322"/>
                  </a:lnTo>
                  <a:lnTo>
                    <a:pt x="399" y="327"/>
                  </a:lnTo>
                  <a:lnTo>
                    <a:pt x="364" y="331"/>
                  </a:lnTo>
                  <a:lnTo>
                    <a:pt x="331" y="336"/>
                  </a:lnTo>
                  <a:lnTo>
                    <a:pt x="295" y="341"/>
                  </a:lnTo>
                  <a:lnTo>
                    <a:pt x="262" y="348"/>
                  </a:lnTo>
                  <a:lnTo>
                    <a:pt x="227" y="353"/>
                  </a:lnTo>
                  <a:lnTo>
                    <a:pt x="193" y="360"/>
                  </a:lnTo>
                  <a:lnTo>
                    <a:pt x="160" y="365"/>
                  </a:lnTo>
                  <a:lnTo>
                    <a:pt x="158" y="362"/>
                  </a:lnTo>
                  <a:lnTo>
                    <a:pt x="149" y="362"/>
                  </a:lnTo>
                  <a:lnTo>
                    <a:pt x="134" y="362"/>
                  </a:lnTo>
                  <a:lnTo>
                    <a:pt x="134" y="362"/>
                  </a:lnTo>
                  <a:lnTo>
                    <a:pt x="139" y="374"/>
                  </a:lnTo>
                  <a:lnTo>
                    <a:pt x="141" y="386"/>
                  </a:lnTo>
                  <a:lnTo>
                    <a:pt x="141" y="386"/>
                  </a:lnTo>
                  <a:lnTo>
                    <a:pt x="125" y="388"/>
                  </a:lnTo>
                  <a:lnTo>
                    <a:pt x="108" y="391"/>
                  </a:lnTo>
                  <a:lnTo>
                    <a:pt x="89" y="393"/>
                  </a:lnTo>
                  <a:lnTo>
                    <a:pt x="73" y="395"/>
                  </a:lnTo>
                  <a:lnTo>
                    <a:pt x="54" y="398"/>
                  </a:lnTo>
                  <a:lnTo>
                    <a:pt x="37" y="400"/>
                  </a:lnTo>
                  <a:lnTo>
                    <a:pt x="21" y="402"/>
                  </a:lnTo>
                  <a:lnTo>
                    <a:pt x="0" y="405"/>
                  </a:lnTo>
                  <a:lnTo>
                    <a:pt x="4" y="393"/>
                  </a:lnTo>
                  <a:lnTo>
                    <a:pt x="9" y="391"/>
                  </a:lnTo>
                  <a:lnTo>
                    <a:pt x="11" y="388"/>
                  </a:lnTo>
                  <a:lnTo>
                    <a:pt x="16" y="391"/>
                  </a:lnTo>
                  <a:lnTo>
                    <a:pt x="18" y="391"/>
                  </a:lnTo>
                  <a:lnTo>
                    <a:pt x="23" y="386"/>
                  </a:lnTo>
                  <a:lnTo>
                    <a:pt x="26" y="374"/>
                  </a:lnTo>
                  <a:lnTo>
                    <a:pt x="28" y="362"/>
                  </a:lnTo>
                  <a:lnTo>
                    <a:pt x="28" y="348"/>
                  </a:lnTo>
                  <a:lnTo>
                    <a:pt x="23" y="339"/>
                  </a:lnTo>
                  <a:lnTo>
                    <a:pt x="21" y="334"/>
                  </a:lnTo>
                  <a:lnTo>
                    <a:pt x="23" y="324"/>
                  </a:lnTo>
                  <a:lnTo>
                    <a:pt x="30" y="315"/>
                  </a:lnTo>
                  <a:lnTo>
                    <a:pt x="47" y="310"/>
                  </a:lnTo>
                  <a:lnTo>
                    <a:pt x="75" y="317"/>
                  </a:lnTo>
                  <a:lnTo>
                    <a:pt x="89" y="317"/>
                  </a:lnTo>
                  <a:lnTo>
                    <a:pt x="92" y="312"/>
                  </a:lnTo>
                  <a:lnTo>
                    <a:pt x="89" y="305"/>
                  </a:lnTo>
                  <a:lnTo>
                    <a:pt x="85" y="296"/>
                  </a:lnTo>
                  <a:lnTo>
                    <a:pt x="82" y="289"/>
                  </a:lnTo>
                  <a:lnTo>
                    <a:pt x="82" y="284"/>
                  </a:lnTo>
                  <a:lnTo>
                    <a:pt x="92" y="277"/>
                  </a:lnTo>
                  <a:lnTo>
                    <a:pt x="111" y="268"/>
                  </a:lnTo>
                  <a:lnTo>
                    <a:pt x="118" y="256"/>
                  </a:lnTo>
                  <a:lnTo>
                    <a:pt x="113" y="246"/>
                  </a:lnTo>
                  <a:lnTo>
                    <a:pt x="113" y="237"/>
                  </a:lnTo>
                  <a:lnTo>
                    <a:pt x="118" y="225"/>
                  </a:lnTo>
                  <a:lnTo>
                    <a:pt x="120" y="223"/>
                  </a:lnTo>
                  <a:lnTo>
                    <a:pt x="123" y="223"/>
                  </a:lnTo>
                  <a:lnTo>
                    <a:pt x="127" y="223"/>
                  </a:lnTo>
                  <a:lnTo>
                    <a:pt x="132" y="220"/>
                  </a:lnTo>
                  <a:lnTo>
                    <a:pt x="134" y="218"/>
                  </a:lnTo>
                  <a:lnTo>
                    <a:pt x="134" y="213"/>
                  </a:lnTo>
                  <a:lnTo>
                    <a:pt x="132" y="206"/>
                  </a:lnTo>
                  <a:lnTo>
                    <a:pt x="134" y="206"/>
                  </a:lnTo>
                  <a:lnTo>
                    <a:pt x="134" y="206"/>
                  </a:lnTo>
                  <a:lnTo>
                    <a:pt x="141" y="208"/>
                  </a:lnTo>
                  <a:lnTo>
                    <a:pt x="146" y="208"/>
                  </a:lnTo>
                  <a:lnTo>
                    <a:pt x="151" y="204"/>
                  </a:lnTo>
                  <a:lnTo>
                    <a:pt x="156" y="206"/>
                  </a:lnTo>
                  <a:lnTo>
                    <a:pt x="158" y="211"/>
                  </a:lnTo>
                  <a:lnTo>
                    <a:pt x="160" y="213"/>
                  </a:lnTo>
                  <a:lnTo>
                    <a:pt x="163" y="211"/>
                  </a:lnTo>
                  <a:lnTo>
                    <a:pt x="163" y="204"/>
                  </a:lnTo>
                  <a:lnTo>
                    <a:pt x="163" y="196"/>
                  </a:lnTo>
                  <a:lnTo>
                    <a:pt x="163" y="196"/>
                  </a:lnTo>
                  <a:lnTo>
                    <a:pt x="165" y="196"/>
                  </a:lnTo>
                  <a:lnTo>
                    <a:pt x="167" y="199"/>
                  </a:lnTo>
                  <a:lnTo>
                    <a:pt x="170" y="199"/>
                  </a:lnTo>
                  <a:lnTo>
                    <a:pt x="177" y="196"/>
                  </a:lnTo>
                  <a:lnTo>
                    <a:pt x="184" y="196"/>
                  </a:lnTo>
                  <a:lnTo>
                    <a:pt x="203" y="204"/>
                  </a:lnTo>
                  <a:lnTo>
                    <a:pt x="210" y="208"/>
                  </a:lnTo>
                  <a:lnTo>
                    <a:pt x="215" y="206"/>
                  </a:lnTo>
                  <a:lnTo>
                    <a:pt x="219" y="196"/>
                  </a:lnTo>
                  <a:lnTo>
                    <a:pt x="224" y="189"/>
                  </a:lnTo>
                  <a:lnTo>
                    <a:pt x="234" y="182"/>
                  </a:lnTo>
                  <a:lnTo>
                    <a:pt x="243" y="182"/>
                  </a:lnTo>
                  <a:lnTo>
                    <a:pt x="255" y="189"/>
                  </a:lnTo>
                  <a:lnTo>
                    <a:pt x="262" y="189"/>
                  </a:lnTo>
                  <a:lnTo>
                    <a:pt x="267" y="185"/>
                  </a:lnTo>
                  <a:lnTo>
                    <a:pt x="269" y="178"/>
                  </a:lnTo>
                  <a:lnTo>
                    <a:pt x="267" y="170"/>
                  </a:lnTo>
                  <a:lnTo>
                    <a:pt x="269" y="168"/>
                  </a:lnTo>
                  <a:lnTo>
                    <a:pt x="272" y="166"/>
                  </a:lnTo>
                  <a:lnTo>
                    <a:pt x="274" y="161"/>
                  </a:lnTo>
                  <a:lnTo>
                    <a:pt x="272" y="156"/>
                  </a:lnTo>
                  <a:lnTo>
                    <a:pt x="274" y="154"/>
                  </a:lnTo>
                  <a:lnTo>
                    <a:pt x="281" y="154"/>
                  </a:lnTo>
                  <a:lnTo>
                    <a:pt x="281" y="151"/>
                  </a:lnTo>
                  <a:lnTo>
                    <a:pt x="281" y="149"/>
                  </a:lnTo>
                  <a:lnTo>
                    <a:pt x="281" y="149"/>
                  </a:lnTo>
                  <a:lnTo>
                    <a:pt x="281" y="149"/>
                  </a:lnTo>
                  <a:lnTo>
                    <a:pt x="286" y="149"/>
                  </a:lnTo>
                  <a:lnTo>
                    <a:pt x="288" y="154"/>
                  </a:lnTo>
                  <a:lnTo>
                    <a:pt x="290" y="159"/>
                  </a:lnTo>
                  <a:lnTo>
                    <a:pt x="298" y="163"/>
                  </a:lnTo>
                  <a:lnTo>
                    <a:pt x="309" y="168"/>
                  </a:lnTo>
                  <a:lnTo>
                    <a:pt x="316" y="168"/>
                  </a:lnTo>
                  <a:lnTo>
                    <a:pt x="324" y="163"/>
                  </a:lnTo>
                  <a:lnTo>
                    <a:pt x="326" y="151"/>
                  </a:lnTo>
                  <a:lnTo>
                    <a:pt x="328" y="135"/>
                  </a:lnTo>
                  <a:lnTo>
                    <a:pt x="335" y="125"/>
                  </a:lnTo>
                  <a:lnTo>
                    <a:pt x="342" y="123"/>
                  </a:lnTo>
                  <a:lnTo>
                    <a:pt x="347" y="116"/>
                  </a:lnTo>
                  <a:lnTo>
                    <a:pt x="350" y="104"/>
                  </a:lnTo>
                  <a:lnTo>
                    <a:pt x="354" y="97"/>
                  </a:lnTo>
                  <a:lnTo>
                    <a:pt x="361" y="90"/>
                  </a:lnTo>
                  <a:lnTo>
                    <a:pt x="364" y="80"/>
                  </a:lnTo>
                  <a:lnTo>
                    <a:pt x="359" y="69"/>
                  </a:lnTo>
                  <a:lnTo>
                    <a:pt x="364" y="64"/>
                  </a:lnTo>
                  <a:lnTo>
                    <a:pt x="373" y="59"/>
                  </a:lnTo>
                  <a:lnTo>
                    <a:pt x="378" y="62"/>
                  </a:lnTo>
                  <a:lnTo>
                    <a:pt x="383" y="62"/>
                  </a:lnTo>
                  <a:lnTo>
                    <a:pt x="385" y="64"/>
                  </a:lnTo>
                  <a:lnTo>
                    <a:pt x="385" y="64"/>
                  </a:lnTo>
                  <a:lnTo>
                    <a:pt x="387" y="64"/>
                  </a:lnTo>
                  <a:lnTo>
                    <a:pt x="390" y="62"/>
                  </a:lnTo>
                  <a:lnTo>
                    <a:pt x="395" y="59"/>
                  </a:lnTo>
                  <a:lnTo>
                    <a:pt x="411" y="50"/>
                  </a:lnTo>
                  <a:lnTo>
                    <a:pt x="421" y="40"/>
                  </a:lnTo>
                  <a:lnTo>
                    <a:pt x="421" y="35"/>
                  </a:lnTo>
                  <a:lnTo>
                    <a:pt x="418" y="31"/>
                  </a:lnTo>
                  <a:lnTo>
                    <a:pt x="413" y="31"/>
                  </a:lnTo>
                  <a:lnTo>
                    <a:pt x="411" y="28"/>
                  </a:lnTo>
                  <a:lnTo>
                    <a:pt x="413" y="24"/>
                  </a:lnTo>
                  <a:lnTo>
                    <a:pt x="413" y="19"/>
                  </a:lnTo>
                  <a:lnTo>
                    <a:pt x="409" y="14"/>
                  </a:lnTo>
                  <a:lnTo>
                    <a:pt x="411" y="9"/>
                  </a:lnTo>
                  <a:lnTo>
                    <a:pt x="411" y="7"/>
                  </a:lnTo>
                  <a:lnTo>
                    <a:pt x="416" y="2"/>
                  </a:lnTo>
                  <a:lnTo>
                    <a:pt x="423" y="0"/>
                  </a:lnTo>
                  <a:lnTo>
                    <a:pt x="428" y="5"/>
                  </a:lnTo>
                  <a:close/>
                </a:path>
              </a:pathLst>
            </a:custGeom>
            <a:solidFill>
              <a:schemeClr val="bg2">
                <a:lumMod val="9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80" name="Freeform 19">
              <a:extLst>
                <a:ext uri="{FF2B5EF4-FFF2-40B4-BE49-F238E27FC236}">
                  <a16:creationId xmlns:a16="http://schemas.microsoft.com/office/drawing/2014/main" id="{5E04456C-0DF6-E623-5584-380EAEA73D2B}"/>
                </a:ext>
              </a:extLst>
            </p:cNvPr>
            <p:cNvSpPr>
              <a:spLocks/>
            </p:cNvSpPr>
            <p:nvPr/>
          </p:nvSpPr>
          <p:spPr bwMode="auto">
            <a:xfrm>
              <a:off x="5822950" y="3776663"/>
              <a:ext cx="14288" cy="11112"/>
            </a:xfrm>
            <a:custGeom>
              <a:avLst/>
              <a:gdLst/>
              <a:ahLst/>
              <a:cxnLst>
                <a:cxn ang="0">
                  <a:pos x="9" y="5"/>
                </a:cxn>
                <a:cxn ang="0">
                  <a:pos x="2" y="7"/>
                </a:cxn>
                <a:cxn ang="0">
                  <a:pos x="0" y="5"/>
                </a:cxn>
                <a:cxn ang="0">
                  <a:pos x="0" y="2"/>
                </a:cxn>
                <a:cxn ang="0">
                  <a:pos x="2" y="0"/>
                </a:cxn>
                <a:cxn ang="0">
                  <a:pos x="2" y="0"/>
                </a:cxn>
                <a:cxn ang="0">
                  <a:pos x="4" y="0"/>
                </a:cxn>
                <a:cxn ang="0">
                  <a:pos x="7" y="2"/>
                </a:cxn>
                <a:cxn ang="0">
                  <a:pos x="9" y="5"/>
                </a:cxn>
              </a:cxnLst>
              <a:rect l="0" t="0" r="r" b="b"/>
              <a:pathLst>
                <a:path w="9" h="7">
                  <a:moveTo>
                    <a:pt x="9" y="5"/>
                  </a:moveTo>
                  <a:lnTo>
                    <a:pt x="2" y="7"/>
                  </a:lnTo>
                  <a:lnTo>
                    <a:pt x="0" y="5"/>
                  </a:lnTo>
                  <a:lnTo>
                    <a:pt x="0" y="2"/>
                  </a:lnTo>
                  <a:lnTo>
                    <a:pt x="2" y="0"/>
                  </a:lnTo>
                  <a:lnTo>
                    <a:pt x="2" y="0"/>
                  </a:lnTo>
                  <a:lnTo>
                    <a:pt x="4" y="0"/>
                  </a:lnTo>
                  <a:lnTo>
                    <a:pt x="7" y="2"/>
                  </a:lnTo>
                  <a:lnTo>
                    <a:pt x="9" y="5"/>
                  </a:lnTo>
                  <a:close/>
                </a:path>
              </a:pathLst>
            </a:custGeom>
            <a:grp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81" name="Freeform 20">
              <a:extLst>
                <a:ext uri="{FF2B5EF4-FFF2-40B4-BE49-F238E27FC236}">
                  <a16:creationId xmlns:a16="http://schemas.microsoft.com/office/drawing/2014/main" id="{DD641D9D-0FCA-22B5-333D-581A1C4F02C7}"/>
                </a:ext>
              </a:extLst>
            </p:cNvPr>
            <p:cNvSpPr>
              <a:spLocks/>
            </p:cNvSpPr>
            <p:nvPr/>
          </p:nvSpPr>
          <p:spPr bwMode="auto">
            <a:xfrm>
              <a:off x="4778375" y="2998788"/>
              <a:ext cx="1108075" cy="906462"/>
            </a:xfrm>
            <a:custGeom>
              <a:avLst/>
              <a:gdLst/>
              <a:ahLst/>
              <a:cxnLst>
                <a:cxn ang="0">
                  <a:pos x="433" y="107"/>
                </a:cxn>
                <a:cxn ang="0">
                  <a:pos x="504" y="170"/>
                </a:cxn>
                <a:cxn ang="0">
                  <a:pos x="532" y="199"/>
                </a:cxn>
                <a:cxn ang="0">
                  <a:pos x="565" y="206"/>
                </a:cxn>
                <a:cxn ang="0">
                  <a:pos x="568" y="211"/>
                </a:cxn>
                <a:cxn ang="0">
                  <a:pos x="551" y="277"/>
                </a:cxn>
                <a:cxn ang="0">
                  <a:pos x="575" y="305"/>
                </a:cxn>
                <a:cxn ang="0">
                  <a:pos x="613" y="324"/>
                </a:cxn>
                <a:cxn ang="0">
                  <a:pos x="646" y="360"/>
                </a:cxn>
                <a:cxn ang="0">
                  <a:pos x="655" y="386"/>
                </a:cxn>
                <a:cxn ang="0">
                  <a:pos x="665" y="419"/>
                </a:cxn>
                <a:cxn ang="0">
                  <a:pos x="679" y="429"/>
                </a:cxn>
                <a:cxn ang="0">
                  <a:pos x="677" y="424"/>
                </a:cxn>
                <a:cxn ang="0">
                  <a:pos x="679" y="419"/>
                </a:cxn>
                <a:cxn ang="0">
                  <a:pos x="698" y="438"/>
                </a:cxn>
                <a:cxn ang="0">
                  <a:pos x="693" y="476"/>
                </a:cxn>
                <a:cxn ang="0">
                  <a:pos x="681" y="478"/>
                </a:cxn>
                <a:cxn ang="0">
                  <a:pos x="670" y="495"/>
                </a:cxn>
                <a:cxn ang="0">
                  <a:pos x="667" y="495"/>
                </a:cxn>
                <a:cxn ang="0">
                  <a:pos x="662" y="490"/>
                </a:cxn>
                <a:cxn ang="0">
                  <a:pos x="658" y="492"/>
                </a:cxn>
                <a:cxn ang="0">
                  <a:pos x="662" y="507"/>
                </a:cxn>
                <a:cxn ang="0">
                  <a:pos x="655" y="521"/>
                </a:cxn>
                <a:cxn ang="0">
                  <a:pos x="658" y="528"/>
                </a:cxn>
                <a:cxn ang="0">
                  <a:pos x="651" y="533"/>
                </a:cxn>
                <a:cxn ang="0">
                  <a:pos x="651" y="559"/>
                </a:cxn>
                <a:cxn ang="0">
                  <a:pos x="615" y="566"/>
                </a:cxn>
                <a:cxn ang="0">
                  <a:pos x="589" y="556"/>
                </a:cxn>
                <a:cxn ang="0">
                  <a:pos x="603" y="540"/>
                </a:cxn>
                <a:cxn ang="0">
                  <a:pos x="608" y="518"/>
                </a:cxn>
                <a:cxn ang="0">
                  <a:pos x="570" y="507"/>
                </a:cxn>
                <a:cxn ang="0">
                  <a:pos x="485" y="516"/>
                </a:cxn>
                <a:cxn ang="0">
                  <a:pos x="400" y="526"/>
                </a:cxn>
                <a:cxn ang="0">
                  <a:pos x="315" y="533"/>
                </a:cxn>
                <a:cxn ang="0">
                  <a:pos x="230" y="540"/>
                </a:cxn>
                <a:cxn ang="0">
                  <a:pos x="142" y="545"/>
                </a:cxn>
                <a:cxn ang="0">
                  <a:pos x="140" y="497"/>
                </a:cxn>
                <a:cxn ang="0">
                  <a:pos x="137" y="450"/>
                </a:cxn>
                <a:cxn ang="0">
                  <a:pos x="135" y="400"/>
                </a:cxn>
                <a:cxn ang="0">
                  <a:pos x="130" y="350"/>
                </a:cxn>
                <a:cxn ang="0">
                  <a:pos x="128" y="301"/>
                </a:cxn>
                <a:cxn ang="0">
                  <a:pos x="126" y="251"/>
                </a:cxn>
                <a:cxn ang="0">
                  <a:pos x="123" y="213"/>
                </a:cxn>
                <a:cxn ang="0">
                  <a:pos x="95" y="187"/>
                </a:cxn>
                <a:cxn ang="0">
                  <a:pos x="73" y="156"/>
                </a:cxn>
                <a:cxn ang="0">
                  <a:pos x="90" y="135"/>
                </a:cxn>
                <a:cxn ang="0">
                  <a:pos x="81" y="118"/>
                </a:cxn>
                <a:cxn ang="0">
                  <a:pos x="45" y="107"/>
                </a:cxn>
                <a:cxn ang="0">
                  <a:pos x="33" y="81"/>
                </a:cxn>
                <a:cxn ang="0">
                  <a:pos x="12" y="62"/>
                </a:cxn>
                <a:cxn ang="0">
                  <a:pos x="0" y="31"/>
                </a:cxn>
                <a:cxn ang="0">
                  <a:pos x="73" y="26"/>
                </a:cxn>
                <a:cxn ang="0">
                  <a:pos x="147" y="21"/>
                </a:cxn>
                <a:cxn ang="0">
                  <a:pos x="220" y="17"/>
                </a:cxn>
                <a:cxn ang="0">
                  <a:pos x="291" y="9"/>
                </a:cxn>
                <a:cxn ang="0">
                  <a:pos x="364" y="2"/>
                </a:cxn>
                <a:cxn ang="0">
                  <a:pos x="400" y="9"/>
                </a:cxn>
                <a:cxn ang="0">
                  <a:pos x="412" y="21"/>
                </a:cxn>
                <a:cxn ang="0">
                  <a:pos x="416" y="64"/>
                </a:cxn>
              </a:cxnLst>
              <a:rect l="0" t="0" r="r" b="b"/>
              <a:pathLst>
                <a:path w="698" h="571">
                  <a:moveTo>
                    <a:pt x="424" y="83"/>
                  </a:moveTo>
                  <a:lnTo>
                    <a:pt x="428" y="97"/>
                  </a:lnTo>
                  <a:lnTo>
                    <a:pt x="433" y="107"/>
                  </a:lnTo>
                  <a:lnTo>
                    <a:pt x="452" y="123"/>
                  </a:lnTo>
                  <a:lnTo>
                    <a:pt x="483" y="147"/>
                  </a:lnTo>
                  <a:lnTo>
                    <a:pt x="504" y="170"/>
                  </a:lnTo>
                  <a:lnTo>
                    <a:pt x="513" y="194"/>
                  </a:lnTo>
                  <a:lnTo>
                    <a:pt x="523" y="204"/>
                  </a:lnTo>
                  <a:lnTo>
                    <a:pt x="532" y="199"/>
                  </a:lnTo>
                  <a:lnTo>
                    <a:pt x="544" y="199"/>
                  </a:lnTo>
                  <a:lnTo>
                    <a:pt x="558" y="201"/>
                  </a:lnTo>
                  <a:lnTo>
                    <a:pt x="565" y="206"/>
                  </a:lnTo>
                  <a:lnTo>
                    <a:pt x="568" y="206"/>
                  </a:lnTo>
                  <a:lnTo>
                    <a:pt x="568" y="208"/>
                  </a:lnTo>
                  <a:lnTo>
                    <a:pt x="568" y="211"/>
                  </a:lnTo>
                  <a:lnTo>
                    <a:pt x="568" y="215"/>
                  </a:lnTo>
                  <a:lnTo>
                    <a:pt x="556" y="258"/>
                  </a:lnTo>
                  <a:lnTo>
                    <a:pt x="551" y="277"/>
                  </a:lnTo>
                  <a:lnTo>
                    <a:pt x="554" y="284"/>
                  </a:lnTo>
                  <a:lnTo>
                    <a:pt x="561" y="294"/>
                  </a:lnTo>
                  <a:lnTo>
                    <a:pt x="575" y="305"/>
                  </a:lnTo>
                  <a:lnTo>
                    <a:pt x="587" y="313"/>
                  </a:lnTo>
                  <a:lnTo>
                    <a:pt x="596" y="317"/>
                  </a:lnTo>
                  <a:lnTo>
                    <a:pt x="613" y="324"/>
                  </a:lnTo>
                  <a:lnTo>
                    <a:pt x="634" y="341"/>
                  </a:lnTo>
                  <a:lnTo>
                    <a:pt x="646" y="350"/>
                  </a:lnTo>
                  <a:lnTo>
                    <a:pt x="646" y="360"/>
                  </a:lnTo>
                  <a:lnTo>
                    <a:pt x="651" y="369"/>
                  </a:lnTo>
                  <a:lnTo>
                    <a:pt x="655" y="376"/>
                  </a:lnTo>
                  <a:lnTo>
                    <a:pt x="655" y="386"/>
                  </a:lnTo>
                  <a:lnTo>
                    <a:pt x="653" y="395"/>
                  </a:lnTo>
                  <a:lnTo>
                    <a:pt x="655" y="405"/>
                  </a:lnTo>
                  <a:lnTo>
                    <a:pt x="665" y="419"/>
                  </a:lnTo>
                  <a:lnTo>
                    <a:pt x="672" y="426"/>
                  </a:lnTo>
                  <a:lnTo>
                    <a:pt x="677" y="429"/>
                  </a:lnTo>
                  <a:lnTo>
                    <a:pt x="679" y="429"/>
                  </a:lnTo>
                  <a:lnTo>
                    <a:pt x="679" y="426"/>
                  </a:lnTo>
                  <a:lnTo>
                    <a:pt x="677" y="426"/>
                  </a:lnTo>
                  <a:lnTo>
                    <a:pt x="677" y="424"/>
                  </a:lnTo>
                  <a:lnTo>
                    <a:pt x="677" y="421"/>
                  </a:lnTo>
                  <a:lnTo>
                    <a:pt x="679" y="419"/>
                  </a:lnTo>
                  <a:lnTo>
                    <a:pt x="679" y="419"/>
                  </a:lnTo>
                  <a:lnTo>
                    <a:pt x="684" y="421"/>
                  </a:lnTo>
                  <a:lnTo>
                    <a:pt x="693" y="429"/>
                  </a:lnTo>
                  <a:lnTo>
                    <a:pt x="698" y="438"/>
                  </a:lnTo>
                  <a:lnTo>
                    <a:pt x="698" y="452"/>
                  </a:lnTo>
                  <a:lnTo>
                    <a:pt x="696" y="464"/>
                  </a:lnTo>
                  <a:lnTo>
                    <a:pt x="693" y="476"/>
                  </a:lnTo>
                  <a:lnTo>
                    <a:pt x="688" y="481"/>
                  </a:lnTo>
                  <a:lnTo>
                    <a:pt x="686" y="481"/>
                  </a:lnTo>
                  <a:lnTo>
                    <a:pt x="681" y="478"/>
                  </a:lnTo>
                  <a:lnTo>
                    <a:pt x="679" y="481"/>
                  </a:lnTo>
                  <a:lnTo>
                    <a:pt x="674" y="483"/>
                  </a:lnTo>
                  <a:lnTo>
                    <a:pt x="670" y="495"/>
                  </a:lnTo>
                  <a:lnTo>
                    <a:pt x="670" y="495"/>
                  </a:lnTo>
                  <a:lnTo>
                    <a:pt x="667" y="497"/>
                  </a:lnTo>
                  <a:lnTo>
                    <a:pt x="667" y="495"/>
                  </a:lnTo>
                  <a:lnTo>
                    <a:pt x="667" y="495"/>
                  </a:lnTo>
                  <a:lnTo>
                    <a:pt x="665" y="492"/>
                  </a:lnTo>
                  <a:lnTo>
                    <a:pt x="662" y="490"/>
                  </a:lnTo>
                  <a:lnTo>
                    <a:pt x="660" y="490"/>
                  </a:lnTo>
                  <a:lnTo>
                    <a:pt x="660" y="490"/>
                  </a:lnTo>
                  <a:lnTo>
                    <a:pt x="658" y="492"/>
                  </a:lnTo>
                  <a:lnTo>
                    <a:pt x="658" y="495"/>
                  </a:lnTo>
                  <a:lnTo>
                    <a:pt x="660" y="497"/>
                  </a:lnTo>
                  <a:lnTo>
                    <a:pt x="662" y="507"/>
                  </a:lnTo>
                  <a:lnTo>
                    <a:pt x="660" y="514"/>
                  </a:lnTo>
                  <a:lnTo>
                    <a:pt x="655" y="516"/>
                  </a:lnTo>
                  <a:lnTo>
                    <a:pt x="655" y="521"/>
                  </a:lnTo>
                  <a:lnTo>
                    <a:pt x="660" y="523"/>
                  </a:lnTo>
                  <a:lnTo>
                    <a:pt x="660" y="526"/>
                  </a:lnTo>
                  <a:lnTo>
                    <a:pt x="658" y="528"/>
                  </a:lnTo>
                  <a:lnTo>
                    <a:pt x="655" y="528"/>
                  </a:lnTo>
                  <a:lnTo>
                    <a:pt x="653" y="530"/>
                  </a:lnTo>
                  <a:lnTo>
                    <a:pt x="651" y="533"/>
                  </a:lnTo>
                  <a:lnTo>
                    <a:pt x="655" y="540"/>
                  </a:lnTo>
                  <a:lnTo>
                    <a:pt x="655" y="547"/>
                  </a:lnTo>
                  <a:lnTo>
                    <a:pt x="651" y="559"/>
                  </a:lnTo>
                  <a:lnTo>
                    <a:pt x="651" y="561"/>
                  </a:lnTo>
                  <a:lnTo>
                    <a:pt x="632" y="563"/>
                  </a:lnTo>
                  <a:lnTo>
                    <a:pt x="615" y="566"/>
                  </a:lnTo>
                  <a:lnTo>
                    <a:pt x="599" y="568"/>
                  </a:lnTo>
                  <a:lnTo>
                    <a:pt x="582" y="571"/>
                  </a:lnTo>
                  <a:lnTo>
                    <a:pt x="589" y="556"/>
                  </a:lnTo>
                  <a:lnTo>
                    <a:pt x="594" y="552"/>
                  </a:lnTo>
                  <a:lnTo>
                    <a:pt x="596" y="545"/>
                  </a:lnTo>
                  <a:lnTo>
                    <a:pt x="603" y="540"/>
                  </a:lnTo>
                  <a:lnTo>
                    <a:pt x="608" y="528"/>
                  </a:lnTo>
                  <a:lnTo>
                    <a:pt x="610" y="523"/>
                  </a:lnTo>
                  <a:lnTo>
                    <a:pt x="608" y="518"/>
                  </a:lnTo>
                  <a:lnTo>
                    <a:pt x="603" y="514"/>
                  </a:lnTo>
                  <a:lnTo>
                    <a:pt x="599" y="504"/>
                  </a:lnTo>
                  <a:lnTo>
                    <a:pt x="570" y="507"/>
                  </a:lnTo>
                  <a:lnTo>
                    <a:pt x="542" y="511"/>
                  </a:lnTo>
                  <a:lnTo>
                    <a:pt x="513" y="514"/>
                  </a:lnTo>
                  <a:lnTo>
                    <a:pt x="485" y="516"/>
                  </a:lnTo>
                  <a:lnTo>
                    <a:pt x="457" y="518"/>
                  </a:lnTo>
                  <a:lnTo>
                    <a:pt x="428" y="523"/>
                  </a:lnTo>
                  <a:lnTo>
                    <a:pt x="400" y="526"/>
                  </a:lnTo>
                  <a:lnTo>
                    <a:pt x="372" y="528"/>
                  </a:lnTo>
                  <a:lnTo>
                    <a:pt x="343" y="530"/>
                  </a:lnTo>
                  <a:lnTo>
                    <a:pt x="315" y="533"/>
                  </a:lnTo>
                  <a:lnTo>
                    <a:pt x="286" y="535"/>
                  </a:lnTo>
                  <a:lnTo>
                    <a:pt x="258" y="537"/>
                  </a:lnTo>
                  <a:lnTo>
                    <a:pt x="230" y="540"/>
                  </a:lnTo>
                  <a:lnTo>
                    <a:pt x="199" y="542"/>
                  </a:lnTo>
                  <a:lnTo>
                    <a:pt x="170" y="545"/>
                  </a:lnTo>
                  <a:lnTo>
                    <a:pt x="142" y="545"/>
                  </a:lnTo>
                  <a:lnTo>
                    <a:pt x="142" y="530"/>
                  </a:lnTo>
                  <a:lnTo>
                    <a:pt x="142" y="514"/>
                  </a:lnTo>
                  <a:lnTo>
                    <a:pt x="140" y="497"/>
                  </a:lnTo>
                  <a:lnTo>
                    <a:pt x="140" y="483"/>
                  </a:lnTo>
                  <a:lnTo>
                    <a:pt x="137" y="466"/>
                  </a:lnTo>
                  <a:lnTo>
                    <a:pt x="137" y="450"/>
                  </a:lnTo>
                  <a:lnTo>
                    <a:pt x="137" y="433"/>
                  </a:lnTo>
                  <a:lnTo>
                    <a:pt x="135" y="417"/>
                  </a:lnTo>
                  <a:lnTo>
                    <a:pt x="135" y="400"/>
                  </a:lnTo>
                  <a:lnTo>
                    <a:pt x="133" y="384"/>
                  </a:lnTo>
                  <a:lnTo>
                    <a:pt x="133" y="367"/>
                  </a:lnTo>
                  <a:lnTo>
                    <a:pt x="130" y="350"/>
                  </a:lnTo>
                  <a:lnTo>
                    <a:pt x="130" y="334"/>
                  </a:lnTo>
                  <a:lnTo>
                    <a:pt x="128" y="317"/>
                  </a:lnTo>
                  <a:lnTo>
                    <a:pt x="128" y="301"/>
                  </a:lnTo>
                  <a:lnTo>
                    <a:pt x="128" y="284"/>
                  </a:lnTo>
                  <a:lnTo>
                    <a:pt x="126" y="268"/>
                  </a:lnTo>
                  <a:lnTo>
                    <a:pt x="126" y="251"/>
                  </a:lnTo>
                  <a:lnTo>
                    <a:pt x="123" y="234"/>
                  </a:lnTo>
                  <a:lnTo>
                    <a:pt x="123" y="218"/>
                  </a:lnTo>
                  <a:lnTo>
                    <a:pt x="123" y="213"/>
                  </a:lnTo>
                  <a:lnTo>
                    <a:pt x="107" y="204"/>
                  </a:lnTo>
                  <a:lnTo>
                    <a:pt x="100" y="197"/>
                  </a:lnTo>
                  <a:lnTo>
                    <a:pt x="95" y="187"/>
                  </a:lnTo>
                  <a:lnTo>
                    <a:pt x="88" y="175"/>
                  </a:lnTo>
                  <a:lnTo>
                    <a:pt x="76" y="166"/>
                  </a:lnTo>
                  <a:lnTo>
                    <a:pt x="73" y="156"/>
                  </a:lnTo>
                  <a:lnTo>
                    <a:pt x="81" y="142"/>
                  </a:lnTo>
                  <a:lnTo>
                    <a:pt x="85" y="137"/>
                  </a:lnTo>
                  <a:lnTo>
                    <a:pt x="90" y="135"/>
                  </a:lnTo>
                  <a:lnTo>
                    <a:pt x="90" y="130"/>
                  </a:lnTo>
                  <a:lnTo>
                    <a:pt x="88" y="121"/>
                  </a:lnTo>
                  <a:lnTo>
                    <a:pt x="81" y="118"/>
                  </a:lnTo>
                  <a:lnTo>
                    <a:pt x="73" y="121"/>
                  </a:lnTo>
                  <a:lnTo>
                    <a:pt x="69" y="121"/>
                  </a:lnTo>
                  <a:lnTo>
                    <a:pt x="45" y="107"/>
                  </a:lnTo>
                  <a:lnTo>
                    <a:pt x="43" y="104"/>
                  </a:lnTo>
                  <a:lnTo>
                    <a:pt x="36" y="95"/>
                  </a:lnTo>
                  <a:lnTo>
                    <a:pt x="33" y="81"/>
                  </a:lnTo>
                  <a:lnTo>
                    <a:pt x="26" y="73"/>
                  </a:lnTo>
                  <a:lnTo>
                    <a:pt x="19" y="69"/>
                  </a:lnTo>
                  <a:lnTo>
                    <a:pt x="12" y="62"/>
                  </a:lnTo>
                  <a:lnTo>
                    <a:pt x="10" y="47"/>
                  </a:lnTo>
                  <a:lnTo>
                    <a:pt x="3" y="36"/>
                  </a:lnTo>
                  <a:lnTo>
                    <a:pt x="0" y="31"/>
                  </a:lnTo>
                  <a:lnTo>
                    <a:pt x="24" y="31"/>
                  </a:lnTo>
                  <a:lnTo>
                    <a:pt x="50" y="28"/>
                  </a:lnTo>
                  <a:lnTo>
                    <a:pt x="73" y="26"/>
                  </a:lnTo>
                  <a:lnTo>
                    <a:pt x="97" y="26"/>
                  </a:lnTo>
                  <a:lnTo>
                    <a:pt x="123" y="24"/>
                  </a:lnTo>
                  <a:lnTo>
                    <a:pt x="147" y="21"/>
                  </a:lnTo>
                  <a:lnTo>
                    <a:pt x="170" y="19"/>
                  </a:lnTo>
                  <a:lnTo>
                    <a:pt x="194" y="17"/>
                  </a:lnTo>
                  <a:lnTo>
                    <a:pt x="220" y="17"/>
                  </a:lnTo>
                  <a:lnTo>
                    <a:pt x="244" y="14"/>
                  </a:lnTo>
                  <a:lnTo>
                    <a:pt x="267" y="12"/>
                  </a:lnTo>
                  <a:lnTo>
                    <a:pt x="291" y="9"/>
                  </a:lnTo>
                  <a:lnTo>
                    <a:pt x="317" y="7"/>
                  </a:lnTo>
                  <a:lnTo>
                    <a:pt x="341" y="5"/>
                  </a:lnTo>
                  <a:lnTo>
                    <a:pt x="364" y="2"/>
                  </a:lnTo>
                  <a:lnTo>
                    <a:pt x="388" y="0"/>
                  </a:lnTo>
                  <a:lnTo>
                    <a:pt x="395" y="7"/>
                  </a:lnTo>
                  <a:lnTo>
                    <a:pt x="400" y="9"/>
                  </a:lnTo>
                  <a:lnTo>
                    <a:pt x="402" y="12"/>
                  </a:lnTo>
                  <a:lnTo>
                    <a:pt x="409" y="17"/>
                  </a:lnTo>
                  <a:lnTo>
                    <a:pt x="412" y="21"/>
                  </a:lnTo>
                  <a:lnTo>
                    <a:pt x="419" y="26"/>
                  </a:lnTo>
                  <a:lnTo>
                    <a:pt x="416" y="47"/>
                  </a:lnTo>
                  <a:lnTo>
                    <a:pt x="416" y="64"/>
                  </a:lnTo>
                  <a:lnTo>
                    <a:pt x="424" y="83"/>
                  </a:lnTo>
                  <a:close/>
                </a:path>
              </a:pathLst>
            </a:custGeom>
            <a:solidFill>
              <a:schemeClr val="tx2">
                <a:lumMod val="50000"/>
                <a:lumOff val="5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82" name="Freeform 21">
              <a:extLst>
                <a:ext uri="{FF2B5EF4-FFF2-40B4-BE49-F238E27FC236}">
                  <a16:creationId xmlns:a16="http://schemas.microsoft.com/office/drawing/2014/main" id="{F8B375D5-4DD9-3116-2D97-5CD510DC719C}"/>
                </a:ext>
              </a:extLst>
            </p:cNvPr>
            <p:cNvSpPr>
              <a:spLocks/>
            </p:cNvSpPr>
            <p:nvPr/>
          </p:nvSpPr>
          <p:spPr bwMode="auto">
            <a:xfrm>
              <a:off x="1981200" y="1157288"/>
              <a:ext cx="1614488" cy="1011237"/>
            </a:xfrm>
            <a:custGeom>
              <a:avLst/>
              <a:gdLst/>
              <a:ahLst/>
              <a:cxnLst>
                <a:cxn ang="0">
                  <a:pos x="1001" y="464"/>
                </a:cxn>
                <a:cxn ang="0">
                  <a:pos x="996" y="573"/>
                </a:cxn>
                <a:cxn ang="0">
                  <a:pos x="993" y="632"/>
                </a:cxn>
                <a:cxn ang="0">
                  <a:pos x="991" y="632"/>
                </a:cxn>
                <a:cxn ang="0">
                  <a:pos x="951" y="630"/>
                </a:cxn>
                <a:cxn ang="0">
                  <a:pos x="873" y="625"/>
                </a:cxn>
                <a:cxn ang="0">
                  <a:pos x="795" y="620"/>
                </a:cxn>
                <a:cxn ang="0">
                  <a:pos x="717" y="613"/>
                </a:cxn>
                <a:cxn ang="0">
                  <a:pos x="636" y="606"/>
                </a:cxn>
                <a:cxn ang="0">
                  <a:pos x="558" y="599"/>
                </a:cxn>
                <a:cxn ang="0">
                  <a:pos x="480" y="589"/>
                </a:cxn>
                <a:cxn ang="0">
                  <a:pos x="402" y="580"/>
                </a:cxn>
                <a:cxn ang="0">
                  <a:pos x="360" y="606"/>
                </a:cxn>
                <a:cxn ang="0">
                  <a:pos x="345" y="630"/>
                </a:cxn>
                <a:cxn ang="0">
                  <a:pos x="334" y="604"/>
                </a:cxn>
                <a:cxn ang="0">
                  <a:pos x="322" y="611"/>
                </a:cxn>
                <a:cxn ang="0">
                  <a:pos x="317" y="625"/>
                </a:cxn>
                <a:cxn ang="0">
                  <a:pos x="282" y="620"/>
                </a:cxn>
                <a:cxn ang="0">
                  <a:pos x="241" y="616"/>
                </a:cxn>
                <a:cxn ang="0">
                  <a:pos x="213" y="616"/>
                </a:cxn>
                <a:cxn ang="0">
                  <a:pos x="196" y="625"/>
                </a:cxn>
                <a:cxn ang="0">
                  <a:pos x="182" y="618"/>
                </a:cxn>
                <a:cxn ang="0">
                  <a:pos x="177" y="589"/>
                </a:cxn>
                <a:cxn ang="0">
                  <a:pos x="166" y="568"/>
                </a:cxn>
                <a:cxn ang="0">
                  <a:pos x="149" y="554"/>
                </a:cxn>
                <a:cxn ang="0">
                  <a:pos x="151" y="533"/>
                </a:cxn>
                <a:cxn ang="0">
                  <a:pos x="135" y="500"/>
                </a:cxn>
                <a:cxn ang="0">
                  <a:pos x="133" y="469"/>
                </a:cxn>
                <a:cxn ang="0">
                  <a:pos x="128" y="455"/>
                </a:cxn>
                <a:cxn ang="0">
                  <a:pos x="118" y="447"/>
                </a:cxn>
                <a:cxn ang="0">
                  <a:pos x="92" y="466"/>
                </a:cxn>
                <a:cxn ang="0">
                  <a:pos x="76" y="457"/>
                </a:cxn>
                <a:cxn ang="0">
                  <a:pos x="73" y="440"/>
                </a:cxn>
                <a:cxn ang="0">
                  <a:pos x="88" y="417"/>
                </a:cxn>
                <a:cxn ang="0">
                  <a:pos x="83" y="395"/>
                </a:cxn>
                <a:cxn ang="0">
                  <a:pos x="92" y="367"/>
                </a:cxn>
                <a:cxn ang="0">
                  <a:pos x="107" y="334"/>
                </a:cxn>
                <a:cxn ang="0">
                  <a:pos x="109" y="317"/>
                </a:cxn>
                <a:cxn ang="0">
                  <a:pos x="88" y="315"/>
                </a:cxn>
                <a:cxn ang="0">
                  <a:pos x="83" y="303"/>
                </a:cxn>
                <a:cxn ang="0">
                  <a:pos x="76" y="298"/>
                </a:cxn>
                <a:cxn ang="0">
                  <a:pos x="52" y="253"/>
                </a:cxn>
                <a:cxn ang="0">
                  <a:pos x="21" y="208"/>
                </a:cxn>
                <a:cxn ang="0">
                  <a:pos x="14" y="196"/>
                </a:cxn>
                <a:cxn ang="0">
                  <a:pos x="19" y="178"/>
                </a:cxn>
                <a:cxn ang="0">
                  <a:pos x="10" y="147"/>
                </a:cxn>
                <a:cxn ang="0">
                  <a:pos x="12" y="62"/>
                </a:cxn>
                <a:cxn ang="0">
                  <a:pos x="76" y="9"/>
                </a:cxn>
                <a:cxn ang="0">
                  <a:pos x="187" y="31"/>
                </a:cxn>
                <a:cxn ang="0">
                  <a:pos x="319" y="52"/>
                </a:cxn>
                <a:cxn ang="0">
                  <a:pos x="459" y="73"/>
                </a:cxn>
                <a:cxn ang="0">
                  <a:pos x="565" y="88"/>
                </a:cxn>
                <a:cxn ang="0">
                  <a:pos x="707" y="102"/>
                </a:cxn>
                <a:cxn ang="0">
                  <a:pos x="849" y="114"/>
                </a:cxn>
                <a:cxn ang="0">
                  <a:pos x="991" y="123"/>
                </a:cxn>
                <a:cxn ang="0">
                  <a:pos x="1015" y="199"/>
                </a:cxn>
                <a:cxn ang="0">
                  <a:pos x="1010" y="296"/>
                </a:cxn>
                <a:cxn ang="0">
                  <a:pos x="1005" y="393"/>
                </a:cxn>
              </a:cxnLst>
              <a:rect l="0" t="0" r="r" b="b"/>
              <a:pathLst>
                <a:path w="1017" h="637">
                  <a:moveTo>
                    <a:pt x="1005" y="393"/>
                  </a:moveTo>
                  <a:lnTo>
                    <a:pt x="1003" y="417"/>
                  </a:lnTo>
                  <a:lnTo>
                    <a:pt x="1003" y="440"/>
                  </a:lnTo>
                  <a:lnTo>
                    <a:pt x="1001" y="464"/>
                  </a:lnTo>
                  <a:lnTo>
                    <a:pt x="1001" y="488"/>
                  </a:lnTo>
                  <a:lnTo>
                    <a:pt x="998" y="514"/>
                  </a:lnTo>
                  <a:lnTo>
                    <a:pt x="998" y="542"/>
                  </a:lnTo>
                  <a:lnTo>
                    <a:pt x="996" y="573"/>
                  </a:lnTo>
                  <a:lnTo>
                    <a:pt x="996" y="601"/>
                  </a:lnTo>
                  <a:lnTo>
                    <a:pt x="993" y="632"/>
                  </a:lnTo>
                  <a:lnTo>
                    <a:pt x="993" y="632"/>
                  </a:lnTo>
                  <a:lnTo>
                    <a:pt x="993" y="632"/>
                  </a:lnTo>
                  <a:lnTo>
                    <a:pt x="993" y="632"/>
                  </a:lnTo>
                  <a:lnTo>
                    <a:pt x="993" y="632"/>
                  </a:lnTo>
                  <a:lnTo>
                    <a:pt x="993" y="632"/>
                  </a:lnTo>
                  <a:lnTo>
                    <a:pt x="991" y="632"/>
                  </a:lnTo>
                  <a:lnTo>
                    <a:pt x="991" y="632"/>
                  </a:lnTo>
                  <a:lnTo>
                    <a:pt x="991" y="632"/>
                  </a:lnTo>
                  <a:lnTo>
                    <a:pt x="972" y="632"/>
                  </a:lnTo>
                  <a:lnTo>
                    <a:pt x="951" y="630"/>
                  </a:lnTo>
                  <a:lnTo>
                    <a:pt x="932" y="630"/>
                  </a:lnTo>
                  <a:lnTo>
                    <a:pt x="913" y="627"/>
                  </a:lnTo>
                  <a:lnTo>
                    <a:pt x="892" y="627"/>
                  </a:lnTo>
                  <a:lnTo>
                    <a:pt x="873" y="625"/>
                  </a:lnTo>
                  <a:lnTo>
                    <a:pt x="854" y="625"/>
                  </a:lnTo>
                  <a:lnTo>
                    <a:pt x="833" y="623"/>
                  </a:lnTo>
                  <a:lnTo>
                    <a:pt x="814" y="623"/>
                  </a:lnTo>
                  <a:lnTo>
                    <a:pt x="795" y="620"/>
                  </a:lnTo>
                  <a:lnTo>
                    <a:pt x="774" y="618"/>
                  </a:lnTo>
                  <a:lnTo>
                    <a:pt x="755" y="618"/>
                  </a:lnTo>
                  <a:lnTo>
                    <a:pt x="736" y="616"/>
                  </a:lnTo>
                  <a:lnTo>
                    <a:pt x="717" y="613"/>
                  </a:lnTo>
                  <a:lnTo>
                    <a:pt x="695" y="613"/>
                  </a:lnTo>
                  <a:lnTo>
                    <a:pt x="677" y="611"/>
                  </a:lnTo>
                  <a:lnTo>
                    <a:pt x="658" y="608"/>
                  </a:lnTo>
                  <a:lnTo>
                    <a:pt x="636" y="606"/>
                  </a:lnTo>
                  <a:lnTo>
                    <a:pt x="617" y="604"/>
                  </a:lnTo>
                  <a:lnTo>
                    <a:pt x="598" y="601"/>
                  </a:lnTo>
                  <a:lnTo>
                    <a:pt x="580" y="601"/>
                  </a:lnTo>
                  <a:lnTo>
                    <a:pt x="558" y="599"/>
                  </a:lnTo>
                  <a:lnTo>
                    <a:pt x="539" y="597"/>
                  </a:lnTo>
                  <a:lnTo>
                    <a:pt x="520" y="594"/>
                  </a:lnTo>
                  <a:lnTo>
                    <a:pt x="502" y="592"/>
                  </a:lnTo>
                  <a:lnTo>
                    <a:pt x="480" y="589"/>
                  </a:lnTo>
                  <a:lnTo>
                    <a:pt x="461" y="587"/>
                  </a:lnTo>
                  <a:lnTo>
                    <a:pt x="442" y="585"/>
                  </a:lnTo>
                  <a:lnTo>
                    <a:pt x="421" y="582"/>
                  </a:lnTo>
                  <a:lnTo>
                    <a:pt x="402" y="580"/>
                  </a:lnTo>
                  <a:lnTo>
                    <a:pt x="383" y="578"/>
                  </a:lnTo>
                  <a:lnTo>
                    <a:pt x="364" y="573"/>
                  </a:lnTo>
                  <a:lnTo>
                    <a:pt x="362" y="589"/>
                  </a:lnTo>
                  <a:lnTo>
                    <a:pt x="360" y="606"/>
                  </a:lnTo>
                  <a:lnTo>
                    <a:pt x="357" y="623"/>
                  </a:lnTo>
                  <a:lnTo>
                    <a:pt x="355" y="637"/>
                  </a:lnTo>
                  <a:lnTo>
                    <a:pt x="350" y="634"/>
                  </a:lnTo>
                  <a:lnTo>
                    <a:pt x="345" y="630"/>
                  </a:lnTo>
                  <a:lnTo>
                    <a:pt x="343" y="625"/>
                  </a:lnTo>
                  <a:lnTo>
                    <a:pt x="338" y="611"/>
                  </a:lnTo>
                  <a:lnTo>
                    <a:pt x="336" y="606"/>
                  </a:lnTo>
                  <a:lnTo>
                    <a:pt x="334" y="604"/>
                  </a:lnTo>
                  <a:lnTo>
                    <a:pt x="331" y="601"/>
                  </a:lnTo>
                  <a:lnTo>
                    <a:pt x="326" y="604"/>
                  </a:lnTo>
                  <a:lnTo>
                    <a:pt x="324" y="606"/>
                  </a:lnTo>
                  <a:lnTo>
                    <a:pt x="322" y="611"/>
                  </a:lnTo>
                  <a:lnTo>
                    <a:pt x="317" y="616"/>
                  </a:lnTo>
                  <a:lnTo>
                    <a:pt x="317" y="620"/>
                  </a:lnTo>
                  <a:lnTo>
                    <a:pt x="319" y="625"/>
                  </a:lnTo>
                  <a:lnTo>
                    <a:pt x="317" y="625"/>
                  </a:lnTo>
                  <a:lnTo>
                    <a:pt x="315" y="625"/>
                  </a:lnTo>
                  <a:lnTo>
                    <a:pt x="303" y="623"/>
                  </a:lnTo>
                  <a:lnTo>
                    <a:pt x="289" y="623"/>
                  </a:lnTo>
                  <a:lnTo>
                    <a:pt x="282" y="620"/>
                  </a:lnTo>
                  <a:lnTo>
                    <a:pt x="265" y="618"/>
                  </a:lnTo>
                  <a:lnTo>
                    <a:pt x="251" y="616"/>
                  </a:lnTo>
                  <a:lnTo>
                    <a:pt x="246" y="616"/>
                  </a:lnTo>
                  <a:lnTo>
                    <a:pt x="241" y="616"/>
                  </a:lnTo>
                  <a:lnTo>
                    <a:pt x="237" y="623"/>
                  </a:lnTo>
                  <a:lnTo>
                    <a:pt x="237" y="625"/>
                  </a:lnTo>
                  <a:lnTo>
                    <a:pt x="234" y="625"/>
                  </a:lnTo>
                  <a:lnTo>
                    <a:pt x="213" y="616"/>
                  </a:lnTo>
                  <a:lnTo>
                    <a:pt x="206" y="616"/>
                  </a:lnTo>
                  <a:lnTo>
                    <a:pt x="199" y="618"/>
                  </a:lnTo>
                  <a:lnTo>
                    <a:pt x="196" y="623"/>
                  </a:lnTo>
                  <a:lnTo>
                    <a:pt x="196" y="625"/>
                  </a:lnTo>
                  <a:lnTo>
                    <a:pt x="194" y="627"/>
                  </a:lnTo>
                  <a:lnTo>
                    <a:pt x="192" y="627"/>
                  </a:lnTo>
                  <a:lnTo>
                    <a:pt x="187" y="623"/>
                  </a:lnTo>
                  <a:lnTo>
                    <a:pt x="182" y="618"/>
                  </a:lnTo>
                  <a:lnTo>
                    <a:pt x="180" y="613"/>
                  </a:lnTo>
                  <a:lnTo>
                    <a:pt x="180" y="606"/>
                  </a:lnTo>
                  <a:lnTo>
                    <a:pt x="177" y="597"/>
                  </a:lnTo>
                  <a:lnTo>
                    <a:pt x="177" y="589"/>
                  </a:lnTo>
                  <a:lnTo>
                    <a:pt x="177" y="582"/>
                  </a:lnTo>
                  <a:lnTo>
                    <a:pt x="173" y="575"/>
                  </a:lnTo>
                  <a:lnTo>
                    <a:pt x="170" y="571"/>
                  </a:lnTo>
                  <a:lnTo>
                    <a:pt x="166" y="568"/>
                  </a:lnTo>
                  <a:lnTo>
                    <a:pt x="159" y="568"/>
                  </a:lnTo>
                  <a:lnTo>
                    <a:pt x="156" y="568"/>
                  </a:lnTo>
                  <a:lnTo>
                    <a:pt x="149" y="559"/>
                  </a:lnTo>
                  <a:lnTo>
                    <a:pt x="149" y="554"/>
                  </a:lnTo>
                  <a:lnTo>
                    <a:pt x="147" y="549"/>
                  </a:lnTo>
                  <a:lnTo>
                    <a:pt x="151" y="542"/>
                  </a:lnTo>
                  <a:lnTo>
                    <a:pt x="151" y="537"/>
                  </a:lnTo>
                  <a:lnTo>
                    <a:pt x="151" y="533"/>
                  </a:lnTo>
                  <a:lnTo>
                    <a:pt x="149" y="528"/>
                  </a:lnTo>
                  <a:lnTo>
                    <a:pt x="144" y="523"/>
                  </a:lnTo>
                  <a:lnTo>
                    <a:pt x="142" y="514"/>
                  </a:lnTo>
                  <a:lnTo>
                    <a:pt x="135" y="500"/>
                  </a:lnTo>
                  <a:lnTo>
                    <a:pt x="135" y="490"/>
                  </a:lnTo>
                  <a:lnTo>
                    <a:pt x="133" y="481"/>
                  </a:lnTo>
                  <a:lnTo>
                    <a:pt x="135" y="473"/>
                  </a:lnTo>
                  <a:lnTo>
                    <a:pt x="133" y="469"/>
                  </a:lnTo>
                  <a:lnTo>
                    <a:pt x="133" y="462"/>
                  </a:lnTo>
                  <a:lnTo>
                    <a:pt x="133" y="462"/>
                  </a:lnTo>
                  <a:lnTo>
                    <a:pt x="133" y="459"/>
                  </a:lnTo>
                  <a:lnTo>
                    <a:pt x="128" y="455"/>
                  </a:lnTo>
                  <a:lnTo>
                    <a:pt x="123" y="447"/>
                  </a:lnTo>
                  <a:lnTo>
                    <a:pt x="121" y="447"/>
                  </a:lnTo>
                  <a:lnTo>
                    <a:pt x="118" y="445"/>
                  </a:lnTo>
                  <a:lnTo>
                    <a:pt x="118" y="447"/>
                  </a:lnTo>
                  <a:lnTo>
                    <a:pt x="116" y="450"/>
                  </a:lnTo>
                  <a:lnTo>
                    <a:pt x="104" y="459"/>
                  </a:lnTo>
                  <a:lnTo>
                    <a:pt x="97" y="462"/>
                  </a:lnTo>
                  <a:lnTo>
                    <a:pt x="92" y="466"/>
                  </a:lnTo>
                  <a:lnTo>
                    <a:pt x="88" y="466"/>
                  </a:lnTo>
                  <a:lnTo>
                    <a:pt x="85" y="466"/>
                  </a:lnTo>
                  <a:lnTo>
                    <a:pt x="83" y="466"/>
                  </a:lnTo>
                  <a:lnTo>
                    <a:pt x="76" y="457"/>
                  </a:lnTo>
                  <a:lnTo>
                    <a:pt x="69" y="452"/>
                  </a:lnTo>
                  <a:lnTo>
                    <a:pt x="69" y="450"/>
                  </a:lnTo>
                  <a:lnTo>
                    <a:pt x="71" y="445"/>
                  </a:lnTo>
                  <a:lnTo>
                    <a:pt x="73" y="440"/>
                  </a:lnTo>
                  <a:lnTo>
                    <a:pt x="73" y="426"/>
                  </a:lnTo>
                  <a:lnTo>
                    <a:pt x="76" y="421"/>
                  </a:lnTo>
                  <a:lnTo>
                    <a:pt x="78" y="419"/>
                  </a:lnTo>
                  <a:lnTo>
                    <a:pt x="88" y="417"/>
                  </a:lnTo>
                  <a:lnTo>
                    <a:pt x="88" y="414"/>
                  </a:lnTo>
                  <a:lnTo>
                    <a:pt x="88" y="402"/>
                  </a:lnTo>
                  <a:lnTo>
                    <a:pt x="85" y="398"/>
                  </a:lnTo>
                  <a:lnTo>
                    <a:pt x="83" y="395"/>
                  </a:lnTo>
                  <a:lnTo>
                    <a:pt x="88" y="386"/>
                  </a:lnTo>
                  <a:lnTo>
                    <a:pt x="85" y="379"/>
                  </a:lnTo>
                  <a:lnTo>
                    <a:pt x="90" y="376"/>
                  </a:lnTo>
                  <a:lnTo>
                    <a:pt x="92" y="367"/>
                  </a:lnTo>
                  <a:lnTo>
                    <a:pt x="97" y="357"/>
                  </a:lnTo>
                  <a:lnTo>
                    <a:pt x="102" y="346"/>
                  </a:lnTo>
                  <a:lnTo>
                    <a:pt x="102" y="339"/>
                  </a:lnTo>
                  <a:lnTo>
                    <a:pt x="107" y="334"/>
                  </a:lnTo>
                  <a:lnTo>
                    <a:pt x="109" y="327"/>
                  </a:lnTo>
                  <a:lnTo>
                    <a:pt x="111" y="322"/>
                  </a:lnTo>
                  <a:lnTo>
                    <a:pt x="111" y="320"/>
                  </a:lnTo>
                  <a:lnTo>
                    <a:pt x="109" y="317"/>
                  </a:lnTo>
                  <a:lnTo>
                    <a:pt x="107" y="317"/>
                  </a:lnTo>
                  <a:lnTo>
                    <a:pt x="95" y="317"/>
                  </a:lnTo>
                  <a:lnTo>
                    <a:pt x="90" y="317"/>
                  </a:lnTo>
                  <a:lnTo>
                    <a:pt x="88" y="315"/>
                  </a:lnTo>
                  <a:lnTo>
                    <a:pt x="85" y="312"/>
                  </a:lnTo>
                  <a:lnTo>
                    <a:pt x="88" y="308"/>
                  </a:lnTo>
                  <a:lnTo>
                    <a:pt x="85" y="303"/>
                  </a:lnTo>
                  <a:lnTo>
                    <a:pt x="83" y="303"/>
                  </a:lnTo>
                  <a:lnTo>
                    <a:pt x="78" y="303"/>
                  </a:lnTo>
                  <a:lnTo>
                    <a:pt x="76" y="303"/>
                  </a:lnTo>
                  <a:lnTo>
                    <a:pt x="76" y="303"/>
                  </a:lnTo>
                  <a:lnTo>
                    <a:pt x="76" y="298"/>
                  </a:lnTo>
                  <a:lnTo>
                    <a:pt x="69" y="286"/>
                  </a:lnTo>
                  <a:lnTo>
                    <a:pt x="66" y="277"/>
                  </a:lnTo>
                  <a:lnTo>
                    <a:pt x="59" y="268"/>
                  </a:lnTo>
                  <a:lnTo>
                    <a:pt x="52" y="253"/>
                  </a:lnTo>
                  <a:lnTo>
                    <a:pt x="43" y="232"/>
                  </a:lnTo>
                  <a:lnTo>
                    <a:pt x="38" y="227"/>
                  </a:lnTo>
                  <a:lnTo>
                    <a:pt x="28" y="218"/>
                  </a:lnTo>
                  <a:lnTo>
                    <a:pt x="21" y="208"/>
                  </a:lnTo>
                  <a:lnTo>
                    <a:pt x="14" y="199"/>
                  </a:lnTo>
                  <a:lnTo>
                    <a:pt x="12" y="199"/>
                  </a:lnTo>
                  <a:lnTo>
                    <a:pt x="12" y="196"/>
                  </a:lnTo>
                  <a:lnTo>
                    <a:pt x="14" y="196"/>
                  </a:lnTo>
                  <a:lnTo>
                    <a:pt x="17" y="196"/>
                  </a:lnTo>
                  <a:lnTo>
                    <a:pt x="17" y="192"/>
                  </a:lnTo>
                  <a:lnTo>
                    <a:pt x="17" y="185"/>
                  </a:lnTo>
                  <a:lnTo>
                    <a:pt x="19" y="178"/>
                  </a:lnTo>
                  <a:lnTo>
                    <a:pt x="19" y="168"/>
                  </a:lnTo>
                  <a:lnTo>
                    <a:pt x="17" y="166"/>
                  </a:lnTo>
                  <a:lnTo>
                    <a:pt x="12" y="156"/>
                  </a:lnTo>
                  <a:lnTo>
                    <a:pt x="10" y="147"/>
                  </a:lnTo>
                  <a:lnTo>
                    <a:pt x="5" y="137"/>
                  </a:lnTo>
                  <a:lnTo>
                    <a:pt x="0" y="123"/>
                  </a:lnTo>
                  <a:lnTo>
                    <a:pt x="5" y="92"/>
                  </a:lnTo>
                  <a:lnTo>
                    <a:pt x="12" y="62"/>
                  </a:lnTo>
                  <a:lnTo>
                    <a:pt x="19" y="31"/>
                  </a:lnTo>
                  <a:lnTo>
                    <a:pt x="26" y="0"/>
                  </a:lnTo>
                  <a:lnTo>
                    <a:pt x="40" y="2"/>
                  </a:lnTo>
                  <a:lnTo>
                    <a:pt x="76" y="9"/>
                  </a:lnTo>
                  <a:lnTo>
                    <a:pt x="109" y="17"/>
                  </a:lnTo>
                  <a:lnTo>
                    <a:pt x="144" y="21"/>
                  </a:lnTo>
                  <a:lnTo>
                    <a:pt x="180" y="28"/>
                  </a:lnTo>
                  <a:lnTo>
                    <a:pt x="187" y="31"/>
                  </a:lnTo>
                  <a:lnTo>
                    <a:pt x="215" y="35"/>
                  </a:lnTo>
                  <a:lnTo>
                    <a:pt x="248" y="40"/>
                  </a:lnTo>
                  <a:lnTo>
                    <a:pt x="284" y="47"/>
                  </a:lnTo>
                  <a:lnTo>
                    <a:pt x="319" y="52"/>
                  </a:lnTo>
                  <a:lnTo>
                    <a:pt x="355" y="57"/>
                  </a:lnTo>
                  <a:lnTo>
                    <a:pt x="390" y="64"/>
                  </a:lnTo>
                  <a:lnTo>
                    <a:pt x="423" y="69"/>
                  </a:lnTo>
                  <a:lnTo>
                    <a:pt x="459" y="73"/>
                  </a:lnTo>
                  <a:lnTo>
                    <a:pt x="494" y="78"/>
                  </a:lnTo>
                  <a:lnTo>
                    <a:pt x="520" y="80"/>
                  </a:lnTo>
                  <a:lnTo>
                    <a:pt x="530" y="83"/>
                  </a:lnTo>
                  <a:lnTo>
                    <a:pt x="565" y="88"/>
                  </a:lnTo>
                  <a:lnTo>
                    <a:pt x="601" y="90"/>
                  </a:lnTo>
                  <a:lnTo>
                    <a:pt x="636" y="95"/>
                  </a:lnTo>
                  <a:lnTo>
                    <a:pt x="672" y="99"/>
                  </a:lnTo>
                  <a:lnTo>
                    <a:pt x="707" y="102"/>
                  </a:lnTo>
                  <a:lnTo>
                    <a:pt x="743" y="107"/>
                  </a:lnTo>
                  <a:lnTo>
                    <a:pt x="778" y="109"/>
                  </a:lnTo>
                  <a:lnTo>
                    <a:pt x="814" y="111"/>
                  </a:lnTo>
                  <a:lnTo>
                    <a:pt x="849" y="114"/>
                  </a:lnTo>
                  <a:lnTo>
                    <a:pt x="885" y="116"/>
                  </a:lnTo>
                  <a:lnTo>
                    <a:pt x="920" y="118"/>
                  </a:lnTo>
                  <a:lnTo>
                    <a:pt x="956" y="121"/>
                  </a:lnTo>
                  <a:lnTo>
                    <a:pt x="991" y="123"/>
                  </a:lnTo>
                  <a:lnTo>
                    <a:pt x="1017" y="125"/>
                  </a:lnTo>
                  <a:lnTo>
                    <a:pt x="1017" y="149"/>
                  </a:lnTo>
                  <a:lnTo>
                    <a:pt x="1015" y="173"/>
                  </a:lnTo>
                  <a:lnTo>
                    <a:pt x="1015" y="199"/>
                  </a:lnTo>
                  <a:lnTo>
                    <a:pt x="1012" y="223"/>
                  </a:lnTo>
                  <a:lnTo>
                    <a:pt x="1012" y="246"/>
                  </a:lnTo>
                  <a:lnTo>
                    <a:pt x="1010" y="270"/>
                  </a:lnTo>
                  <a:lnTo>
                    <a:pt x="1010" y="296"/>
                  </a:lnTo>
                  <a:lnTo>
                    <a:pt x="1008" y="320"/>
                  </a:lnTo>
                  <a:lnTo>
                    <a:pt x="1008" y="343"/>
                  </a:lnTo>
                  <a:lnTo>
                    <a:pt x="1005" y="367"/>
                  </a:lnTo>
                  <a:lnTo>
                    <a:pt x="1005" y="393"/>
                  </a:lnTo>
                  <a:close/>
                </a:path>
              </a:pathLst>
            </a:custGeom>
            <a:solidFill>
              <a:srgbClr val="92D05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583" name="Freeform 22">
              <a:extLst>
                <a:ext uri="{FF2B5EF4-FFF2-40B4-BE49-F238E27FC236}">
                  <a16:creationId xmlns:a16="http://schemas.microsoft.com/office/drawing/2014/main" id="{07255977-E729-530A-571A-B18F324631CC}"/>
                </a:ext>
              </a:extLst>
            </p:cNvPr>
            <p:cNvSpPr>
              <a:spLocks/>
            </p:cNvSpPr>
            <p:nvPr/>
          </p:nvSpPr>
          <p:spPr bwMode="auto">
            <a:xfrm>
              <a:off x="3565525" y="1355725"/>
              <a:ext cx="1047750" cy="628650"/>
            </a:xfrm>
            <a:custGeom>
              <a:avLst/>
              <a:gdLst/>
              <a:ahLst/>
              <a:cxnLst>
                <a:cxn ang="0">
                  <a:pos x="660" y="391"/>
                </a:cxn>
                <a:cxn ang="0">
                  <a:pos x="620" y="391"/>
                </a:cxn>
                <a:cxn ang="0">
                  <a:pos x="577" y="393"/>
                </a:cxn>
                <a:cxn ang="0">
                  <a:pos x="537" y="396"/>
                </a:cxn>
                <a:cxn ang="0">
                  <a:pos x="495" y="396"/>
                </a:cxn>
                <a:cxn ang="0">
                  <a:pos x="454" y="396"/>
                </a:cxn>
                <a:cxn ang="0">
                  <a:pos x="414" y="396"/>
                </a:cxn>
                <a:cxn ang="0">
                  <a:pos x="372" y="396"/>
                </a:cxn>
                <a:cxn ang="0">
                  <a:pos x="331" y="396"/>
                </a:cxn>
                <a:cxn ang="0">
                  <a:pos x="289" y="396"/>
                </a:cxn>
                <a:cxn ang="0">
                  <a:pos x="249" y="396"/>
                </a:cxn>
                <a:cxn ang="0">
                  <a:pos x="206" y="396"/>
                </a:cxn>
                <a:cxn ang="0">
                  <a:pos x="166" y="393"/>
                </a:cxn>
                <a:cxn ang="0">
                  <a:pos x="126" y="393"/>
                </a:cxn>
                <a:cxn ang="0">
                  <a:pos x="83" y="391"/>
                </a:cxn>
                <a:cxn ang="0">
                  <a:pos x="43" y="391"/>
                </a:cxn>
                <a:cxn ang="0">
                  <a:pos x="0" y="389"/>
                </a:cxn>
                <a:cxn ang="0">
                  <a:pos x="3" y="339"/>
                </a:cxn>
                <a:cxn ang="0">
                  <a:pos x="5" y="292"/>
                </a:cxn>
                <a:cxn ang="0">
                  <a:pos x="7" y="242"/>
                </a:cxn>
                <a:cxn ang="0">
                  <a:pos x="10" y="195"/>
                </a:cxn>
                <a:cxn ang="0">
                  <a:pos x="12" y="145"/>
                </a:cxn>
                <a:cxn ang="0">
                  <a:pos x="14" y="98"/>
                </a:cxn>
                <a:cxn ang="0">
                  <a:pos x="17" y="48"/>
                </a:cxn>
                <a:cxn ang="0">
                  <a:pos x="19" y="0"/>
                </a:cxn>
                <a:cxn ang="0">
                  <a:pos x="64" y="3"/>
                </a:cxn>
                <a:cxn ang="0">
                  <a:pos x="135" y="5"/>
                </a:cxn>
                <a:cxn ang="0">
                  <a:pos x="206" y="8"/>
                </a:cxn>
                <a:cxn ang="0">
                  <a:pos x="277" y="8"/>
                </a:cxn>
                <a:cxn ang="0">
                  <a:pos x="348" y="8"/>
                </a:cxn>
                <a:cxn ang="0">
                  <a:pos x="419" y="8"/>
                </a:cxn>
                <a:cxn ang="0">
                  <a:pos x="490" y="8"/>
                </a:cxn>
                <a:cxn ang="0">
                  <a:pos x="563" y="5"/>
                </a:cxn>
                <a:cxn ang="0">
                  <a:pos x="596" y="43"/>
                </a:cxn>
                <a:cxn ang="0">
                  <a:pos x="596" y="62"/>
                </a:cxn>
                <a:cxn ang="0">
                  <a:pos x="599" y="83"/>
                </a:cxn>
                <a:cxn ang="0">
                  <a:pos x="599" y="109"/>
                </a:cxn>
                <a:cxn ang="0">
                  <a:pos x="610" y="140"/>
                </a:cxn>
                <a:cxn ang="0">
                  <a:pos x="613" y="152"/>
                </a:cxn>
                <a:cxn ang="0">
                  <a:pos x="625" y="183"/>
                </a:cxn>
                <a:cxn ang="0">
                  <a:pos x="627" y="209"/>
                </a:cxn>
                <a:cxn ang="0">
                  <a:pos x="632" y="261"/>
                </a:cxn>
                <a:cxn ang="0">
                  <a:pos x="634" y="277"/>
                </a:cxn>
                <a:cxn ang="0">
                  <a:pos x="636" y="301"/>
                </a:cxn>
                <a:cxn ang="0">
                  <a:pos x="641" y="325"/>
                </a:cxn>
                <a:cxn ang="0">
                  <a:pos x="655" y="348"/>
                </a:cxn>
                <a:cxn ang="0">
                  <a:pos x="658" y="365"/>
                </a:cxn>
              </a:cxnLst>
              <a:rect l="0" t="0" r="r" b="b"/>
              <a:pathLst>
                <a:path w="660" h="396">
                  <a:moveTo>
                    <a:pt x="658" y="382"/>
                  </a:moveTo>
                  <a:lnTo>
                    <a:pt x="660" y="391"/>
                  </a:lnTo>
                  <a:lnTo>
                    <a:pt x="639" y="391"/>
                  </a:lnTo>
                  <a:lnTo>
                    <a:pt x="620" y="391"/>
                  </a:lnTo>
                  <a:lnTo>
                    <a:pt x="599" y="393"/>
                  </a:lnTo>
                  <a:lnTo>
                    <a:pt x="577" y="393"/>
                  </a:lnTo>
                  <a:lnTo>
                    <a:pt x="558" y="393"/>
                  </a:lnTo>
                  <a:lnTo>
                    <a:pt x="537" y="396"/>
                  </a:lnTo>
                  <a:lnTo>
                    <a:pt x="516" y="396"/>
                  </a:lnTo>
                  <a:lnTo>
                    <a:pt x="495" y="396"/>
                  </a:lnTo>
                  <a:lnTo>
                    <a:pt x="476" y="396"/>
                  </a:lnTo>
                  <a:lnTo>
                    <a:pt x="454" y="396"/>
                  </a:lnTo>
                  <a:lnTo>
                    <a:pt x="433" y="396"/>
                  </a:lnTo>
                  <a:lnTo>
                    <a:pt x="414" y="396"/>
                  </a:lnTo>
                  <a:lnTo>
                    <a:pt x="393" y="396"/>
                  </a:lnTo>
                  <a:lnTo>
                    <a:pt x="372" y="396"/>
                  </a:lnTo>
                  <a:lnTo>
                    <a:pt x="350" y="396"/>
                  </a:lnTo>
                  <a:lnTo>
                    <a:pt x="331" y="396"/>
                  </a:lnTo>
                  <a:lnTo>
                    <a:pt x="310" y="396"/>
                  </a:lnTo>
                  <a:lnTo>
                    <a:pt x="289" y="396"/>
                  </a:lnTo>
                  <a:lnTo>
                    <a:pt x="270" y="396"/>
                  </a:lnTo>
                  <a:lnTo>
                    <a:pt x="249" y="396"/>
                  </a:lnTo>
                  <a:lnTo>
                    <a:pt x="227" y="396"/>
                  </a:lnTo>
                  <a:lnTo>
                    <a:pt x="206" y="396"/>
                  </a:lnTo>
                  <a:lnTo>
                    <a:pt x="187" y="396"/>
                  </a:lnTo>
                  <a:lnTo>
                    <a:pt x="166" y="393"/>
                  </a:lnTo>
                  <a:lnTo>
                    <a:pt x="144" y="393"/>
                  </a:lnTo>
                  <a:lnTo>
                    <a:pt x="126" y="393"/>
                  </a:lnTo>
                  <a:lnTo>
                    <a:pt x="104" y="393"/>
                  </a:lnTo>
                  <a:lnTo>
                    <a:pt x="83" y="391"/>
                  </a:lnTo>
                  <a:lnTo>
                    <a:pt x="64" y="391"/>
                  </a:lnTo>
                  <a:lnTo>
                    <a:pt x="43" y="391"/>
                  </a:lnTo>
                  <a:lnTo>
                    <a:pt x="21" y="389"/>
                  </a:lnTo>
                  <a:lnTo>
                    <a:pt x="0" y="389"/>
                  </a:lnTo>
                  <a:lnTo>
                    <a:pt x="3" y="363"/>
                  </a:lnTo>
                  <a:lnTo>
                    <a:pt x="3" y="339"/>
                  </a:lnTo>
                  <a:lnTo>
                    <a:pt x="5" y="315"/>
                  </a:lnTo>
                  <a:lnTo>
                    <a:pt x="5" y="292"/>
                  </a:lnTo>
                  <a:lnTo>
                    <a:pt x="7" y="268"/>
                  </a:lnTo>
                  <a:lnTo>
                    <a:pt x="7" y="242"/>
                  </a:lnTo>
                  <a:lnTo>
                    <a:pt x="10" y="218"/>
                  </a:lnTo>
                  <a:lnTo>
                    <a:pt x="10" y="195"/>
                  </a:lnTo>
                  <a:lnTo>
                    <a:pt x="12" y="171"/>
                  </a:lnTo>
                  <a:lnTo>
                    <a:pt x="12" y="145"/>
                  </a:lnTo>
                  <a:lnTo>
                    <a:pt x="14" y="121"/>
                  </a:lnTo>
                  <a:lnTo>
                    <a:pt x="14" y="98"/>
                  </a:lnTo>
                  <a:lnTo>
                    <a:pt x="17" y="74"/>
                  </a:lnTo>
                  <a:lnTo>
                    <a:pt x="17" y="48"/>
                  </a:lnTo>
                  <a:lnTo>
                    <a:pt x="19" y="24"/>
                  </a:lnTo>
                  <a:lnTo>
                    <a:pt x="19" y="0"/>
                  </a:lnTo>
                  <a:lnTo>
                    <a:pt x="29" y="0"/>
                  </a:lnTo>
                  <a:lnTo>
                    <a:pt x="64" y="3"/>
                  </a:lnTo>
                  <a:lnTo>
                    <a:pt x="100" y="3"/>
                  </a:lnTo>
                  <a:lnTo>
                    <a:pt x="135" y="5"/>
                  </a:lnTo>
                  <a:lnTo>
                    <a:pt x="171" y="5"/>
                  </a:lnTo>
                  <a:lnTo>
                    <a:pt x="206" y="8"/>
                  </a:lnTo>
                  <a:lnTo>
                    <a:pt x="241" y="8"/>
                  </a:lnTo>
                  <a:lnTo>
                    <a:pt x="277" y="8"/>
                  </a:lnTo>
                  <a:lnTo>
                    <a:pt x="312" y="8"/>
                  </a:lnTo>
                  <a:lnTo>
                    <a:pt x="348" y="8"/>
                  </a:lnTo>
                  <a:lnTo>
                    <a:pt x="383" y="8"/>
                  </a:lnTo>
                  <a:lnTo>
                    <a:pt x="419" y="8"/>
                  </a:lnTo>
                  <a:lnTo>
                    <a:pt x="454" y="8"/>
                  </a:lnTo>
                  <a:lnTo>
                    <a:pt x="490" y="8"/>
                  </a:lnTo>
                  <a:lnTo>
                    <a:pt x="525" y="8"/>
                  </a:lnTo>
                  <a:lnTo>
                    <a:pt x="563" y="5"/>
                  </a:lnTo>
                  <a:lnTo>
                    <a:pt x="587" y="5"/>
                  </a:lnTo>
                  <a:lnTo>
                    <a:pt x="596" y="43"/>
                  </a:lnTo>
                  <a:lnTo>
                    <a:pt x="596" y="55"/>
                  </a:lnTo>
                  <a:lnTo>
                    <a:pt x="596" y="62"/>
                  </a:lnTo>
                  <a:lnTo>
                    <a:pt x="599" y="76"/>
                  </a:lnTo>
                  <a:lnTo>
                    <a:pt x="599" y="83"/>
                  </a:lnTo>
                  <a:lnTo>
                    <a:pt x="599" y="95"/>
                  </a:lnTo>
                  <a:lnTo>
                    <a:pt x="599" y="109"/>
                  </a:lnTo>
                  <a:lnTo>
                    <a:pt x="603" y="126"/>
                  </a:lnTo>
                  <a:lnTo>
                    <a:pt x="610" y="140"/>
                  </a:lnTo>
                  <a:lnTo>
                    <a:pt x="610" y="145"/>
                  </a:lnTo>
                  <a:lnTo>
                    <a:pt x="613" y="152"/>
                  </a:lnTo>
                  <a:lnTo>
                    <a:pt x="618" y="161"/>
                  </a:lnTo>
                  <a:lnTo>
                    <a:pt x="625" y="183"/>
                  </a:lnTo>
                  <a:lnTo>
                    <a:pt x="625" y="204"/>
                  </a:lnTo>
                  <a:lnTo>
                    <a:pt x="627" y="209"/>
                  </a:lnTo>
                  <a:lnTo>
                    <a:pt x="632" y="254"/>
                  </a:lnTo>
                  <a:lnTo>
                    <a:pt x="632" y="261"/>
                  </a:lnTo>
                  <a:lnTo>
                    <a:pt x="636" y="268"/>
                  </a:lnTo>
                  <a:lnTo>
                    <a:pt x="634" y="277"/>
                  </a:lnTo>
                  <a:lnTo>
                    <a:pt x="634" y="282"/>
                  </a:lnTo>
                  <a:lnTo>
                    <a:pt x="636" y="301"/>
                  </a:lnTo>
                  <a:lnTo>
                    <a:pt x="639" y="308"/>
                  </a:lnTo>
                  <a:lnTo>
                    <a:pt x="641" y="325"/>
                  </a:lnTo>
                  <a:lnTo>
                    <a:pt x="653" y="341"/>
                  </a:lnTo>
                  <a:lnTo>
                    <a:pt x="655" y="348"/>
                  </a:lnTo>
                  <a:lnTo>
                    <a:pt x="655" y="353"/>
                  </a:lnTo>
                  <a:lnTo>
                    <a:pt x="658" y="365"/>
                  </a:lnTo>
                  <a:lnTo>
                    <a:pt x="658" y="382"/>
                  </a:lnTo>
                  <a:close/>
                </a:path>
              </a:pathLst>
            </a:custGeom>
            <a:solidFill>
              <a:schemeClr val="tx2">
                <a:lumMod val="50000"/>
                <a:lumOff val="5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84" name="Freeform 23">
              <a:extLst>
                <a:ext uri="{FF2B5EF4-FFF2-40B4-BE49-F238E27FC236}">
                  <a16:creationId xmlns:a16="http://schemas.microsoft.com/office/drawing/2014/main" id="{2CF87165-98A9-4638-6745-8EC8945C9617}"/>
                </a:ext>
              </a:extLst>
            </p:cNvPr>
            <p:cNvSpPr>
              <a:spLocks/>
            </p:cNvSpPr>
            <p:nvPr/>
          </p:nvSpPr>
          <p:spPr bwMode="auto">
            <a:xfrm>
              <a:off x="3516313" y="2566988"/>
              <a:ext cx="1333500" cy="619125"/>
            </a:xfrm>
            <a:custGeom>
              <a:avLst/>
              <a:gdLst/>
              <a:ahLst/>
              <a:cxnLst>
                <a:cxn ang="0">
                  <a:pos x="109" y="5"/>
                </a:cxn>
                <a:cxn ang="0">
                  <a:pos x="173" y="5"/>
                </a:cxn>
                <a:cxn ang="0">
                  <a:pos x="237" y="7"/>
                </a:cxn>
                <a:cxn ang="0">
                  <a:pos x="301" y="7"/>
                </a:cxn>
                <a:cxn ang="0">
                  <a:pos x="367" y="9"/>
                </a:cxn>
                <a:cxn ang="0">
                  <a:pos x="431" y="9"/>
                </a:cxn>
                <a:cxn ang="0">
                  <a:pos x="495" y="7"/>
                </a:cxn>
                <a:cxn ang="0">
                  <a:pos x="561" y="26"/>
                </a:cxn>
                <a:cxn ang="0">
                  <a:pos x="585" y="26"/>
                </a:cxn>
                <a:cxn ang="0">
                  <a:pos x="627" y="21"/>
                </a:cxn>
                <a:cxn ang="0">
                  <a:pos x="651" y="28"/>
                </a:cxn>
                <a:cxn ang="0">
                  <a:pos x="686" y="40"/>
                </a:cxn>
                <a:cxn ang="0">
                  <a:pos x="703" y="57"/>
                </a:cxn>
                <a:cxn ang="0">
                  <a:pos x="717" y="64"/>
                </a:cxn>
                <a:cxn ang="0">
                  <a:pos x="727" y="76"/>
                </a:cxn>
                <a:cxn ang="0">
                  <a:pos x="736" y="111"/>
                </a:cxn>
                <a:cxn ang="0">
                  <a:pos x="750" y="132"/>
                </a:cxn>
                <a:cxn ang="0">
                  <a:pos x="753" y="144"/>
                </a:cxn>
                <a:cxn ang="0">
                  <a:pos x="760" y="161"/>
                </a:cxn>
                <a:cxn ang="0">
                  <a:pos x="762" y="184"/>
                </a:cxn>
                <a:cxn ang="0">
                  <a:pos x="769" y="187"/>
                </a:cxn>
                <a:cxn ang="0">
                  <a:pos x="769" y="194"/>
                </a:cxn>
                <a:cxn ang="0">
                  <a:pos x="774" y="199"/>
                </a:cxn>
                <a:cxn ang="0">
                  <a:pos x="774" y="210"/>
                </a:cxn>
                <a:cxn ang="0">
                  <a:pos x="781" y="218"/>
                </a:cxn>
                <a:cxn ang="0">
                  <a:pos x="779" y="227"/>
                </a:cxn>
                <a:cxn ang="0">
                  <a:pos x="786" y="244"/>
                </a:cxn>
                <a:cxn ang="0">
                  <a:pos x="788" y="281"/>
                </a:cxn>
                <a:cxn ang="0">
                  <a:pos x="790" y="293"/>
                </a:cxn>
                <a:cxn ang="0">
                  <a:pos x="798" y="308"/>
                </a:cxn>
                <a:cxn ang="0">
                  <a:pos x="807" y="334"/>
                </a:cxn>
                <a:cxn ang="0">
                  <a:pos x="821" y="345"/>
                </a:cxn>
                <a:cxn ang="0">
                  <a:pos x="831" y="367"/>
                </a:cxn>
                <a:cxn ang="0">
                  <a:pos x="840" y="379"/>
                </a:cxn>
                <a:cxn ang="0">
                  <a:pos x="802" y="379"/>
                </a:cxn>
                <a:cxn ang="0">
                  <a:pos x="762" y="381"/>
                </a:cxn>
                <a:cxn ang="0">
                  <a:pos x="722" y="383"/>
                </a:cxn>
                <a:cxn ang="0">
                  <a:pos x="679" y="386"/>
                </a:cxn>
                <a:cxn ang="0">
                  <a:pos x="639" y="386"/>
                </a:cxn>
                <a:cxn ang="0">
                  <a:pos x="599" y="388"/>
                </a:cxn>
                <a:cxn ang="0">
                  <a:pos x="556" y="388"/>
                </a:cxn>
                <a:cxn ang="0">
                  <a:pos x="516" y="388"/>
                </a:cxn>
                <a:cxn ang="0">
                  <a:pos x="476" y="390"/>
                </a:cxn>
                <a:cxn ang="0">
                  <a:pos x="436" y="390"/>
                </a:cxn>
                <a:cxn ang="0">
                  <a:pos x="393" y="390"/>
                </a:cxn>
                <a:cxn ang="0">
                  <a:pos x="353" y="390"/>
                </a:cxn>
                <a:cxn ang="0">
                  <a:pos x="313" y="390"/>
                </a:cxn>
                <a:cxn ang="0">
                  <a:pos x="270" y="390"/>
                </a:cxn>
                <a:cxn ang="0">
                  <a:pos x="230" y="388"/>
                </a:cxn>
                <a:cxn ang="0">
                  <a:pos x="190" y="388"/>
                </a:cxn>
                <a:cxn ang="0">
                  <a:pos x="190" y="355"/>
                </a:cxn>
                <a:cxn ang="0">
                  <a:pos x="190" y="324"/>
                </a:cxn>
                <a:cxn ang="0">
                  <a:pos x="192" y="293"/>
                </a:cxn>
                <a:cxn ang="0">
                  <a:pos x="192" y="260"/>
                </a:cxn>
                <a:cxn ang="0">
                  <a:pos x="145" y="260"/>
                </a:cxn>
                <a:cxn ang="0">
                  <a:pos x="97" y="258"/>
                </a:cxn>
                <a:cxn ang="0">
                  <a:pos x="48" y="255"/>
                </a:cxn>
                <a:cxn ang="0">
                  <a:pos x="0" y="253"/>
                </a:cxn>
                <a:cxn ang="0">
                  <a:pos x="3" y="189"/>
                </a:cxn>
                <a:cxn ang="0">
                  <a:pos x="5" y="125"/>
                </a:cxn>
                <a:cxn ang="0">
                  <a:pos x="10" y="64"/>
                </a:cxn>
                <a:cxn ang="0">
                  <a:pos x="12" y="0"/>
                </a:cxn>
                <a:cxn ang="0">
                  <a:pos x="76" y="2"/>
                </a:cxn>
              </a:cxnLst>
              <a:rect l="0" t="0" r="r" b="b"/>
              <a:pathLst>
                <a:path w="840" h="390">
                  <a:moveTo>
                    <a:pt x="76" y="2"/>
                  </a:moveTo>
                  <a:lnTo>
                    <a:pt x="109" y="5"/>
                  </a:lnTo>
                  <a:lnTo>
                    <a:pt x="140" y="5"/>
                  </a:lnTo>
                  <a:lnTo>
                    <a:pt x="173" y="5"/>
                  </a:lnTo>
                  <a:lnTo>
                    <a:pt x="206" y="7"/>
                  </a:lnTo>
                  <a:lnTo>
                    <a:pt x="237" y="7"/>
                  </a:lnTo>
                  <a:lnTo>
                    <a:pt x="270" y="7"/>
                  </a:lnTo>
                  <a:lnTo>
                    <a:pt x="301" y="7"/>
                  </a:lnTo>
                  <a:lnTo>
                    <a:pt x="334" y="9"/>
                  </a:lnTo>
                  <a:lnTo>
                    <a:pt x="367" y="9"/>
                  </a:lnTo>
                  <a:lnTo>
                    <a:pt x="398" y="9"/>
                  </a:lnTo>
                  <a:lnTo>
                    <a:pt x="431" y="9"/>
                  </a:lnTo>
                  <a:lnTo>
                    <a:pt x="462" y="7"/>
                  </a:lnTo>
                  <a:lnTo>
                    <a:pt x="495" y="7"/>
                  </a:lnTo>
                  <a:lnTo>
                    <a:pt x="533" y="7"/>
                  </a:lnTo>
                  <a:lnTo>
                    <a:pt x="561" y="26"/>
                  </a:lnTo>
                  <a:lnTo>
                    <a:pt x="578" y="31"/>
                  </a:lnTo>
                  <a:lnTo>
                    <a:pt x="585" y="26"/>
                  </a:lnTo>
                  <a:lnTo>
                    <a:pt x="601" y="21"/>
                  </a:lnTo>
                  <a:lnTo>
                    <a:pt x="627" y="21"/>
                  </a:lnTo>
                  <a:lnTo>
                    <a:pt x="644" y="21"/>
                  </a:lnTo>
                  <a:lnTo>
                    <a:pt x="651" y="28"/>
                  </a:lnTo>
                  <a:lnTo>
                    <a:pt x="665" y="33"/>
                  </a:lnTo>
                  <a:lnTo>
                    <a:pt x="686" y="40"/>
                  </a:lnTo>
                  <a:lnTo>
                    <a:pt x="698" y="49"/>
                  </a:lnTo>
                  <a:lnTo>
                    <a:pt x="703" y="57"/>
                  </a:lnTo>
                  <a:lnTo>
                    <a:pt x="710" y="61"/>
                  </a:lnTo>
                  <a:lnTo>
                    <a:pt x="717" y="64"/>
                  </a:lnTo>
                  <a:lnTo>
                    <a:pt x="719" y="64"/>
                  </a:lnTo>
                  <a:lnTo>
                    <a:pt x="727" y="76"/>
                  </a:lnTo>
                  <a:lnTo>
                    <a:pt x="729" y="94"/>
                  </a:lnTo>
                  <a:lnTo>
                    <a:pt x="736" y="111"/>
                  </a:lnTo>
                  <a:lnTo>
                    <a:pt x="745" y="123"/>
                  </a:lnTo>
                  <a:lnTo>
                    <a:pt x="750" y="132"/>
                  </a:lnTo>
                  <a:lnTo>
                    <a:pt x="750" y="137"/>
                  </a:lnTo>
                  <a:lnTo>
                    <a:pt x="753" y="144"/>
                  </a:lnTo>
                  <a:lnTo>
                    <a:pt x="757" y="149"/>
                  </a:lnTo>
                  <a:lnTo>
                    <a:pt x="760" y="161"/>
                  </a:lnTo>
                  <a:lnTo>
                    <a:pt x="760" y="177"/>
                  </a:lnTo>
                  <a:lnTo>
                    <a:pt x="762" y="184"/>
                  </a:lnTo>
                  <a:lnTo>
                    <a:pt x="767" y="184"/>
                  </a:lnTo>
                  <a:lnTo>
                    <a:pt x="769" y="187"/>
                  </a:lnTo>
                  <a:lnTo>
                    <a:pt x="769" y="192"/>
                  </a:lnTo>
                  <a:lnTo>
                    <a:pt x="769" y="194"/>
                  </a:lnTo>
                  <a:lnTo>
                    <a:pt x="774" y="194"/>
                  </a:lnTo>
                  <a:lnTo>
                    <a:pt x="774" y="199"/>
                  </a:lnTo>
                  <a:lnTo>
                    <a:pt x="774" y="206"/>
                  </a:lnTo>
                  <a:lnTo>
                    <a:pt x="774" y="210"/>
                  </a:lnTo>
                  <a:lnTo>
                    <a:pt x="779" y="213"/>
                  </a:lnTo>
                  <a:lnTo>
                    <a:pt x="781" y="218"/>
                  </a:lnTo>
                  <a:lnTo>
                    <a:pt x="779" y="222"/>
                  </a:lnTo>
                  <a:lnTo>
                    <a:pt x="779" y="227"/>
                  </a:lnTo>
                  <a:lnTo>
                    <a:pt x="781" y="229"/>
                  </a:lnTo>
                  <a:lnTo>
                    <a:pt x="786" y="244"/>
                  </a:lnTo>
                  <a:lnTo>
                    <a:pt x="788" y="267"/>
                  </a:lnTo>
                  <a:lnTo>
                    <a:pt x="788" y="281"/>
                  </a:lnTo>
                  <a:lnTo>
                    <a:pt x="786" y="286"/>
                  </a:lnTo>
                  <a:lnTo>
                    <a:pt x="790" y="293"/>
                  </a:lnTo>
                  <a:lnTo>
                    <a:pt x="795" y="303"/>
                  </a:lnTo>
                  <a:lnTo>
                    <a:pt x="798" y="308"/>
                  </a:lnTo>
                  <a:lnTo>
                    <a:pt x="805" y="319"/>
                  </a:lnTo>
                  <a:lnTo>
                    <a:pt x="807" y="334"/>
                  </a:lnTo>
                  <a:lnTo>
                    <a:pt x="814" y="341"/>
                  </a:lnTo>
                  <a:lnTo>
                    <a:pt x="821" y="345"/>
                  </a:lnTo>
                  <a:lnTo>
                    <a:pt x="828" y="353"/>
                  </a:lnTo>
                  <a:lnTo>
                    <a:pt x="831" y="367"/>
                  </a:lnTo>
                  <a:lnTo>
                    <a:pt x="838" y="376"/>
                  </a:lnTo>
                  <a:lnTo>
                    <a:pt x="840" y="379"/>
                  </a:lnTo>
                  <a:lnTo>
                    <a:pt x="824" y="379"/>
                  </a:lnTo>
                  <a:lnTo>
                    <a:pt x="802" y="379"/>
                  </a:lnTo>
                  <a:lnTo>
                    <a:pt x="781" y="381"/>
                  </a:lnTo>
                  <a:lnTo>
                    <a:pt x="762" y="381"/>
                  </a:lnTo>
                  <a:lnTo>
                    <a:pt x="741" y="383"/>
                  </a:lnTo>
                  <a:lnTo>
                    <a:pt x="722" y="383"/>
                  </a:lnTo>
                  <a:lnTo>
                    <a:pt x="701" y="383"/>
                  </a:lnTo>
                  <a:lnTo>
                    <a:pt x="679" y="386"/>
                  </a:lnTo>
                  <a:lnTo>
                    <a:pt x="660" y="386"/>
                  </a:lnTo>
                  <a:lnTo>
                    <a:pt x="639" y="386"/>
                  </a:lnTo>
                  <a:lnTo>
                    <a:pt x="618" y="388"/>
                  </a:lnTo>
                  <a:lnTo>
                    <a:pt x="599" y="388"/>
                  </a:lnTo>
                  <a:lnTo>
                    <a:pt x="578" y="388"/>
                  </a:lnTo>
                  <a:lnTo>
                    <a:pt x="556" y="388"/>
                  </a:lnTo>
                  <a:lnTo>
                    <a:pt x="537" y="388"/>
                  </a:lnTo>
                  <a:lnTo>
                    <a:pt x="516" y="388"/>
                  </a:lnTo>
                  <a:lnTo>
                    <a:pt x="495" y="390"/>
                  </a:lnTo>
                  <a:lnTo>
                    <a:pt x="476" y="390"/>
                  </a:lnTo>
                  <a:lnTo>
                    <a:pt x="455" y="390"/>
                  </a:lnTo>
                  <a:lnTo>
                    <a:pt x="436" y="390"/>
                  </a:lnTo>
                  <a:lnTo>
                    <a:pt x="414" y="390"/>
                  </a:lnTo>
                  <a:lnTo>
                    <a:pt x="393" y="390"/>
                  </a:lnTo>
                  <a:lnTo>
                    <a:pt x="374" y="390"/>
                  </a:lnTo>
                  <a:lnTo>
                    <a:pt x="353" y="390"/>
                  </a:lnTo>
                  <a:lnTo>
                    <a:pt x="332" y="390"/>
                  </a:lnTo>
                  <a:lnTo>
                    <a:pt x="313" y="390"/>
                  </a:lnTo>
                  <a:lnTo>
                    <a:pt x="291" y="390"/>
                  </a:lnTo>
                  <a:lnTo>
                    <a:pt x="270" y="390"/>
                  </a:lnTo>
                  <a:lnTo>
                    <a:pt x="251" y="388"/>
                  </a:lnTo>
                  <a:lnTo>
                    <a:pt x="230" y="388"/>
                  </a:lnTo>
                  <a:lnTo>
                    <a:pt x="209" y="388"/>
                  </a:lnTo>
                  <a:lnTo>
                    <a:pt x="190" y="388"/>
                  </a:lnTo>
                  <a:lnTo>
                    <a:pt x="190" y="371"/>
                  </a:lnTo>
                  <a:lnTo>
                    <a:pt x="190" y="355"/>
                  </a:lnTo>
                  <a:lnTo>
                    <a:pt x="190" y="341"/>
                  </a:lnTo>
                  <a:lnTo>
                    <a:pt x="190" y="324"/>
                  </a:lnTo>
                  <a:lnTo>
                    <a:pt x="192" y="308"/>
                  </a:lnTo>
                  <a:lnTo>
                    <a:pt x="192" y="293"/>
                  </a:lnTo>
                  <a:lnTo>
                    <a:pt x="192" y="277"/>
                  </a:lnTo>
                  <a:lnTo>
                    <a:pt x="192" y="260"/>
                  </a:lnTo>
                  <a:lnTo>
                    <a:pt x="168" y="260"/>
                  </a:lnTo>
                  <a:lnTo>
                    <a:pt x="145" y="260"/>
                  </a:lnTo>
                  <a:lnTo>
                    <a:pt x="121" y="258"/>
                  </a:lnTo>
                  <a:lnTo>
                    <a:pt x="97" y="258"/>
                  </a:lnTo>
                  <a:lnTo>
                    <a:pt x="71" y="258"/>
                  </a:lnTo>
                  <a:lnTo>
                    <a:pt x="48" y="255"/>
                  </a:lnTo>
                  <a:lnTo>
                    <a:pt x="24" y="255"/>
                  </a:lnTo>
                  <a:lnTo>
                    <a:pt x="0" y="253"/>
                  </a:lnTo>
                  <a:lnTo>
                    <a:pt x="3" y="222"/>
                  </a:lnTo>
                  <a:lnTo>
                    <a:pt x="3" y="189"/>
                  </a:lnTo>
                  <a:lnTo>
                    <a:pt x="5" y="158"/>
                  </a:lnTo>
                  <a:lnTo>
                    <a:pt x="5" y="125"/>
                  </a:lnTo>
                  <a:lnTo>
                    <a:pt x="8" y="94"/>
                  </a:lnTo>
                  <a:lnTo>
                    <a:pt x="10" y="64"/>
                  </a:lnTo>
                  <a:lnTo>
                    <a:pt x="10" y="31"/>
                  </a:lnTo>
                  <a:lnTo>
                    <a:pt x="12" y="0"/>
                  </a:lnTo>
                  <a:lnTo>
                    <a:pt x="45" y="0"/>
                  </a:lnTo>
                  <a:lnTo>
                    <a:pt x="76" y="2"/>
                  </a:lnTo>
                  <a:close/>
                </a:path>
              </a:pathLst>
            </a:custGeom>
            <a:solidFill>
              <a:schemeClr val="tx2">
                <a:lumMod val="50000"/>
                <a:lumOff val="5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585" name="Freeform 24">
              <a:extLst>
                <a:ext uri="{FF2B5EF4-FFF2-40B4-BE49-F238E27FC236}">
                  <a16:creationId xmlns:a16="http://schemas.microsoft.com/office/drawing/2014/main" id="{B698A6E9-8D33-9617-3C4A-628A7D7C8401}"/>
                </a:ext>
              </a:extLst>
            </p:cNvPr>
            <p:cNvSpPr>
              <a:spLocks/>
            </p:cNvSpPr>
            <p:nvPr/>
          </p:nvSpPr>
          <p:spPr bwMode="auto">
            <a:xfrm>
              <a:off x="8070850" y="1385888"/>
              <a:ext cx="263525" cy="565150"/>
            </a:xfrm>
            <a:custGeom>
              <a:avLst/>
              <a:gdLst/>
              <a:ahLst/>
              <a:cxnLst>
                <a:cxn ang="0">
                  <a:pos x="41" y="12"/>
                </a:cxn>
                <a:cxn ang="0">
                  <a:pos x="52" y="38"/>
                </a:cxn>
                <a:cxn ang="0">
                  <a:pos x="64" y="64"/>
                </a:cxn>
                <a:cxn ang="0">
                  <a:pos x="74" y="90"/>
                </a:cxn>
                <a:cxn ang="0">
                  <a:pos x="86" y="119"/>
                </a:cxn>
                <a:cxn ang="0">
                  <a:pos x="97" y="145"/>
                </a:cxn>
                <a:cxn ang="0">
                  <a:pos x="107" y="171"/>
                </a:cxn>
                <a:cxn ang="0">
                  <a:pos x="119" y="197"/>
                </a:cxn>
                <a:cxn ang="0">
                  <a:pos x="128" y="218"/>
                </a:cxn>
                <a:cxn ang="0">
                  <a:pos x="138" y="232"/>
                </a:cxn>
                <a:cxn ang="0">
                  <a:pos x="154" y="249"/>
                </a:cxn>
                <a:cxn ang="0">
                  <a:pos x="166" y="275"/>
                </a:cxn>
                <a:cxn ang="0">
                  <a:pos x="157" y="287"/>
                </a:cxn>
                <a:cxn ang="0">
                  <a:pos x="147" y="299"/>
                </a:cxn>
                <a:cxn ang="0">
                  <a:pos x="135" y="318"/>
                </a:cxn>
                <a:cxn ang="0">
                  <a:pos x="116" y="327"/>
                </a:cxn>
                <a:cxn ang="0">
                  <a:pos x="93" y="334"/>
                </a:cxn>
                <a:cxn ang="0">
                  <a:pos x="67" y="344"/>
                </a:cxn>
                <a:cxn ang="0">
                  <a:pos x="43" y="351"/>
                </a:cxn>
                <a:cxn ang="0">
                  <a:pos x="26" y="351"/>
                </a:cxn>
                <a:cxn ang="0">
                  <a:pos x="17" y="344"/>
                </a:cxn>
                <a:cxn ang="0">
                  <a:pos x="15" y="329"/>
                </a:cxn>
                <a:cxn ang="0">
                  <a:pos x="17" y="318"/>
                </a:cxn>
                <a:cxn ang="0">
                  <a:pos x="10" y="280"/>
                </a:cxn>
                <a:cxn ang="0">
                  <a:pos x="3" y="249"/>
                </a:cxn>
                <a:cxn ang="0">
                  <a:pos x="3" y="230"/>
                </a:cxn>
                <a:cxn ang="0">
                  <a:pos x="8" y="206"/>
                </a:cxn>
                <a:cxn ang="0">
                  <a:pos x="8" y="187"/>
                </a:cxn>
                <a:cxn ang="0">
                  <a:pos x="0" y="150"/>
                </a:cxn>
                <a:cxn ang="0">
                  <a:pos x="12" y="140"/>
                </a:cxn>
                <a:cxn ang="0">
                  <a:pos x="24" y="121"/>
                </a:cxn>
                <a:cxn ang="0">
                  <a:pos x="26" y="112"/>
                </a:cxn>
                <a:cxn ang="0">
                  <a:pos x="26" y="102"/>
                </a:cxn>
                <a:cxn ang="0">
                  <a:pos x="17" y="86"/>
                </a:cxn>
                <a:cxn ang="0">
                  <a:pos x="17" y="60"/>
                </a:cxn>
                <a:cxn ang="0">
                  <a:pos x="12" y="48"/>
                </a:cxn>
                <a:cxn ang="0">
                  <a:pos x="17" y="7"/>
                </a:cxn>
                <a:cxn ang="0">
                  <a:pos x="34" y="5"/>
                </a:cxn>
              </a:cxnLst>
              <a:rect l="0" t="0" r="r" b="b"/>
              <a:pathLst>
                <a:path w="166" h="356">
                  <a:moveTo>
                    <a:pt x="36" y="0"/>
                  </a:moveTo>
                  <a:lnTo>
                    <a:pt x="41" y="12"/>
                  </a:lnTo>
                  <a:lnTo>
                    <a:pt x="45" y="26"/>
                  </a:lnTo>
                  <a:lnTo>
                    <a:pt x="52" y="38"/>
                  </a:lnTo>
                  <a:lnTo>
                    <a:pt x="57" y="52"/>
                  </a:lnTo>
                  <a:lnTo>
                    <a:pt x="64" y="64"/>
                  </a:lnTo>
                  <a:lnTo>
                    <a:pt x="69" y="79"/>
                  </a:lnTo>
                  <a:lnTo>
                    <a:pt x="74" y="90"/>
                  </a:lnTo>
                  <a:lnTo>
                    <a:pt x="81" y="105"/>
                  </a:lnTo>
                  <a:lnTo>
                    <a:pt x="86" y="119"/>
                  </a:lnTo>
                  <a:lnTo>
                    <a:pt x="90" y="131"/>
                  </a:lnTo>
                  <a:lnTo>
                    <a:pt x="97" y="145"/>
                  </a:lnTo>
                  <a:lnTo>
                    <a:pt x="102" y="157"/>
                  </a:lnTo>
                  <a:lnTo>
                    <a:pt x="107" y="171"/>
                  </a:lnTo>
                  <a:lnTo>
                    <a:pt x="114" y="183"/>
                  </a:lnTo>
                  <a:lnTo>
                    <a:pt x="119" y="197"/>
                  </a:lnTo>
                  <a:lnTo>
                    <a:pt x="126" y="211"/>
                  </a:lnTo>
                  <a:lnTo>
                    <a:pt x="128" y="218"/>
                  </a:lnTo>
                  <a:lnTo>
                    <a:pt x="131" y="228"/>
                  </a:lnTo>
                  <a:lnTo>
                    <a:pt x="138" y="232"/>
                  </a:lnTo>
                  <a:lnTo>
                    <a:pt x="149" y="242"/>
                  </a:lnTo>
                  <a:lnTo>
                    <a:pt x="154" y="249"/>
                  </a:lnTo>
                  <a:lnTo>
                    <a:pt x="164" y="258"/>
                  </a:lnTo>
                  <a:lnTo>
                    <a:pt x="166" y="275"/>
                  </a:lnTo>
                  <a:lnTo>
                    <a:pt x="166" y="284"/>
                  </a:lnTo>
                  <a:lnTo>
                    <a:pt x="157" y="287"/>
                  </a:lnTo>
                  <a:lnTo>
                    <a:pt x="152" y="292"/>
                  </a:lnTo>
                  <a:lnTo>
                    <a:pt x="147" y="299"/>
                  </a:lnTo>
                  <a:lnTo>
                    <a:pt x="142" y="303"/>
                  </a:lnTo>
                  <a:lnTo>
                    <a:pt x="135" y="318"/>
                  </a:lnTo>
                  <a:lnTo>
                    <a:pt x="131" y="322"/>
                  </a:lnTo>
                  <a:lnTo>
                    <a:pt x="116" y="327"/>
                  </a:lnTo>
                  <a:lnTo>
                    <a:pt x="105" y="332"/>
                  </a:lnTo>
                  <a:lnTo>
                    <a:pt x="93" y="334"/>
                  </a:lnTo>
                  <a:lnTo>
                    <a:pt x="81" y="339"/>
                  </a:lnTo>
                  <a:lnTo>
                    <a:pt x="67" y="344"/>
                  </a:lnTo>
                  <a:lnTo>
                    <a:pt x="55" y="348"/>
                  </a:lnTo>
                  <a:lnTo>
                    <a:pt x="43" y="351"/>
                  </a:lnTo>
                  <a:lnTo>
                    <a:pt x="29" y="356"/>
                  </a:lnTo>
                  <a:lnTo>
                    <a:pt x="26" y="351"/>
                  </a:lnTo>
                  <a:lnTo>
                    <a:pt x="19" y="346"/>
                  </a:lnTo>
                  <a:lnTo>
                    <a:pt x="17" y="344"/>
                  </a:lnTo>
                  <a:lnTo>
                    <a:pt x="17" y="339"/>
                  </a:lnTo>
                  <a:lnTo>
                    <a:pt x="15" y="329"/>
                  </a:lnTo>
                  <a:lnTo>
                    <a:pt x="17" y="325"/>
                  </a:lnTo>
                  <a:lnTo>
                    <a:pt x="17" y="318"/>
                  </a:lnTo>
                  <a:lnTo>
                    <a:pt x="12" y="294"/>
                  </a:lnTo>
                  <a:lnTo>
                    <a:pt x="10" y="280"/>
                  </a:lnTo>
                  <a:lnTo>
                    <a:pt x="3" y="256"/>
                  </a:lnTo>
                  <a:lnTo>
                    <a:pt x="3" y="249"/>
                  </a:lnTo>
                  <a:lnTo>
                    <a:pt x="3" y="242"/>
                  </a:lnTo>
                  <a:lnTo>
                    <a:pt x="3" y="230"/>
                  </a:lnTo>
                  <a:lnTo>
                    <a:pt x="8" y="218"/>
                  </a:lnTo>
                  <a:lnTo>
                    <a:pt x="8" y="206"/>
                  </a:lnTo>
                  <a:lnTo>
                    <a:pt x="8" y="195"/>
                  </a:lnTo>
                  <a:lnTo>
                    <a:pt x="8" y="187"/>
                  </a:lnTo>
                  <a:lnTo>
                    <a:pt x="5" y="173"/>
                  </a:lnTo>
                  <a:lnTo>
                    <a:pt x="0" y="150"/>
                  </a:lnTo>
                  <a:lnTo>
                    <a:pt x="3" y="147"/>
                  </a:lnTo>
                  <a:lnTo>
                    <a:pt x="12" y="140"/>
                  </a:lnTo>
                  <a:lnTo>
                    <a:pt x="15" y="135"/>
                  </a:lnTo>
                  <a:lnTo>
                    <a:pt x="24" y="121"/>
                  </a:lnTo>
                  <a:lnTo>
                    <a:pt x="26" y="116"/>
                  </a:lnTo>
                  <a:lnTo>
                    <a:pt x="26" y="112"/>
                  </a:lnTo>
                  <a:lnTo>
                    <a:pt x="26" y="105"/>
                  </a:lnTo>
                  <a:lnTo>
                    <a:pt x="26" y="102"/>
                  </a:lnTo>
                  <a:lnTo>
                    <a:pt x="26" y="100"/>
                  </a:lnTo>
                  <a:lnTo>
                    <a:pt x="17" y="86"/>
                  </a:lnTo>
                  <a:lnTo>
                    <a:pt x="15" y="81"/>
                  </a:lnTo>
                  <a:lnTo>
                    <a:pt x="17" y="60"/>
                  </a:lnTo>
                  <a:lnTo>
                    <a:pt x="12" y="52"/>
                  </a:lnTo>
                  <a:lnTo>
                    <a:pt x="12" y="48"/>
                  </a:lnTo>
                  <a:lnTo>
                    <a:pt x="12" y="22"/>
                  </a:lnTo>
                  <a:lnTo>
                    <a:pt x="17" y="7"/>
                  </a:lnTo>
                  <a:lnTo>
                    <a:pt x="29" y="7"/>
                  </a:lnTo>
                  <a:lnTo>
                    <a:pt x="34" y="5"/>
                  </a:lnTo>
                  <a:lnTo>
                    <a:pt x="36" y="0"/>
                  </a:lnTo>
                  <a:close/>
                </a:path>
              </a:pathLst>
            </a:custGeom>
            <a:solidFill>
              <a:srgbClr val="A0D0CF"/>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86" name="Freeform 25">
              <a:extLst>
                <a:ext uri="{FF2B5EF4-FFF2-40B4-BE49-F238E27FC236}">
                  <a16:creationId xmlns:a16="http://schemas.microsoft.com/office/drawing/2014/main" id="{1D37D586-D8E3-2B54-3BBB-861AE38BCF83}"/>
                </a:ext>
              </a:extLst>
            </p:cNvPr>
            <p:cNvSpPr>
              <a:spLocks/>
            </p:cNvSpPr>
            <p:nvPr/>
          </p:nvSpPr>
          <p:spPr bwMode="auto">
            <a:xfrm>
              <a:off x="2563813" y="3713163"/>
              <a:ext cx="1081087" cy="1149350"/>
            </a:xfrm>
            <a:custGeom>
              <a:avLst/>
              <a:gdLst/>
              <a:ahLst/>
              <a:cxnLst>
                <a:cxn ang="0">
                  <a:pos x="286" y="686"/>
                </a:cxn>
                <a:cxn ang="0">
                  <a:pos x="262" y="684"/>
                </a:cxn>
                <a:cxn ang="0">
                  <a:pos x="213" y="679"/>
                </a:cxn>
                <a:cxn ang="0">
                  <a:pos x="165" y="675"/>
                </a:cxn>
                <a:cxn ang="0">
                  <a:pos x="118" y="672"/>
                </a:cxn>
                <a:cxn ang="0">
                  <a:pos x="94" y="684"/>
                </a:cxn>
                <a:cxn ang="0">
                  <a:pos x="92" y="710"/>
                </a:cxn>
                <a:cxn ang="0">
                  <a:pos x="52" y="722"/>
                </a:cxn>
                <a:cxn ang="0">
                  <a:pos x="0" y="717"/>
                </a:cxn>
                <a:cxn ang="0">
                  <a:pos x="7" y="627"/>
                </a:cxn>
                <a:cxn ang="0">
                  <a:pos x="16" y="537"/>
                </a:cxn>
                <a:cxn ang="0">
                  <a:pos x="23" y="447"/>
                </a:cxn>
                <a:cxn ang="0">
                  <a:pos x="33" y="357"/>
                </a:cxn>
                <a:cxn ang="0">
                  <a:pos x="42" y="270"/>
                </a:cxn>
                <a:cxn ang="0">
                  <a:pos x="49" y="180"/>
                </a:cxn>
                <a:cxn ang="0">
                  <a:pos x="59" y="90"/>
                </a:cxn>
                <a:cxn ang="0">
                  <a:pos x="68" y="0"/>
                </a:cxn>
                <a:cxn ang="0">
                  <a:pos x="144" y="7"/>
                </a:cxn>
                <a:cxn ang="0">
                  <a:pos x="220" y="14"/>
                </a:cxn>
                <a:cxn ang="0">
                  <a:pos x="298" y="21"/>
                </a:cxn>
                <a:cxn ang="0">
                  <a:pos x="373" y="28"/>
                </a:cxn>
                <a:cxn ang="0">
                  <a:pos x="451" y="33"/>
                </a:cxn>
                <a:cxn ang="0">
                  <a:pos x="527" y="38"/>
                </a:cxn>
                <a:cxn ang="0">
                  <a:pos x="605" y="40"/>
                </a:cxn>
                <a:cxn ang="0">
                  <a:pos x="681" y="45"/>
                </a:cxn>
                <a:cxn ang="0">
                  <a:pos x="681" y="76"/>
                </a:cxn>
                <a:cxn ang="0">
                  <a:pos x="679" y="106"/>
                </a:cxn>
                <a:cxn ang="0">
                  <a:pos x="674" y="144"/>
                </a:cxn>
                <a:cxn ang="0">
                  <a:pos x="671" y="215"/>
                </a:cxn>
                <a:cxn ang="0">
                  <a:pos x="669" y="286"/>
                </a:cxn>
                <a:cxn ang="0">
                  <a:pos x="667" y="357"/>
                </a:cxn>
                <a:cxn ang="0">
                  <a:pos x="662" y="428"/>
                </a:cxn>
                <a:cxn ang="0">
                  <a:pos x="660" y="499"/>
                </a:cxn>
                <a:cxn ang="0">
                  <a:pos x="657" y="570"/>
                </a:cxn>
                <a:cxn ang="0">
                  <a:pos x="655" y="641"/>
                </a:cxn>
                <a:cxn ang="0">
                  <a:pos x="629" y="677"/>
                </a:cxn>
                <a:cxn ang="0">
                  <a:pos x="582" y="675"/>
                </a:cxn>
                <a:cxn ang="0">
                  <a:pos x="532" y="672"/>
                </a:cxn>
                <a:cxn ang="0">
                  <a:pos x="485" y="670"/>
                </a:cxn>
                <a:cxn ang="0">
                  <a:pos x="435" y="667"/>
                </a:cxn>
                <a:cxn ang="0">
                  <a:pos x="385" y="663"/>
                </a:cxn>
                <a:cxn ang="0">
                  <a:pos x="338" y="660"/>
                </a:cxn>
                <a:cxn ang="0">
                  <a:pos x="288" y="658"/>
                </a:cxn>
                <a:cxn ang="0">
                  <a:pos x="265" y="656"/>
                </a:cxn>
                <a:cxn ang="0">
                  <a:pos x="274" y="679"/>
                </a:cxn>
              </a:cxnLst>
              <a:rect l="0" t="0" r="r" b="b"/>
              <a:pathLst>
                <a:path w="681" h="724">
                  <a:moveTo>
                    <a:pt x="274" y="679"/>
                  </a:moveTo>
                  <a:lnTo>
                    <a:pt x="286" y="686"/>
                  </a:lnTo>
                  <a:lnTo>
                    <a:pt x="286" y="686"/>
                  </a:lnTo>
                  <a:lnTo>
                    <a:pt x="262" y="684"/>
                  </a:lnTo>
                  <a:lnTo>
                    <a:pt x="239" y="682"/>
                  </a:lnTo>
                  <a:lnTo>
                    <a:pt x="213" y="679"/>
                  </a:lnTo>
                  <a:lnTo>
                    <a:pt x="189" y="677"/>
                  </a:lnTo>
                  <a:lnTo>
                    <a:pt x="165" y="675"/>
                  </a:lnTo>
                  <a:lnTo>
                    <a:pt x="142" y="675"/>
                  </a:lnTo>
                  <a:lnTo>
                    <a:pt x="118" y="672"/>
                  </a:lnTo>
                  <a:lnTo>
                    <a:pt x="94" y="670"/>
                  </a:lnTo>
                  <a:lnTo>
                    <a:pt x="94" y="684"/>
                  </a:lnTo>
                  <a:lnTo>
                    <a:pt x="92" y="696"/>
                  </a:lnTo>
                  <a:lnTo>
                    <a:pt x="92" y="710"/>
                  </a:lnTo>
                  <a:lnTo>
                    <a:pt x="90" y="724"/>
                  </a:lnTo>
                  <a:lnTo>
                    <a:pt x="52" y="722"/>
                  </a:lnTo>
                  <a:lnTo>
                    <a:pt x="12" y="717"/>
                  </a:lnTo>
                  <a:lnTo>
                    <a:pt x="0" y="717"/>
                  </a:lnTo>
                  <a:lnTo>
                    <a:pt x="2" y="672"/>
                  </a:lnTo>
                  <a:lnTo>
                    <a:pt x="7" y="627"/>
                  </a:lnTo>
                  <a:lnTo>
                    <a:pt x="12" y="582"/>
                  </a:lnTo>
                  <a:lnTo>
                    <a:pt x="16" y="537"/>
                  </a:lnTo>
                  <a:lnTo>
                    <a:pt x="19" y="492"/>
                  </a:lnTo>
                  <a:lnTo>
                    <a:pt x="23" y="447"/>
                  </a:lnTo>
                  <a:lnTo>
                    <a:pt x="28" y="402"/>
                  </a:lnTo>
                  <a:lnTo>
                    <a:pt x="33" y="357"/>
                  </a:lnTo>
                  <a:lnTo>
                    <a:pt x="38" y="315"/>
                  </a:lnTo>
                  <a:lnTo>
                    <a:pt x="42" y="270"/>
                  </a:lnTo>
                  <a:lnTo>
                    <a:pt x="45" y="225"/>
                  </a:lnTo>
                  <a:lnTo>
                    <a:pt x="49" y="180"/>
                  </a:lnTo>
                  <a:lnTo>
                    <a:pt x="54" y="135"/>
                  </a:lnTo>
                  <a:lnTo>
                    <a:pt x="59" y="90"/>
                  </a:lnTo>
                  <a:lnTo>
                    <a:pt x="64" y="45"/>
                  </a:lnTo>
                  <a:lnTo>
                    <a:pt x="68" y="0"/>
                  </a:lnTo>
                  <a:lnTo>
                    <a:pt x="106" y="5"/>
                  </a:lnTo>
                  <a:lnTo>
                    <a:pt x="144" y="7"/>
                  </a:lnTo>
                  <a:lnTo>
                    <a:pt x="182" y="12"/>
                  </a:lnTo>
                  <a:lnTo>
                    <a:pt x="220" y="14"/>
                  </a:lnTo>
                  <a:lnTo>
                    <a:pt x="260" y="19"/>
                  </a:lnTo>
                  <a:lnTo>
                    <a:pt x="298" y="21"/>
                  </a:lnTo>
                  <a:lnTo>
                    <a:pt x="336" y="24"/>
                  </a:lnTo>
                  <a:lnTo>
                    <a:pt x="373" y="28"/>
                  </a:lnTo>
                  <a:lnTo>
                    <a:pt x="411" y="31"/>
                  </a:lnTo>
                  <a:lnTo>
                    <a:pt x="451" y="33"/>
                  </a:lnTo>
                  <a:lnTo>
                    <a:pt x="489" y="35"/>
                  </a:lnTo>
                  <a:lnTo>
                    <a:pt x="527" y="38"/>
                  </a:lnTo>
                  <a:lnTo>
                    <a:pt x="565" y="40"/>
                  </a:lnTo>
                  <a:lnTo>
                    <a:pt x="605" y="40"/>
                  </a:lnTo>
                  <a:lnTo>
                    <a:pt x="643" y="42"/>
                  </a:lnTo>
                  <a:lnTo>
                    <a:pt x="681" y="45"/>
                  </a:lnTo>
                  <a:lnTo>
                    <a:pt x="681" y="59"/>
                  </a:lnTo>
                  <a:lnTo>
                    <a:pt x="681" y="76"/>
                  </a:lnTo>
                  <a:lnTo>
                    <a:pt x="681" y="92"/>
                  </a:lnTo>
                  <a:lnTo>
                    <a:pt x="679" y="106"/>
                  </a:lnTo>
                  <a:lnTo>
                    <a:pt x="674" y="106"/>
                  </a:lnTo>
                  <a:lnTo>
                    <a:pt x="674" y="144"/>
                  </a:lnTo>
                  <a:lnTo>
                    <a:pt x="671" y="180"/>
                  </a:lnTo>
                  <a:lnTo>
                    <a:pt x="671" y="215"/>
                  </a:lnTo>
                  <a:lnTo>
                    <a:pt x="669" y="251"/>
                  </a:lnTo>
                  <a:lnTo>
                    <a:pt x="669" y="286"/>
                  </a:lnTo>
                  <a:lnTo>
                    <a:pt x="667" y="322"/>
                  </a:lnTo>
                  <a:lnTo>
                    <a:pt x="667" y="357"/>
                  </a:lnTo>
                  <a:lnTo>
                    <a:pt x="664" y="393"/>
                  </a:lnTo>
                  <a:lnTo>
                    <a:pt x="662" y="428"/>
                  </a:lnTo>
                  <a:lnTo>
                    <a:pt x="662" y="464"/>
                  </a:lnTo>
                  <a:lnTo>
                    <a:pt x="660" y="499"/>
                  </a:lnTo>
                  <a:lnTo>
                    <a:pt x="660" y="535"/>
                  </a:lnTo>
                  <a:lnTo>
                    <a:pt x="657" y="570"/>
                  </a:lnTo>
                  <a:lnTo>
                    <a:pt x="657" y="606"/>
                  </a:lnTo>
                  <a:lnTo>
                    <a:pt x="655" y="641"/>
                  </a:lnTo>
                  <a:lnTo>
                    <a:pt x="655" y="677"/>
                  </a:lnTo>
                  <a:lnTo>
                    <a:pt x="629" y="677"/>
                  </a:lnTo>
                  <a:lnTo>
                    <a:pt x="605" y="675"/>
                  </a:lnTo>
                  <a:lnTo>
                    <a:pt x="582" y="675"/>
                  </a:lnTo>
                  <a:lnTo>
                    <a:pt x="556" y="672"/>
                  </a:lnTo>
                  <a:lnTo>
                    <a:pt x="532" y="672"/>
                  </a:lnTo>
                  <a:lnTo>
                    <a:pt x="508" y="670"/>
                  </a:lnTo>
                  <a:lnTo>
                    <a:pt x="485" y="670"/>
                  </a:lnTo>
                  <a:lnTo>
                    <a:pt x="459" y="667"/>
                  </a:lnTo>
                  <a:lnTo>
                    <a:pt x="435" y="667"/>
                  </a:lnTo>
                  <a:lnTo>
                    <a:pt x="411" y="665"/>
                  </a:lnTo>
                  <a:lnTo>
                    <a:pt x="385" y="663"/>
                  </a:lnTo>
                  <a:lnTo>
                    <a:pt x="362" y="663"/>
                  </a:lnTo>
                  <a:lnTo>
                    <a:pt x="338" y="660"/>
                  </a:lnTo>
                  <a:lnTo>
                    <a:pt x="312" y="658"/>
                  </a:lnTo>
                  <a:lnTo>
                    <a:pt x="288" y="658"/>
                  </a:lnTo>
                  <a:lnTo>
                    <a:pt x="265" y="656"/>
                  </a:lnTo>
                  <a:lnTo>
                    <a:pt x="265" y="656"/>
                  </a:lnTo>
                  <a:lnTo>
                    <a:pt x="274" y="679"/>
                  </a:lnTo>
                  <a:lnTo>
                    <a:pt x="274" y="679"/>
                  </a:lnTo>
                  <a:close/>
                </a:path>
              </a:pathLst>
            </a:custGeom>
            <a:solidFill>
              <a:srgbClr val="FF000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587" name="Freeform 26">
              <a:extLst>
                <a:ext uri="{FF2B5EF4-FFF2-40B4-BE49-F238E27FC236}">
                  <a16:creationId xmlns:a16="http://schemas.microsoft.com/office/drawing/2014/main" id="{8D84CF7B-157B-7CEF-3816-EF6D2C8180BD}"/>
                </a:ext>
              </a:extLst>
            </p:cNvPr>
            <p:cNvSpPr>
              <a:spLocks/>
            </p:cNvSpPr>
            <p:nvPr/>
          </p:nvSpPr>
          <p:spPr bwMode="auto">
            <a:xfrm>
              <a:off x="1023938" y="2416175"/>
              <a:ext cx="1009650" cy="1571625"/>
            </a:xfrm>
            <a:custGeom>
              <a:avLst/>
              <a:gdLst/>
              <a:ahLst/>
              <a:cxnLst>
                <a:cxn ang="0">
                  <a:pos x="508" y="862"/>
                </a:cxn>
                <a:cxn ang="0">
                  <a:pos x="497" y="867"/>
                </a:cxn>
                <a:cxn ang="0">
                  <a:pos x="490" y="852"/>
                </a:cxn>
                <a:cxn ang="0">
                  <a:pos x="471" y="845"/>
                </a:cxn>
                <a:cxn ang="0">
                  <a:pos x="454" y="848"/>
                </a:cxn>
                <a:cxn ang="0">
                  <a:pos x="445" y="859"/>
                </a:cxn>
                <a:cxn ang="0">
                  <a:pos x="449" y="871"/>
                </a:cxn>
                <a:cxn ang="0">
                  <a:pos x="447" y="895"/>
                </a:cxn>
                <a:cxn ang="0">
                  <a:pos x="447" y="909"/>
                </a:cxn>
                <a:cxn ang="0">
                  <a:pos x="445" y="928"/>
                </a:cxn>
                <a:cxn ang="0">
                  <a:pos x="438" y="990"/>
                </a:cxn>
                <a:cxn ang="0">
                  <a:pos x="414" y="959"/>
                </a:cxn>
                <a:cxn ang="0">
                  <a:pos x="371" y="900"/>
                </a:cxn>
                <a:cxn ang="0">
                  <a:pos x="329" y="841"/>
                </a:cxn>
                <a:cxn ang="0">
                  <a:pos x="286" y="779"/>
                </a:cxn>
                <a:cxn ang="0">
                  <a:pos x="251" y="729"/>
                </a:cxn>
                <a:cxn ang="0">
                  <a:pos x="220" y="687"/>
                </a:cxn>
                <a:cxn ang="0">
                  <a:pos x="189" y="644"/>
                </a:cxn>
                <a:cxn ang="0">
                  <a:pos x="161" y="601"/>
                </a:cxn>
                <a:cxn ang="0">
                  <a:pos x="128" y="556"/>
                </a:cxn>
                <a:cxn ang="0">
                  <a:pos x="90" y="504"/>
                </a:cxn>
                <a:cxn ang="0">
                  <a:pos x="54" y="452"/>
                </a:cxn>
                <a:cxn ang="0">
                  <a:pos x="19" y="400"/>
                </a:cxn>
                <a:cxn ang="0">
                  <a:pos x="7" y="350"/>
                </a:cxn>
                <a:cxn ang="0">
                  <a:pos x="17" y="305"/>
                </a:cxn>
                <a:cxn ang="0">
                  <a:pos x="28" y="258"/>
                </a:cxn>
                <a:cxn ang="0">
                  <a:pos x="38" y="211"/>
                </a:cxn>
                <a:cxn ang="0">
                  <a:pos x="50" y="163"/>
                </a:cxn>
                <a:cxn ang="0">
                  <a:pos x="61" y="118"/>
                </a:cxn>
                <a:cxn ang="0">
                  <a:pos x="73" y="71"/>
                </a:cxn>
                <a:cxn ang="0">
                  <a:pos x="83" y="24"/>
                </a:cxn>
                <a:cxn ang="0">
                  <a:pos x="123" y="10"/>
                </a:cxn>
                <a:cxn ang="0">
                  <a:pos x="192" y="26"/>
                </a:cxn>
                <a:cxn ang="0">
                  <a:pos x="260" y="43"/>
                </a:cxn>
                <a:cxn ang="0">
                  <a:pos x="329" y="57"/>
                </a:cxn>
                <a:cxn ang="0">
                  <a:pos x="397" y="71"/>
                </a:cxn>
                <a:cxn ang="0">
                  <a:pos x="466" y="85"/>
                </a:cxn>
                <a:cxn ang="0">
                  <a:pos x="534" y="100"/>
                </a:cxn>
                <a:cxn ang="0">
                  <a:pos x="603" y="111"/>
                </a:cxn>
                <a:cxn ang="0">
                  <a:pos x="634" y="137"/>
                </a:cxn>
                <a:cxn ang="0">
                  <a:pos x="627" y="175"/>
                </a:cxn>
                <a:cxn ang="0">
                  <a:pos x="620" y="216"/>
                </a:cxn>
                <a:cxn ang="0">
                  <a:pos x="615" y="256"/>
                </a:cxn>
                <a:cxn ang="0">
                  <a:pos x="608" y="294"/>
                </a:cxn>
                <a:cxn ang="0">
                  <a:pos x="601" y="334"/>
                </a:cxn>
                <a:cxn ang="0">
                  <a:pos x="596" y="372"/>
                </a:cxn>
                <a:cxn ang="0">
                  <a:pos x="589" y="412"/>
                </a:cxn>
                <a:cxn ang="0">
                  <a:pos x="582" y="452"/>
                </a:cxn>
                <a:cxn ang="0">
                  <a:pos x="575" y="490"/>
                </a:cxn>
                <a:cxn ang="0">
                  <a:pos x="570" y="530"/>
                </a:cxn>
                <a:cxn ang="0">
                  <a:pos x="563" y="571"/>
                </a:cxn>
                <a:cxn ang="0">
                  <a:pos x="558" y="608"/>
                </a:cxn>
                <a:cxn ang="0">
                  <a:pos x="551" y="649"/>
                </a:cxn>
                <a:cxn ang="0">
                  <a:pos x="544" y="687"/>
                </a:cxn>
                <a:cxn ang="0">
                  <a:pos x="539" y="727"/>
                </a:cxn>
                <a:cxn ang="0">
                  <a:pos x="527" y="796"/>
                </a:cxn>
                <a:cxn ang="0">
                  <a:pos x="518" y="850"/>
                </a:cxn>
              </a:cxnLst>
              <a:rect l="0" t="0" r="r" b="b"/>
              <a:pathLst>
                <a:path w="636" h="990">
                  <a:moveTo>
                    <a:pt x="518" y="850"/>
                  </a:moveTo>
                  <a:lnTo>
                    <a:pt x="508" y="862"/>
                  </a:lnTo>
                  <a:lnTo>
                    <a:pt x="501" y="867"/>
                  </a:lnTo>
                  <a:lnTo>
                    <a:pt x="497" y="867"/>
                  </a:lnTo>
                  <a:lnTo>
                    <a:pt x="492" y="862"/>
                  </a:lnTo>
                  <a:lnTo>
                    <a:pt x="490" y="852"/>
                  </a:lnTo>
                  <a:lnTo>
                    <a:pt x="482" y="848"/>
                  </a:lnTo>
                  <a:lnTo>
                    <a:pt x="471" y="845"/>
                  </a:lnTo>
                  <a:lnTo>
                    <a:pt x="464" y="845"/>
                  </a:lnTo>
                  <a:lnTo>
                    <a:pt x="454" y="848"/>
                  </a:lnTo>
                  <a:lnTo>
                    <a:pt x="449" y="850"/>
                  </a:lnTo>
                  <a:lnTo>
                    <a:pt x="445" y="859"/>
                  </a:lnTo>
                  <a:lnTo>
                    <a:pt x="445" y="862"/>
                  </a:lnTo>
                  <a:lnTo>
                    <a:pt x="449" y="871"/>
                  </a:lnTo>
                  <a:lnTo>
                    <a:pt x="447" y="885"/>
                  </a:lnTo>
                  <a:lnTo>
                    <a:pt x="447" y="895"/>
                  </a:lnTo>
                  <a:lnTo>
                    <a:pt x="447" y="902"/>
                  </a:lnTo>
                  <a:lnTo>
                    <a:pt x="447" y="909"/>
                  </a:lnTo>
                  <a:lnTo>
                    <a:pt x="445" y="919"/>
                  </a:lnTo>
                  <a:lnTo>
                    <a:pt x="445" y="928"/>
                  </a:lnTo>
                  <a:lnTo>
                    <a:pt x="447" y="945"/>
                  </a:lnTo>
                  <a:lnTo>
                    <a:pt x="438" y="990"/>
                  </a:lnTo>
                  <a:lnTo>
                    <a:pt x="438" y="990"/>
                  </a:lnTo>
                  <a:lnTo>
                    <a:pt x="414" y="959"/>
                  </a:lnTo>
                  <a:lnTo>
                    <a:pt x="393" y="928"/>
                  </a:lnTo>
                  <a:lnTo>
                    <a:pt x="371" y="900"/>
                  </a:lnTo>
                  <a:lnTo>
                    <a:pt x="350" y="869"/>
                  </a:lnTo>
                  <a:lnTo>
                    <a:pt x="329" y="841"/>
                  </a:lnTo>
                  <a:lnTo>
                    <a:pt x="307" y="810"/>
                  </a:lnTo>
                  <a:lnTo>
                    <a:pt x="286" y="779"/>
                  </a:lnTo>
                  <a:lnTo>
                    <a:pt x="265" y="751"/>
                  </a:lnTo>
                  <a:lnTo>
                    <a:pt x="251" y="729"/>
                  </a:lnTo>
                  <a:lnTo>
                    <a:pt x="234" y="708"/>
                  </a:lnTo>
                  <a:lnTo>
                    <a:pt x="220" y="687"/>
                  </a:lnTo>
                  <a:lnTo>
                    <a:pt x="206" y="665"/>
                  </a:lnTo>
                  <a:lnTo>
                    <a:pt x="189" y="644"/>
                  </a:lnTo>
                  <a:lnTo>
                    <a:pt x="175" y="623"/>
                  </a:lnTo>
                  <a:lnTo>
                    <a:pt x="161" y="601"/>
                  </a:lnTo>
                  <a:lnTo>
                    <a:pt x="147" y="580"/>
                  </a:lnTo>
                  <a:lnTo>
                    <a:pt x="128" y="556"/>
                  </a:lnTo>
                  <a:lnTo>
                    <a:pt x="109" y="530"/>
                  </a:lnTo>
                  <a:lnTo>
                    <a:pt x="90" y="504"/>
                  </a:lnTo>
                  <a:lnTo>
                    <a:pt x="73" y="478"/>
                  </a:lnTo>
                  <a:lnTo>
                    <a:pt x="54" y="452"/>
                  </a:lnTo>
                  <a:lnTo>
                    <a:pt x="35" y="426"/>
                  </a:lnTo>
                  <a:lnTo>
                    <a:pt x="19" y="400"/>
                  </a:lnTo>
                  <a:lnTo>
                    <a:pt x="0" y="374"/>
                  </a:lnTo>
                  <a:lnTo>
                    <a:pt x="7" y="350"/>
                  </a:lnTo>
                  <a:lnTo>
                    <a:pt x="12" y="329"/>
                  </a:lnTo>
                  <a:lnTo>
                    <a:pt x="17" y="305"/>
                  </a:lnTo>
                  <a:lnTo>
                    <a:pt x="24" y="282"/>
                  </a:lnTo>
                  <a:lnTo>
                    <a:pt x="28" y="258"/>
                  </a:lnTo>
                  <a:lnTo>
                    <a:pt x="33" y="234"/>
                  </a:lnTo>
                  <a:lnTo>
                    <a:pt x="38" y="211"/>
                  </a:lnTo>
                  <a:lnTo>
                    <a:pt x="45" y="187"/>
                  </a:lnTo>
                  <a:lnTo>
                    <a:pt x="50" y="163"/>
                  </a:lnTo>
                  <a:lnTo>
                    <a:pt x="54" y="142"/>
                  </a:lnTo>
                  <a:lnTo>
                    <a:pt x="61" y="118"/>
                  </a:lnTo>
                  <a:lnTo>
                    <a:pt x="66" y="95"/>
                  </a:lnTo>
                  <a:lnTo>
                    <a:pt x="73" y="71"/>
                  </a:lnTo>
                  <a:lnTo>
                    <a:pt x="78" y="47"/>
                  </a:lnTo>
                  <a:lnTo>
                    <a:pt x="83" y="24"/>
                  </a:lnTo>
                  <a:lnTo>
                    <a:pt x="90" y="0"/>
                  </a:lnTo>
                  <a:lnTo>
                    <a:pt x="123" y="10"/>
                  </a:lnTo>
                  <a:lnTo>
                    <a:pt x="156" y="17"/>
                  </a:lnTo>
                  <a:lnTo>
                    <a:pt x="192" y="26"/>
                  </a:lnTo>
                  <a:lnTo>
                    <a:pt x="225" y="33"/>
                  </a:lnTo>
                  <a:lnTo>
                    <a:pt x="260" y="43"/>
                  </a:lnTo>
                  <a:lnTo>
                    <a:pt x="293" y="50"/>
                  </a:lnTo>
                  <a:lnTo>
                    <a:pt x="329" y="57"/>
                  </a:lnTo>
                  <a:lnTo>
                    <a:pt x="362" y="64"/>
                  </a:lnTo>
                  <a:lnTo>
                    <a:pt x="397" y="71"/>
                  </a:lnTo>
                  <a:lnTo>
                    <a:pt x="430" y="78"/>
                  </a:lnTo>
                  <a:lnTo>
                    <a:pt x="466" y="85"/>
                  </a:lnTo>
                  <a:lnTo>
                    <a:pt x="499" y="92"/>
                  </a:lnTo>
                  <a:lnTo>
                    <a:pt x="534" y="100"/>
                  </a:lnTo>
                  <a:lnTo>
                    <a:pt x="568" y="104"/>
                  </a:lnTo>
                  <a:lnTo>
                    <a:pt x="603" y="111"/>
                  </a:lnTo>
                  <a:lnTo>
                    <a:pt x="636" y="116"/>
                  </a:lnTo>
                  <a:lnTo>
                    <a:pt x="634" y="137"/>
                  </a:lnTo>
                  <a:lnTo>
                    <a:pt x="631" y="156"/>
                  </a:lnTo>
                  <a:lnTo>
                    <a:pt x="627" y="175"/>
                  </a:lnTo>
                  <a:lnTo>
                    <a:pt x="624" y="197"/>
                  </a:lnTo>
                  <a:lnTo>
                    <a:pt x="620" y="216"/>
                  </a:lnTo>
                  <a:lnTo>
                    <a:pt x="617" y="234"/>
                  </a:lnTo>
                  <a:lnTo>
                    <a:pt x="615" y="256"/>
                  </a:lnTo>
                  <a:lnTo>
                    <a:pt x="610" y="275"/>
                  </a:lnTo>
                  <a:lnTo>
                    <a:pt x="608" y="294"/>
                  </a:lnTo>
                  <a:lnTo>
                    <a:pt x="605" y="315"/>
                  </a:lnTo>
                  <a:lnTo>
                    <a:pt x="601" y="334"/>
                  </a:lnTo>
                  <a:lnTo>
                    <a:pt x="598" y="353"/>
                  </a:lnTo>
                  <a:lnTo>
                    <a:pt x="596" y="372"/>
                  </a:lnTo>
                  <a:lnTo>
                    <a:pt x="591" y="393"/>
                  </a:lnTo>
                  <a:lnTo>
                    <a:pt x="589" y="412"/>
                  </a:lnTo>
                  <a:lnTo>
                    <a:pt x="584" y="431"/>
                  </a:lnTo>
                  <a:lnTo>
                    <a:pt x="582" y="452"/>
                  </a:lnTo>
                  <a:lnTo>
                    <a:pt x="579" y="471"/>
                  </a:lnTo>
                  <a:lnTo>
                    <a:pt x="575" y="490"/>
                  </a:lnTo>
                  <a:lnTo>
                    <a:pt x="572" y="511"/>
                  </a:lnTo>
                  <a:lnTo>
                    <a:pt x="570" y="530"/>
                  </a:lnTo>
                  <a:lnTo>
                    <a:pt x="565" y="549"/>
                  </a:lnTo>
                  <a:lnTo>
                    <a:pt x="563" y="571"/>
                  </a:lnTo>
                  <a:lnTo>
                    <a:pt x="561" y="590"/>
                  </a:lnTo>
                  <a:lnTo>
                    <a:pt x="558" y="608"/>
                  </a:lnTo>
                  <a:lnTo>
                    <a:pt x="553" y="627"/>
                  </a:lnTo>
                  <a:lnTo>
                    <a:pt x="551" y="649"/>
                  </a:lnTo>
                  <a:lnTo>
                    <a:pt x="549" y="668"/>
                  </a:lnTo>
                  <a:lnTo>
                    <a:pt x="544" y="687"/>
                  </a:lnTo>
                  <a:lnTo>
                    <a:pt x="542" y="708"/>
                  </a:lnTo>
                  <a:lnTo>
                    <a:pt x="539" y="727"/>
                  </a:lnTo>
                  <a:lnTo>
                    <a:pt x="534" y="746"/>
                  </a:lnTo>
                  <a:lnTo>
                    <a:pt x="527" y="796"/>
                  </a:lnTo>
                  <a:lnTo>
                    <a:pt x="518" y="850"/>
                  </a:lnTo>
                  <a:lnTo>
                    <a:pt x="518" y="850"/>
                  </a:lnTo>
                  <a:close/>
                </a:path>
              </a:pathLst>
            </a:custGeom>
            <a:solidFill>
              <a:srgbClr val="92D05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88" name="Freeform 27">
              <a:extLst>
                <a:ext uri="{FF2B5EF4-FFF2-40B4-BE49-F238E27FC236}">
                  <a16:creationId xmlns:a16="http://schemas.microsoft.com/office/drawing/2014/main" id="{44CBD667-9374-F24C-7EFB-AF7BE1116189}"/>
                </a:ext>
              </a:extLst>
            </p:cNvPr>
            <p:cNvSpPr>
              <a:spLocks/>
            </p:cNvSpPr>
            <p:nvPr/>
          </p:nvSpPr>
          <p:spPr bwMode="auto">
            <a:xfrm>
              <a:off x="3641725" y="3765550"/>
              <a:ext cx="1419225" cy="676275"/>
            </a:xfrm>
            <a:custGeom>
              <a:avLst/>
              <a:gdLst/>
              <a:ahLst/>
              <a:cxnLst>
                <a:cxn ang="0">
                  <a:pos x="865" y="97"/>
                </a:cxn>
                <a:cxn ang="0">
                  <a:pos x="879" y="168"/>
                </a:cxn>
                <a:cxn ang="0">
                  <a:pos x="886" y="230"/>
                </a:cxn>
                <a:cxn ang="0">
                  <a:pos x="889" y="284"/>
                </a:cxn>
                <a:cxn ang="0">
                  <a:pos x="891" y="341"/>
                </a:cxn>
                <a:cxn ang="0">
                  <a:pos x="894" y="395"/>
                </a:cxn>
                <a:cxn ang="0">
                  <a:pos x="863" y="414"/>
                </a:cxn>
                <a:cxn ang="0">
                  <a:pos x="816" y="388"/>
                </a:cxn>
                <a:cxn ang="0">
                  <a:pos x="792" y="400"/>
                </a:cxn>
                <a:cxn ang="0">
                  <a:pos x="775" y="393"/>
                </a:cxn>
                <a:cxn ang="0">
                  <a:pos x="747" y="405"/>
                </a:cxn>
                <a:cxn ang="0">
                  <a:pos x="702" y="419"/>
                </a:cxn>
                <a:cxn ang="0">
                  <a:pos x="681" y="417"/>
                </a:cxn>
                <a:cxn ang="0">
                  <a:pos x="666" y="402"/>
                </a:cxn>
                <a:cxn ang="0">
                  <a:pos x="652" y="410"/>
                </a:cxn>
                <a:cxn ang="0">
                  <a:pos x="633" y="398"/>
                </a:cxn>
                <a:cxn ang="0">
                  <a:pos x="619" y="410"/>
                </a:cxn>
                <a:cxn ang="0">
                  <a:pos x="612" y="426"/>
                </a:cxn>
                <a:cxn ang="0">
                  <a:pos x="607" y="410"/>
                </a:cxn>
                <a:cxn ang="0">
                  <a:pos x="593" y="410"/>
                </a:cxn>
                <a:cxn ang="0">
                  <a:pos x="574" y="407"/>
                </a:cxn>
                <a:cxn ang="0">
                  <a:pos x="558" y="395"/>
                </a:cxn>
                <a:cxn ang="0">
                  <a:pos x="536" y="410"/>
                </a:cxn>
                <a:cxn ang="0">
                  <a:pos x="525" y="398"/>
                </a:cxn>
                <a:cxn ang="0">
                  <a:pos x="508" y="376"/>
                </a:cxn>
                <a:cxn ang="0">
                  <a:pos x="473" y="386"/>
                </a:cxn>
                <a:cxn ang="0">
                  <a:pos x="435" y="376"/>
                </a:cxn>
                <a:cxn ang="0">
                  <a:pos x="394" y="367"/>
                </a:cxn>
                <a:cxn ang="0">
                  <a:pos x="376" y="339"/>
                </a:cxn>
                <a:cxn ang="0">
                  <a:pos x="368" y="348"/>
                </a:cxn>
                <a:cxn ang="0">
                  <a:pos x="321" y="329"/>
                </a:cxn>
                <a:cxn ang="0">
                  <a:pos x="307" y="294"/>
                </a:cxn>
                <a:cxn ang="0">
                  <a:pos x="307" y="232"/>
                </a:cxn>
                <a:cxn ang="0">
                  <a:pos x="307" y="170"/>
                </a:cxn>
                <a:cxn ang="0">
                  <a:pos x="307" y="111"/>
                </a:cxn>
                <a:cxn ang="0">
                  <a:pos x="269" y="80"/>
                </a:cxn>
                <a:cxn ang="0">
                  <a:pos x="191" y="78"/>
                </a:cxn>
                <a:cxn ang="0">
                  <a:pos x="115" y="78"/>
                </a:cxn>
                <a:cxn ang="0">
                  <a:pos x="40" y="76"/>
                </a:cxn>
                <a:cxn ang="0">
                  <a:pos x="2" y="43"/>
                </a:cxn>
                <a:cxn ang="0">
                  <a:pos x="52" y="12"/>
                </a:cxn>
                <a:cxn ang="0">
                  <a:pos x="151" y="14"/>
                </a:cxn>
                <a:cxn ang="0">
                  <a:pos x="243" y="17"/>
                </a:cxn>
                <a:cxn ang="0">
                  <a:pos x="338" y="17"/>
                </a:cxn>
                <a:cxn ang="0">
                  <a:pos x="432" y="17"/>
                </a:cxn>
                <a:cxn ang="0">
                  <a:pos x="527" y="14"/>
                </a:cxn>
                <a:cxn ang="0">
                  <a:pos x="622" y="12"/>
                </a:cxn>
                <a:cxn ang="0">
                  <a:pos x="714" y="7"/>
                </a:cxn>
                <a:cxn ang="0">
                  <a:pos x="808" y="2"/>
                </a:cxn>
                <a:cxn ang="0">
                  <a:pos x="858" y="31"/>
                </a:cxn>
              </a:cxnLst>
              <a:rect l="0" t="0" r="r" b="b"/>
              <a:pathLst>
                <a:path w="894" h="426">
                  <a:moveTo>
                    <a:pt x="858" y="47"/>
                  </a:moveTo>
                  <a:lnTo>
                    <a:pt x="858" y="62"/>
                  </a:lnTo>
                  <a:lnTo>
                    <a:pt x="863" y="80"/>
                  </a:lnTo>
                  <a:lnTo>
                    <a:pt x="865" y="97"/>
                  </a:lnTo>
                  <a:lnTo>
                    <a:pt x="870" y="116"/>
                  </a:lnTo>
                  <a:lnTo>
                    <a:pt x="872" y="133"/>
                  </a:lnTo>
                  <a:lnTo>
                    <a:pt x="875" y="149"/>
                  </a:lnTo>
                  <a:lnTo>
                    <a:pt x="879" y="168"/>
                  </a:lnTo>
                  <a:lnTo>
                    <a:pt x="882" y="185"/>
                  </a:lnTo>
                  <a:lnTo>
                    <a:pt x="886" y="201"/>
                  </a:lnTo>
                  <a:lnTo>
                    <a:pt x="886" y="215"/>
                  </a:lnTo>
                  <a:lnTo>
                    <a:pt x="886" y="230"/>
                  </a:lnTo>
                  <a:lnTo>
                    <a:pt x="886" y="244"/>
                  </a:lnTo>
                  <a:lnTo>
                    <a:pt x="889" y="258"/>
                  </a:lnTo>
                  <a:lnTo>
                    <a:pt x="889" y="272"/>
                  </a:lnTo>
                  <a:lnTo>
                    <a:pt x="889" y="284"/>
                  </a:lnTo>
                  <a:lnTo>
                    <a:pt x="889" y="298"/>
                  </a:lnTo>
                  <a:lnTo>
                    <a:pt x="891" y="312"/>
                  </a:lnTo>
                  <a:lnTo>
                    <a:pt x="891" y="327"/>
                  </a:lnTo>
                  <a:lnTo>
                    <a:pt x="891" y="341"/>
                  </a:lnTo>
                  <a:lnTo>
                    <a:pt x="891" y="355"/>
                  </a:lnTo>
                  <a:lnTo>
                    <a:pt x="891" y="367"/>
                  </a:lnTo>
                  <a:lnTo>
                    <a:pt x="894" y="381"/>
                  </a:lnTo>
                  <a:lnTo>
                    <a:pt x="894" y="395"/>
                  </a:lnTo>
                  <a:lnTo>
                    <a:pt x="894" y="410"/>
                  </a:lnTo>
                  <a:lnTo>
                    <a:pt x="894" y="424"/>
                  </a:lnTo>
                  <a:lnTo>
                    <a:pt x="870" y="419"/>
                  </a:lnTo>
                  <a:lnTo>
                    <a:pt x="863" y="414"/>
                  </a:lnTo>
                  <a:lnTo>
                    <a:pt x="853" y="410"/>
                  </a:lnTo>
                  <a:lnTo>
                    <a:pt x="842" y="400"/>
                  </a:lnTo>
                  <a:lnTo>
                    <a:pt x="823" y="391"/>
                  </a:lnTo>
                  <a:lnTo>
                    <a:pt x="816" y="388"/>
                  </a:lnTo>
                  <a:lnTo>
                    <a:pt x="813" y="388"/>
                  </a:lnTo>
                  <a:lnTo>
                    <a:pt x="808" y="395"/>
                  </a:lnTo>
                  <a:lnTo>
                    <a:pt x="799" y="400"/>
                  </a:lnTo>
                  <a:lnTo>
                    <a:pt x="792" y="400"/>
                  </a:lnTo>
                  <a:lnTo>
                    <a:pt x="782" y="400"/>
                  </a:lnTo>
                  <a:lnTo>
                    <a:pt x="780" y="398"/>
                  </a:lnTo>
                  <a:lnTo>
                    <a:pt x="778" y="395"/>
                  </a:lnTo>
                  <a:lnTo>
                    <a:pt x="775" y="393"/>
                  </a:lnTo>
                  <a:lnTo>
                    <a:pt x="771" y="393"/>
                  </a:lnTo>
                  <a:lnTo>
                    <a:pt x="756" y="400"/>
                  </a:lnTo>
                  <a:lnTo>
                    <a:pt x="754" y="402"/>
                  </a:lnTo>
                  <a:lnTo>
                    <a:pt x="747" y="405"/>
                  </a:lnTo>
                  <a:lnTo>
                    <a:pt x="737" y="402"/>
                  </a:lnTo>
                  <a:lnTo>
                    <a:pt x="719" y="410"/>
                  </a:lnTo>
                  <a:lnTo>
                    <a:pt x="711" y="417"/>
                  </a:lnTo>
                  <a:lnTo>
                    <a:pt x="702" y="419"/>
                  </a:lnTo>
                  <a:lnTo>
                    <a:pt x="700" y="426"/>
                  </a:lnTo>
                  <a:lnTo>
                    <a:pt x="697" y="424"/>
                  </a:lnTo>
                  <a:lnTo>
                    <a:pt x="688" y="417"/>
                  </a:lnTo>
                  <a:lnTo>
                    <a:pt x="681" y="417"/>
                  </a:lnTo>
                  <a:lnTo>
                    <a:pt x="669" y="410"/>
                  </a:lnTo>
                  <a:lnTo>
                    <a:pt x="669" y="402"/>
                  </a:lnTo>
                  <a:lnTo>
                    <a:pt x="666" y="402"/>
                  </a:lnTo>
                  <a:lnTo>
                    <a:pt x="666" y="402"/>
                  </a:lnTo>
                  <a:lnTo>
                    <a:pt x="664" y="402"/>
                  </a:lnTo>
                  <a:lnTo>
                    <a:pt x="659" y="407"/>
                  </a:lnTo>
                  <a:lnTo>
                    <a:pt x="655" y="410"/>
                  </a:lnTo>
                  <a:lnTo>
                    <a:pt x="652" y="410"/>
                  </a:lnTo>
                  <a:lnTo>
                    <a:pt x="643" y="405"/>
                  </a:lnTo>
                  <a:lnTo>
                    <a:pt x="638" y="400"/>
                  </a:lnTo>
                  <a:lnTo>
                    <a:pt x="636" y="398"/>
                  </a:lnTo>
                  <a:lnTo>
                    <a:pt x="633" y="398"/>
                  </a:lnTo>
                  <a:lnTo>
                    <a:pt x="629" y="400"/>
                  </a:lnTo>
                  <a:lnTo>
                    <a:pt x="626" y="407"/>
                  </a:lnTo>
                  <a:lnTo>
                    <a:pt x="624" y="410"/>
                  </a:lnTo>
                  <a:lnTo>
                    <a:pt x="619" y="410"/>
                  </a:lnTo>
                  <a:lnTo>
                    <a:pt x="619" y="414"/>
                  </a:lnTo>
                  <a:lnTo>
                    <a:pt x="617" y="424"/>
                  </a:lnTo>
                  <a:lnTo>
                    <a:pt x="614" y="426"/>
                  </a:lnTo>
                  <a:lnTo>
                    <a:pt x="612" y="426"/>
                  </a:lnTo>
                  <a:lnTo>
                    <a:pt x="607" y="424"/>
                  </a:lnTo>
                  <a:lnTo>
                    <a:pt x="605" y="419"/>
                  </a:lnTo>
                  <a:lnTo>
                    <a:pt x="605" y="417"/>
                  </a:lnTo>
                  <a:lnTo>
                    <a:pt x="607" y="410"/>
                  </a:lnTo>
                  <a:lnTo>
                    <a:pt x="605" y="407"/>
                  </a:lnTo>
                  <a:lnTo>
                    <a:pt x="603" y="405"/>
                  </a:lnTo>
                  <a:lnTo>
                    <a:pt x="598" y="410"/>
                  </a:lnTo>
                  <a:lnTo>
                    <a:pt x="593" y="410"/>
                  </a:lnTo>
                  <a:lnTo>
                    <a:pt x="588" y="414"/>
                  </a:lnTo>
                  <a:lnTo>
                    <a:pt x="584" y="414"/>
                  </a:lnTo>
                  <a:lnTo>
                    <a:pt x="581" y="414"/>
                  </a:lnTo>
                  <a:lnTo>
                    <a:pt x="574" y="407"/>
                  </a:lnTo>
                  <a:lnTo>
                    <a:pt x="565" y="405"/>
                  </a:lnTo>
                  <a:lnTo>
                    <a:pt x="562" y="398"/>
                  </a:lnTo>
                  <a:lnTo>
                    <a:pt x="560" y="395"/>
                  </a:lnTo>
                  <a:lnTo>
                    <a:pt x="558" y="395"/>
                  </a:lnTo>
                  <a:lnTo>
                    <a:pt x="555" y="395"/>
                  </a:lnTo>
                  <a:lnTo>
                    <a:pt x="553" y="398"/>
                  </a:lnTo>
                  <a:lnTo>
                    <a:pt x="541" y="407"/>
                  </a:lnTo>
                  <a:lnTo>
                    <a:pt x="536" y="410"/>
                  </a:lnTo>
                  <a:lnTo>
                    <a:pt x="532" y="412"/>
                  </a:lnTo>
                  <a:lnTo>
                    <a:pt x="529" y="410"/>
                  </a:lnTo>
                  <a:lnTo>
                    <a:pt x="525" y="407"/>
                  </a:lnTo>
                  <a:lnTo>
                    <a:pt x="525" y="398"/>
                  </a:lnTo>
                  <a:lnTo>
                    <a:pt x="522" y="395"/>
                  </a:lnTo>
                  <a:lnTo>
                    <a:pt x="513" y="391"/>
                  </a:lnTo>
                  <a:lnTo>
                    <a:pt x="510" y="383"/>
                  </a:lnTo>
                  <a:lnTo>
                    <a:pt x="508" y="376"/>
                  </a:lnTo>
                  <a:lnTo>
                    <a:pt x="496" y="379"/>
                  </a:lnTo>
                  <a:lnTo>
                    <a:pt x="482" y="379"/>
                  </a:lnTo>
                  <a:lnTo>
                    <a:pt x="475" y="383"/>
                  </a:lnTo>
                  <a:lnTo>
                    <a:pt x="473" y="386"/>
                  </a:lnTo>
                  <a:lnTo>
                    <a:pt x="468" y="383"/>
                  </a:lnTo>
                  <a:lnTo>
                    <a:pt x="456" y="376"/>
                  </a:lnTo>
                  <a:lnTo>
                    <a:pt x="442" y="379"/>
                  </a:lnTo>
                  <a:lnTo>
                    <a:pt x="435" y="376"/>
                  </a:lnTo>
                  <a:lnTo>
                    <a:pt x="416" y="369"/>
                  </a:lnTo>
                  <a:lnTo>
                    <a:pt x="402" y="369"/>
                  </a:lnTo>
                  <a:lnTo>
                    <a:pt x="397" y="369"/>
                  </a:lnTo>
                  <a:lnTo>
                    <a:pt x="394" y="367"/>
                  </a:lnTo>
                  <a:lnTo>
                    <a:pt x="392" y="357"/>
                  </a:lnTo>
                  <a:lnTo>
                    <a:pt x="387" y="348"/>
                  </a:lnTo>
                  <a:lnTo>
                    <a:pt x="385" y="346"/>
                  </a:lnTo>
                  <a:lnTo>
                    <a:pt x="376" y="339"/>
                  </a:lnTo>
                  <a:lnTo>
                    <a:pt x="373" y="339"/>
                  </a:lnTo>
                  <a:lnTo>
                    <a:pt x="373" y="341"/>
                  </a:lnTo>
                  <a:lnTo>
                    <a:pt x="371" y="348"/>
                  </a:lnTo>
                  <a:lnTo>
                    <a:pt x="368" y="348"/>
                  </a:lnTo>
                  <a:lnTo>
                    <a:pt x="357" y="346"/>
                  </a:lnTo>
                  <a:lnTo>
                    <a:pt x="347" y="348"/>
                  </a:lnTo>
                  <a:lnTo>
                    <a:pt x="340" y="346"/>
                  </a:lnTo>
                  <a:lnTo>
                    <a:pt x="321" y="329"/>
                  </a:lnTo>
                  <a:lnTo>
                    <a:pt x="314" y="324"/>
                  </a:lnTo>
                  <a:lnTo>
                    <a:pt x="307" y="322"/>
                  </a:lnTo>
                  <a:lnTo>
                    <a:pt x="307" y="308"/>
                  </a:lnTo>
                  <a:lnTo>
                    <a:pt x="307" y="294"/>
                  </a:lnTo>
                  <a:lnTo>
                    <a:pt x="307" y="277"/>
                  </a:lnTo>
                  <a:lnTo>
                    <a:pt x="307" y="263"/>
                  </a:lnTo>
                  <a:lnTo>
                    <a:pt x="307" y="246"/>
                  </a:lnTo>
                  <a:lnTo>
                    <a:pt x="307" y="232"/>
                  </a:lnTo>
                  <a:lnTo>
                    <a:pt x="307" y="218"/>
                  </a:lnTo>
                  <a:lnTo>
                    <a:pt x="307" y="201"/>
                  </a:lnTo>
                  <a:lnTo>
                    <a:pt x="307" y="187"/>
                  </a:lnTo>
                  <a:lnTo>
                    <a:pt x="307" y="170"/>
                  </a:lnTo>
                  <a:lnTo>
                    <a:pt x="307" y="156"/>
                  </a:lnTo>
                  <a:lnTo>
                    <a:pt x="307" y="140"/>
                  </a:lnTo>
                  <a:lnTo>
                    <a:pt x="307" y="125"/>
                  </a:lnTo>
                  <a:lnTo>
                    <a:pt x="307" y="111"/>
                  </a:lnTo>
                  <a:lnTo>
                    <a:pt x="307" y="95"/>
                  </a:lnTo>
                  <a:lnTo>
                    <a:pt x="307" y="80"/>
                  </a:lnTo>
                  <a:lnTo>
                    <a:pt x="288" y="80"/>
                  </a:lnTo>
                  <a:lnTo>
                    <a:pt x="269" y="80"/>
                  </a:lnTo>
                  <a:lnTo>
                    <a:pt x="250" y="80"/>
                  </a:lnTo>
                  <a:lnTo>
                    <a:pt x="231" y="80"/>
                  </a:lnTo>
                  <a:lnTo>
                    <a:pt x="212" y="80"/>
                  </a:lnTo>
                  <a:lnTo>
                    <a:pt x="191" y="78"/>
                  </a:lnTo>
                  <a:lnTo>
                    <a:pt x="172" y="78"/>
                  </a:lnTo>
                  <a:lnTo>
                    <a:pt x="153" y="78"/>
                  </a:lnTo>
                  <a:lnTo>
                    <a:pt x="134" y="78"/>
                  </a:lnTo>
                  <a:lnTo>
                    <a:pt x="115" y="78"/>
                  </a:lnTo>
                  <a:lnTo>
                    <a:pt x="96" y="78"/>
                  </a:lnTo>
                  <a:lnTo>
                    <a:pt x="78" y="76"/>
                  </a:lnTo>
                  <a:lnTo>
                    <a:pt x="59" y="76"/>
                  </a:lnTo>
                  <a:lnTo>
                    <a:pt x="40" y="76"/>
                  </a:lnTo>
                  <a:lnTo>
                    <a:pt x="18" y="76"/>
                  </a:lnTo>
                  <a:lnTo>
                    <a:pt x="0" y="73"/>
                  </a:lnTo>
                  <a:lnTo>
                    <a:pt x="2" y="59"/>
                  </a:lnTo>
                  <a:lnTo>
                    <a:pt x="2" y="43"/>
                  </a:lnTo>
                  <a:lnTo>
                    <a:pt x="2" y="26"/>
                  </a:lnTo>
                  <a:lnTo>
                    <a:pt x="2" y="12"/>
                  </a:lnTo>
                  <a:lnTo>
                    <a:pt x="28" y="12"/>
                  </a:lnTo>
                  <a:lnTo>
                    <a:pt x="52" y="12"/>
                  </a:lnTo>
                  <a:lnTo>
                    <a:pt x="78" y="14"/>
                  </a:lnTo>
                  <a:lnTo>
                    <a:pt x="104" y="14"/>
                  </a:lnTo>
                  <a:lnTo>
                    <a:pt x="127" y="14"/>
                  </a:lnTo>
                  <a:lnTo>
                    <a:pt x="151" y="14"/>
                  </a:lnTo>
                  <a:lnTo>
                    <a:pt x="175" y="17"/>
                  </a:lnTo>
                  <a:lnTo>
                    <a:pt x="196" y="17"/>
                  </a:lnTo>
                  <a:lnTo>
                    <a:pt x="219" y="17"/>
                  </a:lnTo>
                  <a:lnTo>
                    <a:pt x="243" y="17"/>
                  </a:lnTo>
                  <a:lnTo>
                    <a:pt x="267" y="17"/>
                  </a:lnTo>
                  <a:lnTo>
                    <a:pt x="290" y="17"/>
                  </a:lnTo>
                  <a:lnTo>
                    <a:pt x="314" y="17"/>
                  </a:lnTo>
                  <a:lnTo>
                    <a:pt x="338" y="17"/>
                  </a:lnTo>
                  <a:lnTo>
                    <a:pt x="361" y="17"/>
                  </a:lnTo>
                  <a:lnTo>
                    <a:pt x="385" y="17"/>
                  </a:lnTo>
                  <a:lnTo>
                    <a:pt x="409" y="17"/>
                  </a:lnTo>
                  <a:lnTo>
                    <a:pt x="432" y="17"/>
                  </a:lnTo>
                  <a:lnTo>
                    <a:pt x="456" y="14"/>
                  </a:lnTo>
                  <a:lnTo>
                    <a:pt x="480" y="14"/>
                  </a:lnTo>
                  <a:lnTo>
                    <a:pt x="503" y="14"/>
                  </a:lnTo>
                  <a:lnTo>
                    <a:pt x="527" y="14"/>
                  </a:lnTo>
                  <a:lnTo>
                    <a:pt x="551" y="14"/>
                  </a:lnTo>
                  <a:lnTo>
                    <a:pt x="574" y="12"/>
                  </a:lnTo>
                  <a:lnTo>
                    <a:pt x="598" y="12"/>
                  </a:lnTo>
                  <a:lnTo>
                    <a:pt x="622" y="12"/>
                  </a:lnTo>
                  <a:lnTo>
                    <a:pt x="643" y="9"/>
                  </a:lnTo>
                  <a:lnTo>
                    <a:pt x="666" y="9"/>
                  </a:lnTo>
                  <a:lnTo>
                    <a:pt x="690" y="7"/>
                  </a:lnTo>
                  <a:lnTo>
                    <a:pt x="714" y="7"/>
                  </a:lnTo>
                  <a:lnTo>
                    <a:pt x="737" y="5"/>
                  </a:lnTo>
                  <a:lnTo>
                    <a:pt x="761" y="5"/>
                  </a:lnTo>
                  <a:lnTo>
                    <a:pt x="785" y="2"/>
                  </a:lnTo>
                  <a:lnTo>
                    <a:pt x="808" y="2"/>
                  </a:lnTo>
                  <a:lnTo>
                    <a:pt x="832" y="0"/>
                  </a:lnTo>
                  <a:lnTo>
                    <a:pt x="856" y="0"/>
                  </a:lnTo>
                  <a:lnTo>
                    <a:pt x="856" y="14"/>
                  </a:lnTo>
                  <a:lnTo>
                    <a:pt x="858" y="31"/>
                  </a:lnTo>
                  <a:lnTo>
                    <a:pt x="858" y="47"/>
                  </a:lnTo>
                  <a:close/>
                </a:path>
              </a:pathLst>
            </a:custGeom>
            <a:solidFill>
              <a:srgbClr val="FF000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89" name="Freeform 28">
              <a:extLst>
                <a:ext uri="{FF2B5EF4-FFF2-40B4-BE49-F238E27FC236}">
                  <a16:creationId xmlns:a16="http://schemas.microsoft.com/office/drawing/2014/main" id="{4495D942-060D-EC18-1E1E-C957A3C7965A}"/>
                </a:ext>
              </a:extLst>
            </p:cNvPr>
            <p:cNvSpPr>
              <a:spLocks/>
            </p:cNvSpPr>
            <p:nvPr/>
          </p:nvSpPr>
          <p:spPr bwMode="auto">
            <a:xfrm>
              <a:off x="547688" y="1431925"/>
              <a:ext cx="1276350" cy="1085850"/>
            </a:xfrm>
            <a:custGeom>
              <a:avLst/>
              <a:gdLst/>
              <a:ahLst/>
              <a:cxnLst>
                <a:cxn ang="0">
                  <a:pos x="210" y="14"/>
                </a:cxn>
                <a:cxn ang="0">
                  <a:pos x="231" y="23"/>
                </a:cxn>
                <a:cxn ang="0">
                  <a:pos x="255" y="28"/>
                </a:cxn>
                <a:cxn ang="0">
                  <a:pos x="272" y="59"/>
                </a:cxn>
                <a:cxn ang="0">
                  <a:pos x="276" y="106"/>
                </a:cxn>
                <a:cxn ang="0">
                  <a:pos x="317" y="123"/>
                </a:cxn>
                <a:cxn ang="0">
                  <a:pos x="343" y="118"/>
                </a:cxn>
                <a:cxn ang="0">
                  <a:pos x="397" y="135"/>
                </a:cxn>
                <a:cxn ang="0">
                  <a:pos x="442" y="147"/>
                </a:cxn>
                <a:cxn ang="0">
                  <a:pos x="513" y="144"/>
                </a:cxn>
                <a:cxn ang="0">
                  <a:pos x="593" y="147"/>
                </a:cxn>
                <a:cxn ang="0">
                  <a:pos x="619" y="149"/>
                </a:cxn>
                <a:cxn ang="0">
                  <a:pos x="688" y="166"/>
                </a:cxn>
                <a:cxn ang="0">
                  <a:pos x="756" y="180"/>
                </a:cxn>
                <a:cxn ang="0">
                  <a:pos x="785" y="203"/>
                </a:cxn>
                <a:cxn ang="0">
                  <a:pos x="804" y="239"/>
                </a:cxn>
                <a:cxn ang="0">
                  <a:pos x="756" y="315"/>
                </a:cxn>
                <a:cxn ang="0">
                  <a:pos x="721" y="360"/>
                </a:cxn>
                <a:cxn ang="0">
                  <a:pos x="712" y="395"/>
                </a:cxn>
                <a:cxn ang="0">
                  <a:pos x="728" y="412"/>
                </a:cxn>
                <a:cxn ang="0">
                  <a:pos x="721" y="426"/>
                </a:cxn>
                <a:cxn ang="0">
                  <a:pos x="709" y="457"/>
                </a:cxn>
                <a:cxn ang="0">
                  <a:pos x="697" y="516"/>
                </a:cxn>
                <a:cxn ang="0">
                  <a:pos x="678" y="601"/>
                </a:cxn>
                <a:cxn ang="0">
                  <a:pos x="662" y="684"/>
                </a:cxn>
                <a:cxn ang="0">
                  <a:pos x="560" y="663"/>
                </a:cxn>
                <a:cxn ang="0">
                  <a:pos x="456" y="637"/>
                </a:cxn>
                <a:cxn ang="0">
                  <a:pos x="364" y="615"/>
                </a:cxn>
                <a:cxn ang="0">
                  <a:pos x="293" y="596"/>
                </a:cxn>
                <a:cxn ang="0">
                  <a:pos x="222" y="577"/>
                </a:cxn>
                <a:cxn ang="0">
                  <a:pos x="151" y="556"/>
                </a:cxn>
                <a:cxn ang="0">
                  <a:pos x="80" y="535"/>
                </a:cxn>
                <a:cxn ang="0">
                  <a:pos x="7" y="514"/>
                </a:cxn>
                <a:cxn ang="0">
                  <a:pos x="4" y="461"/>
                </a:cxn>
                <a:cxn ang="0">
                  <a:pos x="9" y="405"/>
                </a:cxn>
                <a:cxn ang="0">
                  <a:pos x="47" y="345"/>
                </a:cxn>
                <a:cxn ang="0">
                  <a:pos x="63" y="338"/>
                </a:cxn>
                <a:cxn ang="0">
                  <a:pos x="63" y="324"/>
                </a:cxn>
                <a:cxn ang="0">
                  <a:pos x="92" y="263"/>
                </a:cxn>
                <a:cxn ang="0">
                  <a:pos x="115" y="208"/>
                </a:cxn>
                <a:cxn ang="0">
                  <a:pos x="158" y="102"/>
                </a:cxn>
                <a:cxn ang="0">
                  <a:pos x="172" y="47"/>
                </a:cxn>
                <a:cxn ang="0">
                  <a:pos x="184" y="0"/>
                </a:cxn>
              </a:cxnLst>
              <a:rect l="0" t="0" r="r" b="b"/>
              <a:pathLst>
                <a:path w="804" h="684">
                  <a:moveTo>
                    <a:pt x="186" y="0"/>
                  </a:moveTo>
                  <a:lnTo>
                    <a:pt x="189" y="7"/>
                  </a:lnTo>
                  <a:lnTo>
                    <a:pt x="210" y="14"/>
                  </a:lnTo>
                  <a:lnTo>
                    <a:pt x="224" y="12"/>
                  </a:lnTo>
                  <a:lnTo>
                    <a:pt x="227" y="14"/>
                  </a:lnTo>
                  <a:lnTo>
                    <a:pt x="231" y="23"/>
                  </a:lnTo>
                  <a:lnTo>
                    <a:pt x="238" y="26"/>
                  </a:lnTo>
                  <a:lnTo>
                    <a:pt x="246" y="28"/>
                  </a:lnTo>
                  <a:lnTo>
                    <a:pt x="255" y="28"/>
                  </a:lnTo>
                  <a:lnTo>
                    <a:pt x="262" y="33"/>
                  </a:lnTo>
                  <a:lnTo>
                    <a:pt x="269" y="40"/>
                  </a:lnTo>
                  <a:lnTo>
                    <a:pt x="272" y="59"/>
                  </a:lnTo>
                  <a:lnTo>
                    <a:pt x="272" y="90"/>
                  </a:lnTo>
                  <a:lnTo>
                    <a:pt x="272" y="99"/>
                  </a:lnTo>
                  <a:lnTo>
                    <a:pt x="276" y="106"/>
                  </a:lnTo>
                  <a:lnTo>
                    <a:pt x="283" y="111"/>
                  </a:lnTo>
                  <a:lnTo>
                    <a:pt x="312" y="123"/>
                  </a:lnTo>
                  <a:lnTo>
                    <a:pt x="317" y="123"/>
                  </a:lnTo>
                  <a:lnTo>
                    <a:pt x="317" y="123"/>
                  </a:lnTo>
                  <a:lnTo>
                    <a:pt x="321" y="125"/>
                  </a:lnTo>
                  <a:lnTo>
                    <a:pt x="343" y="118"/>
                  </a:lnTo>
                  <a:lnTo>
                    <a:pt x="361" y="121"/>
                  </a:lnTo>
                  <a:lnTo>
                    <a:pt x="383" y="128"/>
                  </a:lnTo>
                  <a:lnTo>
                    <a:pt x="397" y="135"/>
                  </a:lnTo>
                  <a:lnTo>
                    <a:pt x="399" y="139"/>
                  </a:lnTo>
                  <a:lnTo>
                    <a:pt x="411" y="144"/>
                  </a:lnTo>
                  <a:lnTo>
                    <a:pt x="442" y="147"/>
                  </a:lnTo>
                  <a:lnTo>
                    <a:pt x="473" y="149"/>
                  </a:lnTo>
                  <a:lnTo>
                    <a:pt x="492" y="149"/>
                  </a:lnTo>
                  <a:lnTo>
                    <a:pt x="513" y="144"/>
                  </a:lnTo>
                  <a:lnTo>
                    <a:pt x="558" y="144"/>
                  </a:lnTo>
                  <a:lnTo>
                    <a:pt x="581" y="147"/>
                  </a:lnTo>
                  <a:lnTo>
                    <a:pt x="593" y="147"/>
                  </a:lnTo>
                  <a:lnTo>
                    <a:pt x="596" y="144"/>
                  </a:lnTo>
                  <a:lnTo>
                    <a:pt x="598" y="144"/>
                  </a:lnTo>
                  <a:lnTo>
                    <a:pt x="619" y="149"/>
                  </a:lnTo>
                  <a:lnTo>
                    <a:pt x="643" y="156"/>
                  </a:lnTo>
                  <a:lnTo>
                    <a:pt x="664" y="161"/>
                  </a:lnTo>
                  <a:lnTo>
                    <a:pt x="688" y="166"/>
                  </a:lnTo>
                  <a:lnTo>
                    <a:pt x="712" y="170"/>
                  </a:lnTo>
                  <a:lnTo>
                    <a:pt x="733" y="175"/>
                  </a:lnTo>
                  <a:lnTo>
                    <a:pt x="756" y="180"/>
                  </a:lnTo>
                  <a:lnTo>
                    <a:pt x="778" y="184"/>
                  </a:lnTo>
                  <a:lnTo>
                    <a:pt x="778" y="192"/>
                  </a:lnTo>
                  <a:lnTo>
                    <a:pt x="785" y="203"/>
                  </a:lnTo>
                  <a:lnTo>
                    <a:pt x="797" y="215"/>
                  </a:lnTo>
                  <a:lnTo>
                    <a:pt x="801" y="227"/>
                  </a:lnTo>
                  <a:lnTo>
                    <a:pt x="804" y="239"/>
                  </a:lnTo>
                  <a:lnTo>
                    <a:pt x="794" y="260"/>
                  </a:lnTo>
                  <a:lnTo>
                    <a:pt x="768" y="293"/>
                  </a:lnTo>
                  <a:lnTo>
                    <a:pt x="756" y="315"/>
                  </a:lnTo>
                  <a:lnTo>
                    <a:pt x="752" y="324"/>
                  </a:lnTo>
                  <a:lnTo>
                    <a:pt x="740" y="338"/>
                  </a:lnTo>
                  <a:lnTo>
                    <a:pt x="721" y="360"/>
                  </a:lnTo>
                  <a:lnTo>
                    <a:pt x="709" y="376"/>
                  </a:lnTo>
                  <a:lnTo>
                    <a:pt x="707" y="388"/>
                  </a:lnTo>
                  <a:lnTo>
                    <a:pt x="712" y="395"/>
                  </a:lnTo>
                  <a:lnTo>
                    <a:pt x="721" y="400"/>
                  </a:lnTo>
                  <a:lnTo>
                    <a:pt x="726" y="405"/>
                  </a:lnTo>
                  <a:lnTo>
                    <a:pt x="728" y="412"/>
                  </a:lnTo>
                  <a:lnTo>
                    <a:pt x="728" y="416"/>
                  </a:lnTo>
                  <a:lnTo>
                    <a:pt x="723" y="419"/>
                  </a:lnTo>
                  <a:lnTo>
                    <a:pt x="721" y="426"/>
                  </a:lnTo>
                  <a:lnTo>
                    <a:pt x="721" y="431"/>
                  </a:lnTo>
                  <a:lnTo>
                    <a:pt x="719" y="440"/>
                  </a:lnTo>
                  <a:lnTo>
                    <a:pt x="709" y="457"/>
                  </a:lnTo>
                  <a:lnTo>
                    <a:pt x="709" y="457"/>
                  </a:lnTo>
                  <a:lnTo>
                    <a:pt x="702" y="487"/>
                  </a:lnTo>
                  <a:lnTo>
                    <a:pt x="697" y="516"/>
                  </a:lnTo>
                  <a:lnTo>
                    <a:pt x="690" y="544"/>
                  </a:lnTo>
                  <a:lnTo>
                    <a:pt x="685" y="573"/>
                  </a:lnTo>
                  <a:lnTo>
                    <a:pt x="678" y="601"/>
                  </a:lnTo>
                  <a:lnTo>
                    <a:pt x="674" y="627"/>
                  </a:lnTo>
                  <a:lnTo>
                    <a:pt x="669" y="656"/>
                  </a:lnTo>
                  <a:lnTo>
                    <a:pt x="662" y="684"/>
                  </a:lnTo>
                  <a:lnTo>
                    <a:pt x="629" y="677"/>
                  </a:lnTo>
                  <a:lnTo>
                    <a:pt x="593" y="670"/>
                  </a:lnTo>
                  <a:lnTo>
                    <a:pt x="560" y="663"/>
                  </a:lnTo>
                  <a:lnTo>
                    <a:pt x="525" y="653"/>
                  </a:lnTo>
                  <a:lnTo>
                    <a:pt x="492" y="646"/>
                  </a:lnTo>
                  <a:lnTo>
                    <a:pt x="456" y="637"/>
                  </a:lnTo>
                  <a:lnTo>
                    <a:pt x="423" y="630"/>
                  </a:lnTo>
                  <a:lnTo>
                    <a:pt x="390" y="620"/>
                  </a:lnTo>
                  <a:lnTo>
                    <a:pt x="364" y="615"/>
                  </a:lnTo>
                  <a:lnTo>
                    <a:pt x="340" y="608"/>
                  </a:lnTo>
                  <a:lnTo>
                    <a:pt x="317" y="601"/>
                  </a:lnTo>
                  <a:lnTo>
                    <a:pt x="293" y="596"/>
                  </a:lnTo>
                  <a:lnTo>
                    <a:pt x="269" y="589"/>
                  </a:lnTo>
                  <a:lnTo>
                    <a:pt x="246" y="582"/>
                  </a:lnTo>
                  <a:lnTo>
                    <a:pt x="222" y="577"/>
                  </a:lnTo>
                  <a:lnTo>
                    <a:pt x="198" y="570"/>
                  </a:lnTo>
                  <a:lnTo>
                    <a:pt x="175" y="563"/>
                  </a:lnTo>
                  <a:lnTo>
                    <a:pt x="151" y="556"/>
                  </a:lnTo>
                  <a:lnTo>
                    <a:pt x="127" y="549"/>
                  </a:lnTo>
                  <a:lnTo>
                    <a:pt x="104" y="542"/>
                  </a:lnTo>
                  <a:lnTo>
                    <a:pt x="80" y="535"/>
                  </a:lnTo>
                  <a:lnTo>
                    <a:pt x="56" y="528"/>
                  </a:lnTo>
                  <a:lnTo>
                    <a:pt x="33" y="521"/>
                  </a:lnTo>
                  <a:lnTo>
                    <a:pt x="7" y="514"/>
                  </a:lnTo>
                  <a:lnTo>
                    <a:pt x="0" y="495"/>
                  </a:lnTo>
                  <a:lnTo>
                    <a:pt x="2" y="471"/>
                  </a:lnTo>
                  <a:lnTo>
                    <a:pt x="4" y="461"/>
                  </a:lnTo>
                  <a:lnTo>
                    <a:pt x="14" y="438"/>
                  </a:lnTo>
                  <a:lnTo>
                    <a:pt x="14" y="426"/>
                  </a:lnTo>
                  <a:lnTo>
                    <a:pt x="9" y="405"/>
                  </a:lnTo>
                  <a:lnTo>
                    <a:pt x="18" y="390"/>
                  </a:lnTo>
                  <a:lnTo>
                    <a:pt x="26" y="383"/>
                  </a:lnTo>
                  <a:lnTo>
                    <a:pt x="47" y="345"/>
                  </a:lnTo>
                  <a:lnTo>
                    <a:pt x="49" y="343"/>
                  </a:lnTo>
                  <a:lnTo>
                    <a:pt x="54" y="343"/>
                  </a:lnTo>
                  <a:lnTo>
                    <a:pt x="63" y="338"/>
                  </a:lnTo>
                  <a:lnTo>
                    <a:pt x="59" y="336"/>
                  </a:lnTo>
                  <a:lnTo>
                    <a:pt x="54" y="338"/>
                  </a:lnTo>
                  <a:lnTo>
                    <a:pt x="63" y="324"/>
                  </a:lnTo>
                  <a:lnTo>
                    <a:pt x="73" y="312"/>
                  </a:lnTo>
                  <a:lnTo>
                    <a:pt x="75" y="308"/>
                  </a:lnTo>
                  <a:lnTo>
                    <a:pt x="92" y="263"/>
                  </a:lnTo>
                  <a:lnTo>
                    <a:pt x="104" y="229"/>
                  </a:lnTo>
                  <a:lnTo>
                    <a:pt x="113" y="220"/>
                  </a:lnTo>
                  <a:lnTo>
                    <a:pt x="115" y="208"/>
                  </a:lnTo>
                  <a:lnTo>
                    <a:pt x="120" y="192"/>
                  </a:lnTo>
                  <a:lnTo>
                    <a:pt x="125" y="175"/>
                  </a:lnTo>
                  <a:lnTo>
                    <a:pt x="158" y="102"/>
                  </a:lnTo>
                  <a:lnTo>
                    <a:pt x="158" y="92"/>
                  </a:lnTo>
                  <a:lnTo>
                    <a:pt x="165" y="80"/>
                  </a:lnTo>
                  <a:lnTo>
                    <a:pt x="172" y="47"/>
                  </a:lnTo>
                  <a:lnTo>
                    <a:pt x="184" y="12"/>
                  </a:lnTo>
                  <a:lnTo>
                    <a:pt x="184" y="7"/>
                  </a:lnTo>
                  <a:lnTo>
                    <a:pt x="184" y="0"/>
                  </a:lnTo>
                  <a:lnTo>
                    <a:pt x="186" y="0"/>
                  </a:lnTo>
                  <a:close/>
                </a:path>
              </a:pathLst>
            </a:custGeom>
            <a:solidFill>
              <a:srgbClr val="92D05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590" name="Freeform 29">
              <a:extLst>
                <a:ext uri="{FF2B5EF4-FFF2-40B4-BE49-F238E27FC236}">
                  <a16:creationId xmlns:a16="http://schemas.microsoft.com/office/drawing/2014/main" id="{E3E406A5-CFE4-67E7-A40C-9766D90E650C}"/>
                </a:ext>
              </a:extLst>
            </p:cNvPr>
            <p:cNvSpPr>
              <a:spLocks/>
            </p:cNvSpPr>
            <p:nvPr/>
          </p:nvSpPr>
          <p:spPr bwMode="auto">
            <a:xfrm>
              <a:off x="7019925" y="2228850"/>
              <a:ext cx="939800" cy="657225"/>
            </a:xfrm>
            <a:custGeom>
              <a:avLst/>
              <a:gdLst/>
              <a:ahLst/>
              <a:cxnLst>
                <a:cxn ang="0">
                  <a:pos x="544" y="173"/>
                </a:cxn>
                <a:cxn ang="0">
                  <a:pos x="530" y="156"/>
                </a:cxn>
                <a:cxn ang="0">
                  <a:pos x="532" y="142"/>
                </a:cxn>
                <a:cxn ang="0">
                  <a:pos x="525" y="120"/>
                </a:cxn>
                <a:cxn ang="0">
                  <a:pos x="537" y="92"/>
                </a:cxn>
                <a:cxn ang="0">
                  <a:pos x="544" y="66"/>
                </a:cxn>
                <a:cxn ang="0">
                  <a:pos x="542" y="54"/>
                </a:cxn>
                <a:cxn ang="0">
                  <a:pos x="513" y="45"/>
                </a:cxn>
                <a:cxn ang="0">
                  <a:pos x="502" y="28"/>
                </a:cxn>
                <a:cxn ang="0">
                  <a:pos x="497" y="14"/>
                </a:cxn>
                <a:cxn ang="0">
                  <a:pos x="476" y="4"/>
                </a:cxn>
                <a:cxn ang="0">
                  <a:pos x="442" y="7"/>
                </a:cxn>
                <a:cxn ang="0">
                  <a:pos x="405" y="19"/>
                </a:cxn>
                <a:cxn ang="0">
                  <a:pos x="369" y="30"/>
                </a:cxn>
                <a:cxn ang="0">
                  <a:pos x="331" y="42"/>
                </a:cxn>
                <a:cxn ang="0">
                  <a:pos x="293" y="52"/>
                </a:cxn>
                <a:cxn ang="0">
                  <a:pos x="256" y="64"/>
                </a:cxn>
                <a:cxn ang="0">
                  <a:pos x="220" y="73"/>
                </a:cxn>
                <a:cxn ang="0">
                  <a:pos x="182" y="83"/>
                </a:cxn>
                <a:cxn ang="0">
                  <a:pos x="144" y="94"/>
                </a:cxn>
                <a:cxn ang="0">
                  <a:pos x="107" y="104"/>
                </a:cxn>
                <a:cxn ang="0">
                  <a:pos x="69" y="113"/>
                </a:cxn>
                <a:cxn ang="0">
                  <a:pos x="62" y="80"/>
                </a:cxn>
                <a:cxn ang="0">
                  <a:pos x="29" y="109"/>
                </a:cxn>
                <a:cxn ang="0">
                  <a:pos x="0" y="132"/>
                </a:cxn>
                <a:cxn ang="0">
                  <a:pos x="12" y="182"/>
                </a:cxn>
                <a:cxn ang="0">
                  <a:pos x="31" y="260"/>
                </a:cxn>
                <a:cxn ang="0">
                  <a:pos x="40" y="300"/>
                </a:cxn>
                <a:cxn ang="0">
                  <a:pos x="50" y="343"/>
                </a:cxn>
                <a:cxn ang="0">
                  <a:pos x="62" y="400"/>
                </a:cxn>
                <a:cxn ang="0">
                  <a:pos x="90" y="409"/>
                </a:cxn>
                <a:cxn ang="0">
                  <a:pos x="128" y="400"/>
                </a:cxn>
                <a:cxn ang="0">
                  <a:pos x="163" y="390"/>
                </a:cxn>
                <a:cxn ang="0">
                  <a:pos x="230" y="374"/>
                </a:cxn>
                <a:cxn ang="0">
                  <a:pos x="293" y="355"/>
                </a:cxn>
                <a:cxn ang="0">
                  <a:pos x="360" y="338"/>
                </a:cxn>
                <a:cxn ang="0">
                  <a:pos x="424" y="319"/>
                </a:cxn>
                <a:cxn ang="0">
                  <a:pos x="487" y="300"/>
                </a:cxn>
                <a:cxn ang="0">
                  <a:pos x="516" y="277"/>
                </a:cxn>
                <a:cxn ang="0">
                  <a:pos x="539" y="272"/>
                </a:cxn>
                <a:cxn ang="0">
                  <a:pos x="561" y="255"/>
                </a:cxn>
                <a:cxn ang="0">
                  <a:pos x="577" y="225"/>
                </a:cxn>
              </a:cxnLst>
              <a:rect l="0" t="0" r="r" b="b"/>
              <a:pathLst>
                <a:path w="592" h="414">
                  <a:moveTo>
                    <a:pt x="558" y="184"/>
                  </a:moveTo>
                  <a:lnTo>
                    <a:pt x="554" y="184"/>
                  </a:lnTo>
                  <a:lnTo>
                    <a:pt x="544" y="173"/>
                  </a:lnTo>
                  <a:lnTo>
                    <a:pt x="535" y="170"/>
                  </a:lnTo>
                  <a:lnTo>
                    <a:pt x="532" y="168"/>
                  </a:lnTo>
                  <a:lnTo>
                    <a:pt x="530" y="156"/>
                  </a:lnTo>
                  <a:lnTo>
                    <a:pt x="528" y="149"/>
                  </a:lnTo>
                  <a:lnTo>
                    <a:pt x="528" y="146"/>
                  </a:lnTo>
                  <a:lnTo>
                    <a:pt x="532" y="142"/>
                  </a:lnTo>
                  <a:lnTo>
                    <a:pt x="535" y="132"/>
                  </a:lnTo>
                  <a:lnTo>
                    <a:pt x="532" y="130"/>
                  </a:lnTo>
                  <a:lnTo>
                    <a:pt x="525" y="120"/>
                  </a:lnTo>
                  <a:lnTo>
                    <a:pt x="525" y="116"/>
                  </a:lnTo>
                  <a:lnTo>
                    <a:pt x="530" y="109"/>
                  </a:lnTo>
                  <a:lnTo>
                    <a:pt x="537" y="92"/>
                  </a:lnTo>
                  <a:lnTo>
                    <a:pt x="539" y="75"/>
                  </a:lnTo>
                  <a:lnTo>
                    <a:pt x="542" y="71"/>
                  </a:lnTo>
                  <a:lnTo>
                    <a:pt x="544" y="66"/>
                  </a:lnTo>
                  <a:lnTo>
                    <a:pt x="549" y="61"/>
                  </a:lnTo>
                  <a:lnTo>
                    <a:pt x="547" y="57"/>
                  </a:lnTo>
                  <a:lnTo>
                    <a:pt x="542" y="54"/>
                  </a:lnTo>
                  <a:lnTo>
                    <a:pt x="523" y="52"/>
                  </a:lnTo>
                  <a:lnTo>
                    <a:pt x="518" y="49"/>
                  </a:lnTo>
                  <a:lnTo>
                    <a:pt x="513" y="45"/>
                  </a:lnTo>
                  <a:lnTo>
                    <a:pt x="509" y="40"/>
                  </a:lnTo>
                  <a:lnTo>
                    <a:pt x="504" y="33"/>
                  </a:lnTo>
                  <a:lnTo>
                    <a:pt x="502" y="28"/>
                  </a:lnTo>
                  <a:lnTo>
                    <a:pt x="502" y="21"/>
                  </a:lnTo>
                  <a:lnTo>
                    <a:pt x="497" y="16"/>
                  </a:lnTo>
                  <a:lnTo>
                    <a:pt x="497" y="14"/>
                  </a:lnTo>
                  <a:lnTo>
                    <a:pt x="492" y="12"/>
                  </a:lnTo>
                  <a:lnTo>
                    <a:pt x="480" y="9"/>
                  </a:lnTo>
                  <a:lnTo>
                    <a:pt x="476" y="4"/>
                  </a:lnTo>
                  <a:lnTo>
                    <a:pt x="466" y="0"/>
                  </a:lnTo>
                  <a:lnTo>
                    <a:pt x="454" y="4"/>
                  </a:lnTo>
                  <a:lnTo>
                    <a:pt x="442" y="7"/>
                  </a:lnTo>
                  <a:lnTo>
                    <a:pt x="431" y="12"/>
                  </a:lnTo>
                  <a:lnTo>
                    <a:pt x="416" y="16"/>
                  </a:lnTo>
                  <a:lnTo>
                    <a:pt x="405" y="19"/>
                  </a:lnTo>
                  <a:lnTo>
                    <a:pt x="393" y="23"/>
                  </a:lnTo>
                  <a:lnTo>
                    <a:pt x="381" y="26"/>
                  </a:lnTo>
                  <a:lnTo>
                    <a:pt x="369" y="30"/>
                  </a:lnTo>
                  <a:lnTo>
                    <a:pt x="355" y="35"/>
                  </a:lnTo>
                  <a:lnTo>
                    <a:pt x="343" y="38"/>
                  </a:lnTo>
                  <a:lnTo>
                    <a:pt x="331" y="42"/>
                  </a:lnTo>
                  <a:lnTo>
                    <a:pt x="320" y="45"/>
                  </a:lnTo>
                  <a:lnTo>
                    <a:pt x="305" y="49"/>
                  </a:lnTo>
                  <a:lnTo>
                    <a:pt x="293" y="52"/>
                  </a:lnTo>
                  <a:lnTo>
                    <a:pt x="282" y="57"/>
                  </a:lnTo>
                  <a:lnTo>
                    <a:pt x="270" y="59"/>
                  </a:lnTo>
                  <a:lnTo>
                    <a:pt x="256" y="64"/>
                  </a:lnTo>
                  <a:lnTo>
                    <a:pt x="244" y="66"/>
                  </a:lnTo>
                  <a:lnTo>
                    <a:pt x="232" y="71"/>
                  </a:lnTo>
                  <a:lnTo>
                    <a:pt x="220" y="73"/>
                  </a:lnTo>
                  <a:lnTo>
                    <a:pt x="206" y="78"/>
                  </a:lnTo>
                  <a:lnTo>
                    <a:pt x="194" y="80"/>
                  </a:lnTo>
                  <a:lnTo>
                    <a:pt x="182" y="83"/>
                  </a:lnTo>
                  <a:lnTo>
                    <a:pt x="168" y="87"/>
                  </a:lnTo>
                  <a:lnTo>
                    <a:pt x="156" y="90"/>
                  </a:lnTo>
                  <a:lnTo>
                    <a:pt x="144" y="94"/>
                  </a:lnTo>
                  <a:lnTo>
                    <a:pt x="133" y="97"/>
                  </a:lnTo>
                  <a:lnTo>
                    <a:pt x="118" y="101"/>
                  </a:lnTo>
                  <a:lnTo>
                    <a:pt x="107" y="104"/>
                  </a:lnTo>
                  <a:lnTo>
                    <a:pt x="95" y="106"/>
                  </a:lnTo>
                  <a:lnTo>
                    <a:pt x="81" y="111"/>
                  </a:lnTo>
                  <a:lnTo>
                    <a:pt x="69" y="113"/>
                  </a:lnTo>
                  <a:lnTo>
                    <a:pt x="64" y="97"/>
                  </a:lnTo>
                  <a:lnTo>
                    <a:pt x="62" y="80"/>
                  </a:lnTo>
                  <a:lnTo>
                    <a:pt x="62" y="80"/>
                  </a:lnTo>
                  <a:lnTo>
                    <a:pt x="36" y="101"/>
                  </a:lnTo>
                  <a:lnTo>
                    <a:pt x="33" y="106"/>
                  </a:lnTo>
                  <a:lnTo>
                    <a:pt x="29" y="109"/>
                  </a:lnTo>
                  <a:lnTo>
                    <a:pt x="21" y="116"/>
                  </a:lnTo>
                  <a:lnTo>
                    <a:pt x="17" y="120"/>
                  </a:lnTo>
                  <a:lnTo>
                    <a:pt x="0" y="132"/>
                  </a:lnTo>
                  <a:lnTo>
                    <a:pt x="3" y="142"/>
                  </a:lnTo>
                  <a:lnTo>
                    <a:pt x="10" y="168"/>
                  </a:lnTo>
                  <a:lnTo>
                    <a:pt x="12" y="182"/>
                  </a:lnTo>
                  <a:lnTo>
                    <a:pt x="14" y="194"/>
                  </a:lnTo>
                  <a:lnTo>
                    <a:pt x="21" y="220"/>
                  </a:lnTo>
                  <a:lnTo>
                    <a:pt x="31" y="260"/>
                  </a:lnTo>
                  <a:lnTo>
                    <a:pt x="33" y="274"/>
                  </a:lnTo>
                  <a:lnTo>
                    <a:pt x="36" y="286"/>
                  </a:lnTo>
                  <a:lnTo>
                    <a:pt x="40" y="300"/>
                  </a:lnTo>
                  <a:lnTo>
                    <a:pt x="43" y="315"/>
                  </a:lnTo>
                  <a:lnTo>
                    <a:pt x="45" y="329"/>
                  </a:lnTo>
                  <a:lnTo>
                    <a:pt x="50" y="343"/>
                  </a:lnTo>
                  <a:lnTo>
                    <a:pt x="57" y="371"/>
                  </a:lnTo>
                  <a:lnTo>
                    <a:pt x="59" y="386"/>
                  </a:lnTo>
                  <a:lnTo>
                    <a:pt x="62" y="400"/>
                  </a:lnTo>
                  <a:lnTo>
                    <a:pt x="66" y="414"/>
                  </a:lnTo>
                  <a:lnTo>
                    <a:pt x="78" y="412"/>
                  </a:lnTo>
                  <a:lnTo>
                    <a:pt x="90" y="409"/>
                  </a:lnTo>
                  <a:lnTo>
                    <a:pt x="102" y="407"/>
                  </a:lnTo>
                  <a:lnTo>
                    <a:pt x="116" y="402"/>
                  </a:lnTo>
                  <a:lnTo>
                    <a:pt x="128" y="400"/>
                  </a:lnTo>
                  <a:lnTo>
                    <a:pt x="140" y="397"/>
                  </a:lnTo>
                  <a:lnTo>
                    <a:pt x="152" y="393"/>
                  </a:lnTo>
                  <a:lnTo>
                    <a:pt x="163" y="390"/>
                  </a:lnTo>
                  <a:lnTo>
                    <a:pt x="185" y="386"/>
                  </a:lnTo>
                  <a:lnTo>
                    <a:pt x="208" y="378"/>
                  </a:lnTo>
                  <a:lnTo>
                    <a:pt x="230" y="374"/>
                  </a:lnTo>
                  <a:lnTo>
                    <a:pt x="251" y="367"/>
                  </a:lnTo>
                  <a:lnTo>
                    <a:pt x="272" y="362"/>
                  </a:lnTo>
                  <a:lnTo>
                    <a:pt x="293" y="355"/>
                  </a:lnTo>
                  <a:lnTo>
                    <a:pt x="315" y="350"/>
                  </a:lnTo>
                  <a:lnTo>
                    <a:pt x="338" y="343"/>
                  </a:lnTo>
                  <a:lnTo>
                    <a:pt x="360" y="338"/>
                  </a:lnTo>
                  <a:lnTo>
                    <a:pt x="381" y="331"/>
                  </a:lnTo>
                  <a:lnTo>
                    <a:pt x="402" y="324"/>
                  </a:lnTo>
                  <a:lnTo>
                    <a:pt x="424" y="319"/>
                  </a:lnTo>
                  <a:lnTo>
                    <a:pt x="445" y="312"/>
                  </a:lnTo>
                  <a:lnTo>
                    <a:pt x="466" y="305"/>
                  </a:lnTo>
                  <a:lnTo>
                    <a:pt x="487" y="300"/>
                  </a:lnTo>
                  <a:lnTo>
                    <a:pt x="509" y="293"/>
                  </a:lnTo>
                  <a:lnTo>
                    <a:pt x="513" y="281"/>
                  </a:lnTo>
                  <a:lnTo>
                    <a:pt x="516" y="277"/>
                  </a:lnTo>
                  <a:lnTo>
                    <a:pt x="518" y="274"/>
                  </a:lnTo>
                  <a:lnTo>
                    <a:pt x="530" y="270"/>
                  </a:lnTo>
                  <a:lnTo>
                    <a:pt x="539" y="272"/>
                  </a:lnTo>
                  <a:lnTo>
                    <a:pt x="542" y="270"/>
                  </a:lnTo>
                  <a:lnTo>
                    <a:pt x="547" y="262"/>
                  </a:lnTo>
                  <a:lnTo>
                    <a:pt x="561" y="255"/>
                  </a:lnTo>
                  <a:lnTo>
                    <a:pt x="565" y="241"/>
                  </a:lnTo>
                  <a:lnTo>
                    <a:pt x="570" y="234"/>
                  </a:lnTo>
                  <a:lnTo>
                    <a:pt x="577" y="225"/>
                  </a:lnTo>
                  <a:lnTo>
                    <a:pt x="592" y="210"/>
                  </a:lnTo>
                  <a:lnTo>
                    <a:pt x="558" y="184"/>
                  </a:lnTo>
                  <a:close/>
                </a:path>
              </a:pathLst>
            </a:custGeom>
            <a:solidFill>
              <a:schemeClr val="accent2">
                <a:lumMod val="60000"/>
                <a:lumOff val="4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591" name="Freeform 30">
              <a:extLst>
                <a:ext uri="{FF2B5EF4-FFF2-40B4-BE49-F238E27FC236}">
                  <a16:creationId xmlns:a16="http://schemas.microsoft.com/office/drawing/2014/main" id="{F94EDE6C-0E37-C4DB-0648-468DB4BDD0C5}"/>
                </a:ext>
              </a:extLst>
            </p:cNvPr>
            <p:cNvSpPr>
              <a:spLocks/>
            </p:cNvSpPr>
            <p:nvPr/>
          </p:nvSpPr>
          <p:spPr bwMode="auto">
            <a:xfrm>
              <a:off x="6881813" y="3814763"/>
              <a:ext cx="811212" cy="612775"/>
            </a:xfrm>
            <a:custGeom>
              <a:avLst/>
              <a:gdLst/>
              <a:ahLst/>
              <a:cxnLst>
                <a:cxn ang="0">
                  <a:pos x="236" y="2"/>
                </a:cxn>
                <a:cxn ang="0">
                  <a:pos x="257" y="23"/>
                </a:cxn>
                <a:cxn ang="0">
                  <a:pos x="288" y="28"/>
                </a:cxn>
                <a:cxn ang="0">
                  <a:pos x="331" y="19"/>
                </a:cxn>
                <a:cxn ang="0">
                  <a:pos x="376" y="9"/>
                </a:cxn>
                <a:cxn ang="0">
                  <a:pos x="425" y="42"/>
                </a:cxn>
                <a:cxn ang="0">
                  <a:pos x="477" y="73"/>
                </a:cxn>
                <a:cxn ang="0">
                  <a:pos x="511" y="97"/>
                </a:cxn>
                <a:cxn ang="0">
                  <a:pos x="466" y="170"/>
                </a:cxn>
                <a:cxn ang="0">
                  <a:pos x="459" y="177"/>
                </a:cxn>
                <a:cxn ang="0">
                  <a:pos x="463" y="199"/>
                </a:cxn>
                <a:cxn ang="0">
                  <a:pos x="440" y="227"/>
                </a:cxn>
                <a:cxn ang="0">
                  <a:pos x="421" y="258"/>
                </a:cxn>
                <a:cxn ang="0">
                  <a:pos x="407" y="274"/>
                </a:cxn>
                <a:cxn ang="0">
                  <a:pos x="385" y="296"/>
                </a:cxn>
                <a:cxn ang="0">
                  <a:pos x="371" y="308"/>
                </a:cxn>
                <a:cxn ang="0">
                  <a:pos x="340" y="315"/>
                </a:cxn>
                <a:cxn ang="0">
                  <a:pos x="354" y="326"/>
                </a:cxn>
                <a:cxn ang="0">
                  <a:pos x="345" y="345"/>
                </a:cxn>
                <a:cxn ang="0">
                  <a:pos x="336" y="334"/>
                </a:cxn>
                <a:cxn ang="0">
                  <a:pos x="331" y="343"/>
                </a:cxn>
                <a:cxn ang="0">
                  <a:pos x="326" y="348"/>
                </a:cxn>
                <a:cxn ang="0">
                  <a:pos x="336" y="357"/>
                </a:cxn>
                <a:cxn ang="0">
                  <a:pos x="321" y="374"/>
                </a:cxn>
                <a:cxn ang="0">
                  <a:pos x="298" y="379"/>
                </a:cxn>
                <a:cxn ang="0">
                  <a:pos x="281" y="348"/>
                </a:cxn>
                <a:cxn ang="0">
                  <a:pos x="246" y="310"/>
                </a:cxn>
                <a:cxn ang="0">
                  <a:pos x="208" y="267"/>
                </a:cxn>
                <a:cxn ang="0">
                  <a:pos x="187" y="246"/>
                </a:cxn>
                <a:cxn ang="0">
                  <a:pos x="175" y="232"/>
                </a:cxn>
                <a:cxn ang="0">
                  <a:pos x="135" y="201"/>
                </a:cxn>
                <a:cxn ang="0">
                  <a:pos x="94" y="175"/>
                </a:cxn>
                <a:cxn ang="0">
                  <a:pos x="59" y="128"/>
                </a:cxn>
                <a:cxn ang="0">
                  <a:pos x="35" y="123"/>
                </a:cxn>
                <a:cxn ang="0">
                  <a:pos x="0" y="104"/>
                </a:cxn>
                <a:cxn ang="0">
                  <a:pos x="19" y="64"/>
                </a:cxn>
                <a:cxn ang="0">
                  <a:pos x="35" y="54"/>
                </a:cxn>
                <a:cxn ang="0">
                  <a:pos x="64" y="38"/>
                </a:cxn>
                <a:cxn ang="0">
                  <a:pos x="92" y="21"/>
                </a:cxn>
                <a:cxn ang="0">
                  <a:pos x="139" y="14"/>
                </a:cxn>
                <a:cxn ang="0">
                  <a:pos x="189" y="4"/>
                </a:cxn>
                <a:cxn ang="0">
                  <a:pos x="224" y="0"/>
                </a:cxn>
              </a:cxnLst>
              <a:rect l="0" t="0" r="r" b="b"/>
              <a:pathLst>
                <a:path w="511" h="386">
                  <a:moveTo>
                    <a:pt x="227" y="7"/>
                  </a:moveTo>
                  <a:lnTo>
                    <a:pt x="227" y="9"/>
                  </a:lnTo>
                  <a:lnTo>
                    <a:pt x="236" y="2"/>
                  </a:lnTo>
                  <a:lnTo>
                    <a:pt x="243" y="7"/>
                  </a:lnTo>
                  <a:lnTo>
                    <a:pt x="255" y="16"/>
                  </a:lnTo>
                  <a:lnTo>
                    <a:pt x="257" y="23"/>
                  </a:lnTo>
                  <a:lnTo>
                    <a:pt x="260" y="33"/>
                  </a:lnTo>
                  <a:lnTo>
                    <a:pt x="274" y="31"/>
                  </a:lnTo>
                  <a:lnTo>
                    <a:pt x="288" y="28"/>
                  </a:lnTo>
                  <a:lnTo>
                    <a:pt x="302" y="23"/>
                  </a:lnTo>
                  <a:lnTo>
                    <a:pt x="317" y="21"/>
                  </a:lnTo>
                  <a:lnTo>
                    <a:pt x="331" y="19"/>
                  </a:lnTo>
                  <a:lnTo>
                    <a:pt x="347" y="16"/>
                  </a:lnTo>
                  <a:lnTo>
                    <a:pt x="362" y="12"/>
                  </a:lnTo>
                  <a:lnTo>
                    <a:pt x="376" y="9"/>
                  </a:lnTo>
                  <a:lnTo>
                    <a:pt x="392" y="21"/>
                  </a:lnTo>
                  <a:lnTo>
                    <a:pt x="409" y="31"/>
                  </a:lnTo>
                  <a:lnTo>
                    <a:pt x="425" y="42"/>
                  </a:lnTo>
                  <a:lnTo>
                    <a:pt x="442" y="52"/>
                  </a:lnTo>
                  <a:lnTo>
                    <a:pt x="459" y="64"/>
                  </a:lnTo>
                  <a:lnTo>
                    <a:pt x="477" y="73"/>
                  </a:lnTo>
                  <a:lnTo>
                    <a:pt x="494" y="85"/>
                  </a:lnTo>
                  <a:lnTo>
                    <a:pt x="511" y="97"/>
                  </a:lnTo>
                  <a:lnTo>
                    <a:pt x="511" y="97"/>
                  </a:lnTo>
                  <a:lnTo>
                    <a:pt x="487" y="123"/>
                  </a:lnTo>
                  <a:lnTo>
                    <a:pt x="482" y="132"/>
                  </a:lnTo>
                  <a:lnTo>
                    <a:pt x="466" y="170"/>
                  </a:lnTo>
                  <a:lnTo>
                    <a:pt x="466" y="192"/>
                  </a:lnTo>
                  <a:lnTo>
                    <a:pt x="459" y="184"/>
                  </a:lnTo>
                  <a:lnTo>
                    <a:pt x="459" y="177"/>
                  </a:lnTo>
                  <a:lnTo>
                    <a:pt x="456" y="173"/>
                  </a:lnTo>
                  <a:lnTo>
                    <a:pt x="454" y="184"/>
                  </a:lnTo>
                  <a:lnTo>
                    <a:pt x="463" y="199"/>
                  </a:lnTo>
                  <a:lnTo>
                    <a:pt x="459" y="206"/>
                  </a:lnTo>
                  <a:lnTo>
                    <a:pt x="447" y="222"/>
                  </a:lnTo>
                  <a:lnTo>
                    <a:pt x="440" y="227"/>
                  </a:lnTo>
                  <a:lnTo>
                    <a:pt x="430" y="232"/>
                  </a:lnTo>
                  <a:lnTo>
                    <a:pt x="430" y="244"/>
                  </a:lnTo>
                  <a:lnTo>
                    <a:pt x="421" y="258"/>
                  </a:lnTo>
                  <a:lnTo>
                    <a:pt x="414" y="265"/>
                  </a:lnTo>
                  <a:lnTo>
                    <a:pt x="399" y="265"/>
                  </a:lnTo>
                  <a:lnTo>
                    <a:pt x="407" y="274"/>
                  </a:lnTo>
                  <a:lnTo>
                    <a:pt x="402" y="281"/>
                  </a:lnTo>
                  <a:lnTo>
                    <a:pt x="395" y="291"/>
                  </a:lnTo>
                  <a:lnTo>
                    <a:pt x="385" y="296"/>
                  </a:lnTo>
                  <a:lnTo>
                    <a:pt x="380" y="298"/>
                  </a:lnTo>
                  <a:lnTo>
                    <a:pt x="376" y="300"/>
                  </a:lnTo>
                  <a:lnTo>
                    <a:pt x="371" y="308"/>
                  </a:lnTo>
                  <a:lnTo>
                    <a:pt x="364" y="315"/>
                  </a:lnTo>
                  <a:lnTo>
                    <a:pt x="352" y="312"/>
                  </a:lnTo>
                  <a:lnTo>
                    <a:pt x="340" y="315"/>
                  </a:lnTo>
                  <a:lnTo>
                    <a:pt x="336" y="319"/>
                  </a:lnTo>
                  <a:lnTo>
                    <a:pt x="347" y="322"/>
                  </a:lnTo>
                  <a:lnTo>
                    <a:pt x="354" y="326"/>
                  </a:lnTo>
                  <a:lnTo>
                    <a:pt x="354" y="336"/>
                  </a:lnTo>
                  <a:lnTo>
                    <a:pt x="352" y="338"/>
                  </a:lnTo>
                  <a:lnTo>
                    <a:pt x="345" y="345"/>
                  </a:lnTo>
                  <a:lnTo>
                    <a:pt x="343" y="345"/>
                  </a:lnTo>
                  <a:lnTo>
                    <a:pt x="340" y="341"/>
                  </a:lnTo>
                  <a:lnTo>
                    <a:pt x="336" y="334"/>
                  </a:lnTo>
                  <a:lnTo>
                    <a:pt x="333" y="336"/>
                  </a:lnTo>
                  <a:lnTo>
                    <a:pt x="333" y="341"/>
                  </a:lnTo>
                  <a:lnTo>
                    <a:pt x="331" y="343"/>
                  </a:lnTo>
                  <a:lnTo>
                    <a:pt x="319" y="331"/>
                  </a:lnTo>
                  <a:lnTo>
                    <a:pt x="321" y="341"/>
                  </a:lnTo>
                  <a:lnTo>
                    <a:pt x="326" y="348"/>
                  </a:lnTo>
                  <a:lnTo>
                    <a:pt x="331" y="352"/>
                  </a:lnTo>
                  <a:lnTo>
                    <a:pt x="333" y="352"/>
                  </a:lnTo>
                  <a:lnTo>
                    <a:pt x="336" y="357"/>
                  </a:lnTo>
                  <a:lnTo>
                    <a:pt x="331" y="367"/>
                  </a:lnTo>
                  <a:lnTo>
                    <a:pt x="328" y="371"/>
                  </a:lnTo>
                  <a:lnTo>
                    <a:pt x="321" y="374"/>
                  </a:lnTo>
                  <a:lnTo>
                    <a:pt x="319" y="381"/>
                  </a:lnTo>
                  <a:lnTo>
                    <a:pt x="321" y="386"/>
                  </a:lnTo>
                  <a:lnTo>
                    <a:pt x="298" y="379"/>
                  </a:lnTo>
                  <a:lnTo>
                    <a:pt x="291" y="371"/>
                  </a:lnTo>
                  <a:lnTo>
                    <a:pt x="288" y="360"/>
                  </a:lnTo>
                  <a:lnTo>
                    <a:pt x="281" y="348"/>
                  </a:lnTo>
                  <a:lnTo>
                    <a:pt x="265" y="329"/>
                  </a:lnTo>
                  <a:lnTo>
                    <a:pt x="255" y="324"/>
                  </a:lnTo>
                  <a:lnTo>
                    <a:pt x="246" y="310"/>
                  </a:lnTo>
                  <a:lnTo>
                    <a:pt x="234" y="286"/>
                  </a:lnTo>
                  <a:lnTo>
                    <a:pt x="222" y="272"/>
                  </a:lnTo>
                  <a:lnTo>
                    <a:pt x="208" y="267"/>
                  </a:lnTo>
                  <a:lnTo>
                    <a:pt x="198" y="260"/>
                  </a:lnTo>
                  <a:lnTo>
                    <a:pt x="191" y="251"/>
                  </a:lnTo>
                  <a:lnTo>
                    <a:pt x="187" y="246"/>
                  </a:lnTo>
                  <a:lnTo>
                    <a:pt x="182" y="244"/>
                  </a:lnTo>
                  <a:lnTo>
                    <a:pt x="177" y="239"/>
                  </a:lnTo>
                  <a:lnTo>
                    <a:pt x="175" y="232"/>
                  </a:lnTo>
                  <a:lnTo>
                    <a:pt x="168" y="225"/>
                  </a:lnTo>
                  <a:lnTo>
                    <a:pt x="142" y="210"/>
                  </a:lnTo>
                  <a:lnTo>
                    <a:pt x="135" y="201"/>
                  </a:lnTo>
                  <a:lnTo>
                    <a:pt x="123" y="194"/>
                  </a:lnTo>
                  <a:lnTo>
                    <a:pt x="94" y="175"/>
                  </a:lnTo>
                  <a:lnTo>
                    <a:pt x="94" y="175"/>
                  </a:lnTo>
                  <a:lnTo>
                    <a:pt x="64" y="137"/>
                  </a:lnTo>
                  <a:lnTo>
                    <a:pt x="64" y="137"/>
                  </a:lnTo>
                  <a:lnTo>
                    <a:pt x="59" y="128"/>
                  </a:lnTo>
                  <a:lnTo>
                    <a:pt x="52" y="125"/>
                  </a:lnTo>
                  <a:lnTo>
                    <a:pt x="45" y="125"/>
                  </a:lnTo>
                  <a:lnTo>
                    <a:pt x="35" y="123"/>
                  </a:lnTo>
                  <a:lnTo>
                    <a:pt x="23" y="116"/>
                  </a:lnTo>
                  <a:lnTo>
                    <a:pt x="21" y="116"/>
                  </a:lnTo>
                  <a:lnTo>
                    <a:pt x="0" y="104"/>
                  </a:lnTo>
                  <a:lnTo>
                    <a:pt x="2" y="92"/>
                  </a:lnTo>
                  <a:lnTo>
                    <a:pt x="14" y="73"/>
                  </a:lnTo>
                  <a:lnTo>
                    <a:pt x="19" y="64"/>
                  </a:lnTo>
                  <a:lnTo>
                    <a:pt x="19" y="64"/>
                  </a:lnTo>
                  <a:lnTo>
                    <a:pt x="21" y="64"/>
                  </a:lnTo>
                  <a:lnTo>
                    <a:pt x="35" y="54"/>
                  </a:lnTo>
                  <a:lnTo>
                    <a:pt x="52" y="45"/>
                  </a:lnTo>
                  <a:lnTo>
                    <a:pt x="54" y="45"/>
                  </a:lnTo>
                  <a:lnTo>
                    <a:pt x="64" y="38"/>
                  </a:lnTo>
                  <a:lnTo>
                    <a:pt x="80" y="28"/>
                  </a:lnTo>
                  <a:lnTo>
                    <a:pt x="87" y="21"/>
                  </a:lnTo>
                  <a:lnTo>
                    <a:pt x="92" y="21"/>
                  </a:lnTo>
                  <a:lnTo>
                    <a:pt x="106" y="19"/>
                  </a:lnTo>
                  <a:lnTo>
                    <a:pt x="123" y="16"/>
                  </a:lnTo>
                  <a:lnTo>
                    <a:pt x="139" y="14"/>
                  </a:lnTo>
                  <a:lnTo>
                    <a:pt x="156" y="12"/>
                  </a:lnTo>
                  <a:lnTo>
                    <a:pt x="172" y="9"/>
                  </a:lnTo>
                  <a:lnTo>
                    <a:pt x="189" y="4"/>
                  </a:lnTo>
                  <a:lnTo>
                    <a:pt x="205" y="2"/>
                  </a:lnTo>
                  <a:lnTo>
                    <a:pt x="220" y="0"/>
                  </a:lnTo>
                  <a:lnTo>
                    <a:pt x="224" y="0"/>
                  </a:lnTo>
                  <a:lnTo>
                    <a:pt x="224" y="2"/>
                  </a:lnTo>
                  <a:lnTo>
                    <a:pt x="227" y="7"/>
                  </a:lnTo>
                  <a:close/>
                </a:path>
              </a:pathLst>
            </a:custGeom>
            <a:solidFill>
              <a:schemeClr val="accent5">
                <a:lumMod val="40000"/>
                <a:lumOff val="6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92" name="Freeform 31">
              <a:extLst>
                <a:ext uri="{FF2B5EF4-FFF2-40B4-BE49-F238E27FC236}">
                  <a16:creationId xmlns:a16="http://schemas.microsoft.com/office/drawing/2014/main" id="{E0A5CCCC-018D-597A-BB7F-6BAAA3D40D87}"/>
                </a:ext>
              </a:extLst>
            </p:cNvPr>
            <p:cNvSpPr>
              <a:spLocks/>
            </p:cNvSpPr>
            <p:nvPr/>
          </p:nvSpPr>
          <p:spPr bwMode="auto">
            <a:xfrm>
              <a:off x="3535363" y="1973263"/>
              <a:ext cx="1119187" cy="695325"/>
            </a:xfrm>
            <a:custGeom>
              <a:avLst/>
              <a:gdLst/>
              <a:ahLst/>
              <a:cxnLst>
                <a:cxn ang="0">
                  <a:pos x="40" y="0"/>
                </a:cxn>
                <a:cxn ang="0">
                  <a:pos x="83" y="2"/>
                </a:cxn>
                <a:cxn ang="0">
                  <a:pos x="123" y="4"/>
                </a:cxn>
                <a:cxn ang="0">
                  <a:pos x="163" y="4"/>
                </a:cxn>
                <a:cxn ang="0">
                  <a:pos x="206" y="7"/>
                </a:cxn>
                <a:cxn ang="0">
                  <a:pos x="246" y="7"/>
                </a:cxn>
                <a:cxn ang="0">
                  <a:pos x="289" y="7"/>
                </a:cxn>
                <a:cxn ang="0">
                  <a:pos x="329" y="7"/>
                </a:cxn>
                <a:cxn ang="0">
                  <a:pos x="369" y="7"/>
                </a:cxn>
                <a:cxn ang="0">
                  <a:pos x="412" y="7"/>
                </a:cxn>
                <a:cxn ang="0">
                  <a:pos x="452" y="7"/>
                </a:cxn>
                <a:cxn ang="0">
                  <a:pos x="495" y="7"/>
                </a:cxn>
                <a:cxn ang="0">
                  <a:pos x="535" y="7"/>
                </a:cxn>
                <a:cxn ang="0">
                  <a:pos x="577" y="4"/>
                </a:cxn>
                <a:cxn ang="0">
                  <a:pos x="618" y="4"/>
                </a:cxn>
                <a:cxn ang="0">
                  <a:pos x="658" y="2"/>
                </a:cxn>
                <a:cxn ang="0">
                  <a:pos x="677" y="14"/>
                </a:cxn>
                <a:cxn ang="0">
                  <a:pos x="672" y="26"/>
                </a:cxn>
                <a:cxn ang="0">
                  <a:pos x="655" y="42"/>
                </a:cxn>
                <a:cxn ang="0">
                  <a:pos x="658" y="52"/>
                </a:cxn>
                <a:cxn ang="0">
                  <a:pos x="670" y="66"/>
                </a:cxn>
                <a:cxn ang="0">
                  <a:pos x="691" y="83"/>
                </a:cxn>
                <a:cxn ang="0">
                  <a:pos x="693" y="139"/>
                </a:cxn>
                <a:cxn ang="0">
                  <a:pos x="698" y="199"/>
                </a:cxn>
                <a:cxn ang="0">
                  <a:pos x="700" y="255"/>
                </a:cxn>
                <a:cxn ang="0">
                  <a:pos x="703" y="312"/>
                </a:cxn>
                <a:cxn ang="0">
                  <a:pos x="691" y="322"/>
                </a:cxn>
                <a:cxn ang="0">
                  <a:pos x="696" y="334"/>
                </a:cxn>
                <a:cxn ang="0">
                  <a:pos x="693" y="341"/>
                </a:cxn>
                <a:cxn ang="0">
                  <a:pos x="693" y="345"/>
                </a:cxn>
                <a:cxn ang="0">
                  <a:pos x="703" y="355"/>
                </a:cxn>
                <a:cxn ang="0">
                  <a:pos x="703" y="362"/>
                </a:cxn>
                <a:cxn ang="0">
                  <a:pos x="698" y="379"/>
                </a:cxn>
                <a:cxn ang="0">
                  <a:pos x="691" y="402"/>
                </a:cxn>
                <a:cxn ang="0">
                  <a:pos x="691" y="412"/>
                </a:cxn>
                <a:cxn ang="0">
                  <a:pos x="698" y="423"/>
                </a:cxn>
                <a:cxn ang="0">
                  <a:pos x="705" y="438"/>
                </a:cxn>
                <a:cxn ang="0">
                  <a:pos x="691" y="431"/>
                </a:cxn>
                <a:cxn ang="0">
                  <a:pos x="674" y="414"/>
                </a:cxn>
                <a:cxn ang="0">
                  <a:pos x="639" y="402"/>
                </a:cxn>
                <a:cxn ang="0">
                  <a:pos x="615" y="395"/>
                </a:cxn>
                <a:cxn ang="0">
                  <a:pos x="573" y="400"/>
                </a:cxn>
                <a:cxn ang="0">
                  <a:pos x="549" y="400"/>
                </a:cxn>
                <a:cxn ang="0">
                  <a:pos x="483" y="381"/>
                </a:cxn>
                <a:cxn ang="0">
                  <a:pos x="419" y="383"/>
                </a:cxn>
                <a:cxn ang="0">
                  <a:pos x="355" y="383"/>
                </a:cxn>
                <a:cxn ang="0">
                  <a:pos x="289" y="381"/>
                </a:cxn>
                <a:cxn ang="0">
                  <a:pos x="225" y="381"/>
                </a:cxn>
                <a:cxn ang="0">
                  <a:pos x="161" y="379"/>
                </a:cxn>
                <a:cxn ang="0">
                  <a:pos x="97" y="379"/>
                </a:cxn>
                <a:cxn ang="0">
                  <a:pos x="33" y="374"/>
                </a:cxn>
                <a:cxn ang="0">
                  <a:pos x="3" y="341"/>
                </a:cxn>
                <a:cxn ang="0">
                  <a:pos x="5" y="277"/>
                </a:cxn>
                <a:cxn ang="0">
                  <a:pos x="7" y="215"/>
                </a:cxn>
                <a:cxn ang="0">
                  <a:pos x="10" y="151"/>
                </a:cxn>
                <a:cxn ang="0">
                  <a:pos x="12" y="118"/>
                </a:cxn>
                <a:cxn ang="0">
                  <a:pos x="14" y="118"/>
                </a:cxn>
                <a:cxn ang="0">
                  <a:pos x="14" y="118"/>
                </a:cxn>
                <a:cxn ang="0">
                  <a:pos x="14" y="118"/>
                </a:cxn>
                <a:cxn ang="0">
                  <a:pos x="17" y="87"/>
                </a:cxn>
                <a:cxn ang="0">
                  <a:pos x="19" y="28"/>
                </a:cxn>
              </a:cxnLst>
              <a:rect l="0" t="0" r="r" b="b"/>
              <a:pathLst>
                <a:path w="705" h="438">
                  <a:moveTo>
                    <a:pt x="19" y="0"/>
                  </a:moveTo>
                  <a:lnTo>
                    <a:pt x="40" y="0"/>
                  </a:lnTo>
                  <a:lnTo>
                    <a:pt x="62" y="2"/>
                  </a:lnTo>
                  <a:lnTo>
                    <a:pt x="83" y="2"/>
                  </a:lnTo>
                  <a:lnTo>
                    <a:pt x="102" y="2"/>
                  </a:lnTo>
                  <a:lnTo>
                    <a:pt x="123" y="4"/>
                  </a:lnTo>
                  <a:lnTo>
                    <a:pt x="145" y="4"/>
                  </a:lnTo>
                  <a:lnTo>
                    <a:pt x="163" y="4"/>
                  </a:lnTo>
                  <a:lnTo>
                    <a:pt x="185" y="4"/>
                  </a:lnTo>
                  <a:lnTo>
                    <a:pt x="206" y="7"/>
                  </a:lnTo>
                  <a:lnTo>
                    <a:pt x="225" y="7"/>
                  </a:lnTo>
                  <a:lnTo>
                    <a:pt x="246" y="7"/>
                  </a:lnTo>
                  <a:lnTo>
                    <a:pt x="268" y="7"/>
                  </a:lnTo>
                  <a:lnTo>
                    <a:pt x="289" y="7"/>
                  </a:lnTo>
                  <a:lnTo>
                    <a:pt x="308" y="7"/>
                  </a:lnTo>
                  <a:lnTo>
                    <a:pt x="329" y="7"/>
                  </a:lnTo>
                  <a:lnTo>
                    <a:pt x="350" y="7"/>
                  </a:lnTo>
                  <a:lnTo>
                    <a:pt x="369" y="7"/>
                  </a:lnTo>
                  <a:lnTo>
                    <a:pt x="391" y="7"/>
                  </a:lnTo>
                  <a:lnTo>
                    <a:pt x="412" y="7"/>
                  </a:lnTo>
                  <a:lnTo>
                    <a:pt x="433" y="7"/>
                  </a:lnTo>
                  <a:lnTo>
                    <a:pt x="452" y="7"/>
                  </a:lnTo>
                  <a:lnTo>
                    <a:pt x="473" y="7"/>
                  </a:lnTo>
                  <a:lnTo>
                    <a:pt x="495" y="7"/>
                  </a:lnTo>
                  <a:lnTo>
                    <a:pt x="514" y="7"/>
                  </a:lnTo>
                  <a:lnTo>
                    <a:pt x="535" y="7"/>
                  </a:lnTo>
                  <a:lnTo>
                    <a:pt x="556" y="7"/>
                  </a:lnTo>
                  <a:lnTo>
                    <a:pt x="577" y="4"/>
                  </a:lnTo>
                  <a:lnTo>
                    <a:pt x="596" y="4"/>
                  </a:lnTo>
                  <a:lnTo>
                    <a:pt x="618" y="4"/>
                  </a:lnTo>
                  <a:lnTo>
                    <a:pt x="639" y="2"/>
                  </a:lnTo>
                  <a:lnTo>
                    <a:pt x="658" y="2"/>
                  </a:lnTo>
                  <a:lnTo>
                    <a:pt x="679" y="2"/>
                  </a:lnTo>
                  <a:lnTo>
                    <a:pt x="677" y="14"/>
                  </a:lnTo>
                  <a:lnTo>
                    <a:pt x="674" y="21"/>
                  </a:lnTo>
                  <a:lnTo>
                    <a:pt x="672" y="26"/>
                  </a:lnTo>
                  <a:lnTo>
                    <a:pt x="658" y="38"/>
                  </a:lnTo>
                  <a:lnTo>
                    <a:pt x="655" y="42"/>
                  </a:lnTo>
                  <a:lnTo>
                    <a:pt x="655" y="47"/>
                  </a:lnTo>
                  <a:lnTo>
                    <a:pt x="658" y="52"/>
                  </a:lnTo>
                  <a:lnTo>
                    <a:pt x="665" y="64"/>
                  </a:lnTo>
                  <a:lnTo>
                    <a:pt x="670" y="66"/>
                  </a:lnTo>
                  <a:lnTo>
                    <a:pt x="684" y="73"/>
                  </a:lnTo>
                  <a:lnTo>
                    <a:pt x="691" y="83"/>
                  </a:lnTo>
                  <a:lnTo>
                    <a:pt x="693" y="111"/>
                  </a:lnTo>
                  <a:lnTo>
                    <a:pt x="693" y="139"/>
                  </a:lnTo>
                  <a:lnTo>
                    <a:pt x="696" y="168"/>
                  </a:lnTo>
                  <a:lnTo>
                    <a:pt x="698" y="199"/>
                  </a:lnTo>
                  <a:lnTo>
                    <a:pt x="698" y="227"/>
                  </a:lnTo>
                  <a:lnTo>
                    <a:pt x="700" y="255"/>
                  </a:lnTo>
                  <a:lnTo>
                    <a:pt x="700" y="284"/>
                  </a:lnTo>
                  <a:lnTo>
                    <a:pt x="703" y="312"/>
                  </a:lnTo>
                  <a:lnTo>
                    <a:pt x="689" y="312"/>
                  </a:lnTo>
                  <a:lnTo>
                    <a:pt x="691" y="322"/>
                  </a:lnTo>
                  <a:lnTo>
                    <a:pt x="693" y="329"/>
                  </a:lnTo>
                  <a:lnTo>
                    <a:pt x="696" y="334"/>
                  </a:lnTo>
                  <a:lnTo>
                    <a:pt x="696" y="336"/>
                  </a:lnTo>
                  <a:lnTo>
                    <a:pt x="693" y="341"/>
                  </a:lnTo>
                  <a:lnTo>
                    <a:pt x="693" y="345"/>
                  </a:lnTo>
                  <a:lnTo>
                    <a:pt x="693" y="345"/>
                  </a:lnTo>
                  <a:lnTo>
                    <a:pt x="700" y="350"/>
                  </a:lnTo>
                  <a:lnTo>
                    <a:pt x="703" y="355"/>
                  </a:lnTo>
                  <a:lnTo>
                    <a:pt x="703" y="360"/>
                  </a:lnTo>
                  <a:lnTo>
                    <a:pt x="703" y="362"/>
                  </a:lnTo>
                  <a:lnTo>
                    <a:pt x="700" y="369"/>
                  </a:lnTo>
                  <a:lnTo>
                    <a:pt x="698" y="379"/>
                  </a:lnTo>
                  <a:lnTo>
                    <a:pt x="696" y="393"/>
                  </a:lnTo>
                  <a:lnTo>
                    <a:pt x="691" y="402"/>
                  </a:lnTo>
                  <a:lnTo>
                    <a:pt x="689" y="407"/>
                  </a:lnTo>
                  <a:lnTo>
                    <a:pt x="691" y="412"/>
                  </a:lnTo>
                  <a:lnTo>
                    <a:pt x="698" y="419"/>
                  </a:lnTo>
                  <a:lnTo>
                    <a:pt x="698" y="423"/>
                  </a:lnTo>
                  <a:lnTo>
                    <a:pt x="703" y="428"/>
                  </a:lnTo>
                  <a:lnTo>
                    <a:pt x="705" y="438"/>
                  </a:lnTo>
                  <a:lnTo>
                    <a:pt x="698" y="435"/>
                  </a:lnTo>
                  <a:lnTo>
                    <a:pt x="691" y="431"/>
                  </a:lnTo>
                  <a:lnTo>
                    <a:pt x="686" y="423"/>
                  </a:lnTo>
                  <a:lnTo>
                    <a:pt x="674" y="414"/>
                  </a:lnTo>
                  <a:lnTo>
                    <a:pt x="653" y="407"/>
                  </a:lnTo>
                  <a:lnTo>
                    <a:pt x="639" y="402"/>
                  </a:lnTo>
                  <a:lnTo>
                    <a:pt x="632" y="395"/>
                  </a:lnTo>
                  <a:lnTo>
                    <a:pt x="615" y="395"/>
                  </a:lnTo>
                  <a:lnTo>
                    <a:pt x="589" y="395"/>
                  </a:lnTo>
                  <a:lnTo>
                    <a:pt x="573" y="400"/>
                  </a:lnTo>
                  <a:lnTo>
                    <a:pt x="566" y="405"/>
                  </a:lnTo>
                  <a:lnTo>
                    <a:pt x="549" y="400"/>
                  </a:lnTo>
                  <a:lnTo>
                    <a:pt x="521" y="381"/>
                  </a:lnTo>
                  <a:lnTo>
                    <a:pt x="483" y="381"/>
                  </a:lnTo>
                  <a:lnTo>
                    <a:pt x="450" y="381"/>
                  </a:lnTo>
                  <a:lnTo>
                    <a:pt x="419" y="383"/>
                  </a:lnTo>
                  <a:lnTo>
                    <a:pt x="386" y="383"/>
                  </a:lnTo>
                  <a:lnTo>
                    <a:pt x="355" y="383"/>
                  </a:lnTo>
                  <a:lnTo>
                    <a:pt x="322" y="383"/>
                  </a:lnTo>
                  <a:lnTo>
                    <a:pt x="289" y="381"/>
                  </a:lnTo>
                  <a:lnTo>
                    <a:pt x="258" y="381"/>
                  </a:lnTo>
                  <a:lnTo>
                    <a:pt x="225" y="381"/>
                  </a:lnTo>
                  <a:lnTo>
                    <a:pt x="194" y="381"/>
                  </a:lnTo>
                  <a:lnTo>
                    <a:pt x="161" y="379"/>
                  </a:lnTo>
                  <a:lnTo>
                    <a:pt x="128" y="379"/>
                  </a:lnTo>
                  <a:lnTo>
                    <a:pt x="97" y="379"/>
                  </a:lnTo>
                  <a:lnTo>
                    <a:pt x="64" y="376"/>
                  </a:lnTo>
                  <a:lnTo>
                    <a:pt x="33" y="374"/>
                  </a:lnTo>
                  <a:lnTo>
                    <a:pt x="0" y="374"/>
                  </a:lnTo>
                  <a:lnTo>
                    <a:pt x="3" y="341"/>
                  </a:lnTo>
                  <a:lnTo>
                    <a:pt x="3" y="310"/>
                  </a:lnTo>
                  <a:lnTo>
                    <a:pt x="5" y="277"/>
                  </a:lnTo>
                  <a:lnTo>
                    <a:pt x="5" y="246"/>
                  </a:lnTo>
                  <a:lnTo>
                    <a:pt x="7" y="215"/>
                  </a:lnTo>
                  <a:lnTo>
                    <a:pt x="10" y="182"/>
                  </a:lnTo>
                  <a:lnTo>
                    <a:pt x="10" y="151"/>
                  </a:lnTo>
                  <a:lnTo>
                    <a:pt x="12" y="118"/>
                  </a:lnTo>
                  <a:lnTo>
                    <a:pt x="12" y="118"/>
                  </a:lnTo>
                  <a:lnTo>
                    <a:pt x="12" y="118"/>
                  </a:lnTo>
                  <a:lnTo>
                    <a:pt x="14" y="118"/>
                  </a:lnTo>
                  <a:lnTo>
                    <a:pt x="14" y="118"/>
                  </a:lnTo>
                  <a:lnTo>
                    <a:pt x="14" y="118"/>
                  </a:lnTo>
                  <a:lnTo>
                    <a:pt x="14" y="118"/>
                  </a:lnTo>
                  <a:lnTo>
                    <a:pt x="14" y="118"/>
                  </a:lnTo>
                  <a:lnTo>
                    <a:pt x="14" y="118"/>
                  </a:lnTo>
                  <a:lnTo>
                    <a:pt x="17" y="87"/>
                  </a:lnTo>
                  <a:lnTo>
                    <a:pt x="17" y="59"/>
                  </a:lnTo>
                  <a:lnTo>
                    <a:pt x="19" y="28"/>
                  </a:lnTo>
                  <a:lnTo>
                    <a:pt x="19" y="0"/>
                  </a:lnTo>
                  <a:close/>
                </a:path>
              </a:pathLst>
            </a:custGeom>
            <a:solidFill>
              <a:schemeClr val="tx2">
                <a:lumMod val="50000"/>
                <a:lumOff val="5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93" name="Freeform 32">
              <a:extLst>
                <a:ext uri="{FF2B5EF4-FFF2-40B4-BE49-F238E27FC236}">
                  <a16:creationId xmlns:a16="http://schemas.microsoft.com/office/drawing/2014/main" id="{F21ADDF0-6ACC-BE36-AB51-CB048DA41FC0}"/>
                </a:ext>
              </a:extLst>
            </p:cNvPr>
            <p:cNvSpPr>
              <a:spLocks/>
            </p:cNvSpPr>
            <p:nvPr/>
          </p:nvSpPr>
          <p:spPr bwMode="auto">
            <a:xfrm>
              <a:off x="5735638" y="3543300"/>
              <a:ext cx="1344612" cy="560388"/>
            </a:xfrm>
            <a:custGeom>
              <a:avLst/>
              <a:gdLst/>
              <a:ahLst/>
              <a:cxnLst>
                <a:cxn ang="0">
                  <a:pos x="260" y="107"/>
                </a:cxn>
                <a:cxn ang="0">
                  <a:pos x="362" y="88"/>
                </a:cxn>
                <a:cxn ang="0">
                  <a:pos x="466" y="74"/>
                </a:cxn>
                <a:cxn ang="0">
                  <a:pos x="573" y="59"/>
                </a:cxn>
                <a:cxn ang="0">
                  <a:pos x="644" y="48"/>
                </a:cxn>
                <a:cxn ang="0">
                  <a:pos x="646" y="45"/>
                </a:cxn>
                <a:cxn ang="0">
                  <a:pos x="646" y="45"/>
                </a:cxn>
                <a:cxn ang="0">
                  <a:pos x="719" y="31"/>
                </a:cxn>
                <a:cxn ang="0">
                  <a:pos x="797" y="15"/>
                </a:cxn>
                <a:cxn ang="0">
                  <a:pos x="833" y="5"/>
                </a:cxn>
                <a:cxn ang="0">
                  <a:pos x="847" y="19"/>
                </a:cxn>
                <a:cxn ang="0">
                  <a:pos x="840" y="38"/>
                </a:cxn>
                <a:cxn ang="0">
                  <a:pos x="821" y="71"/>
                </a:cxn>
                <a:cxn ang="0">
                  <a:pos x="797" y="76"/>
                </a:cxn>
                <a:cxn ang="0">
                  <a:pos x="778" y="100"/>
                </a:cxn>
                <a:cxn ang="0">
                  <a:pos x="771" y="100"/>
                </a:cxn>
                <a:cxn ang="0">
                  <a:pos x="764" y="93"/>
                </a:cxn>
                <a:cxn ang="0">
                  <a:pos x="748" y="109"/>
                </a:cxn>
                <a:cxn ang="0">
                  <a:pos x="741" y="121"/>
                </a:cxn>
                <a:cxn ang="0">
                  <a:pos x="722" y="138"/>
                </a:cxn>
                <a:cxn ang="0">
                  <a:pos x="665" y="178"/>
                </a:cxn>
                <a:cxn ang="0">
                  <a:pos x="641" y="202"/>
                </a:cxn>
                <a:cxn ang="0">
                  <a:pos x="620" y="225"/>
                </a:cxn>
                <a:cxn ang="0">
                  <a:pos x="618" y="261"/>
                </a:cxn>
                <a:cxn ang="0">
                  <a:pos x="516" y="277"/>
                </a:cxn>
                <a:cxn ang="0">
                  <a:pos x="450" y="289"/>
                </a:cxn>
                <a:cxn ang="0">
                  <a:pos x="400" y="296"/>
                </a:cxn>
                <a:cxn ang="0">
                  <a:pos x="350" y="303"/>
                </a:cxn>
                <a:cxn ang="0">
                  <a:pos x="301" y="310"/>
                </a:cxn>
                <a:cxn ang="0">
                  <a:pos x="251" y="318"/>
                </a:cxn>
                <a:cxn ang="0">
                  <a:pos x="218" y="322"/>
                </a:cxn>
                <a:cxn ang="0">
                  <a:pos x="192" y="327"/>
                </a:cxn>
                <a:cxn ang="0">
                  <a:pos x="109" y="339"/>
                </a:cxn>
                <a:cxn ang="0">
                  <a:pos x="29" y="348"/>
                </a:cxn>
                <a:cxn ang="0">
                  <a:pos x="5" y="346"/>
                </a:cxn>
                <a:cxn ang="0">
                  <a:pos x="17" y="310"/>
                </a:cxn>
                <a:cxn ang="0">
                  <a:pos x="31" y="273"/>
                </a:cxn>
                <a:cxn ang="0">
                  <a:pos x="43" y="244"/>
                </a:cxn>
                <a:cxn ang="0">
                  <a:pos x="43" y="237"/>
                </a:cxn>
                <a:cxn ang="0">
                  <a:pos x="45" y="232"/>
                </a:cxn>
                <a:cxn ang="0">
                  <a:pos x="50" y="225"/>
                </a:cxn>
                <a:cxn ang="0">
                  <a:pos x="48" y="216"/>
                </a:cxn>
                <a:cxn ang="0">
                  <a:pos x="48" y="190"/>
                </a:cxn>
                <a:cxn ang="0">
                  <a:pos x="55" y="185"/>
                </a:cxn>
                <a:cxn ang="0">
                  <a:pos x="52" y="178"/>
                </a:cxn>
                <a:cxn ang="0">
                  <a:pos x="59" y="164"/>
                </a:cxn>
                <a:cxn ang="0">
                  <a:pos x="64" y="152"/>
                </a:cxn>
                <a:cxn ang="0">
                  <a:pos x="67" y="152"/>
                </a:cxn>
                <a:cxn ang="0">
                  <a:pos x="121" y="145"/>
                </a:cxn>
                <a:cxn ang="0">
                  <a:pos x="175" y="138"/>
                </a:cxn>
                <a:cxn ang="0">
                  <a:pos x="208" y="133"/>
                </a:cxn>
                <a:cxn ang="0">
                  <a:pos x="201" y="109"/>
                </a:cxn>
              </a:cxnLst>
              <a:rect l="0" t="0" r="r" b="b"/>
              <a:pathLst>
                <a:path w="847" h="353">
                  <a:moveTo>
                    <a:pt x="225" y="109"/>
                  </a:moveTo>
                  <a:lnTo>
                    <a:pt x="227" y="112"/>
                  </a:lnTo>
                  <a:lnTo>
                    <a:pt x="260" y="107"/>
                  </a:lnTo>
                  <a:lnTo>
                    <a:pt x="294" y="100"/>
                  </a:lnTo>
                  <a:lnTo>
                    <a:pt x="329" y="95"/>
                  </a:lnTo>
                  <a:lnTo>
                    <a:pt x="362" y="88"/>
                  </a:lnTo>
                  <a:lnTo>
                    <a:pt x="398" y="83"/>
                  </a:lnTo>
                  <a:lnTo>
                    <a:pt x="431" y="78"/>
                  </a:lnTo>
                  <a:lnTo>
                    <a:pt x="466" y="74"/>
                  </a:lnTo>
                  <a:lnTo>
                    <a:pt x="502" y="69"/>
                  </a:lnTo>
                  <a:lnTo>
                    <a:pt x="537" y="64"/>
                  </a:lnTo>
                  <a:lnTo>
                    <a:pt x="573" y="59"/>
                  </a:lnTo>
                  <a:lnTo>
                    <a:pt x="608" y="55"/>
                  </a:lnTo>
                  <a:lnTo>
                    <a:pt x="641" y="48"/>
                  </a:lnTo>
                  <a:lnTo>
                    <a:pt x="644" y="48"/>
                  </a:lnTo>
                  <a:lnTo>
                    <a:pt x="644" y="48"/>
                  </a:lnTo>
                  <a:lnTo>
                    <a:pt x="644" y="48"/>
                  </a:lnTo>
                  <a:lnTo>
                    <a:pt x="646" y="45"/>
                  </a:lnTo>
                  <a:lnTo>
                    <a:pt x="646" y="45"/>
                  </a:lnTo>
                  <a:lnTo>
                    <a:pt x="646" y="45"/>
                  </a:lnTo>
                  <a:lnTo>
                    <a:pt x="646" y="45"/>
                  </a:lnTo>
                  <a:lnTo>
                    <a:pt x="648" y="45"/>
                  </a:lnTo>
                  <a:lnTo>
                    <a:pt x="670" y="41"/>
                  </a:lnTo>
                  <a:lnTo>
                    <a:pt x="719" y="31"/>
                  </a:lnTo>
                  <a:lnTo>
                    <a:pt x="752" y="24"/>
                  </a:lnTo>
                  <a:lnTo>
                    <a:pt x="781" y="17"/>
                  </a:lnTo>
                  <a:lnTo>
                    <a:pt x="797" y="15"/>
                  </a:lnTo>
                  <a:lnTo>
                    <a:pt x="819" y="10"/>
                  </a:lnTo>
                  <a:lnTo>
                    <a:pt x="823" y="5"/>
                  </a:lnTo>
                  <a:lnTo>
                    <a:pt x="833" y="5"/>
                  </a:lnTo>
                  <a:lnTo>
                    <a:pt x="847" y="0"/>
                  </a:lnTo>
                  <a:lnTo>
                    <a:pt x="845" y="12"/>
                  </a:lnTo>
                  <a:lnTo>
                    <a:pt x="847" y="19"/>
                  </a:lnTo>
                  <a:lnTo>
                    <a:pt x="845" y="29"/>
                  </a:lnTo>
                  <a:lnTo>
                    <a:pt x="847" y="36"/>
                  </a:lnTo>
                  <a:lnTo>
                    <a:pt x="840" y="38"/>
                  </a:lnTo>
                  <a:lnTo>
                    <a:pt x="835" y="41"/>
                  </a:lnTo>
                  <a:lnTo>
                    <a:pt x="830" y="45"/>
                  </a:lnTo>
                  <a:lnTo>
                    <a:pt x="821" y="71"/>
                  </a:lnTo>
                  <a:lnTo>
                    <a:pt x="816" y="74"/>
                  </a:lnTo>
                  <a:lnTo>
                    <a:pt x="807" y="71"/>
                  </a:lnTo>
                  <a:lnTo>
                    <a:pt x="797" y="76"/>
                  </a:lnTo>
                  <a:lnTo>
                    <a:pt x="790" y="81"/>
                  </a:lnTo>
                  <a:lnTo>
                    <a:pt x="781" y="95"/>
                  </a:lnTo>
                  <a:lnTo>
                    <a:pt x="778" y="100"/>
                  </a:lnTo>
                  <a:lnTo>
                    <a:pt x="774" y="102"/>
                  </a:lnTo>
                  <a:lnTo>
                    <a:pt x="771" y="102"/>
                  </a:lnTo>
                  <a:lnTo>
                    <a:pt x="771" y="100"/>
                  </a:lnTo>
                  <a:lnTo>
                    <a:pt x="769" y="95"/>
                  </a:lnTo>
                  <a:lnTo>
                    <a:pt x="767" y="93"/>
                  </a:lnTo>
                  <a:lnTo>
                    <a:pt x="764" y="93"/>
                  </a:lnTo>
                  <a:lnTo>
                    <a:pt x="757" y="97"/>
                  </a:lnTo>
                  <a:lnTo>
                    <a:pt x="752" y="102"/>
                  </a:lnTo>
                  <a:lnTo>
                    <a:pt x="748" y="109"/>
                  </a:lnTo>
                  <a:lnTo>
                    <a:pt x="741" y="112"/>
                  </a:lnTo>
                  <a:lnTo>
                    <a:pt x="741" y="112"/>
                  </a:lnTo>
                  <a:lnTo>
                    <a:pt x="741" y="121"/>
                  </a:lnTo>
                  <a:lnTo>
                    <a:pt x="738" y="126"/>
                  </a:lnTo>
                  <a:lnTo>
                    <a:pt x="734" y="131"/>
                  </a:lnTo>
                  <a:lnTo>
                    <a:pt x="722" y="138"/>
                  </a:lnTo>
                  <a:lnTo>
                    <a:pt x="707" y="152"/>
                  </a:lnTo>
                  <a:lnTo>
                    <a:pt x="686" y="168"/>
                  </a:lnTo>
                  <a:lnTo>
                    <a:pt x="665" y="178"/>
                  </a:lnTo>
                  <a:lnTo>
                    <a:pt x="658" y="180"/>
                  </a:lnTo>
                  <a:lnTo>
                    <a:pt x="651" y="185"/>
                  </a:lnTo>
                  <a:lnTo>
                    <a:pt x="641" y="202"/>
                  </a:lnTo>
                  <a:lnTo>
                    <a:pt x="637" y="218"/>
                  </a:lnTo>
                  <a:lnTo>
                    <a:pt x="632" y="223"/>
                  </a:lnTo>
                  <a:lnTo>
                    <a:pt x="620" y="225"/>
                  </a:lnTo>
                  <a:lnTo>
                    <a:pt x="618" y="225"/>
                  </a:lnTo>
                  <a:lnTo>
                    <a:pt x="615" y="232"/>
                  </a:lnTo>
                  <a:lnTo>
                    <a:pt x="618" y="261"/>
                  </a:lnTo>
                  <a:lnTo>
                    <a:pt x="585" y="265"/>
                  </a:lnTo>
                  <a:lnTo>
                    <a:pt x="551" y="273"/>
                  </a:lnTo>
                  <a:lnTo>
                    <a:pt x="516" y="277"/>
                  </a:lnTo>
                  <a:lnTo>
                    <a:pt x="483" y="282"/>
                  </a:lnTo>
                  <a:lnTo>
                    <a:pt x="466" y="284"/>
                  </a:lnTo>
                  <a:lnTo>
                    <a:pt x="450" y="289"/>
                  </a:lnTo>
                  <a:lnTo>
                    <a:pt x="433" y="291"/>
                  </a:lnTo>
                  <a:lnTo>
                    <a:pt x="417" y="294"/>
                  </a:lnTo>
                  <a:lnTo>
                    <a:pt x="400" y="296"/>
                  </a:lnTo>
                  <a:lnTo>
                    <a:pt x="383" y="299"/>
                  </a:lnTo>
                  <a:lnTo>
                    <a:pt x="367" y="301"/>
                  </a:lnTo>
                  <a:lnTo>
                    <a:pt x="350" y="303"/>
                  </a:lnTo>
                  <a:lnTo>
                    <a:pt x="334" y="306"/>
                  </a:lnTo>
                  <a:lnTo>
                    <a:pt x="317" y="308"/>
                  </a:lnTo>
                  <a:lnTo>
                    <a:pt x="301" y="310"/>
                  </a:lnTo>
                  <a:lnTo>
                    <a:pt x="284" y="313"/>
                  </a:lnTo>
                  <a:lnTo>
                    <a:pt x="268" y="315"/>
                  </a:lnTo>
                  <a:lnTo>
                    <a:pt x="251" y="318"/>
                  </a:lnTo>
                  <a:lnTo>
                    <a:pt x="234" y="320"/>
                  </a:lnTo>
                  <a:lnTo>
                    <a:pt x="218" y="322"/>
                  </a:lnTo>
                  <a:lnTo>
                    <a:pt x="218" y="322"/>
                  </a:lnTo>
                  <a:lnTo>
                    <a:pt x="218" y="322"/>
                  </a:lnTo>
                  <a:lnTo>
                    <a:pt x="220" y="325"/>
                  </a:lnTo>
                  <a:lnTo>
                    <a:pt x="192" y="327"/>
                  </a:lnTo>
                  <a:lnTo>
                    <a:pt x="166" y="332"/>
                  </a:lnTo>
                  <a:lnTo>
                    <a:pt x="137" y="336"/>
                  </a:lnTo>
                  <a:lnTo>
                    <a:pt x="109" y="339"/>
                  </a:lnTo>
                  <a:lnTo>
                    <a:pt x="83" y="344"/>
                  </a:lnTo>
                  <a:lnTo>
                    <a:pt x="55" y="346"/>
                  </a:lnTo>
                  <a:lnTo>
                    <a:pt x="29" y="348"/>
                  </a:lnTo>
                  <a:lnTo>
                    <a:pt x="0" y="353"/>
                  </a:lnTo>
                  <a:lnTo>
                    <a:pt x="0" y="351"/>
                  </a:lnTo>
                  <a:lnTo>
                    <a:pt x="5" y="346"/>
                  </a:lnTo>
                  <a:lnTo>
                    <a:pt x="14" y="336"/>
                  </a:lnTo>
                  <a:lnTo>
                    <a:pt x="19" y="325"/>
                  </a:lnTo>
                  <a:lnTo>
                    <a:pt x="17" y="310"/>
                  </a:lnTo>
                  <a:lnTo>
                    <a:pt x="19" y="296"/>
                  </a:lnTo>
                  <a:lnTo>
                    <a:pt x="29" y="284"/>
                  </a:lnTo>
                  <a:lnTo>
                    <a:pt x="31" y="273"/>
                  </a:lnTo>
                  <a:lnTo>
                    <a:pt x="29" y="263"/>
                  </a:lnTo>
                  <a:lnTo>
                    <a:pt x="31" y="254"/>
                  </a:lnTo>
                  <a:lnTo>
                    <a:pt x="43" y="244"/>
                  </a:lnTo>
                  <a:lnTo>
                    <a:pt x="45" y="242"/>
                  </a:lnTo>
                  <a:lnTo>
                    <a:pt x="43" y="239"/>
                  </a:lnTo>
                  <a:lnTo>
                    <a:pt x="43" y="237"/>
                  </a:lnTo>
                  <a:lnTo>
                    <a:pt x="43" y="235"/>
                  </a:lnTo>
                  <a:lnTo>
                    <a:pt x="43" y="235"/>
                  </a:lnTo>
                  <a:lnTo>
                    <a:pt x="45" y="232"/>
                  </a:lnTo>
                  <a:lnTo>
                    <a:pt x="50" y="230"/>
                  </a:lnTo>
                  <a:lnTo>
                    <a:pt x="50" y="228"/>
                  </a:lnTo>
                  <a:lnTo>
                    <a:pt x="50" y="225"/>
                  </a:lnTo>
                  <a:lnTo>
                    <a:pt x="48" y="220"/>
                  </a:lnTo>
                  <a:lnTo>
                    <a:pt x="48" y="218"/>
                  </a:lnTo>
                  <a:lnTo>
                    <a:pt x="48" y="216"/>
                  </a:lnTo>
                  <a:lnTo>
                    <a:pt x="52" y="204"/>
                  </a:lnTo>
                  <a:lnTo>
                    <a:pt x="52" y="197"/>
                  </a:lnTo>
                  <a:lnTo>
                    <a:pt x="48" y="190"/>
                  </a:lnTo>
                  <a:lnTo>
                    <a:pt x="50" y="187"/>
                  </a:lnTo>
                  <a:lnTo>
                    <a:pt x="52" y="185"/>
                  </a:lnTo>
                  <a:lnTo>
                    <a:pt x="55" y="185"/>
                  </a:lnTo>
                  <a:lnTo>
                    <a:pt x="57" y="183"/>
                  </a:lnTo>
                  <a:lnTo>
                    <a:pt x="57" y="180"/>
                  </a:lnTo>
                  <a:lnTo>
                    <a:pt x="52" y="178"/>
                  </a:lnTo>
                  <a:lnTo>
                    <a:pt x="52" y="173"/>
                  </a:lnTo>
                  <a:lnTo>
                    <a:pt x="57" y="171"/>
                  </a:lnTo>
                  <a:lnTo>
                    <a:pt x="59" y="164"/>
                  </a:lnTo>
                  <a:lnTo>
                    <a:pt x="57" y="154"/>
                  </a:lnTo>
                  <a:lnTo>
                    <a:pt x="64" y="152"/>
                  </a:lnTo>
                  <a:lnTo>
                    <a:pt x="64" y="152"/>
                  </a:lnTo>
                  <a:lnTo>
                    <a:pt x="64" y="154"/>
                  </a:lnTo>
                  <a:lnTo>
                    <a:pt x="67" y="152"/>
                  </a:lnTo>
                  <a:lnTo>
                    <a:pt x="67" y="152"/>
                  </a:lnTo>
                  <a:lnTo>
                    <a:pt x="88" y="149"/>
                  </a:lnTo>
                  <a:lnTo>
                    <a:pt x="104" y="147"/>
                  </a:lnTo>
                  <a:lnTo>
                    <a:pt x="121" y="145"/>
                  </a:lnTo>
                  <a:lnTo>
                    <a:pt x="140" y="142"/>
                  </a:lnTo>
                  <a:lnTo>
                    <a:pt x="156" y="140"/>
                  </a:lnTo>
                  <a:lnTo>
                    <a:pt x="175" y="138"/>
                  </a:lnTo>
                  <a:lnTo>
                    <a:pt x="192" y="135"/>
                  </a:lnTo>
                  <a:lnTo>
                    <a:pt x="208" y="133"/>
                  </a:lnTo>
                  <a:lnTo>
                    <a:pt x="208" y="133"/>
                  </a:lnTo>
                  <a:lnTo>
                    <a:pt x="206" y="121"/>
                  </a:lnTo>
                  <a:lnTo>
                    <a:pt x="201" y="109"/>
                  </a:lnTo>
                  <a:lnTo>
                    <a:pt x="201" y="109"/>
                  </a:lnTo>
                  <a:lnTo>
                    <a:pt x="216" y="109"/>
                  </a:lnTo>
                  <a:lnTo>
                    <a:pt x="225" y="109"/>
                  </a:lnTo>
                  <a:close/>
                </a:path>
              </a:pathLst>
            </a:custGeom>
            <a:solidFill>
              <a:schemeClr val="bg2">
                <a:lumMod val="9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94" name="Freeform 33">
              <a:extLst>
                <a:ext uri="{FF2B5EF4-FFF2-40B4-BE49-F238E27FC236}">
                  <a16:creationId xmlns:a16="http://schemas.microsoft.com/office/drawing/2014/main" id="{51BFD322-9415-2B50-B3E0-7B7FB824573B}"/>
                </a:ext>
              </a:extLst>
            </p:cNvPr>
            <p:cNvSpPr>
              <a:spLocks/>
            </p:cNvSpPr>
            <p:nvPr/>
          </p:nvSpPr>
          <p:spPr bwMode="auto">
            <a:xfrm>
              <a:off x="1871663" y="2600325"/>
              <a:ext cx="882650" cy="1112838"/>
            </a:xfrm>
            <a:custGeom>
              <a:avLst/>
              <a:gdLst/>
              <a:ahLst/>
              <a:cxnLst>
                <a:cxn ang="0">
                  <a:pos x="154" y="10"/>
                </a:cxn>
                <a:cxn ang="0">
                  <a:pos x="190" y="17"/>
                </a:cxn>
                <a:cxn ang="0">
                  <a:pos x="225" y="21"/>
                </a:cxn>
                <a:cxn ang="0">
                  <a:pos x="261" y="26"/>
                </a:cxn>
                <a:cxn ang="0">
                  <a:pos x="294" y="31"/>
                </a:cxn>
                <a:cxn ang="0">
                  <a:pos x="329" y="38"/>
                </a:cxn>
                <a:cxn ang="0">
                  <a:pos x="365" y="43"/>
                </a:cxn>
                <a:cxn ang="0">
                  <a:pos x="379" y="59"/>
                </a:cxn>
                <a:cxn ang="0">
                  <a:pos x="377" y="92"/>
                </a:cxn>
                <a:cxn ang="0">
                  <a:pos x="372" y="123"/>
                </a:cxn>
                <a:cxn ang="0">
                  <a:pos x="367" y="154"/>
                </a:cxn>
                <a:cxn ang="0">
                  <a:pos x="388" y="173"/>
                </a:cxn>
                <a:cxn ang="0">
                  <a:pos x="436" y="180"/>
                </a:cxn>
                <a:cxn ang="0">
                  <a:pos x="485" y="187"/>
                </a:cxn>
                <a:cxn ang="0">
                  <a:pos x="533" y="192"/>
                </a:cxn>
                <a:cxn ang="0">
                  <a:pos x="552" y="225"/>
                </a:cxn>
                <a:cxn ang="0">
                  <a:pos x="547" y="289"/>
                </a:cxn>
                <a:cxn ang="0">
                  <a:pos x="540" y="353"/>
                </a:cxn>
                <a:cxn ang="0">
                  <a:pos x="533" y="417"/>
                </a:cxn>
                <a:cxn ang="0">
                  <a:pos x="526" y="478"/>
                </a:cxn>
                <a:cxn ang="0">
                  <a:pos x="521" y="542"/>
                </a:cxn>
                <a:cxn ang="0">
                  <a:pos x="514" y="606"/>
                </a:cxn>
                <a:cxn ang="0">
                  <a:pos x="507" y="670"/>
                </a:cxn>
                <a:cxn ang="0">
                  <a:pos x="471" y="698"/>
                </a:cxn>
                <a:cxn ang="0">
                  <a:pos x="410" y="689"/>
                </a:cxn>
                <a:cxn ang="0">
                  <a:pos x="346" y="682"/>
                </a:cxn>
                <a:cxn ang="0">
                  <a:pos x="284" y="675"/>
                </a:cxn>
                <a:cxn ang="0">
                  <a:pos x="220" y="665"/>
                </a:cxn>
                <a:cxn ang="0">
                  <a:pos x="159" y="656"/>
                </a:cxn>
                <a:cxn ang="0">
                  <a:pos x="95" y="646"/>
                </a:cxn>
                <a:cxn ang="0">
                  <a:pos x="34" y="637"/>
                </a:cxn>
                <a:cxn ang="0">
                  <a:pos x="5" y="611"/>
                </a:cxn>
                <a:cxn ang="0">
                  <a:pos x="10" y="571"/>
                </a:cxn>
                <a:cxn ang="0">
                  <a:pos x="17" y="533"/>
                </a:cxn>
                <a:cxn ang="0">
                  <a:pos x="24" y="492"/>
                </a:cxn>
                <a:cxn ang="0">
                  <a:pos x="29" y="455"/>
                </a:cxn>
                <a:cxn ang="0">
                  <a:pos x="36" y="414"/>
                </a:cxn>
                <a:cxn ang="0">
                  <a:pos x="41" y="374"/>
                </a:cxn>
                <a:cxn ang="0">
                  <a:pos x="48" y="336"/>
                </a:cxn>
                <a:cxn ang="0">
                  <a:pos x="55" y="296"/>
                </a:cxn>
                <a:cxn ang="0">
                  <a:pos x="62" y="256"/>
                </a:cxn>
                <a:cxn ang="0">
                  <a:pos x="67" y="218"/>
                </a:cxn>
                <a:cxn ang="0">
                  <a:pos x="74" y="178"/>
                </a:cxn>
                <a:cxn ang="0">
                  <a:pos x="81" y="140"/>
                </a:cxn>
                <a:cxn ang="0">
                  <a:pos x="86" y="100"/>
                </a:cxn>
                <a:cxn ang="0">
                  <a:pos x="93" y="59"/>
                </a:cxn>
                <a:cxn ang="0">
                  <a:pos x="100" y="21"/>
                </a:cxn>
                <a:cxn ang="0">
                  <a:pos x="121" y="5"/>
                </a:cxn>
              </a:cxnLst>
              <a:rect l="0" t="0" r="r" b="b"/>
              <a:pathLst>
                <a:path w="556" h="701">
                  <a:moveTo>
                    <a:pt x="138" y="7"/>
                  </a:moveTo>
                  <a:lnTo>
                    <a:pt x="154" y="10"/>
                  </a:lnTo>
                  <a:lnTo>
                    <a:pt x="173" y="12"/>
                  </a:lnTo>
                  <a:lnTo>
                    <a:pt x="190" y="17"/>
                  </a:lnTo>
                  <a:lnTo>
                    <a:pt x="206" y="19"/>
                  </a:lnTo>
                  <a:lnTo>
                    <a:pt x="225" y="21"/>
                  </a:lnTo>
                  <a:lnTo>
                    <a:pt x="242" y="24"/>
                  </a:lnTo>
                  <a:lnTo>
                    <a:pt x="261" y="26"/>
                  </a:lnTo>
                  <a:lnTo>
                    <a:pt x="277" y="28"/>
                  </a:lnTo>
                  <a:lnTo>
                    <a:pt x="294" y="31"/>
                  </a:lnTo>
                  <a:lnTo>
                    <a:pt x="313" y="36"/>
                  </a:lnTo>
                  <a:lnTo>
                    <a:pt x="329" y="38"/>
                  </a:lnTo>
                  <a:lnTo>
                    <a:pt x="346" y="40"/>
                  </a:lnTo>
                  <a:lnTo>
                    <a:pt x="365" y="43"/>
                  </a:lnTo>
                  <a:lnTo>
                    <a:pt x="381" y="45"/>
                  </a:lnTo>
                  <a:lnTo>
                    <a:pt x="379" y="59"/>
                  </a:lnTo>
                  <a:lnTo>
                    <a:pt x="377" y="76"/>
                  </a:lnTo>
                  <a:lnTo>
                    <a:pt x="377" y="92"/>
                  </a:lnTo>
                  <a:lnTo>
                    <a:pt x="374" y="107"/>
                  </a:lnTo>
                  <a:lnTo>
                    <a:pt x="372" y="123"/>
                  </a:lnTo>
                  <a:lnTo>
                    <a:pt x="369" y="140"/>
                  </a:lnTo>
                  <a:lnTo>
                    <a:pt x="367" y="154"/>
                  </a:lnTo>
                  <a:lnTo>
                    <a:pt x="365" y="171"/>
                  </a:lnTo>
                  <a:lnTo>
                    <a:pt x="388" y="173"/>
                  </a:lnTo>
                  <a:lnTo>
                    <a:pt x="412" y="178"/>
                  </a:lnTo>
                  <a:lnTo>
                    <a:pt x="436" y="180"/>
                  </a:lnTo>
                  <a:lnTo>
                    <a:pt x="462" y="182"/>
                  </a:lnTo>
                  <a:lnTo>
                    <a:pt x="485" y="187"/>
                  </a:lnTo>
                  <a:lnTo>
                    <a:pt x="509" y="189"/>
                  </a:lnTo>
                  <a:lnTo>
                    <a:pt x="533" y="192"/>
                  </a:lnTo>
                  <a:lnTo>
                    <a:pt x="556" y="194"/>
                  </a:lnTo>
                  <a:lnTo>
                    <a:pt x="552" y="225"/>
                  </a:lnTo>
                  <a:lnTo>
                    <a:pt x="549" y="258"/>
                  </a:lnTo>
                  <a:lnTo>
                    <a:pt x="547" y="289"/>
                  </a:lnTo>
                  <a:lnTo>
                    <a:pt x="542" y="322"/>
                  </a:lnTo>
                  <a:lnTo>
                    <a:pt x="540" y="353"/>
                  </a:lnTo>
                  <a:lnTo>
                    <a:pt x="535" y="384"/>
                  </a:lnTo>
                  <a:lnTo>
                    <a:pt x="533" y="417"/>
                  </a:lnTo>
                  <a:lnTo>
                    <a:pt x="530" y="448"/>
                  </a:lnTo>
                  <a:lnTo>
                    <a:pt x="526" y="478"/>
                  </a:lnTo>
                  <a:lnTo>
                    <a:pt x="523" y="511"/>
                  </a:lnTo>
                  <a:lnTo>
                    <a:pt x="521" y="542"/>
                  </a:lnTo>
                  <a:lnTo>
                    <a:pt x="516" y="575"/>
                  </a:lnTo>
                  <a:lnTo>
                    <a:pt x="514" y="606"/>
                  </a:lnTo>
                  <a:lnTo>
                    <a:pt x="509" y="637"/>
                  </a:lnTo>
                  <a:lnTo>
                    <a:pt x="507" y="670"/>
                  </a:lnTo>
                  <a:lnTo>
                    <a:pt x="504" y="701"/>
                  </a:lnTo>
                  <a:lnTo>
                    <a:pt x="471" y="698"/>
                  </a:lnTo>
                  <a:lnTo>
                    <a:pt x="440" y="694"/>
                  </a:lnTo>
                  <a:lnTo>
                    <a:pt x="410" y="689"/>
                  </a:lnTo>
                  <a:lnTo>
                    <a:pt x="377" y="687"/>
                  </a:lnTo>
                  <a:lnTo>
                    <a:pt x="346" y="682"/>
                  </a:lnTo>
                  <a:lnTo>
                    <a:pt x="315" y="677"/>
                  </a:lnTo>
                  <a:lnTo>
                    <a:pt x="284" y="675"/>
                  </a:lnTo>
                  <a:lnTo>
                    <a:pt x="251" y="670"/>
                  </a:lnTo>
                  <a:lnTo>
                    <a:pt x="220" y="665"/>
                  </a:lnTo>
                  <a:lnTo>
                    <a:pt x="190" y="661"/>
                  </a:lnTo>
                  <a:lnTo>
                    <a:pt x="159" y="656"/>
                  </a:lnTo>
                  <a:lnTo>
                    <a:pt x="126" y="651"/>
                  </a:lnTo>
                  <a:lnTo>
                    <a:pt x="95" y="646"/>
                  </a:lnTo>
                  <a:lnTo>
                    <a:pt x="64" y="642"/>
                  </a:lnTo>
                  <a:lnTo>
                    <a:pt x="34" y="637"/>
                  </a:lnTo>
                  <a:lnTo>
                    <a:pt x="0" y="630"/>
                  </a:lnTo>
                  <a:lnTo>
                    <a:pt x="5" y="611"/>
                  </a:lnTo>
                  <a:lnTo>
                    <a:pt x="8" y="592"/>
                  </a:lnTo>
                  <a:lnTo>
                    <a:pt x="10" y="571"/>
                  </a:lnTo>
                  <a:lnTo>
                    <a:pt x="15" y="552"/>
                  </a:lnTo>
                  <a:lnTo>
                    <a:pt x="17" y="533"/>
                  </a:lnTo>
                  <a:lnTo>
                    <a:pt x="19" y="511"/>
                  </a:lnTo>
                  <a:lnTo>
                    <a:pt x="24" y="492"/>
                  </a:lnTo>
                  <a:lnTo>
                    <a:pt x="27" y="474"/>
                  </a:lnTo>
                  <a:lnTo>
                    <a:pt x="29" y="455"/>
                  </a:lnTo>
                  <a:lnTo>
                    <a:pt x="31" y="433"/>
                  </a:lnTo>
                  <a:lnTo>
                    <a:pt x="36" y="414"/>
                  </a:lnTo>
                  <a:lnTo>
                    <a:pt x="38" y="395"/>
                  </a:lnTo>
                  <a:lnTo>
                    <a:pt x="41" y="374"/>
                  </a:lnTo>
                  <a:lnTo>
                    <a:pt x="45" y="355"/>
                  </a:lnTo>
                  <a:lnTo>
                    <a:pt x="48" y="336"/>
                  </a:lnTo>
                  <a:lnTo>
                    <a:pt x="50" y="315"/>
                  </a:lnTo>
                  <a:lnTo>
                    <a:pt x="55" y="296"/>
                  </a:lnTo>
                  <a:lnTo>
                    <a:pt x="57" y="277"/>
                  </a:lnTo>
                  <a:lnTo>
                    <a:pt x="62" y="256"/>
                  </a:lnTo>
                  <a:lnTo>
                    <a:pt x="64" y="237"/>
                  </a:lnTo>
                  <a:lnTo>
                    <a:pt x="67" y="218"/>
                  </a:lnTo>
                  <a:lnTo>
                    <a:pt x="71" y="199"/>
                  </a:lnTo>
                  <a:lnTo>
                    <a:pt x="74" y="178"/>
                  </a:lnTo>
                  <a:lnTo>
                    <a:pt x="76" y="159"/>
                  </a:lnTo>
                  <a:lnTo>
                    <a:pt x="81" y="140"/>
                  </a:lnTo>
                  <a:lnTo>
                    <a:pt x="83" y="118"/>
                  </a:lnTo>
                  <a:lnTo>
                    <a:pt x="86" y="100"/>
                  </a:lnTo>
                  <a:lnTo>
                    <a:pt x="90" y="81"/>
                  </a:lnTo>
                  <a:lnTo>
                    <a:pt x="93" y="59"/>
                  </a:lnTo>
                  <a:lnTo>
                    <a:pt x="97" y="40"/>
                  </a:lnTo>
                  <a:lnTo>
                    <a:pt x="100" y="21"/>
                  </a:lnTo>
                  <a:lnTo>
                    <a:pt x="102" y="0"/>
                  </a:lnTo>
                  <a:lnTo>
                    <a:pt x="121" y="5"/>
                  </a:lnTo>
                  <a:lnTo>
                    <a:pt x="138" y="7"/>
                  </a:lnTo>
                  <a:close/>
                </a:path>
              </a:pathLst>
            </a:custGeom>
            <a:solidFill>
              <a:srgbClr val="FF000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95" name="Freeform 34">
              <a:extLst>
                <a:ext uri="{FF2B5EF4-FFF2-40B4-BE49-F238E27FC236}">
                  <a16:creationId xmlns:a16="http://schemas.microsoft.com/office/drawing/2014/main" id="{BBCABFBE-C1D2-638F-0990-0AF95B0C8677}"/>
                </a:ext>
              </a:extLst>
            </p:cNvPr>
            <p:cNvSpPr>
              <a:spLocks/>
            </p:cNvSpPr>
            <p:nvPr/>
          </p:nvSpPr>
          <p:spPr bwMode="auto">
            <a:xfrm>
              <a:off x="7850188" y="1462088"/>
              <a:ext cx="266700" cy="522287"/>
            </a:xfrm>
            <a:custGeom>
              <a:avLst/>
              <a:gdLst/>
              <a:ahLst/>
              <a:cxnLst>
                <a:cxn ang="0">
                  <a:pos x="142" y="194"/>
                </a:cxn>
                <a:cxn ang="0">
                  <a:pos x="142" y="208"/>
                </a:cxn>
                <a:cxn ang="0">
                  <a:pos x="151" y="246"/>
                </a:cxn>
                <a:cxn ang="0">
                  <a:pos x="156" y="277"/>
                </a:cxn>
                <a:cxn ang="0">
                  <a:pos x="156" y="291"/>
                </a:cxn>
                <a:cxn ang="0">
                  <a:pos x="158" y="298"/>
                </a:cxn>
                <a:cxn ang="0">
                  <a:pos x="168" y="308"/>
                </a:cxn>
                <a:cxn ang="0">
                  <a:pos x="151" y="312"/>
                </a:cxn>
                <a:cxn ang="0">
                  <a:pos x="135" y="319"/>
                </a:cxn>
                <a:cxn ang="0">
                  <a:pos x="118" y="324"/>
                </a:cxn>
                <a:cxn ang="0">
                  <a:pos x="99" y="329"/>
                </a:cxn>
                <a:cxn ang="0">
                  <a:pos x="95" y="315"/>
                </a:cxn>
                <a:cxn ang="0">
                  <a:pos x="87" y="296"/>
                </a:cxn>
                <a:cxn ang="0">
                  <a:pos x="78" y="267"/>
                </a:cxn>
                <a:cxn ang="0">
                  <a:pos x="71" y="246"/>
                </a:cxn>
                <a:cxn ang="0">
                  <a:pos x="59" y="225"/>
                </a:cxn>
                <a:cxn ang="0">
                  <a:pos x="57" y="225"/>
                </a:cxn>
                <a:cxn ang="0">
                  <a:pos x="52" y="232"/>
                </a:cxn>
                <a:cxn ang="0">
                  <a:pos x="50" y="227"/>
                </a:cxn>
                <a:cxn ang="0">
                  <a:pos x="47" y="203"/>
                </a:cxn>
                <a:cxn ang="0">
                  <a:pos x="33" y="177"/>
                </a:cxn>
                <a:cxn ang="0">
                  <a:pos x="31" y="165"/>
                </a:cxn>
                <a:cxn ang="0">
                  <a:pos x="33" y="149"/>
                </a:cxn>
                <a:cxn ang="0">
                  <a:pos x="28" y="135"/>
                </a:cxn>
                <a:cxn ang="0">
                  <a:pos x="14" y="106"/>
                </a:cxn>
                <a:cxn ang="0">
                  <a:pos x="5" y="76"/>
                </a:cxn>
                <a:cxn ang="0">
                  <a:pos x="0" y="57"/>
                </a:cxn>
                <a:cxn ang="0">
                  <a:pos x="47" y="40"/>
                </a:cxn>
                <a:cxn ang="0">
                  <a:pos x="118" y="14"/>
                </a:cxn>
                <a:cxn ang="0">
                  <a:pos x="151" y="4"/>
                </a:cxn>
                <a:cxn ang="0">
                  <a:pos x="154" y="33"/>
                </a:cxn>
                <a:cxn ang="0">
                  <a:pos x="165" y="52"/>
                </a:cxn>
                <a:cxn ang="0">
                  <a:pos x="165" y="57"/>
                </a:cxn>
                <a:cxn ang="0">
                  <a:pos x="165" y="68"/>
                </a:cxn>
                <a:cxn ang="0">
                  <a:pos x="154" y="87"/>
                </a:cxn>
                <a:cxn ang="0">
                  <a:pos x="142" y="99"/>
                </a:cxn>
                <a:cxn ang="0">
                  <a:pos x="144" y="125"/>
                </a:cxn>
                <a:cxn ang="0">
                  <a:pos x="147" y="147"/>
                </a:cxn>
                <a:cxn ang="0">
                  <a:pos x="147" y="170"/>
                </a:cxn>
              </a:cxnLst>
              <a:rect l="0" t="0" r="r" b="b"/>
              <a:pathLst>
                <a:path w="168" h="329">
                  <a:moveTo>
                    <a:pt x="142" y="182"/>
                  </a:moveTo>
                  <a:lnTo>
                    <a:pt x="142" y="194"/>
                  </a:lnTo>
                  <a:lnTo>
                    <a:pt x="142" y="201"/>
                  </a:lnTo>
                  <a:lnTo>
                    <a:pt x="142" y="208"/>
                  </a:lnTo>
                  <a:lnTo>
                    <a:pt x="149" y="232"/>
                  </a:lnTo>
                  <a:lnTo>
                    <a:pt x="151" y="246"/>
                  </a:lnTo>
                  <a:lnTo>
                    <a:pt x="156" y="270"/>
                  </a:lnTo>
                  <a:lnTo>
                    <a:pt x="156" y="277"/>
                  </a:lnTo>
                  <a:lnTo>
                    <a:pt x="154" y="281"/>
                  </a:lnTo>
                  <a:lnTo>
                    <a:pt x="156" y="291"/>
                  </a:lnTo>
                  <a:lnTo>
                    <a:pt x="156" y="296"/>
                  </a:lnTo>
                  <a:lnTo>
                    <a:pt x="158" y="298"/>
                  </a:lnTo>
                  <a:lnTo>
                    <a:pt x="165" y="303"/>
                  </a:lnTo>
                  <a:lnTo>
                    <a:pt x="168" y="308"/>
                  </a:lnTo>
                  <a:lnTo>
                    <a:pt x="161" y="310"/>
                  </a:lnTo>
                  <a:lnTo>
                    <a:pt x="151" y="312"/>
                  </a:lnTo>
                  <a:lnTo>
                    <a:pt x="144" y="315"/>
                  </a:lnTo>
                  <a:lnTo>
                    <a:pt x="135" y="319"/>
                  </a:lnTo>
                  <a:lnTo>
                    <a:pt x="125" y="322"/>
                  </a:lnTo>
                  <a:lnTo>
                    <a:pt x="118" y="324"/>
                  </a:lnTo>
                  <a:lnTo>
                    <a:pt x="109" y="326"/>
                  </a:lnTo>
                  <a:lnTo>
                    <a:pt x="99" y="329"/>
                  </a:lnTo>
                  <a:lnTo>
                    <a:pt x="95" y="322"/>
                  </a:lnTo>
                  <a:lnTo>
                    <a:pt x="95" y="315"/>
                  </a:lnTo>
                  <a:lnTo>
                    <a:pt x="92" y="308"/>
                  </a:lnTo>
                  <a:lnTo>
                    <a:pt x="87" y="296"/>
                  </a:lnTo>
                  <a:lnTo>
                    <a:pt x="85" y="284"/>
                  </a:lnTo>
                  <a:lnTo>
                    <a:pt x="78" y="267"/>
                  </a:lnTo>
                  <a:lnTo>
                    <a:pt x="76" y="255"/>
                  </a:lnTo>
                  <a:lnTo>
                    <a:pt x="71" y="246"/>
                  </a:lnTo>
                  <a:lnTo>
                    <a:pt x="69" y="232"/>
                  </a:lnTo>
                  <a:lnTo>
                    <a:pt x="59" y="225"/>
                  </a:lnTo>
                  <a:lnTo>
                    <a:pt x="57" y="225"/>
                  </a:lnTo>
                  <a:lnTo>
                    <a:pt x="57" y="225"/>
                  </a:lnTo>
                  <a:lnTo>
                    <a:pt x="54" y="232"/>
                  </a:lnTo>
                  <a:lnTo>
                    <a:pt x="52" y="232"/>
                  </a:lnTo>
                  <a:lnTo>
                    <a:pt x="52" y="232"/>
                  </a:lnTo>
                  <a:lnTo>
                    <a:pt x="50" y="227"/>
                  </a:lnTo>
                  <a:lnTo>
                    <a:pt x="47" y="210"/>
                  </a:lnTo>
                  <a:lnTo>
                    <a:pt x="47" y="203"/>
                  </a:lnTo>
                  <a:lnTo>
                    <a:pt x="42" y="196"/>
                  </a:lnTo>
                  <a:lnTo>
                    <a:pt x="33" y="177"/>
                  </a:lnTo>
                  <a:lnTo>
                    <a:pt x="31" y="173"/>
                  </a:lnTo>
                  <a:lnTo>
                    <a:pt x="31" y="165"/>
                  </a:lnTo>
                  <a:lnTo>
                    <a:pt x="31" y="158"/>
                  </a:lnTo>
                  <a:lnTo>
                    <a:pt x="33" y="149"/>
                  </a:lnTo>
                  <a:lnTo>
                    <a:pt x="33" y="147"/>
                  </a:lnTo>
                  <a:lnTo>
                    <a:pt x="28" y="135"/>
                  </a:lnTo>
                  <a:lnTo>
                    <a:pt x="26" y="123"/>
                  </a:lnTo>
                  <a:lnTo>
                    <a:pt x="14" y="106"/>
                  </a:lnTo>
                  <a:lnTo>
                    <a:pt x="9" y="85"/>
                  </a:lnTo>
                  <a:lnTo>
                    <a:pt x="5" y="76"/>
                  </a:lnTo>
                  <a:lnTo>
                    <a:pt x="2" y="64"/>
                  </a:lnTo>
                  <a:lnTo>
                    <a:pt x="0" y="57"/>
                  </a:lnTo>
                  <a:lnTo>
                    <a:pt x="14" y="52"/>
                  </a:lnTo>
                  <a:lnTo>
                    <a:pt x="47" y="40"/>
                  </a:lnTo>
                  <a:lnTo>
                    <a:pt x="83" y="26"/>
                  </a:lnTo>
                  <a:lnTo>
                    <a:pt x="118" y="14"/>
                  </a:lnTo>
                  <a:lnTo>
                    <a:pt x="151" y="0"/>
                  </a:lnTo>
                  <a:lnTo>
                    <a:pt x="151" y="4"/>
                  </a:lnTo>
                  <a:lnTo>
                    <a:pt x="156" y="12"/>
                  </a:lnTo>
                  <a:lnTo>
                    <a:pt x="154" y="33"/>
                  </a:lnTo>
                  <a:lnTo>
                    <a:pt x="156" y="38"/>
                  </a:lnTo>
                  <a:lnTo>
                    <a:pt x="165" y="52"/>
                  </a:lnTo>
                  <a:lnTo>
                    <a:pt x="165" y="54"/>
                  </a:lnTo>
                  <a:lnTo>
                    <a:pt x="165" y="57"/>
                  </a:lnTo>
                  <a:lnTo>
                    <a:pt x="165" y="64"/>
                  </a:lnTo>
                  <a:lnTo>
                    <a:pt x="165" y="68"/>
                  </a:lnTo>
                  <a:lnTo>
                    <a:pt x="163" y="73"/>
                  </a:lnTo>
                  <a:lnTo>
                    <a:pt x="154" y="87"/>
                  </a:lnTo>
                  <a:lnTo>
                    <a:pt x="151" y="92"/>
                  </a:lnTo>
                  <a:lnTo>
                    <a:pt x="142" y="99"/>
                  </a:lnTo>
                  <a:lnTo>
                    <a:pt x="139" y="102"/>
                  </a:lnTo>
                  <a:lnTo>
                    <a:pt x="144" y="125"/>
                  </a:lnTo>
                  <a:lnTo>
                    <a:pt x="147" y="139"/>
                  </a:lnTo>
                  <a:lnTo>
                    <a:pt x="147" y="147"/>
                  </a:lnTo>
                  <a:lnTo>
                    <a:pt x="147" y="158"/>
                  </a:lnTo>
                  <a:lnTo>
                    <a:pt x="147" y="170"/>
                  </a:lnTo>
                  <a:lnTo>
                    <a:pt x="142" y="182"/>
                  </a:lnTo>
                  <a:close/>
                </a:path>
              </a:pathLst>
            </a:custGeom>
            <a:solidFill>
              <a:schemeClr val="accent6"/>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96" name="Freeform 35">
              <a:extLst>
                <a:ext uri="{FF2B5EF4-FFF2-40B4-BE49-F238E27FC236}">
                  <a16:creationId xmlns:a16="http://schemas.microsoft.com/office/drawing/2014/main" id="{52DC2EAE-CD21-A5D1-61E3-4A0D021D2C21}"/>
                </a:ext>
              </a:extLst>
            </p:cNvPr>
            <p:cNvSpPr>
              <a:spLocks/>
            </p:cNvSpPr>
            <p:nvPr/>
          </p:nvSpPr>
          <p:spPr bwMode="auto">
            <a:xfrm>
              <a:off x="6858000" y="2705100"/>
              <a:ext cx="703263" cy="719138"/>
            </a:xfrm>
            <a:custGeom>
              <a:avLst/>
              <a:gdLst/>
              <a:ahLst/>
              <a:cxnLst>
                <a:cxn ang="0">
                  <a:pos x="180" y="112"/>
                </a:cxn>
                <a:cxn ang="0">
                  <a:pos x="218" y="102"/>
                </a:cxn>
                <a:cxn ang="0">
                  <a:pos x="254" y="93"/>
                </a:cxn>
                <a:cxn ang="0">
                  <a:pos x="272" y="121"/>
                </a:cxn>
                <a:cxn ang="0">
                  <a:pos x="291" y="142"/>
                </a:cxn>
                <a:cxn ang="0">
                  <a:pos x="315" y="109"/>
                </a:cxn>
                <a:cxn ang="0">
                  <a:pos x="334" y="88"/>
                </a:cxn>
                <a:cxn ang="0">
                  <a:pos x="339" y="86"/>
                </a:cxn>
                <a:cxn ang="0">
                  <a:pos x="346" y="93"/>
                </a:cxn>
                <a:cxn ang="0">
                  <a:pos x="365" y="90"/>
                </a:cxn>
                <a:cxn ang="0">
                  <a:pos x="369" y="76"/>
                </a:cxn>
                <a:cxn ang="0">
                  <a:pos x="398" y="62"/>
                </a:cxn>
                <a:cxn ang="0">
                  <a:pos x="419" y="64"/>
                </a:cxn>
                <a:cxn ang="0">
                  <a:pos x="424" y="71"/>
                </a:cxn>
                <a:cxn ang="0">
                  <a:pos x="433" y="81"/>
                </a:cxn>
                <a:cxn ang="0">
                  <a:pos x="438" y="86"/>
                </a:cxn>
                <a:cxn ang="0">
                  <a:pos x="440" y="109"/>
                </a:cxn>
                <a:cxn ang="0">
                  <a:pos x="407" y="107"/>
                </a:cxn>
                <a:cxn ang="0">
                  <a:pos x="381" y="102"/>
                </a:cxn>
                <a:cxn ang="0">
                  <a:pos x="381" y="135"/>
                </a:cxn>
                <a:cxn ang="0">
                  <a:pos x="362" y="171"/>
                </a:cxn>
                <a:cxn ang="0">
                  <a:pos x="351" y="187"/>
                </a:cxn>
                <a:cxn ang="0">
                  <a:pos x="334" y="202"/>
                </a:cxn>
                <a:cxn ang="0">
                  <a:pos x="327" y="232"/>
                </a:cxn>
                <a:cxn ang="0">
                  <a:pos x="310" y="247"/>
                </a:cxn>
                <a:cxn ang="0">
                  <a:pos x="294" y="237"/>
                </a:cxn>
                <a:cxn ang="0">
                  <a:pos x="282" y="242"/>
                </a:cxn>
                <a:cxn ang="0">
                  <a:pos x="277" y="280"/>
                </a:cxn>
                <a:cxn ang="0">
                  <a:pos x="254" y="344"/>
                </a:cxn>
                <a:cxn ang="0">
                  <a:pos x="251" y="367"/>
                </a:cxn>
                <a:cxn ang="0">
                  <a:pos x="249" y="386"/>
                </a:cxn>
                <a:cxn ang="0">
                  <a:pos x="232" y="396"/>
                </a:cxn>
                <a:cxn ang="0">
                  <a:pos x="209" y="410"/>
                </a:cxn>
                <a:cxn ang="0">
                  <a:pos x="199" y="410"/>
                </a:cxn>
                <a:cxn ang="0">
                  <a:pos x="197" y="424"/>
                </a:cxn>
                <a:cxn ang="0">
                  <a:pos x="171" y="436"/>
                </a:cxn>
                <a:cxn ang="0">
                  <a:pos x="147" y="441"/>
                </a:cxn>
                <a:cxn ang="0">
                  <a:pos x="133" y="453"/>
                </a:cxn>
                <a:cxn ang="0">
                  <a:pos x="107" y="448"/>
                </a:cxn>
                <a:cxn ang="0">
                  <a:pos x="93" y="434"/>
                </a:cxn>
                <a:cxn ang="0">
                  <a:pos x="88" y="419"/>
                </a:cxn>
                <a:cxn ang="0">
                  <a:pos x="38" y="393"/>
                </a:cxn>
                <a:cxn ang="0">
                  <a:pos x="24" y="374"/>
                </a:cxn>
                <a:cxn ang="0">
                  <a:pos x="8" y="353"/>
                </a:cxn>
                <a:cxn ang="0">
                  <a:pos x="3" y="322"/>
                </a:cxn>
                <a:cxn ang="0">
                  <a:pos x="24" y="318"/>
                </a:cxn>
                <a:cxn ang="0">
                  <a:pos x="31" y="294"/>
                </a:cxn>
                <a:cxn ang="0">
                  <a:pos x="36" y="277"/>
                </a:cxn>
                <a:cxn ang="0">
                  <a:pos x="41" y="244"/>
                </a:cxn>
                <a:cxn ang="0">
                  <a:pos x="55" y="242"/>
                </a:cxn>
                <a:cxn ang="0">
                  <a:pos x="60" y="249"/>
                </a:cxn>
                <a:cxn ang="0">
                  <a:pos x="67" y="239"/>
                </a:cxn>
                <a:cxn ang="0">
                  <a:pos x="64" y="228"/>
                </a:cxn>
                <a:cxn ang="0">
                  <a:pos x="67" y="213"/>
                </a:cxn>
                <a:cxn ang="0">
                  <a:pos x="76" y="194"/>
                </a:cxn>
                <a:cxn ang="0">
                  <a:pos x="90" y="176"/>
                </a:cxn>
                <a:cxn ang="0">
                  <a:pos x="107" y="173"/>
                </a:cxn>
                <a:cxn ang="0">
                  <a:pos x="135" y="131"/>
                </a:cxn>
                <a:cxn ang="0">
                  <a:pos x="140" y="60"/>
                </a:cxn>
                <a:cxn ang="0">
                  <a:pos x="135" y="19"/>
                </a:cxn>
                <a:cxn ang="0">
                  <a:pos x="142" y="0"/>
                </a:cxn>
                <a:cxn ang="0">
                  <a:pos x="152" y="43"/>
                </a:cxn>
                <a:cxn ang="0">
                  <a:pos x="161" y="86"/>
                </a:cxn>
              </a:cxnLst>
              <a:rect l="0" t="0" r="r" b="b"/>
              <a:pathLst>
                <a:path w="443" h="453">
                  <a:moveTo>
                    <a:pt x="164" y="100"/>
                  </a:moveTo>
                  <a:lnTo>
                    <a:pt x="168" y="114"/>
                  </a:lnTo>
                  <a:lnTo>
                    <a:pt x="180" y="112"/>
                  </a:lnTo>
                  <a:lnTo>
                    <a:pt x="192" y="109"/>
                  </a:lnTo>
                  <a:lnTo>
                    <a:pt x="204" y="107"/>
                  </a:lnTo>
                  <a:lnTo>
                    <a:pt x="218" y="102"/>
                  </a:lnTo>
                  <a:lnTo>
                    <a:pt x="230" y="100"/>
                  </a:lnTo>
                  <a:lnTo>
                    <a:pt x="242" y="97"/>
                  </a:lnTo>
                  <a:lnTo>
                    <a:pt x="254" y="93"/>
                  </a:lnTo>
                  <a:lnTo>
                    <a:pt x="265" y="90"/>
                  </a:lnTo>
                  <a:lnTo>
                    <a:pt x="270" y="107"/>
                  </a:lnTo>
                  <a:lnTo>
                    <a:pt x="272" y="121"/>
                  </a:lnTo>
                  <a:lnTo>
                    <a:pt x="277" y="138"/>
                  </a:lnTo>
                  <a:lnTo>
                    <a:pt x="280" y="154"/>
                  </a:lnTo>
                  <a:lnTo>
                    <a:pt x="291" y="142"/>
                  </a:lnTo>
                  <a:lnTo>
                    <a:pt x="296" y="138"/>
                  </a:lnTo>
                  <a:lnTo>
                    <a:pt x="310" y="112"/>
                  </a:lnTo>
                  <a:lnTo>
                    <a:pt x="315" y="109"/>
                  </a:lnTo>
                  <a:lnTo>
                    <a:pt x="322" y="112"/>
                  </a:lnTo>
                  <a:lnTo>
                    <a:pt x="334" y="93"/>
                  </a:lnTo>
                  <a:lnTo>
                    <a:pt x="334" y="88"/>
                  </a:lnTo>
                  <a:lnTo>
                    <a:pt x="334" y="86"/>
                  </a:lnTo>
                  <a:lnTo>
                    <a:pt x="336" y="86"/>
                  </a:lnTo>
                  <a:lnTo>
                    <a:pt x="339" y="86"/>
                  </a:lnTo>
                  <a:lnTo>
                    <a:pt x="339" y="88"/>
                  </a:lnTo>
                  <a:lnTo>
                    <a:pt x="339" y="90"/>
                  </a:lnTo>
                  <a:lnTo>
                    <a:pt x="346" y="93"/>
                  </a:lnTo>
                  <a:lnTo>
                    <a:pt x="355" y="93"/>
                  </a:lnTo>
                  <a:lnTo>
                    <a:pt x="358" y="93"/>
                  </a:lnTo>
                  <a:lnTo>
                    <a:pt x="365" y="90"/>
                  </a:lnTo>
                  <a:lnTo>
                    <a:pt x="367" y="86"/>
                  </a:lnTo>
                  <a:lnTo>
                    <a:pt x="367" y="81"/>
                  </a:lnTo>
                  <a:lnTo>
                    <a:pt x="369" y="76"/>
                  </a:lnTo>
                  <a:lnTo>
                    <a:pt x="377" y="71"/>
                  </a:lnTo>
                  <a:lnTo>
                    <a:pt x="388" y="62"/>
                  </a:lnTo>
                  <a:lnTo>
                    <a:pt x="398" y="62"/>
                  </a:lnTo>
                  <a:lnTo>
                    <a:pt x="405" y="64"/>
                  </a:lnTo>
                  <a:lnTo>
                    <a:pt x="412" y="67"/>
                  </a:lnTo>
                  <a:lnTo>
                    <a:pt x="419" y="64"/>
                  </a:lnTo>
                  <a:lnTo>
                    <a:pt x="422" y="64"/>
                  </a:lnTo>
                  <a:lnTo>
                    <a:pt x="422" y="69"/>
                  </a:lnTo>
                  <a:lnTo>
                    <a:pt x="424" y="71"/>
                  </a:lnTo>
                  <a:lnTo>
                    <a:pt x="431" y="74"/>
                  </a:lnTo>
                  <a:lnTo>
                    <a:pt x="433" y="76"/>
                  </a:lnTo>
                  <a:lnTo>
                    <a:pt x="433" y="81"/>
                  </a:lnTo>
                  <a:lnTo>
                    <a:pt x="433" y="83"/>
                  </a:lnTo>
                  <a:lnTo>
                    <a:pt x="436" y="83"/>
                  </a:lnTo>
                  <a:lnTo>
                    <a:pt x="438" y="86"/>
                  </a:lnTo>
                  <a:lnTo>
                    <a:pt x="440" y="93"/>
                  </a:lnTo>
                  <a:lnTo>
                    <a:pt x="443" y="93"/>
                  </a:lnTo>
                  <a:lnTo>
                    <a:pt x="440" y="109"/>
                  </a:lnTo>
                  <a:lnTo>
                    <a:pt x="438" y="121"/>
                  </a:lnTo>
                  <a:lnTo>
                    <a:pt x="426" y="114"/>
                  </a:lnTo>
                  <a:lnTo>
                    <a:pt x="407" y="107"/>
                  </a:lnTo>
                  <a:lnTo>
                    <a:pt x="398" y="102"/>
                  </a:lnTo>
                  <a:lnTo>
                    <a:pt x="384" y="95"/>
                  </a:lnTo>
                  <a:lnTo>
                    <a:pt x="381" y="102"/>
                  </a:lnTo>
                  <a:lnTo>
                    <a:pt x="384" y="112"/>
                  </a:lnTo>
                  <a:lnTo>
                    <a:pt x="381" y="121"/>
                  </a:lnTo>
                  <a:lnTo>
                    <a:pt x="381" y="135"/>
                  </a:lnTo>
                  <a:lnTo>
                    <a:pt x="372" y="159"/>
                  </a:lnTo>
                  <a:lnTo>
                    <a:pt x="365" y="171"/>
                  </a:lnTo>
                  <a:lnTo>
                    <a:pt x="362" y="171"/>
                  </a:lnTo>
                  <a:lnTo>
                    <a:pt x="360" y="173"/>
                  </a:lnTo>
                  <a:lnTo>
                    <a:pt x="355" y="180"/>
                  </a:lnTo>
                  <a:lnTo>
                    <a:pt x="351" y="187"/>
                  </a:lnTo>
                  <a:lnTo>
                    <a:pt x="339" y="190"/>
                  </a:lnTo>
                  <a:lnTo>
                    <a:pt x="336" y="197"/>
                  </a:lnTo>
                  <a:lnTo>
                    <a:pt x="334" y="202"/>
                  </a:lnTo>
                  <a:lnTo>
                    <a:pt x="334" y="211"/>
                  </a:lnTo>
                  <a:lnTo>
                    <a:pt x="329" y="221"/>
                  </a:lnTo>
                  <a:lnTo>
                    <a:pt x="327" y="232"/>
                  </a:lnTo>
                  <a:lnTo>
                    <a:pt x="325" y="239"/>
                  </a:lnTo>
                  <a:lnTo>
                    <a:pt x="320" y="244"/>
                  </a:lnTo>
                  <a:lnTo>
                    <a:pt x="310" y="247"/>
                  </a:lnTo>
                  <a:lnTo>
                    <a:pt x="301" y="244"/>
                  </a:lnTo>
                  <a:lnTo>
                    <a:pt x="296" y="239"/>
                  </a:lnTo>
                  <a:lnTo>
                    <a:pt x="294" y="237"/>
                  </a:lnTo>
                  <a:lnTo>
                    <a:pt x="289" y="235"/>
                  </a:lnTo>
                  <a:lnTo>
                    <a:pt x="284" y="237"/>
                  </a:lnTo>
                  <a:lnTo>
                    <a:pt x="282" y="242"/>
                  </a:lnTo>
                  <a:lnTo>
                    <a:pt x="282" y="261"/>
                  </a:lnTo>
                  <a:lnTo>
                    <a:pt x="277" y="270"/>
                  </a:lnTo>
                  <a:lnTo>
                    <a:pt x="277" y="280"/>
                  </a:lnTo>
                  <a:lnTo>
                    <a:pt x="270" y="292"/>
                  </a:lnTo>
                  <a:lnTo>
                    <a:pt x="268" y="310"/>
                  </a:lnTo>
                  <a:lnTo>
                    <a:pt x="254" y="344"/>
                  </a:lnTo>
                  <a:lnTo>
                    <a:pt x="249" y="355"/>
                  </a:lnTo>
                  <a:lnTo>
                    <a:pt x="249" y="365"/>
                  </a:lnTo>
                  <a:lnTo>
                    <a:pt x="251" y="367"/>
                  </a:lnTo>
                  <a:lnTo>
                    <a:pt x="254" y="370"/>
                  </a:lnTo>
                  <a:lnTo>
                    <a:pt x="251" y="379"/>
                  </a:lnTo>
                  <a:lnTo>
                    <a:pt x="249" y="386"/>
                  </a:lnTo>
                  <a:lnTo>
                    <a:pt x="244" y="393"/>
                  </a:lnTo>
                  <a:lnTo>
                    <a:pt x="237" y="400"/>
                  </a:lnTo>
                  <a:lnTo>
                    <a:pt x="232" y="396"/>
                  </a:lnTo>
                  <a:lnTo>
                    <a:pt x="232" y="396"/>
                  </a:lnTo>
                  <a:lnTo>
                    <a:pt x="213" y="410"/>
                  </a:lnTo>
                  <a:lnTo>
                    <a:pt x="209" y="410"/>
                  </a:lnTo>
                  <a:lnTo>
                    <a:pt x="202" y="410"/>
                  </a:lnTo>
                  <a:lnTo>
                    <a:pt x="199" y="410"/>
                  </a:lnTo>
                  <a:lnTo>
                    <a:pt x="199" y="410"/>
                  </a:lnTo>
                  <a:lnTo>
                    <a:pt x="197" y="412"/>
                  </a:lnTo>
                  <a:lnTo>
                    <a:pt x="199" y="419"/>
                  </a:lnTo>
                  <a:lnTo>
                    <a:pt x="197" y="424"/>
                  </a:lnTo>
                  <a:lnTo>
                    <a:pt x="194" y="426"/>
                  </a:lnTo>
                  <a:lnTo>
                    <a:pt x="183" y="431"/>
                  </a:lnTo>
                  <a:lnTo>
                    <a:pt x="171" y="436"/>
                  </a:lnTo>
                  <a:lnTo>
                    <a:pt x="166" y="438"/>
                  </a:lnTo>
                  <a:lnTo>
                    <a:pt x="152" y="431"/>
                  </a:lnTo>
                  <a:lnTo>
                    <a:pt x="147" y="441"/>
                  </a:lnTo>
                  <a:lnTo>
                    <a:pt x="142" y="445"/>
                  </a:lnTo>
                  <a:lnTo>
                    <a:pt x="135" y="453"/>
                  </a:lnTo>
                  <a:lnTo>
                    <a:pt x="133" y="453"/>
                  </a:lnTo>
                  <a:lnTo>
                    <a:pt x="126" y="453"/>
                  </a:lnTo>
                  <a:lnTo>
                    <a:pt x="114" y="448"/>
                  </a:lnTo>
                  <a:lnTo>
                    <a:pt x="107" y="448"/>
                  </a:lnTo>
                  <a:lnTo>
                    <a:pt x="102" y="445"/>
                  </a:lnTo>
                  <a:lnTo>
                    <a:pt x="97" y="441"/>
                  </a:lnTo>
                  <a:lnTo>
                    <a:pt x="93" y="434"/>
                  </a:lnTo>
                  <a:lnTo>
                    <a:pt x="88" y="429"/>
                  </a:lnTo>
                  <a:lnTo>
                    <a:pt x="88" y="424"/>
                  </a:lnTo>
                  <a:lnTo>
                    <a:pt x="88" y="419"/>
                  </a:lnTo>
                  <a:lnTo>
                    <a:pt x="74" y="419"/>
                  </a:lnTo>
                  <a:lnTo>
                    <a:pt x="53" y="408"/>
                  </a:lnTo>
                  <a:lnTo>
                    <a:pt x="38" y="393"/>
                  </a:lnTo>
                  <a:lnTo>
                    <a:pt x="34" y="386"/>
                  </a:lnTo>
                  <a:lnTo>
                    <a:pt x="27" y="382"/>
                  </a:lnTo>
                  <a:lnTo>
                    <a:pt x="24" y="374"/>
                  </a:lnTo>
                  <a:lnTo>
                    <a:pt x="12" y="363"/>
                  </a:lnTo>
                  <a:lnTo>
                    <a:pt x="8" y="358"/>
                  </a:lnTo>
                  <a:lnTo>
                    <a:pt x="8" y="353"/>
                  </a:lnTo>
                  <a:lnTo>
                    <a:pt x="8" y="346"/>
                  </a:lnTo>
                  <a:lnTo>
                    <a:pt x="8" y="341"/>
                  </a:lnTo>
                  <a:lnTo>
                    <a:pt x="3" y="322"/>
                  </a:lnTo>
                  <a:lnTo>
                    <a:pt x="0" y="320"/>
                  </a:lnTo>
                  <a:lnTo>
                    <a:pt x="12" y="322"/>
                  </a:lnTo>
                  <a:lnTo>
                    <a:pt x="24" y="318"/>
                  </a:lnTo>
                  <a:lnTo>
                    <a:pt x="29" y="310"/>
                  </a:lnTo>
                  <a:lnTo>
                    <a:pt x="29" y="301"/>
                  </a:lnTo>
                  <a:lnTo>
                    <a:pt x="31" y="294"/>
                  </a:lnTo>
                  <a:lnTo>
                    <a:pt x="36" y="292"/>
                  </a:lnTo>
                  <a:lnTo>
                    <a:pt x="38" y="287"/>
                  </a:lnTo>
                  <a:lnTo>
                    <a:pt x="36" y="277"/>
                  </a:lnTo>
                  <a:lnTo>
                    <a:pt x="34" y="270"/>
                  </a:lnTo>
                  <a:lnTo>
                    <a:pt x="34" y="261"/>
                  </a:lnTo>
                  <a:lnTo>
                    <a:pt x="41" y="244"/>
                  </a:lnTo>
                  <a:lnTo>
                    <a:pt x="45" y="237"/>
                  </a:lnTo>
                  <a:lnTo>
                    <a:pt x="50" y="237"/>
                  </a:lnTo>
                  <a:lnTo>
                    <a:pt x="55" y="242"/>
                  </a:lnTo>
                  <a:lnTo>
                    <a:pt x="57" y="249"/>
                  </a:lnTo>
                  <a:lnTo>
                    <a:pt x="60" y="249"/>
                  </a:lnTo>
                  <a:lnTo>
                    <a:pt x="60" y="249"/>
                  </a:lnTo>
                  <a:lnTo>
                    <a:pt x="62" y="242"/>
                  </a:lnTo>
                  <a:lnTo>
                    <a:pt x="67" y="239"/>
                  </a:lnTo>
                  <a:lnTo>
                    <a:pt x="67" y="239"/>
                  </a:lnTo>
                  <a:lnTo>
                    <a:pt x="69" y="239"/>
                  </a:lnTo>
                  <a:lnTo>
                    <a:pt x="69" y="237"/>
                  </a:lnTo>
                  <a:lnTo>
                    <a:pt x="64" y="228"/>
                  </a:lnTo>
                  <a:lnTo>
                    <a:pt x="62" y="223"/>
                  </a:lnTo>
                  <a:lnTo>
                    <a:pt x="67" y="221"/>
                  </a:lnTo>
                  <a:lnTo>
                    <a:pt x="67" y="213"/>
                  </a:lnTo>
                  <a:lnTo>
                    <a:pt x="69" y="202"/>
                  </a:lnTo>
                  <a:lnTo>
                    <a:pt x="71" y="197"/>
                  </a:lnTo>
                  <a:lnTo>
                    <a:pt x="76" y="194"/>
                  </a:lnTo>
                  <a:lnTo>
                    <a:pt x="81" y="190"/>
                  </a:lnTo>
                  <a:lnTo>
                    <a:pt x="86" y="180"/>
                  </a:lnTo>
                  <a:lnTo>
                    <a:pt x="90" y="176"/>
                  </a:lnTo>
                  <a:lnTo>
                    <a:pt x="95" y="178"/>
                  </a:lnTo>
                  <a:lnTo>
                    <a:pt x="100" y="178"/>
                  </a:lnTo>
                  <a:lnTo>
                    <a:pt x="107" y="173"/>
                  </a:lnTo>
                  <a:lnTo>
                    <a:pt x="116" y="161"/>
                  </a:lnTo>
                  <a:lnTo>
                    <a:pt x="131" y="145"/>
                  </a:lnTo>
                  <a:lnTo>
                    <a:pt x="135" y="131"/>
                  </a:lnTo>
                  <a:lnTo>
                    <a:pt x="133" y="121"/>
                  </a:lnTo>
                  <a:lnTo>
                    <a:pt x="135" y="97"/>
                  </a:lnTo>
                  <a:lnTo>
                    <a:pt x="140" y="60"/>
                  </a:lnTo>
                  <a:lnTo>
                    <a:pt x="142" y="36"/>
                  </a:lnTo>
                  <a:lnTo>
                    <a:pt x="140" y="26"/>
                  </a:lnTo>
                  <a:lnTo>
                    <a:pt x="135" y="19"/>
                  </a:lnTo>
                  <a:lnTo>
                    <a:pt x="131" y="12"/>
                  </a:lnTo>
                  <a:lnTo>
                    <a:pt x="131" y="7"/>
                  </a:lnTo>
                  <a:lnTo>
                    <a:pt x="142" y="0"/>
                  </a:lnTo>
                  <a:lnTo>
                    <a:pt x="145" y="15"/>
                  </a:lnTo>
                  <a:lnTo>
                    <a:pt x="147" y="29"/>
                  </a:lnTo>
                  <a:lnTo>
                    <a:pt x="152" y="43"/>
                  </a:lnTo>
                  <a:lnTo>
                    <a:pt x="154" y="57"/>
                  </a:lnTo>
                  <a:lnTo>
                    <a:pt x="159" y="71"/>
                  </a:lnTo>
                  <a:lnTo>
                    <a:pt x="161" y="86"/>
                  </a:lnTo>
                  <a:lnTo>
                    <a:pt x="164" y="100"/>
                  </a:lnTo>
                  <a:close/>
                </a:path>
              </a:pathLst>
            </a:custGeom>
            <a:solidFill>
              <a:schemeClr val="accent5">
                <a:lumMod val="40000"/>
                <a:lumOff val="6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97" name="Freeform 36">
              <a:extLst>
                <a:ext uri="{FF2B5EF4-FFF2-40B4-BE49-F238E27FC236}">
                  <a16:creationId xmlns:a16="http://schemas.microsoft.com/office/drawing/2014/main" id="{939B74F0-91F3-6668-2DE9-10DC7AFC20FD}"/>
                </a:ext>
              </a:extLst>
            </p:cNvPr>
            <p:cNvSpPr>
              <a:spLocks/>
            </p:cNvSpPr>
            <p:nvPr/>
          </p:nvSpPr>
          <p:spPr bwMode="auto">
            <a:xfrm>
              <a:off x="2451100" y="2066925"/>
              <a:ext cx="1103313" cy="901700"/>
            </a:xfrm>
            <a:custGeom>
              <a:avLst/>
              <a:gdLst/>
              <a:ahLst/>
              <a:cxnLst>
                <a:cxn ang="0">
                  <a:pos x="0" y="507"/>
                </a:cxn>
                <a:cxn ang="0">
                  <a:pos x="4" y="476"/>
                </a:cxn>
                <a:cxn ang="0">
                  <a:pos x="9" y="443"/>
                </a:cxn>
                <a:cxn ang="0">
                  <a:pos x="12" y="412"/>
                </a:cxn>
                <a:cxn ang="0">
                  <a:pos x="16" y="381"/>
                </a:cxn>
                <a:cxn ang="0">
                  <a:pos x="21" y="341"/>
                </a:cxn>
                <a:cxn ang="0">
                  <a:pos x="28" y="301"/>
                </a:cxn>
                <a:cxn ang="0">
                  <a:pos x="33" y="263"/>
                </a:cxn>
                <a:cxn ang="0">
                  <a:pos x="38" y="222"/>
                </a:cxn>
                <a:cxn ang="0">
                  <a:pos x="42" y="182"/>
                </a:cxn>
                <a:cxn ang="0">
                  <a:pos x="49" y="144"/>
                </a:cxn>
                <a:cxn ang="0">
                  <a:pos x="54" y="104"/>
                </a:cxn>
                <a:cxn ang="0">
                  <a:pos x="59" y="64"/>
                </a:cxn>
                <a:cxn ang="0">
                  <a:pos x="64" y="33"/>
                </a:cxn>
                <a:cxn ang="0">
                  <a:pos x="68" y="0"/>
                </a:cxn>
                <a:cxn ang="0">
                  <a:pos x="106" y="7"/>
                </a:cxn>
                <a:cxn ang="0">
                  <a:pos x="146" y="12"/>
                </a:cxn>
                <a:cxn ang="0">
                  <a:pos x="184" y="16"/>
                </a:cxn>
                <a:cxn ang="0">
                  <a:pos x="224" y="21"/>
                </a:cxn>
                <a:cxn ang="0">
                  <a:pos x="262" y="26"/>
                </a:cxn>
                <a:cxn ang="0">
                  <a:pos x="302" y="28"/>
                </a:cxn>
                <a:cxn ang="0">
                  <a:pos x="340" y="33"/>
                </a:cxn>
                <a:cxn ang="0">
                  <a:pos x="381" y="38"/>
                </a:cxn>
                <a:cxn ang="0">
                  <a:pos x="421" y="40"/>
                </a:cxn>
                <a:cxn ang="0">
                  <a:pos x="459" y="45"/>
                </a:cxn>
                <a:cxn ang="0">
                  <a:pos x="499" y="47"/>
                </a:cxn>
                <a:cxn ang="0">
                  <a:pos x="537" y="50"/>
                </a:cxn>
                <a:cxn ang="0">
                  <a:pos x="577" y="52"/>
                </a:cxn>
                <a:cxn ang="0">
                  <a:pos x="617" y="54"/>
                </a:cxn>
                <a:cxn ang="0">
                  <a:pos x="655" y="57"/>
                </a:cxn>
                <a:cxn ang="0">
                  <a:pos x="695" y="59"/>
                </a:cxn>
                <a:cxn ang="0">
                  <a:pos x="693" y="123"/>
                </a:cxn>
                <a:cxn ang="0">
                  <a:pos x="688" y="187"/>
                </a:cxn>
                <a:cxn ang="0">
                  <a:pos x="686" y="251"/>
                </a:cxn>
                <a:cxn ang="0">
                  <a:pos x="683" y="315"/>
                </a:cxn>
                <a:cxn ang="0">
                  <a:pos x="681" y="379"/>
                </a:cxn>
                <a:cxn ang="0">
                  <a:pos x="676" y="440"/>
                </a:cxn>
                <a:cxn ang="0">
                  <a:pos x="674" y="504"/>
                </a:cxn>
                <a:cxn ang="0">
                  <a:pos x="671" y="568"/>
                </a:cxn>
                <a:cxn ang="0">
                  <a:pos x="612" y="566"/>
                </a:cxn>
                <a:cxn ang="0">
                  <a:pos x="551" y="561"/>
                </a:cxn>
                <a:cxn ang="0">
                  <a:pos x="492" y="559"/>
                </a:cxn>
                <a:cxn ang="0">
                  <a:pos x="430" y="554"/>
                </a:cxn>
                <a:cxn ang="0">
                  <a:pos x="371" y="549"/>
                </a:cxn>
                <a:cxn ang="0">
                  <a:pos x="312" y="542"/>
                </a:cxn>
                <a:cxn ang="0">
                  <a:pos x="250" y="537"/>
                </a:cxn>
                <a:cxn ang="0">
                  <a:pos x="191" y="530"/>
                </a:cxn>
                <a:cxn ang="0">
                  <a:pos x="144" y="525"/>
                </a:cxn>
                <a:cxn ang="0">
                  <a:pos x="97" y="518"/>
                </a:cxn>
                <a:cxn ang="0">
                  <a:pos x="47" y="514"/>
                </a:cxn>
              </a:cxnLst>
              <a:rect l="0" t="0" r="r" b="b"/>
              <a:pathLst>
                <a:path w="695" h="568">
                  <a:moveTo>
                    <a:pt x="23" y="509"/>
                  </a:moveTo>
                  <a:lnTo>
                    <a:pt x="0" y="507"/>
                  </a:lnTo>
                  <a:lnTo>
                    <a:pt x="2" y="490"/>
                  </a:lnTo>
                  <a:lnTo>
                    <a:pt x="4" y="476"/>
                  </a:lnTo>
                  <a:lnTo>
                    <a:pt x="7" y="459"/>
                  </a:lnTo>
                  <a:lnTo>
                    <a:pt x="9" y="443"/>
                  </a:lnTo>
                  <a:lnTo>
                    <a:pt x="12" y="428"/>
                  </a:lnTo>
                  <a:lnTo>
                    <a:pt x="12" y="412"/>
                  </a:lnTo>
                  <a:lnTo>
                    <a:pt x="14" y="395"/>
                  </a:lnTo>
                  <a:lnTo>
                    <a:pt x="16" y="381"/>
                  </a:lnTo>
                  <a:lnTo>
                    <a:pt x="19" y="360"/>
                  </a:lnTo>
                  <a:lnTo>
                    <a:pt x="21" y="341"/>
                  </a:lnTo>
                  <a:lnTo>
                    <a:pt x="26" y="322"/>
                  </a:lnTo>
                  <a:lnTo>
                    <a:pt x="28" y="301"/>
                  </a:lnTo>
                  <a:lnTo>
                    <a:pt x="30" y="282"/>
                  </a:lnTo>
                  <a:lnTo>
                    <a:pt x="33" y="263"/>
                  </a:lnTo>
                  <a:lnTo>
                    <a:pt x="35" y="241"/>
                  </a:lnTo>
                  <a:lnTo>
                    <a:pt x="38" y="222"/>
                  </a:lnTo>
                  <a:lnTo>
                    <a:pt x="40" y="203"/>
                  </a:lnTo>
                  <a:lnTo>
                    <a:pt x="42" y="182"/>
                  </a:lnTo>
                  <a:lnTo>
                    <a:pt x="45" y="163"/>
                  </a:lnTo>
                  <a:lnTo>
                    <a:pt x="49" y="144"/>
                  </a:lnTo>
                  <a:lnTo>
                    <a:pt x="52" y="123"/>
                  </a:lnTo>
                  <a:lnTo>
                    <a:pt x="54" y="104"/>
                  </a:lnTo>
                  <a:lnTo>
                    <a:pt x="57" y="85"/>
                  </a:lnTo>
                  <a:lnTo>
                    <a:pt x="59" y="64"/>
                  </a:lnTo>
                  <a:lnTo>
                    <a:pt x="61" y="50"/>
                  </a:lnTo>
                  <a:lnTo>
                    <a:pt x="64" y="33"/>
                  </a:lnTo>
                  <a:lnTo>
                    <a:pt x="66" y="16"/>
                  </a:lnTo>
                  <a:lnTo>
                    <a:pt x="68" y="0"/>
                  </a:lnTo>
                  <a:lnTo>
                    <a:pt x="87" y="5"/>
                  </a:lnTo>
                  <a:lnTo>
                    <a:pt x="106" y="7"/>
                  </a:lnTo>
                  <a:lnTo>
                    <a:pt x="125" y="9"/>
                  </a:lnTo>
                  <a:lnTo>
                    <a:pt x="146" y="12"/>
                  </a:lnTo>
                  <a:lnTo>
                    <a:pt x="165" y="14"/>
                  </a:lnTo>
                  <a:lnTo>
                    <a:pt x="184" y="16"/>
                  </a:lnTo>
                  <a:lnTo>
                    <a:pt x="206" y="19"/>
                  </a:lnTo>
                  <a:lnTo>
                    <a:pt x="224" y="21"/>
                  </a:lnTo>
                  <a:lnTo>
                    <a:pt x="243" y="24"/>
                  </a:lnTo>
                  <a:lnTo>
                    <a:pt x="262" y="26"/>
                  </a:lnTo>
                  <a:lnTo>
                    <a:pt x="284" y="28"/>
                  </a:lnTo>
                  <a:lnTo>
                    <a:pt x="302" y="28"/>
                  </a:lnTo>
                  <a:lnTo>
                    <a:pt x="321" y="31"/>
                  </a:lnTo>
                  <a:lnTo>
                    <a:pt x="340" y="33"/>
                  </a:lnTo>
                  <a:lnTo>
                    <a:pt x="362" y="35"/>
                  </a:lnTo>
                  <a:lnTo>
                    <a:pt x="381" y="38"/>
                  </a:lnTo>
                  <a:lnTo>
                    <a:pt x="399" y="40"/>
                  </a:lnTo>
                  <a:lnTo>
                    <a:pt x="421" y="40"/>
                  </a:lnTo>
                  <a:lnTo>
                    <a:pt x="440" y="43"/>
                  </a:lnTo>
                  <a:lnTo>
                    <a:pt x="459" y="45"/>
                  </a:lnTo>
                  <a:lnTo>
                    <a:pt x="478" y="45"/>
                  </a:lnTo>
                  <a:lnTo>
                    <a:pt x="499" y="47"/>
                  </a:lnTo>
                  <a:lnTo>
                    <a:pt x="518" y="50"/>
                  </a:lnTo>
                  <a:lnTo>
                    <a:pt x="537" y="50"/>
                  </a:lnTo>
                  <a:lnTo>
                    <a:pt x="558" y="52"/>
                  </a:lnTo>
                  <a:lnTo>
                    <a:pt x="577" y="52"/>
                  </a:lnTo>
                  <a:lnTo>
                    <a:pt x="596" y="54"/>
                  </a:lnTo>
                  <a:lnTo>
                    <a:pt x="617" y="54"/>
                  </a:lnTo>
                  <a:lnTo>
                    <a:pt x="636" y="57"/>
                  </a:lnTo>
                  <a:lnTo>
                    <a:pt x="655" y="57"/>
                  </a:lnTo>
                  <a:lnTo>
                    <a:pt x="676" y="59"/>
                  </a:lnTo>
                  <a:lnTo>
                    <a:pt x="695" y="59"/>
                  </a:lnTo>
                  <a:lnTo>
                    <a:pt x="693" y="92"/>
                  </a:lnTo>
                  <a:lnTo>
                    <a:pt x="693" y="123"/>
                  </a:lnTo>
                  <a:lnTo>
                    <a:pt x="690" y="156"/>
                  </a:lnTo>
                  <a:lnTo>
                    <a:pt x="688" y="187"/>
                  </a:lnTo>
                  <a:lnTo>
                    <a:pt x="688" y="218"/>
                  </a:lnTo>
                  <a:lnTo>
                    <a:pt x="686" y="251"/>
                  </a:lnTo>
                  <a:lnTo>
                    <a:pt x="686" y="282"/>
                  </a:lnTo>
                  <a:lnTo>
                    <a:pt x="683" y="315"/>
                  </a:lnTo>
                  <a:lnTo>
                    <a:pt x="681" y="346"/>
                  </a:lnTo>
                  <a:lnTo>
                    <a:pt x="681" y="379"/>
                  </a:lnTo>
                  <a:lnTo>
                    <a:pt x="679" y="409"/>
                  </a:lnTo>
                  <a:lnTo>
                    <a:pt x="676" y="440"/>
                  </a:lnTo>
                  <a:lnTo>
                    <a:pt x="676" y="473"/>
                  </a:lnTo>
                  <a:lnTo>
                    <a:pt x="674" y="504"/>
                  </a:lnTo>
                  <a:lnTo>
                    <a:pt x="674" y="537"/>
                  </a:lnTo>
                  <a:lnTo>
                    <a:pt x="671" y="568"/>
                  </a:lnTo>
                  <a:lnTo>
                    <a:pt x="641" y="568"/>
                  </a:lnTo>
                  <a:lnTo>
                    <a:pt x="612" y="566"/>
                  </a:lnTo>
                  <a:lnTo>
                    <a:pt x="582" y="563"/>
                  </a:lnTo>
                  <a:lnTo>
                    <a:pt x="551" y="561"/>
                  </a:lnTo>
                  <a:lnTo>
                    <a:pt x="520" y="559"/>
                  </a:lnTo>
                  <a:lnTo>
                    <a:pt x="492" y="559"/>
                  </a:lnTo>
                  <a:lnTo>
                    <a:pt x="461" y="556"/>
                  </a:lnTo>
                  <a:lnTo>
                    <a:pt x="430" y="554"/>
                  </a:lnTo>
                  <a:lnTo>
                    <a:pt x="402" y="552"/>
                  </a:lnTo>
                  <a:lnTo>
                    <a:pt x="371" y="549"/>
                  </a:lnTo>
                  <a:lnTo>
                    <a:pt x="340" y="544"/>
                  </a:lnTo>
                  <a:lnTo>
                    <a:pt x="312" y="542"/>
                  </a:lnTo>
                  <a:lnTo>
                    <a:pt x="281" y="540"/>
                  </a:lnTo>
                  <a:lnTo>
                    <a:pt x="250" y="537"/>
                  </a:lnTo>
                  <a:lnTo>
                    <a:pt x="222" y="533"/>
                  </a:lnTo>
                  <a:lnTo>
                    <a:pt x="191" y="530"/>
                  </a:lnTo>
                  <a:lnTo>
                    <a:pt x="168" y="528"/>
                  </a:lnTo>
                  <a:lnTo>
                    <a:pt x="144" y="525"/>
                  </a:lnTo>
                  <a:lnTo>
                    <a:pt x="120" y="523"/>
                  </a:lnTo>
                  <a:lnTo>
                    <a:pt x="97" y="518"/>
                  </a:lnTo>
                  <a:lnTo>
                    <a:pt x="71" y="516"/>
                  </a:lnTo>
                  <a:lnTo>
                    <a:pt x="47" y="514"/>
                  </a:lnTo>
                  <a:lnTo>
                    <a:pt x="23" y="509"/>
                  </a:lnTo>
                  <a:close/>
                </a:path>
              </a:pathLst>
            </a:custGeom>
            <a:solidFill>
              <a:srgbClr val="FF000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98" name="Freeform 37">
              <a:extLst>
                <a:ext uri="{FF2B5EF4-FFF2-40B4-BE49-F238E27FC236}">
                  <a16:creationId xmlns:a16="http://schemas.microsoft.com/office/drawing/2014/main" id="{4597C2AD-A067-0AE9-D654-D8A03D61CCF2}"/>
                </a:ext>
              </a:extLst>
            </p:cNvPr>
            <p:cNvSpPr>
              <a:spLocks noEditPoints="1"/>
            </p:cNvSpPr>
            <p:nvPr/>
          </p:nvSpPr>
          <p:spPr bwMode="auto">
            <a:xfrm>
              <a:off x="8259763" y="2033588"/>
              <a:ext cx="112712" cy="157162"/>
            </a:xfrm>
            <a:custGeom>
              <a:avLst/>
              <a:gdLst/>
              <a:ahLst/>
              <a:cxnLst>
                <a:cxn ang="0">
                  <a:pos x="49" y="37"/>
                </a:cxn>
                <a:cxn ang="0">
                  <a:pos x="45" y="28"/>
                </a:cxn>
                <a:cxn ang="0">
                  <a:pos x="47" y="28"/>
                </a:cxn>
                <a:cxn ang="0">
                  <a:pos x="52" y="30"/>
                </a:cxn>
                <a:cxn ang="0">
                  <a:pos x="54" y="33"/>
                </a:cxn>
                <a:cxn ang="0">
                  <a:pos x="59" y="37"/>
                </a:cxn>
                <a:cxn ang="0">
                  <a:pos x="61" y="33"/>
                </a:cxn>
                <a:cxn ang="0">
                  <a:pos x="56" y="28"/>
                </a:cxn>
                <a:cxn ang="0">
                  <a:pos x="52" y="28"/>
                </a:cxn>
                <a:cxn ang="0">
                  <a:pos x="49" y="26"/>
                </a:cxn>
                <a:cxn ang="0">
                  <a:pos x="47" y="21"/>
                </a:cxn>
                <a:cxn ang="0">
                  <a:pos x="45" y="14"/>
                </a:cxn>
                <a:cxn ang="0">
                  <a:pos x="40" y="14"/>
                </a:cxn>
                <a:cxn ang="0">
                  <a:pos x="38" y="7"/>
                </a:cxn>
                <a:cxn ang="0">
                  <a:pos x="35" y="0"/>
                </a:cxn>
                <a:cxn ang="0">
                  <a:pos x="28" y="2"/>
                </a:cxn>
                <a:cxn ang="0">
                  <a:pos x="23" y="4"/>
                </a:cxn>
                <a:cxn ang="0">
                  <a:pos x="14" y="9"/>
                </a:cxn>
                <a:cxn ang="0">
                  <a:pos x="7" y="11"/>
                </a:cxn>
                <a:cxn ang="0">
                  <a:pos x="0" y="14"/>
                </a:cxn>
                <a:cxn ang="0">
                  <a:pos x="2" y="21"/>
                </a:cxn>
                <a:cxn ang="0">
                  <a:pos x="4" y="30"/>
                </a:cxn>
                <a:cxn ang="0">
                  <a:pos x="7" y="37"/>
                </a:cxn>
                <a:cxn ang="0">
                  <a:pos x="9" y="45"/>
                </a:cxn>
                <a:cxn ang="0">
                  <a:pos x="14" y="56"/>
                </a:cxn>
                <a:cxn ang="0">
                  <a:pos x="16" y="66"/>
                </a:cxn>
                <a:cxn ang="0">
                  <a:pos x="21" y="73"/>
                </a:cxn>
                <a:cxn ang="0">
                  <a:pos x="21" y="80"/>
                </a:cxn>
                <a:cxn ang="0">
                  <a:pos x="23" y="87"/>
                </a:cxn>
                <a:cxn ang="0">
                  <a:pos x="23" y="90"/>
                </a:cxn>
                <a:cxn ang="0">
                  <a:pos x="23" y="99"/>
                </a:cxn>
                <a:cxn ang="0">
                  <a:pos x="30" y="97"/>
                </a:cxn>
                <a:cxn ang="0">
                  <a:pos x="49" y="82"/>
                </a:cxn>
                <a:cxn ang="0">
                  <a:pos x="54" y="71"/>
                </a:cxn>
                <a:cxn ang="0">
                  <a:pos x="47" y="49"/>
                </a:cxn>
                <a:cxn ang="0">
                  <a:pos x="49" y="37"/>
                </a:cxn>
                <a:cxn ang="0">
                  <a:pos x="64" y="40"/>
                </a:cxn>
                <a:cxn ang="0">
                  <a:pos x="61" y="42"/>
                </a:cxn>
                <a:cxn ang="0">
                  <a:pos x="61" y="45"/>
                </a:cxn>
                <a:cxn ang="0">
                  <a:pos x="61" y="54"/>
                </a:cxn>
                <a:cxn ang="0">
                  <a:pos x="64" y="61"/>
                </a:cxn>
                <a:cxn ang="0">
                  <a:pos x="61" y="66"/>
                </a:cxn>
                <a:cxn ang="0">
                  <a:pos x="66" y="64"/>
                </a:cxn>
                <a:cxn ang="0">
                  <a:pos x="71" y="59"/>
                </a:cxn>
                <a:cxn ang="0">
                  <a:pos x="64" y="40"/>
                </a:cxn>
                <a:cxn ang="0">
                  <a:pos x="56" y="54"/>
                </a:cxn>
                <a:cxn ang="0">
                  <a:pos x="54" y="54"/>
                </a:cxn>
                <a:cxn ang="0">
                  <a:pos x="54" y="61"/>
                </a:cxn>
                <a:cxn ang="0">
                  <a:pos x="59" y="68"/>
                </a:cxn>
                <a:cxn ang="0">
                  <a:pos x="59" y="64"/>
                </a:cxn>
                <a:cxn ang="0">
                  <a:pos x="59" y="56"/>
                </a:cxn>
                <a:cxn ang="0">
                  <a:pos x="56" y="54"/>
                </a:cxn>
              </a:cxnLst>
              <a:rect l="0" t="0" r="r" b="b"/>
              <a:pathLst>
                <a:path w="71" h="99">
                  <a:moveTo>
                    <a:pt x="49" y="37"/>
                  </a:moveTo>
                  <a:lnTo>
                    <a:pt x="45" y="28"/>
                  </a:lnTo>
                  <a:lnTo>
                    <a:pt x="47" y="28"/>
                  </a:lnTo>
                  <a:lnTo>
                    <a:pt x="52" y="30"/>
                  </a:lnTo>
                  <a:lnTo>
                    <a:pt x="54" y="33"/>
                  </a:lnTo>
                  <a:lnTo>
                    <a:pt x="59" y="37"/>
                  </a:lnTo>
                  <a:lnTo>
                    <a:pt x="61" y="33"/>
                  </a:lnTo>
                  <a:lnTo>
                    <a:pt x="56" y="28"/>
                  </a:lnTo>
                  <a:lnTo>
                    <a:pt x="52" y="28"/>
                  </a:lnTo>
                  <a:lnTo>
                    <a:pt x="49" y="26"/>
                  </a:lnTo>
                  <a:lnTo>
                    <a:pt x="47" y="21"/>
                  </a:lnTo>
                  <a:lnTo>
                    <a:pt x="45" y="14"/>
                  </a:lnTo>
                  <a:lnTo>
                    <a:pt x="40" y="14"/>
                  </a:lnTo>
                  <a:lnTo>
                    <a:pt x="38" y="7"/>
                  </a:lnTo>
                  <a:lnTo>
                    <a:pt x="35" y="0"/>
                  </a:lnTo>
                  <a:lnTo>
                    <a:pt x="28" y="2"/>
                  </a:lnTo>
                  <a:lnTo>
                    <a:pt x="23" y="4"/>
                  </a:lnTo>
                  <a:lnTo>
                    <a:pt x="14" y="9"/>
                  </a:lnTo>
                  <a:lnTo>
                    <a:pt x="7" y="11"/>
                  </a:lnTo>
                  <a:lnTo>
                    <a:pt x="0" y="14"/>
                  </a:lnTo>
                  <a:lnTo>
                    <a:pt x="2" y="21"/>
                  </a:lnTo>
                  <a:lnTo>
                    <a:pt x="4" y="30"/>
                  </a:lnTo>
                  <a:lnTo>
                    <a:pt x="7" y="37"/>
                  </a:lnTo>
                  <a:lnTo>
                    <a:pt x="9" y="45"/>
                  </a:lnTo>
                  <a:lnTo>
                    <a:pt x="14" y="56"/>
                  </a:lnTo>
                  <a:lnTo>
                    <a:pt x="16" y="66"/>
                  </a:lnTo>
                  <a:lnTo>
                    <a:pt x="21" y="73"/>
                  </a:lnTo>
                  <a:lnTo>
                    <a:pt x="21" y="80"/>
                  </a:lnTo>
                  <a:lnTo>
                    <a:pt x="23" y="87"/>
                  </a:lnTo>
                  <a:lnTo>
                    <a:pt x="23" y="90"/>
                  </a:lnTo>
                  <a:lnTo>
                    <a:pt x="23" y="99"/>
                  </a:lnTo>
                  <a:lnTo>
                    <a:pt x="30" y="97"/>
                  </a:lnTo>
                  <a:lnTo>
                    <a:pt x="49" y="82"/>
                  </a:lnTo>
                  <a:lnTo>
                    <a:pt x="54" y="71"/>
                  </a:lnTo>
                  <a:lnTo>
                    <a:pt x="47" y="49"/>
                  </a:lnTo>
                  <a:lnTo>
                    <a:pt x="49" y="37"/>
                  </a:lnTo>
                  <a:close/>
                  <a:moveTo>
                    <a:pt x="64" y="40"/>
                  </a:moveTo>
                  <a:lnTo>
                    <a:pt x="61" y="42"/>
                  </a:lnTo>
                  <a:lnTo>
                    <a:pt x="61" y="45"/>
                  </a:lnTo>
                  <a:lnTo>
                    <a:pt x="61" y="54"/>
                  </a:lnTo>
                  <a:lnTo>
                    <a:pt x="64" y="61"/>
                  </a:lnTo>
                  <a:lnTo>
                    <a:pt x="61" y="66"/>
                  </a:lnTo>
                  <a:lnTo>
                    <a:pt x="66" y="64"/>
                  </a:lnTo>
                  <a:lnTo>
                    <a:pt x="71" y="59"/>
                  </a:lnTo>
                  <a:lnTo>
                    <a:pt x="64" y="40"/>
                  </a:lnTo>
                  <a:close/>
                  <a:moveTo>
                    <a:pt x="56" y="54"/>
                  </a:moveTo>
                  <a:lnTo>
                    <a:pt x="54" y="54"/>
                  </a:lnTo>
                  <a:lnTo>
                    <a:pt x="54" y="61"/>
                  </a:lnTo>
                  <a:lnTo>
                    <a:pt x="59" y="68"/>
                  </a:lnTo>
                  <a:lnTo>
                    <a:pt x="59" y="64"/>
                  </a:lnTo>
                  <a:lnTo>
                    <a:pt x="59" y="56"/>
                  </a:lnTo>
                  <a:lnTo>
                    <a:pt x="56" y="54"/>
                  </a:lnTo>
                  <a:close/>
                </a:path>
              </a:pathLst>
            </a:custGeom>
            <a:solidFill>
              <a:srgbClr val="A0D0CF"/>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599" name="Freeform 39">
              <a:extLst>
                <a:ext uri="{FF2B5EF4-FFF2-40B4-BE49-F238E27FC236}">
                  <a16:creationId xmlns:a16="http://schemas.microsoft.com/office/drawing/2014/main" id="{C9FE4D0C-0DEF-2C52-E06F-F45B48ED8E85}"/>
                </a:ext>
              </a:extLst>
            </p:cNvPr>
            <p:cNvSpPr>
              <a:spLocks/>
            </p:cNvSpPr>
            <p:nvPr/>
          </p:nvSpPr>
          <p:spPr bwMode="auto">
            <a:xfrm>
              <a:off x="6408738" y="2438400"/>
              <a:ext cx="674687" cy="777875"/>
            </a:xfrm>
            <a:custGeom>
              <a:avLst/>
              <a:gdLst/>
              <a:ahLst/>
              <a:cxnLst>
                <a:cxn ang="0">
                  <a:pos x="414" y="175"/>
                </a:cxn>
                <a:cxn ang="0">
                  <a:pos x="418" y="142"/>
                </a:cxn>
                <a:cxn ang="0">
                  <a:pos x="399" y="62"/>
                </a:cxn>
                <a:cxn ang="0">
                  <a:pos x="388" y="10"/>
                </a:cxn>
                <a:cxn ang="0">
                  <a:pos x="326" y="43"/>
                </a:cxn>
                <a:cxn ang="0">
                  <a:pos x="288" y="86"/>
                </a:cxn>
                <a:cxn ang="0">
                  <a:pos x="253" y="97"/>
                </a:cxn>
                <a:cxn ang="0">
                  <a:pos x="224" y="114"/>
                </a:cxn>
                <a:cxn ang="0">
                  <a:pos x="205" y="109"/>
                </a:cxn>
                <a:cxn ang="0">
                  <a:pos x="196" y="112"/>
                </a:cxn>
                <a:cxn ang="0">
                  <a:pos x="175" y="121"/>
                </a:cxn>
                <a:cxn ang="0">
                  <a:pos x="198" y="104"/>
                </a:cxn>
                <a:cxn ang="0">
                  <a:pos x="184" y="100"/>
                </a:cxn>
                <a:cxn ang="0">
                  <a:pos x="177" y="107"/>
                </a:cxn>
                <a:cxn ang="0">
                  <a:pos x="161" y="102"/>
                </a:cxn>
                <a:cxn ang="0">
                  <a:pos x="132" y="93"/>
                </a:cxn>
                <a:cxn ang="0">
                  <a:pos x="123" y="90"/>
                </a:cxn>
                <a:cxn ang="0">
                  <a:pos x="61" y="107"/>
                </a:cxn>
                <a:cxn ang="0">
                  <a:pos x="7" y="161"/>
                </a:cxn>
                <a:cxn ang="0">
                  <a:pos x="28" y="284"/>
                </a:cxn>
                <a:cxn ang="0">
                  <a:pos x="47" y="407"/>
                </a:cxn>
                <a:cxn ang="0">
                  <a:pos x="66" y="443"/>
                </a:cxn>
                <a:cxn ang="0">
                  <a:pos x="85" y="443"/>
                </a:cxn>
                <a:cxn ang="0">
                  <a:pos x="108" y="455"/>
                </a:cxn>
                <a:cxn ang="0">
                  <a:pos x="146" y="474"/>
                </a:cxn>
                <a:cxn ang="0">
                  <a:pos x="175" y="483"/>
                </a:cxn>
                <a:cxn ang="0">
                  <a:pos x="196" y="476"/>
                </a:cxn>
                <a:cxn ang="0">
                  <a:pos x="241" y="462"/>
                </a:cxn>
                <a:cxn ang="0">
                  <a:pos x="267" y="478"/>
                </a:cxn>
                <a:cxn ang="0">
                  <a:pos x="295" y="490"/>
                </a:cxn>
                <a:cxn ang="0">
                  <a:pos x="312" y="469"/>
                </a:cxn>
                <a:cxn ang="0">
                  <a:pos x="321" y="455"/>
                </a:cxn>
                <a:cxn ang="0">
                  <a:pos x="317" y="429"/>
                </a:cxn>
                <a:cxn ang="0">
                  <a:pos x="333" y="405"/>
                </a:cxn>
                <a:cxn ang="0">
                  <a:pos x="343" y="417"/>
                </a:cxn>
                <a:cxn ang="0">
                  <a:pos x="350" y="407"/>
                </a:cxn>
                <a:cxn ang="0">
                  <a:pos x="352" y="405"/>
                </a:cxn>
                <a:cxn ang="0">
                  <a:pos x="350" y="389"/>
                </a:cxn>
                <a:cxn ang="0">
                  <a:pos x="354" y="365"/>
                </a:cxn>
                <a:cxn ang="0">
                  <a:pos x="369" y="348"/>
                </a:cxn>
                <a:cxn ang="0">
                  <a:pos x="383" y="346"/>
                </a:cxn>
                <a:cxn ang="0">
                  <a:pos x="414" y="313"/>
                </a:cxn>
                <a:cxn ang="0">
                  <a:pos x="418" y="265"/>
                </a:cxn>
                <a:cxn ang="0">
                  <a:pos x="423" y="194"/>
                </a:cxn>
              </a:cxnLst>
              <a:rect l="0" t="0" r="r" b="b"/>
              <a:pathLst>
                <a:path w="425" h="490">
                  <a:moveTo>
                    <a:pt x="418" y="187"/>
                  </a:moveTo>
                  <a:lnTo>
                    <a:pt x="414" y="180"/>
                  </a:lnTo>
                  <a:lnTo>
                    <a:pt x="414" y="175"/>
                  </a:lnTo>
                  <a:lnTo>
                    <a:pt x="425" y="168"/>
                  </a:lnTo>
                  <a:lnTo>
                    <a:pt x="421" y="154"/>
                  </a:lnTo>
                  <a:lnTo>
                    <a:pt x="418" y="142"/>
                  </a:lnTo>
                  <a:lnTo>
                    <a:pt x="416" y="128"/>
                  </a:lnTo>
                  <a:lnTo>
                    <a:pt x="406" y="88"/>
                  </a:lnTo>
                  <a:lnTo>
                    <a:pt x="399" y="62"/>
                  </a:lnTo>
                  <a:lnTo>
                    <a:pt x="397" y="50"/>
                  </a:lnTo>
                  <a:lnTo>
                    <a:pt x="395" y="36"/>
                  </a:lnTo>
                  <a:lnTo>
                    <a:pt x="388" y="10"/>
                  </a:lnTo>
                  <a:lnTo>
                    <a:pt x="385" y="0"/>
                  </a:lnTo>
                  <a:lnTo>
                    <a:pt x="357" y="19"/>
                  </a:lnTo>
                  <a:lnTo>
                    <a:pt x="326" y="43"/>
                  </a:lnTo>
                  <a:lnTo>
                    <a:pt x="310" y="59"/>
                  </a:lnTo>
                  <a:lnTo>
                    <a:pt x="295" y="78"/>
                  </a:lnTo>
                  <a:lnTo>
                    <a:pt x="288" y="86"/>
                  </a:lnTo>
                  <a:lnTo>
                    <a:pt x="281" y="90"/>
                  </a:lnTo>
                  <a:lnTo>
                    <a:pt x="267" y="90"/>
                  </a:lnTo>
                  <a:lnTo>
                    <a:pt x="253" y="97"/>
                  </a:lnTo>
                  <a:lnTo>
                    <a:pt x="239" y="104"/>
                  </a:lnTo>
                  <a:lnTo>
                    <a:pt x="229" y="109"/>
                  </a:lnTo>
                  <a:lnTo>
                    <a:pt x="224" y="114"/>
                  </a:lnTo>
                  <a:lnTo>
                    <a:pt x="222" y="116"/>
                  </a:lnTo>
                  <a:lnTo>
                    <a:pt x="217" y="116"/>
                  </a:lnTo>
                  <a:lnTo>
                    <a:pt x="205" y="109"/>
                  </a:lnTo>
                  <a:lnTo>
                    <a:pt x="203" y="112"/>
                  </a:lnTo>
                  <a:lnTo>
                    <a:pt x="203" y="112"/>
                  </a:lnTo>
                  <a:lnTo>
                    <a:pt x="196" y="112"/>
                  </a:lnTo>
                  <a:lnTo>
                    <a:pt x="189" y="114"/>
                  </a:lnTo>
                  <a:lnTo>
                    <a:pt x="182" y="119"/>
                  </a:lnTo>
                  <a:lnTo>
                    <a:pt x="175" y="121"/>
                  </a:lnTo>
                  <a:lnTo>
                    <a:pt x="170" y="119"/>
                  </a:lnTo>
                  <a:lnTo>
                    <a:pt x="175" y="116"/>
                  </a:lnTo>
                  <a:lnTo>
                    <a:pt x="198" y="104"/>
                  </a:lnTo>
                  <a:lnTo>
                    <a:pt x="198" y="104"/>
                  </a:lnTo>
                  <a:lnTo>
                    <a:pt x="187" y="102"/>
                  </a:lnTo>
                  <a:lnTo>
                    <a:pt x="184" y="100"/>
                  </a:lnTo>
                  <a:lnTo>
                    <a:pt x="182" y="100"/>
                  </a:lnTo>
                  <a:lnTo>
                    <a:pt x="182" y="104"/>
                  </a:lnTo>
                  <a:lnTo>
                    <a:pt x="177" y="107"/>
                  </a:lnTo>
                  <a:lnTo>
                    <a:pt x="172" y="107"/>
                  </a:lnTo>
                  <a:lnTo>
                    <a:pt x="168" y="107"/>
                  </a:lnTo>
                  <a:lnTo>
                    <a:pt x="161" y="102"/>
                  </a:lnTo>
                  <a:lnTo>
                    <a:pt x="144" y="97"/>
                  </a:lnTo>
                  <a:lnTo>
                    <a:pt x="139" y="95"/>
                  </a:lnTo>
                  <a:lnTo>
                    <a:pt x="132" y="93"/>
                  </a:lnTo>
                  <a:lnTo>
                    <a:pt x="125" y="93"/>
                  </a:lnTo>
                  <a:lnTo>
                    <a:pt x="123" y="93"/>
                  </a:lnTo>
                  <a:lnTo>
                    <a:pt x="123" y="90"/>
                  </a:lnTo>
                  <a:lnTo>
                    <a:pt x="123" y="93"/>
                  </a:lnTo>
                  <a:lnTo>
                    <a:pt x="92" y="100"/>
                  </a:lnTo>
                  <a:lnTo>
                    <a:pt x="61" y="107"/>
                  </a:lnTo>
                  <a:lnTo>
                    <a:pt x="30" y="114"/>
                  </a:lnTo>
                  <a:lnTo>
                    <a:pt x="0" y="121"/>
                  </a:lnTo>
                  <a:lnTo>
                    <a:pt x="7" y="161"/>
                  </a:lnTo>
                  <a:lnTo>
                    <a:pt x="14" y="204"/>
                  </a:lnTo>
                  <a:lnTo>
                    <a:pt x="21" y="244"/>
                  </a:lnTo>
                  <a:lnTo>
                    <a:pt x="28" y="284"/>
                  </a:lnTo>
                  <a:lnTo>
                    <a:pt x="33" y="327"/>
                  </a:lnTo>
                  <a:lnTo>
                    <a:pt x="40" y="367"/>
                  </a:lnTo>
                  <a:lnTo>
                    <a:pt x="47" y="407"/>
                  </a:lnTo>
                  <a:lnTo>
                    <a:pt x="54" y="450"/>
                  </a:lnTo>
                  <a:lnTo>
                    <a:pt x="59" y="445"/>
                  </a:lnTo>
                  <a:lnTo>
                    <a:pt x="66" y="443"/>
                  </a:lnTo>
                  <a:lnTo>
                    <a:pt x="71" y="448"/>
                  </a:lnTo>
                  <a:lnTo>
                    <a:pt x="78" y="448"/>
                  </a:lnTo>
                  <a:lnTo>
                    <a:pt x="85" y="443"/>
                  </a:lnTo>
                  <a:lnTo>
                    <a:pt x="92" y="443"/>
                  </a:lnTo>
                  <a:lnTo>
                    <a:pt x="101" y="448"/>
                  </a:lnTo>
                  <a:lnTo>
                    <a:pt x="108" y="455"/>
                  </a:lnTo>
                  <a:lnTo>
                    <a:pt x="118" y="467"/>
                  </a:lnTo>
                  <a:lnTo>
                    <a:pt x="130" y="474"/>
                  </a:lnTo>
                  <a:lnTo>
                    <a:pt x="146" y="474"/>
                  </a:lnTo>
                  <a:lnTo>
                    <a:pt x="158" y="476"/>
                  </a:lnTo>
                  <a:lnTo>
                    <a:pt x="168" y="483"/>
                  </a:lnTo>
                  <a:lnTo>
                    <a:pt x="175" y="483"/>
                  </a:lnTo>
                  <a:lnTo>
                    <a:pt x="182" y="478"/>
                  </a:lnTo>
                  <a:lnTo>
                    <a:pt x="189" y="476"/>
                  </a:lnTo>
                  <a:lnTo>
                    <a:pt x="196" y="476"/>
                  </a:lnTo>
                  <a:lnTo>
                    <a:pt x="208" y="481"/>
                  </a:lnTo>
                  <a:lnTo>
                    <a:pt x="222" y="476"/>
                  </a:lnTo>
                  <a:lnTo>
                    <a:pt x="241" y="462"/>
                  </a:lnTo>
                  <a:lnTo>
                    <a:pt x="253" y="460"/>
                  </a:lnTo>
                  <a:lnTo>
                    <a:pt x="257" y="469"/>
                  </a:lnTo>
                  <a:lnTo>
                    <a:pt x="267" y="478"/>
                  </a:lnTo>
                  <a:lnTo>
                    <a:pt x="283" y="488"/>
                  </a:lnTo>
                  <a:lnTo>
                    <a:pt x="283" y="488"/>
                  </a:lnTo>
                  <a:lnTo>
                    <a:pt x="295" y="490"/>
                  </a:lnTo>
                  <a:lnTo>
                    <a:pt x="307" y="486"/>
                  </a:lnTo>
                  <a:lnTo>
                    <a:pt x="312" y="478"/>
                  </a:lnTo>
                  <a:lnTo>
                    <a:pt x="312" y="469"/>
                  </a:lnTo>
                  <a:lnTo>
                    <a:pt x="314" y="462"/>
                  </a:lnTo>
                  <a:lnTo>
                    <a:pt x="319" y="460"/>
                  </a:lnTo>
                  <a:lnTo>
                    <a:pt x="321" y="455"/>
                  </a:lnTo>
                  <a:lnTo>
                    <a:pt x="319" y="445"/>
                  </a:lnTo>
                  <a:lnTo>
                    <a:pt x="317" y="438"/>
                  </a:lnTo>
                  <a:lnTo>
                    <a:pt x="317" y="429"/>
                  </a:lnTo>
                  <a:lnTo>
                    <a:pt x="324" y="412"/>
                  </a:lnTo>
                  <a:lnTo>
                    <a:pt x="328" y="405"/>
                  </a:lnTo>
                  <a:lnTo>
                    <a:pt x="333" y="405"/>
                  </a:lnTo>
                  <a:lnTo>
                    <a:pt x="338" y="410"/>
                  </a:lnTo>
                  <a:lnTo>
                    <a:pt x="340" y="417"/>
                  </a:lnTo>
                  <a:lnTo>
                    <a:pt x="343" y="417"/>
                  </a:lnTo>
                  <a:lnTo>
                    <a:pt x="343" y="417"/>
                  </a:lnTo>
                  <a:lnTo>
                    <a:pt x="345" y="410"/>
                  </a:lnTo>
                  <a:lnTo>
                    <a:pt x="350" y="407"/>
                  </a:lnTo>
                  <a:lnTo>
                    <a:pt x="350" y="407"/>
                  </a:lnTo>
                  <a:lnTo>
                    <a:pt x="352" y="407"/>
                  </a:lnTo>
                  <a:lnTo>
                    <a:pt x="352" y="405"/>
                  </a:lnTo>
                  <a:lnTo>
                    <a:pt x="347" y="396"/>
                  </a:lnTo>
                  <a:lnTo>
                    <a:pt x="345" y="391"/>
                  </a:lnTo>
                  <a:lnTo>
                    <a:pt x="350" y="389"/>
                  </a:lnTo>
                  <a:lnTo>
                    <a:pt x="350" y="381"/>
                  </a:lnTo>
                  <a:lnTo>
                    <a:pt x="352" y="370"/>
                  </a:lnTo>
                  <a:lnTo>
                    <a:pt x="354" y="365"/>
                  </a:lnTo>
                  <a:lnTo>
                    <a:pt x="359" y="362"/>
                  </a:lnTo>
                  <a:lnTo>
                    <a:pt x="364" y="358"/>
                  </a:lnTo>
                  <a:lnTo>
                    <a:pt x="369" y="348"/>
                  </a:lnTo>
                  <a:lnTo>
                    <a:pt x="373" y="344"/>
                  </a:lnTo>
                  <a:lnTo>
                    <a:pt x="378" y="346"/>
                  </a:lnTo>
                  <a:lnTo>
                    <a:pt x="383" y="346"/>
                  </a:lnTo>
                  <a:lnTo>
                    <a:pt x="390" y="341"/>
                  </a:lnTo>
                  <a:lnTo>
                    <a:pt x="399" y="329"/>
                  </a:lnTo>
                  <a:lnTo>
                    <a:pt x="414" y="313"/>
                  </a:lnTo>
                  <a:lnTo>
                    <a:pt x="418" y="299"/>
                  </a:lnTo>
                  <a:lnTo>
                    <a:pt x="416" y="289"/>
                  </a:lnTo>
                  <a:lnTo>
                    <a:pt x="418" y="265"/>
                  </a:lnTo>
                  <a:lnTo>
                    <a:pt x="423" y="228"/>
                  </a:lnTo>
                  <a:lnTo>
                    <a:pt x="425" y="204"/>
                  </a:lnTo>
                  <a:lnTo>
                    <a:pt x="423" y="194"/>
                  </a:lnTo>
                  <a:lnTo>
                    <a:pt x="418" y="187"/>
                  </a:lnTo>
                  <a:close/>
                </a:path>
              </a:pathLst>
            </a:custGeom>
            <a:solidFill>
              <a:schemeClr val="bg2">
                <a:lumMod val="9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00" name="Freeform 40">
              <a:extLst>
                <a:ext uri="{FF2B5EF4-FFF2-40B4-BE49-F238E27FC236}">
                  <a16:creationId xmlns:a16="http://schemas.microsoft.com/office/drawing/2014/main" id="{743F78E1-2D84-E5AA-CCCF-CF7EF36326A9}"/>
                </a:ext>
              </a:extLst>
            </p:cNvPr>
            <p:cNvSpPr>
              <a:spLocks noEditPoints="1"/>
            </p:cNvSpPr>
            <p:nvPr/>
          </p:nvSpPr>
          <p:spPr bwMode="auto">
            <a:xfrm>
              <a:off x="5457825" y="1423988"/>
              <a:ext cx="1247775" cy="1247775"/>
            </a:xfrm>
            <a:custGeom>
              <a:avLst/>
              <a:gdLst/>
              <a:ahLst/>
              <a:cxnLst>
                <a:cxn ang="0">
                  <a:pos x="537" y="142"/>
                </a:cxn>
                <a:cxn ang="0">
                  <a:pos x="549" y="175"/>
                </a:cxn>
                <a:cxn ang="0">
                  <a:pos x="102" y="43"/>
                </a:cxn>
                <a:cxn ang="0">
                  <a:pos x="137" y="0"/>
                </a:cxn>
                <a:cxn ang="0">
                  <a:pos x="161" y="133"/>
                </a:cxn>
                <a:cxn ang="0">
                  <a:pos x="161" y="147"/>
                </a:cxn>
                <a:cxn ang="0">
                  <a:pos x="189" y="92"/>
                </a:cxn>
                <a:cxn ang="0">
                  <a:pos x="145" y="121"/>
                </a:cxn>
                <a:cxn ang="0">
                  <a:pos x="606" y="194"/>
                </a:cxn>
                <a:cxn ang="0">
                  <a:pos x="577" y="201"/>
                </a:cxn>
                <a:cxn ang="0">
                  <a:pos x="431" y="223"/>
                </a:cxn>
                <a:cxn ang="0">
                  <a:pos x="506" y="234"/>
                </a:cxn>
                <a:cxn ang="0">
                  <a:pos x="523" y="216"/>
                </a:cxn>
                <a:cxn ang="0">
                  <a:pos x="563" y="199"/>
                </a:cxn>
                <a:cxn ang="0">
                  <a:pos x="542" y="175"/>
                </a:cxn>
                <a:cxn ang="0">
                  <a:pos x="509" y="161"/>
                </a:cxn>
                <a:cxn ang="0">
                  <a:pos x="464" y="154"/>
                </a:cxn>
                <a:cxn ang="0">
                  <a:pos x="393" y="147"/>
                </a:cxn>
                <a:cxn ang="0">
                  <a:pos x="320" y="189"/>
                </a:cxn>
                <a:cxn ang="0">
                  <a:pos x="260" y="185"/>
                </a:cxn>
                <a:cxn ang="0">
                  <a:pos x="182" y="152"/>
                </a:cxn>
                <a:cxn ang="0">
                  <a:pos x="159" y="147"/>
                </a:cxn>
                <a:cxn ang="0">
                  <a:pos x="135" y="126"/>
                </a:cxn>
                <a:cxn ang="0">
                  <a:pos x="57" y="182"/>
                </a:cxn>
                <a:cxn ang="0">
                  <a:pos x="12" y="227"/>
                </a:cxn>
                <a:cxn ang="0">
                  <a:pos x="97" y="260"/>
                </a:cxn>
                <a:cxn ang="0">
                  <a:pos x="189" y="272"/>
                </a:cxn>
                <a:cxn ang="0">
                  <a:pos x="244" y="320"/>
                </a:cxn>
                <a:cxn ang="0">
                  <a:pos x="260" y="343"/>
                </a:cxn>
                <a:cxn ang="0">
                  <a:pos x="277" y="355"/>
                </a:cxn>
                <a:cxn ang="0">
                  <a:pos x="310" y="265"/>
                </a:cxn>
                <a:cxn ang="0">
                  <a:pos x="338" y="268"/>
                </a:cxn>
                <a:cxn ang="0">
                  <a:pos x="346" y="296"/>
                </a:cxn>
                <a:cxn ang="0">
                  <a:pos x="376" y="249"/>
                </a:cxn>
                <a:cxn ang="0">
                  <a:pos x="540" y="246"/>
                </a:cxn>
                <a:cxn ang="0">
                  <a:pos x="414" y="353"/>
                </a:cxn>
                <a:cxn ang="0">
                  <a:pos x="750" y="476"/>
                </a:cxn>
                <a:cxn ang="0">
                  <a:pos x="679" y="452"/>
                </a:cxn>
                <a:cxn ang="0">
                  <a:pos x="658" y="497"/>
                </a:cxn>
                <a:cxn ang="0">
                  <a:pos x="632" y="455"/>
                </a:cxn>
                <a:cxn ang="0">
                  <a:pos x="658" y="412"/>
                </a:cxn>
                <a:cxn ang="0">
                  <a:pos x="641" y="327"/>
                </a:cxn>
                <a:cxn ang="0">
                  <a:pos x="646" y="298"/>
                </a:cxn>
                <a:cxn ang="0">
                  <a:pos x="580" y="268"/>
                </a:cxn>
                <a:cxn ang="0">
                  <a:pos x="504" y="246"/>
                </a:cxn>
                <a:cxn ang="0">
                  <a:pos x="483" y="287"/>
                </a:cxn>
                <a:cxn ang="0">
                  <a:pos x="464" y="320"/>
                </a:cxn>
                <a:cxn ang="0">
                  <a:pos x="461" y="367"/>
                </a:cxn>
                <a:cxn ang="0">
                  <a:pos x="452" y="384"/>
                </a:cxn>
                <a:cxn ang="0">
                  <a:pos x="450" y="332"/>
                </a:cxn>
                <a:cxn ang="0">
                  <a:pos x="412" y="381"/>
                </a:cxn>
                <a:cxn ang="0">
                  <a:pos x="400" y="466"/>
                </a:cxn>
                <a:cxn ang="0">
                  <a:pos x="409" y="573"/>
                </a:cxn>
                <a:cxn ang="0">
                  <a:pos x="440" y="710"/>
                </a:cxn>
                <a:cxn ang="0">
                  <a:pos x="483" y="774"/>
                </a:cxn>
                <a:cxn ang="0">
                  <a:pos x="722" y="729"/>
                </a:cxn>
                <a:cxn ang="0">
                  <a:pos x="738" y="687"/>
                </a:cxn>
                <a:cxn ang="0">
                  <a:pos x="755" y="623"/>
                </a:cxn>
                <a:cxn ang="0">
                  <a:pos x="776" y="608"/>
                </a:cxn>
                <a:cxn ang="0">
                  <a:pos x="438" y="284"/>
                </a:cxn>
              </a:cxnLst>
              <a:rect l="0" t="0" r="r" b="b"/>
              <a:pathLst>
                <a:path w="786" h="786">
                  <a:moveTo>
                    <a:pt x="537" y="161"/>
                  </a:moveTo>
                  <a:lnTo>
                    <a:pt x="540" y="166"/>
                  </a:lnTo>
                  <a:lnTo>
                    <a:pt x="542" y="166"/>
                  </a:lnTo>
                  <a:lnTo>
                    <a:pt x="547" y="166"/>
                  </a:lnTo>
                  <a:lnTo>
                    <a:pt x="544" y="163"/>
                  </a:lnTo>
                  <a:lnTo>
                    <a:pt x="542" y="159"/>
                  </a:lnTo>
                  <a:lnTo>
                    <a:pt x="540" y="152"/>
                  </a:lnTo>
                  <a:lnTo>
                    <a:pt x="542" y="147"/>
                  </a:lnTo>
                  <a:lnTo>
                    <a:pt x="540" y="142"/>
                  </a:lnTo>
                  <a:lnTo>
                    <a:pt x="537" y="142"/>
                  </a:lnTo>
                  <a:lnTo>
                    <a:pt x="535" y="142"/>
                  </a:lnTo>
                  <a:lnTo>
                    <a:pt x="530" y="149"/>
                  </a:lnTo>
                  <a:lnTo>
                    <a:pt x="535" y="154"/>
                  </a:lnTo>
                  <a:lnTo>
                    <a:pt x="537" y="161"/>
                  </a:lnTo>
                  <a:close/>
                  <a:moveTo>
                    <a:pt x="542" y="168"/>
                  </a:moveTo>
                  <a:lnTo>
                    <a:pt x="542" y="173"/>
                  </a:lnTo>
                  <a:lnTo>
                    <a:pt x="542" y="175"/>
                  </a:lnTo>
                  <a:lnTo>
                    <a:pt x="549" y="178"/>
                  </a:lnTo>
                  <a:lnTo>
                    <a:pt x="549" y="178"/>
                  </a:lnTo>
                  <a:lnTo>
                    <a:pt x="549" y="175"/>
                  </a:lnTo>
                  <a:lnTo>
                    <a:pt x="549" y="173"/>
                  </a:lnTo>
                  <a:lnTo>
                    <a:pt x="547" y="171"/>
                  </a:lnTo>
                  <a:lnTo>
                    <a:pt x="544" y="168"/>
                  </a:lnTo>
                  <a:lnTo>
                    <a:pt x="542" y="168"/>
                  </a:lnTo>
                  <a:close/>
                  <a:moveTo>
                    <a:pt x="83" y="43"/>
                  </a:moveTo>
                  <a:lnTo>
                    <a:pt x="83" y="45"/>
                  </a:lnTo>
                  <a:lnTo>
                    <a:pt x="83" y="50"/>
                  </a:lnTo>
                  <a:lnTo>
                    <a:pt x="85" y="50"/>
                  </a:lnTo>
                  <a:lnTo>
                    <a:pt x="93" y="47"/>
                  </a:lnTo>
                  <a:lnTo>
                    <a:pt x="102" y="43"/>
                  </a:lnTo>
                  <a:lnTo>
                    <a:pt x="104" y="40"/>
                  </a:lnTo>
                  <a:lnTo>
                    <a:pt x="104" y="38"/>
                  </a:lnTo>
                  <a:lnTo>
                    <a:pt x="102" y="38"/>
                  </a:lnTo>
                  <a:lnTo>
                    <a:pt x="102" y="36"/>
                  </a:lnTo>
                  <a:lnTo>
                    <a:pt x="104" y="36"/>
                  </a:lnTo>
                  <a:lnTo>
                    <a:pt x="128" y="19"/>
                  </a:lnTo>
                  <a:lnTo>
                    <a:pt x="130" y="14"/>
                  </a:lnTo>
                  <a:lnTo>
                    <a:pt x="128" y="12"/>
                  </a:lnTo>
                  <a:lnTo>
                    <a:pt x="130" y="10"/>
                  </a:lnTo>
                  <a:lnTo>
                    <a:pt x="137" y="0"/>
                  </a:lnTo>
                  <a:lnTo>
                    <a:pt x="135" y="0"/>
                  </a:lnTo>
                  <a:lnTo>
                    <a:pt x="128" y="2"/>
                  </a:lnTo>
                  <a:lnTo>
                    <a:pt x="116" y="12"/>
                  </a:lnTo>
                  <a:lnTo>
                    <a:pt x="85" y="36"/>
                  </a:lnTo>
                  <a:lnTo>
                    <a:pt x="81" y="38"/>
                  </a:lnTo>
                  <a:lnTo>
                    <a:pt x="81" y="40"/>
                  </a:lnTo>
                  <a:lnTo>
                    <a:pt x="83" y="40"/>
                  </a:lnTo>
                  <a:lnTo>
                    <a:pt x="83" y="43"/>
                  </a:lnTo>
                  <a:close/>
                  <a:moveTo>
                    <a:pt x="149" y="130"/>
                  </a:moveTo>
                  <a:lnTo>
                    <a:pt x="161" y="133"/>
                  </a:lnTo>
                  <a:lnTo>
                    <a:pt x="161" y="130"/>
                  </a:lnTo>
                  <a:lnTo>
                    <a:pt x="161" y="128"/>
                  </a:lnTo>
                  <a:lnTo>
                    <a:pt x="159" y="128"/>
                  </a:lnTo>
                  <a:lnTo>
                    <a:pt x="161" y="123"/>
                  </a:lnTo>
                  <a:lnTo>
                    <a:pt x="161" y="126"/>
                  </a:lnTo>
                  <a:lnTo>
                    <a:pt x="163" y="130"/>
                  </a:lnTo>
                  <a:lnTo>
                    <a:pt x="161" y="135"/>
                  </a:lnTo>
                  <a:lnTo>
                    <a:pt x="159" y="137"/>
                  </a:lnTo>
                  <a:lnTo>
                    <a:pt x="159" y="142"/>
                  </a:lnTo>
                  <a:lnTo>
                    <a:pt x="161" y="147"/>
                  </a:lnTo>
                  <a:lnTo>
                    <a:pt x="166" y="144"/>
                  </a:lnTo>
                  <a:lnTo>
                    <a:pt x="168" y="137"/>
                  </a:lnTo>
                  <a:lnTo>
                    <a:pt x="178" y="126"/>
                  </a:lnTo>
                  <a:lnTo>
                    <a:pt x="175" y="123"/>
                  </a:lnTo>
                  <a:lnTo>
                    <a:pt x="178" y="118"/>
                  </a:lnTo>
                  <a:lnTo>
                    <a:pt x="192" y="102"/>
                  </a:lnTo>
                  <a:lnTo>
                    <a:pt x="194" y="97"/>
                  </a:lnTo>
                  <a:lnTo>
                    <a:pt x="194" y="95"/>
                  </a:lnTo>
                  <a:lnTo>
                    <a:pt x="189" y="92"/>
                  </a:lnTo>
                  <a:lnTo>
                    <a:pt x="189" y="92"/>
                  </a:lnTo>
                  <a:lnTo>
                    <a:pt x="211" y="88"/>
                  </a:lnTo>
                  <a:lnTo>
                    <a:pt x="213" y="83"/>
                  </a:lnTo>
                  <a:lnTo>
                    <a:pt x="208" y="81"/>
                  </a:lnTo>
                  <a:lnTo>
                    <a:pt x="201" y="78"/>
                  </a:lnTo>
                  <a:lnTo>
                    <a:pt x="192" y="81"/>
                  </a:lnTo>
                  <a:lnTo>
                    <a:pt x="182" y="83"/>
                  </a:lnTo>
                  <a:lnTo>
                    <a:pt x="163" y="92"/>
                  </a:lnTo>
                  <a:lnTo>
                    <a:pt x="159" y="97"/>
                  </a:lnTo>
                  <a:lnTo>
                    <a:pt x="147" y="114"/>
                  </a:lnTo>
                  <a:lnTo>
                    <a:pt x="145" y="121"/>
                  </a:lnTo>
                  <a:lnTo>
                    <a:pt x="145" y="128"/>
                  </a:lnTo>
                  <a:lnTo>
                    <a:pt x="149" y="130"/>
                  </a:lnTo>
                  <a:close/>
                  <a:moveTo>
                    <a:pt x="577" y="206"/>
                  </a:moveTo>
                  <a:lnTo>
                    <a:pt x="582" y="208"/>
                  </a:lnTo>
                  <a:lnTo>
                    <a:pt x="592" y="208"/>
                  </a:lnTo>
                  <a:lnTo>
                    <a:pt x="603" y="206"/>
                  </a:lnTo>
                  <a:lnTo>
                    <a:pt x="608" y="204"/>
                  </a:lnTo>
                  <a:lnTo>
                    <a:pt x="610" y="199"/>
                  </a:lnTo>
                  <a:lnTo>
                    <a:pt x="608" y="197"/>
                  </a:lnTo>
                  <a:lnTo>
                    <a:pt x="606" y="194"/>
                  </a:lnTo>
                  <a:lnTo>
                    <a:pt x="601" y="189"/>
                  </a:lnTo>
                  <a:lnTo>
                    <a:pt x="596" y="187"/>
                  </a:lnTo>
                  <a:lnTo>
                    <a:pt x="589" y="187"/>
                  </a:lnTo>
                  <a:lnTo>
                    <a:pt x="589" y="189"/>
                  </a:lnTo>
                  <a:lnTo>
                    <a:pt x="592" y="192"/>
                  </a:lnTo>
                  <a:lnTo>
                    <a:pt x="592" y="194"/>
                  </a:lnTo>
                  <a:lnTo>
                    <a:pt x="589" y="197"/>
                  </a:lnTo>
                  <a:lnTo>
                    <a:pt x="584" y="201"/>
                  </a:lnTo>
                  <a:lnTo>
                    <a:pt x="582" y="204"/>
                  </a:lnTo>
                  <a:lnTo>
                    <a:pt x="577" y="201"/>
                  </a:lnTo>
                  <a:lnTo>
                    <a:pt x="577" y="201"/>
                  </a:lnTo>
                  <a:lnTo>
                    <a:pt x="577" y="206"/>
                  </a:lnTo>
                  <a:lnTo>
                    <a:pt x="577" y="206"/>
                  </a:lnTo>
                  <a:close/>
                  <a:moveTo>
                    <a:pt x="398" y="246"/>
                  </a:moveTo>
                  <a:lnTo>
                    <a:pt x="402" y="246"/>
                  </a:lnTo>
                  <a:lnTo>
                    <a:pt x="402" y="242"/>
                  </a:lnTo>
                  <a:lnTo>
                    <a:pt x="407" y="239"/>
                  </a:lnTo>
                  <a:lnTo>
                    <a:pt x="419" y="237"/>
                  </a:lnTo>
                  <a:lnTo>
                    <a:pt x="426" y="230"/>
                  </a:lnTo>
                  <a:lnTo>
                    <a:pt x="431" y="223"/>
                  </a:lnTo>
                  <a:lnTo>
                    <a:pt x="435" y="218"/>
                  </a:lnTo>
                  <a:lnTo>
                    <a:pt x="443" y="216"/>
                  </a:lnTo>
                  <a:lnTo>
                    <a:pt x="454" y="216"/>
                  </a:lnTo>
                  <a:lnTo>
                    <a:pt x="469" y="220"/>
                  </a:lnTo>
                  <a:lnTo>
                    <a:pt x="483" y="225"/>
                  </a:lnTo>
                  <a:lnTo>
                    <a:pt x="499" y="237"/>
                  </a:lnTo>
                  <a:lnTo>
                    <a:pt x="504" y="237"/>
                  </a:lnTo>
                  <a:lnTo>
                    <a:pt x="506" y="237"/>
                  </a:lnTo>
                  <a:lnTo>
                    <a:pt x="506" y="234"/>
                  </a:lnTo>
                  <a:lnTo>
                    <a:pt x="506" y="234"/>
                  </a:lnTo>
                  <a:lnTo>
                    <a:pt x="506" y="232"/>
                  </a:lnTo>
                  <a:lnTo>
                    <a:pt x="506" y="225"/>
                  </a:lnTo>
                  <a:lnTo>
                    <a:pt x="504" y="225"/>
                  </a:lnTo>
                  <a:lnTo>
                    <a:pt x="506" y="213"/>
                  </a:lnTo>
                  <a:lnTo>
                    <a:pt x="511" y="211"/>
                  </a:lnTo>
                  <a:lnTo>
                    <a:pt x="514" y="211"/>
                  </a:lnTo>
                  <a:lnTo>
                    <a:pt x="518" y="213"/>
                  </a:lnTo>
                  <a:lnTo>
                    <a:pt x="521" y="216"/>
                  </a:lnTo>
                  <a:lnTo>
                    <a:pt x="521" y="216"/>
                  </a:lnTo>
                  <a:lnTo>
                    <a:pt x="523" y="216"/>
                  </a:lnTo>
                  <a:lnTo>
                    <a:pt x="525" y="216"/>
                  </a:lnTo>
                  <a:lnTo>
                    <a:pt x="525" y="216"/>
                  </a:lnTo>
                  <a:lnTo>
                    <a:pt x="528" y="213"/>
                  </a:lnTo>
                  <a:lnTo>
                    <a:pt x="537" y="213"/>
                  </a:lnTo>
                  <a:lnTo>
                    <a:pt x="568" y="211"/>
                  </a:lnTo>
                  <a:lnTo>
                    <a:pt x="573" y="208"/>
                  </a:lnTo>
                  <a:lnTo>
                    <a:pt x="575" y="208"/>
                  </a:lnTo>
                  <a:lnTo>
                    <a:pt x="575" y="204"/>
                  </a:lnTo>
                  <a:lnTo>
                    <a:pt x="573" y="204"/>
                  </a:lnTo>
                  <a:lnTo>
                    <a:pt x="563" y="199"/>
                  </a:lnTo>
                  <a:lnTo>
                    <a:pt x="561" y="197"/>
                  </a:lnTo>
                  <a:lnTo>
                    <a:pt x="558" y="194"/>
                  </a:lnTo>
                  <a:lnTo>
                    <a:pt x="558" y="189"/>
                  </a:lnTo>
                  <a:lnTo>
                    <a:pt x="556" y="187"/>
                  </a:lnTo>
                  <a:lnTo>
                    <a:pt x="551" y="187"/>
                  </a:lnTo>
                  <a:lnTo>
                    <a:pt x="542" y="187"/>
                  </a:lnTo>
                  <a:lnTo>
                    <a:pt x="540" y="185"/>
                  </a:lnTo>
                  <a:lnTo>
                    <a:pt x="540" y="182"/>
                  </a:lnTo>
                  <a:lnTo>
                    <a:pt x="542" y="180"/>
                  </a:lnTo>
                  <a:lnTo>
                    <a:pt x="542" y="175"/>
                  </a:lnTo>
                  <a:lnTo>
                    <a:pt x="540" y="173"/>
                  </a:lnTo>
                  <a:lnTo>
                    <a:pt x="537" y="166"/>
                  </a:lnTo>
                  <a:lnTo>
                    <a:pt x="535" y="161"/>
                  </a:lnTo>
                  <a:lnTo>
                    <a:pt x="528" y="154"/>
                  </a:lnTo>
                  <a:lnTo>
                    <a:pt x="525" y="152"/>
                  </a:lnTo>
                  <a:lnTo>
                    <a:pt x="523" y="149"/>
                  </a:lnTo>
                  <a:lnTo>
                    <a:pt x="521" y="149"/>
                  </a:lnTo>
                  <a:lnTo>
                    <a:pt x="518" y="152"/>
                  </a:lnTo>
                  <a:lnTo>
                    <a:pt x="514" y="156"/>
                  </a:lnTo>
                  <a:lnTo>
                    <a:pt x="509" y="161"/>
                  </a:lnTo>
                  <a:lnTo>
                    <a:pt x="504" y="161"/>
                  </a:lnTo>
                  <a:lnTo>
                    <a:pt x="499" y="156"/>
                  </a:lnTo>
                  <a:lnTo>
                    <a:pt x="495" y="156"/>
                  </a:lnTo>
                  <a:lnTo>
                    <a:pt x="488" y="161"/>
                  </a:lnTo>
                  <a:lnTo>
                    <a:pt x="480" y="161"/>
                  </a:lnTo>
                  <a:lnTo>
                    <a:pt x="476" y="161"/>
                  </a:lnTo>
                  <a:lnTo>
                    <a:pt x="464" y="161"/>
                  </a:lnTo>
                  <a:lnTo>
                    <a:pt x="464" y="159"/>
                  </a:lnTo>
                  <a:lnTo>
                    <a:pt x="461" y="156"/>
                  </a:lnTo>
                  <a:lnTo>
                    <a:pt x="464" y="154"/>
                  </a:lnTo>
                  <a:lnTo>
                    <a:pt x="464" y="147"/>
                  </a:lnTo>
                  <a:lnTo>
                    <a:pt x="461" y="137"/>
                  </a:lnTo>
                  <a:lnTo>
                    <a:pt x="461" y="130"/>
                  </a:lnTo>
                  <a:lnTo>
                    <a:pt x="464" y="126"/>
                  </a:lnTo>
                  <a:lnTo>
                    <a:pt x="459" y="126"/>
                  </a:lnTo>
                  <a:lnTo>
                    <a:pt x="450" y="128"/>
                  </a:lnTo>
                  <a:lnTo>
                    <a:pt x="438" y="133"/>
                  </a:lnTo>
                  <a:lnTo>
                    <a:pt x="426" y="142"/>
                  </a:lnTo>
                  <a:lnTo>
                    <a:pt x="409" y="147"/>
                  </a:lnTo>
                  <a:lnTo>
                    <a:pt x="393" y="147"/>
                  </a:lnTo>
                  <a:lnTo>
                    <a:pt x="381" y="149"/>
                  </a:lnTo>
                  <a:lnTo>
                    <a:pt x="369" y="156"/>
                  </a:lnTo>
                  <a:lnTo>
                    <a:pt x="367" y="154"/>
                  </a:lnTo>
                  <a:lnTo>
                    <a:pt x="357" y="161"/>
                  </a:lnTo>
                  <a:lnTo>
                    <a:pt x="346" y="171"/>
                  </a:lnTo>
                  <a:lnTo>
                    <a:pt x="336" y="182"/>
                  </a:lnTo>
                  <a:lnTo>
                    <a:pt x="329" y="192"/>
                  </a:lnTo>
                  <a:lnTo>
                    <a:pt x="327" y="192"/>
                  </a:lnTo>
                  <a:lnTo>
                    <a:pt x="324" y="189"/>
                  </a:lnTo>
                  <a:lnTo>
                    <a:pt x="320" y="189"/>
                  </a:lnTo>
                  <a:lnTo>
                    <a:pt x="315" y="189"/>
                  </a:lnTo>
                  <a:lnTo>
                    <a:pt x="310" y="192"/>
                  </a:lnTo>
                  <a:lnTo>
                    <a:pt x="303" y="192"/>
                  </a:lnTo>
                  <a:lnTo>
                    <a:pt x="298" y="187"/>
                  </a:lnTo>
                  <a:lnTo>
                    <a:pt x="291" y="187"/>
                  </a:lnTo>
                  <a:lnTo>
                    <a:pt x="289" y="189"/>
                  </a:lnTo>
                  <a:lnTo>
                    <a:pt x="282" y="192"/>
                  </a:lnTo>
                  <a:lnTo>
                    <a:pt x="265" y="194"/>
                  </a:lnTo>
                  <a:lnTo>
                    <a:pt x="263" y="192"/>
                  </a:lnTo>
                  <a:lnTo>
                    <a:pt x="260" y="185"/>
                  </a:lnTo>
                  <a:lnTo>
                    <a:pt x="258" y="182"/>
                  </a:lnTo>
                  <a:lnTo>
                    <a:pt x="253" y="182"/>
                  </a:lnTo>
                  <a:lnTo>
                    <a:pt x="249" y="175"/>
                  </a:lnTo>
                  <a:lnTo>
                    <a:pt x="234" y="159"/>
                  </a:lnTo>
                  <a:lnTo>
                    <a:pt x="232" y="156"/>
                  </a:lnTo>
                  <a:lnTo>
                    <a:pt x="220" y="154"/>
                  </a:lnTo>
                  <a:lnTo>
                    <a:pt x="213" y="152"/>
                  </a:lnTo>
                  <a:lnTo>
                    <a:pt x="189" y="152"/>
                  </a:lnTo>
                  <a:lnTo>
                    <a:pt x="185" y="149"/>
                  </a:lnTo>
                  <a:lnTo>
                    <a:pt x="182" y="152"/>
                  </a:lnTo>
                  <a:lnTo>
                    <a:pt x="171" y="163"/>
                  </a:lnTo>
                  <a:lnTo>
                    <a:pt x="168" y="163"/>
                  </a:lnTo>
                  <a:lnTo>
                    <a:pt x="168" y="166"/>
                  </a:lnTo>
                  <a:lnTo>
                    <a:pt x="166" y="171"/>
                  </a:lnTo>
                  <a:lnTo>
                    <a:pt x="166" y="173"/>
                  </a:lnTo>
                  <a:lnTo>
                    <a:pt x="163" y="171"/>
                  </a:lnTo>
                  <a:lnTo>
                    <a:pt x="161" y="168"/>
                  </a:lnTo>
                  <a:lnTo>
                    <a:pt x="161" y="161"/>
                  </a:lnTo>
                  <a:lnTo>
                    <a:pt x="161" y="152"/>
                  </a:lnTo>
                  <a:lnTo>
                    <a:pt x="159" y="147"/>
                  </a:lnTo>
                  <a:lnTo>
                    <a:pt x="156" y="144"/>
                  </a:lnTo>
                  <a:lnTo>
                    <a:pt x="154" y="140"/>
                  </a:lnTo>
                  <a:lnTo>
                    <a:pt x="154" y="135"/>
                  </a:lnTo>
                  <a:lnTo>
                    <a:pt x="152" y="133"/>
                  </a:lnTo>
                  <a:lnTo>
                    <a:pt x="145" y="130"/>
                  </a:lnTo>
                  <a:lnTo>
                    <a:pt x="142" y="128"/>
                  </a:lnTo>
                  <a:lnTo>
                    <a:pt x="142" y="126"/>
                  </a:lnTo>
                  <a:lnTo>
                    <a:pt x="142" y="121"/>
                  </a:lnTo>
                  <a:lnTo>
                    <a:pt x="140" y="121"/>
                  </a:lnTo>
                  <a:lnTo>
                    <a:pt x="135" y="126"/>
                  </a:lnTo>
                  <a:lnTo>
                    <a:pt x="126" y="133"/>
                  </a:lnTo>
                  <a:lnTo>
                    <a:pt x="121" y="142"/>
                  </a:lnTo>
                  <a:lnTo>
                    <a:pt x="119" y="147"/>
                  </a:lnTo>
                  <a:lnTo>
                    <a:pt x="114" y="152"/>
                  </a:lnTo>
                  <a:lnTo>
                    <a:pt x="107" y="154"/>
                  </a:lnTo>
                  <a:lnTo>
                    <a:pt x="102" y="156"/>
                  </a:lnTo>
                  <a:lnTo>
                    <a:pt x="93" y="168"/>
                  </a:lnTo>
                  <a:lnTo>
                    <a:pt x="85" y="173"/>
                  </a:lnTo>
                  <a:lnTo>
                    <a:pt x="74" y="178"/>
                  </a:lnTo>
                  <a:lnTo>
                    <a:pt x="57" y="182"/>
                  </a:lnTo>
                  <a:lnTo>
                    <a:pt x="43" y="189"/>
                  </a:lnTo>
                  <a:lnTo>
                    <a:pt x="33" y="201"/>
                  </a:lnTo>
                  <a:lnTo>
                    <a:pt x="22" y="211"/>
                  </a:lnTo>
                  <a:lnTo>
                    <a:pt x="5" y="220"/>
                  </a:lnTo>
                  <a:lnTo>
                    <a:pt x="0" y="220"/>
                  </a:lnTo>
                  <a:lnTo>
                    <a:pt x="0" y="223"/>
                  </a:lnTo>
                  <a:lnTo>
                    <a:pt x="3" y="227"/>
                  </a:lnTo>
                  <a:lnTo>
                    <a:pt x="5" y="225"/>
                  </a:lnTo>
                  <a:lnTo>
                    <a:pt x="7" y="227"/>
                  </a:lnTo>
                  <a:lnTo>
                    <a:pt x="12" y="227"/>
                  </a:lnTo>
                  <a:lnTo>
                    <a:pt x="17" y="230"/>
                  </a:lnTo>
                  <a:lnTo>
                    <a:pt x="22" y="239"/>
                  </a:lnTo>
                  <a:lnTo>
                    <a:pt x="26" y="244"/>
                  </a:lnTo>
                  <a:lnTo>
                    <a:pt x="29" y="251"/>
                  </a:lnTo>
                  <a:lnTo>
                    <a:pt x="40" y="251"/>
                  </a:lnTo>
                  <a:lnTo>
                    <a:pt x="52" y="253"/>
                  </a:lnTo>
                  <a:lnTo>
                    <a:pt x="62" y="256"/>
                  </a:lnTo>
                  <a:lnTo>
                    <a:pt x="74" y="256"/>
                  </a:lnTo>
                  <a:lnTo>
                    <a:pt x="85" y="258"/>
                  </a:lnTo>
                  <a:lnTo>
                    <a:pt x="97" y="260"/>
                  </a:lnTo>
                  <a:lnTo>
                    <a:pt x="107" y="260"/>
                  </a:lnTo>
                  <a:lnTo>
                    <a:pt x="119" y="263"/>
                  </a:lnTo>
                  <a:lnTo>
                    <a:pt x="126" y="265"/>
                  </a:lnTo>
                  <a:lnTo>
                    <a:pt x="133" y="268"/>
                  </a:lnTo>
                  <a:lnTo>
                    <a:pt x="140" y="270"/>
                  </a:lnTo>
                  <a:lnTo>
                    <a:pt x="145" y="275"/>
                  </a:lnTo>
                  <a:lnTo>
                    <a:pt x="154" y="272"/>
                  </a:lnTo>
                  <a:lnTo>
                    <a:pt x="163" y="275"/>
                  </a:lnTo>
                  <a:lnTo>
                    <a:pt x="175" y="272"/>
                  </a:lnTo>
                  <a:lnTo>
                    <a:pt x="189" y="272"/>
                  </a:lnTo>
                  <a:lnTo>
                    <a:pt x="206" y="277"/>
                  </a:lnTo>
                  <a:lnTo>
                    <a:pt x="211" y="282"/>
                  </a:lnTo>
                  <a:lnTo>
                    <a:pt x="213" y="284"/>
                  </a:lnTo>
                  <a:lnTo>
                    <a:pt x="213" y="294"/>
                  </a:lnTo>
                  <a:lnTo>
                    <a:pt x="230" y="296"/>
                  </a:lnTo>
                  <a:lnTo>
                    <a:pt x="239" y="301"/>
                  </a:lnTo>
                  <a:lnTo>
                    <a:pt x="242" y="305"/>
                  </a:lnTo>
                  <a:lnTo>
                    <a:pt x="242" y="308"/>
                  </a:lnTo>
                  <a:lnTo>
                    <a:pt x="244" y="315"/>
                  </a:lnTo>
                  <a:lnTo>
                    <a:pt x="244" y="320"/>
                  </a:lnTo>
                  <a:lnTo>
                    <a:pt x="244" y="327"/>
                  </a:lnTo>
                  <a:lnTo>
                    <a:pt x="242" y="336"/>
                  </a:lnTo>
                  <a:lnTo>
                    <a:pt x="242" y="341"/>
                  </a:lnTo>
                  <a:lnTo>
                    <a:pt x="242" y="343"/>
                  </a:lnTo>
                  <a:lnTo>
                    <a:pt x="244" y="346"/>
                  </a:lnTo>
                  <a:lnTo>
                    <a:pt x="246" y="346"/>
                  </a:lnTo>
                  <a:lnTo>
                    <a:pt x="251" y="346"/>
                  </a:lnTo>
                  <a:lnTo>
                    <a:pt x="258" y="341"/>
                  </a:lnTo>
                  <a:lnTo>
                    <a:pt x="260" y="343"/>
                  </a:lnTo>
                  <a:lnTo>
                    <a:pt x="260" y="343"/>
                  </a:lnTo>
                  <a:lnTo>
                    <a:pt x="260" y="346"/>
                  </a:lnTo>
                  <a:lnTo>
                    <a:pt x="258" y="360"/>
                  </a:lnTo>
                  <a:lnTo>
                    <a:pt x="258" y="365"/>
                  </a:lnTo>
                  <a:lnTo>
                    <a:pt x="263" y="369"/>
                  </a:lnTo>
                  <a:lnTo>
                    <a:pt x="268" y="374"/>
                  </a:lnTo>
                  <a:lnTo>
                    <a:pt x="270" y="374"/>
                  </a:lnTo>
                  <a:lnTo>
                    <a:pt x="270" y="369"/>
                  </a:lnTo>
                  <a:lnTo>
                    <a:pt x="270" y="367"/>
                  </a:lnTo>
                  <a:lnTo>
                    <a:pt x="272" y="365"/>
                  </a:lnTo>
                  <a:lnTo>
                    <a:pt x="277" y="355"/>
                  </a:lnTo>
                  <a:lnTo>
                    <a:pt x="284" y="341"/>
                  </a:lnTo>
                  <a:lnTo>
                    <a:pt x="291" y="324"/>
                  </a:lnTo>
                  <a:lnTo>
                    <a:pt x="296" y="308"/>
                  </a:lnTo>
                  <a:lnTo>
                    <a:pt x="298" y="296"/>
                  </a:lnTo>
                  <a:lnTo>
                    <a:pt x="303" y="294"/>
                  </a:lnTo>
                  <a:lnTo>
                    <a:pt x="305" y="289"/>
                  </a:lnTo>
                  <a:lnTo>
                    <a:pt x="305" y="275"/>
                  </a:lnTo>
                  <a:lnTo>
                    <a:pt x="308" y="268"/>
                  </a:lnTo>
                  <a:lnTo>
                    <a:pt x="310" y="265"/>
                  </a:lnTo>
                  <a:lnTo>
                    <a:pt x="310" y="265"/>
                  </a:lnTo>
                  <a:lnTo>
                    <a:pt x="310" y="275"/>
                  </a:lnTo>
                  <a:lnTo>
                    <a:pt x="310" y="279"/>
                  </a:lnTo>
                  <a:lnTo>
                    <a:pt x="315" y="289"/>
                  </a:lnTo>
                  <a:lnTo>
                    <a:pt x="317" y="291"/>
                  </a:lnTo>
                  <a:lnTo>
                    <a:pt x="322" y="287"/>
                  </a:lnTo>
                  <a:lnTo>
                    <a:pt x="324" y="282"/>
                  </a:lnTo>
                  <a:lnTo>
                    <a:pt x="327" y="272"/>
                  </a:lnTo>
                  <a:lnTo>
                    <a:pt x="331" y="268"/>
                  </a:lnTo>
                  <a:lnTo>
                    <a:pt x="336" y="270"/>
                  </a:lnTo>
                  <a:lnTo>
                    <a:pt x="338" y="268"/>
                  </a:lnTo>
                  <a:lnTo>
                    <a:pt x="341" y="265"/>
                  </a:lnTo>
                  <a:lnTo>
                    <a:pt x="346" y="263"/>
                  </a:lnTo>
                  <a:lnTo>
                    <a:pt x="348" y="265"/>
                  </a:lnTo>
                  <a:lnTo>
                    <a:pt x="348" y="272"/>
                  </a:lnTo>
                  <a:lnTo>
                    <a:pt x="348" y="275"/>
                  </a:lnTo>
                  <a:lnTo>
                    <a:pt x="346" y="275"/>
                  </a:lnTo>
                  <a:lnTo>
                    <a:pt x="341" y="279"/>
                  </a:lnTo>
                  <a:lnTo>
                    <a:pt x="338" y="287"/>
                  </a:lnTo>
                  <a:lnTo>
                    <a:pt x="341" y="294"/>
                  </a:lnTo>
                  <a:lnTo>
                    <a:pt x="346" y="296"/>
                  </a:lnTo>
                  <a:lnTo>
                    <a:pt x="348" y="296"/>
                  </a:lnTo>
                  <a:lnTo>
                    <a:pt x="346" y="294"/>
                  </a:lnTo>
                  <a:lnTo>
                    <a:pt x="348" y="289"/>
                  </a:lnTo>
                  <a:lnTo>
                    <a:pt x="353" y="282"/>
                  </a:lnTo>
                  <a:lnTo>
                    <a:pt x="353" y="279"/>
                  </a:lnTo>
                  <a:lnTo>
                    <a:pt x="362" y="270"/>
                  </a:lnTo>
                  <a:lnTo>
                    <a:pt x="367" y="265"/>
                  </a:lnTo>
                  <a:lnTo>
                    <a:pt x="367" y="260"/>
                  </a:lnTo>
                  <a:lnTo>
                    <a:pt x="372" y="251"/>
                  </a:lnTo>
                  <a:lnTo>
                    <a:pt x="376" y="249"/>
                  </a:lnTo>
                  <a:lnTo>
                    <a:pt x="383" y="246"/>
                  </a:lnTo>
                  <a:lnTo>
                    <a:pt x="391" y="244"/>
                  </a:lnTo>
                  <a:lnTo>
                    <a:pt x="398" y="246"/>
                  </a:lnTo>
                  <a:close/>
                  <a:moveTo>
                    <a:pt x="532" y="239"/>
                  </a:moveTo>
                  <a:lnTo>
                    <a:pt x="523" y="239"/>
                  </a:lnTo>
                  <a:lnTo>
                    <a:pt x="523" y="242"/>
                  </a:lnTo>
                  <a:lnTo>
                    <a:pt x="530" y="246"/>
                  </a:lnTo>
                  <a:lnTo>
                    <a:pt x="535" y="249"/>
                  </a:lnTo>
                  <a:lnTo>
                    <a:pt x="537" y="246"/>
                  </a:lnTo>
                  <a:lnTo>
                    <a:pt x="540" y="246"/>
                  </a:lnTo>
                  <a:lnTo>
                    <a:pt x="540" y="242"/>
                  </a:lnTo>
                  <a:lnTo>
                    <a:pt x="537" y="239"/>
                  </a:lnTo>
                  <a:lnTo>
                    <a:pt x="535" y="237"/>
                  </a:lnTo>
                  <a:lnTo>
                    <a:pt x="532" y="239"/>
                  </a:lnTo>
                  <a:close/>
                  <a:moveTo>
                    <a:pt x="407" y="346"/>
                  </a:moveTo>
                  <a:lnTo>
                    <a:pt x="407" y="348"/>
                  </a:lnTo>
                  <a:lnTo>
                    <a:pt x="409" y="353"/>
                  </a:lnTo>
                  <a:lnTo>
                    <a:pt x="412" y="355"/>
                  </a:lnTo>
                  <a:lnTo>
                    <a:pt x="414" y="353"/>
                  </a:lnTo>
                  <a:lnTo>
                    <a:pt x="414" y="353"/>
                  </a:lnTo>
                  <a:lnTo>
                    <a:pt x="414" y="348"/>
                  </a:lnTo>
                  <a:lnTo>
                    <a:pt x="412" y="346"/>
                  </a:lnTo>
                  <a:lnTo>
                    <a:pt x="407" y="346"/>
                  </a:lnTo>
                  <a:close/>
                  <a:moveTo>
                    <a:pt x="783" y="552"/>
                  </a:moveTo>
                  <a:lnTo>
                    <a:pt x="783" y="552"/>
                  </a:lnTo>
                  <a:lnTo>
                    <a:pt x="783" y="552"/>
                  </a:lnTo>
                  <a:lnTo>
                    <a:pt x="781" y="549"/>
                  </a:lnTo>
                  <a:lnTo>
                    <a:pt x="778" y="545"/>
                  </a:lnTo>
                  <a:lnTo>
                    <a:pt x="767" y="521"/>
                  </a:lnTo>
                  <a:lnTo>
                    <a:pt x="750" y="476"/>
                  </a:lnTo>
                  <a:lnTo>
                    <a:pt x="738" y="450"/>
                  </a:lnTo>
                  <a:lnTo>
                    <a:pt x="731" y="440"/>
                  </a:lnTo>
                  <a:lnTo>
                    <a:pt x="724" y="433"/>
                  </a:lnTo>
                  <a:lnTo>
                    <a:pt x="715" y="431"/>
                  </a:lnTo>
                  <a:lnTo>
                    <a:pt x="707" y="429"/>
                  </a:lnTo>
                  <a:lnTo>
                    <a:pt x="705" y="431"/>
                  </a:lnTo>
                  <a:lnTo>
                    <a:pt x="698" y="438"/>
                  </a:lnTo>
                  <a:lnTo>
                    <a:pt x="686" y="443"/>
                  </a:lnTo>
                  <a:lnTo>
                    <a:pt x="681" y="448"/>
                  </a:lnTo>
                  <a:lnTo>
                    <a:pt x="679" y="452"/>
                  </a:lnTo>
                  <a:lnTo>
                    <a:pt x="677" y="455"/>
                  </a:lnTo>
                  <a:lnTo>
                    <a:pt x="672" y="455"/>
                  </a:lnTo>
                  <a:lnTo>
                    <a:pt x="672" y="457"/>
                  </a:lnTo>
                  <a:lnTo>
                    <a:pt x="677" y="457"/>
                  </a:lnTo>
                  <a:lnTo>
                    <a:pt x="677" y="462"/>
                  </a:lnTo>
                  <a:lnTo>
                    <a:pt x="672" y="478"/>
                  </a:lnTo>
                  <a:lnTo>
                    <a:pt x="670" y="481"/>
                  </a:lnTo>
                  <a:lnTo>
                    <a:pt x="665" y="483"/>
                  </a:lnTo>
                  <a:lnTo>
                    <a:pt x="663" y="488"/>
                  </a:lnTo>
                  <a:lnTo>
                    <a:pt x="658" y="497"/>
                  </a:lnTo>
                  <a:lnTo>
                    <a:pt x="655" y="500"/>
                  </a:lnTo>
                  <a:lnTo>
                    <a:pt x="648" y="500"/>
                  </a:lnTo>
                  <a:lnTo>
                    <a:pt x="639" y="497"/>
                  </a:lnTo>
                  <a:lnTo>
                    <a:pt x="632" y="492"/>
                  </a:lnTo>
                  <a:lnTo>
                    <a:pt x="627" y="490"/>
                  </a:lnTo>
                  <a:lnTo>
                    <a:pt x="627" y="483"/>
                  </a:lnTo>
                  <a:lnTo>
                    <a:pt x="627" y="476"/>
                  </a:lnTo>
                  <a:lnTo>
                    <a:pt x="627" y="471"/>
                  </a:lnTo>
                  <a:lnTo>
                    <a:pt x="627" y="459"/>
                  </a:lnTo>
                  <a:lnTo>
                    <a:pt x="632" y="455"/>
                  </a:lnTo>
                  <a:lnTo>
                    <a:pt x="639" y="452"/>
                  </a:lnTo>
                  <a:lnTo>
                    <a:pt x="644" y="450"/>
                  </a:lnTo>
                  <a:lnTo>
                    <a:pt x="644" y="448"/>
                  </a:lnTo>
                  <a:lnTo>
                    <a:pt x="646" y="445"/>
                  </a:lnTo>
                  <a:lnTo>
                    <a:pt x="648" y="443"/>
                  </a:lnTo>
                  <a:lnTo>
                    <a:pt x="651" y="436"/>
                  </a:lnTo>
                  <a:lnTo>
                    <a:pt x="651" y="421"/>
                  </a:lnTo>
                  <a:lnTo>
                    <a:pt x="653" y="414"/>
                  </a:lnTo>
                  <a:lnTo>
                    <a:pt x="655" y="412"/>
                  </a:lnTo>
                  <a:lnTo>
                    <a:pt x="658" y="412"/>
                  </a:lnTo>
                  <a:lnTo>
                    <a:pt x="658" y="414"/>
                  </a:lnTo>
                  <a:lnTo>
                    <a:pt x="665" y="405"/>
                  </a:lnTo>
                  <a:lnTo>
                    <a:pt x="665" y="398"/>
                  </a:lnTo>
                  <a:lnTo>
                    <a:pt x="665" y="393"/>
                  </a:lnTo>
                  <a:lnTo>
                    <a:pt x="663" y="374"/>
                  </a:lnTo>
                  <a:lnTo>
                    <a:pt x="660" y="365"/>
                  </a:lnTo>
                  <a:lnTo>
                    <a:pt x="660" y="360"/>
                  </a:lnTo>
                  <a:lnTo>
                    <a:pt x="658" y="346"/>
                  </a:lnTo>
                  <a:lnTo>
                    <a:pt x="653" y="336"/>
                  </a:lnTo>
                  <a:lnTo>
                    <a:pt x="641" y="327"/>
                  </a:lnTo>
                  <a:lnTo>
                    <a:pt x="639" y="322"/>
                  </a:lnTo>
                  <a:lnTo>
                    <a:pt x="639" y="320"/>
                  </a:lnTo>
                  <a:lnTo>
                    <a:pt x="639" y="315"/>
                  </a:lnTo>
                  <a:lnTo>
                    <a:pt x="644" y="313"/>
                  </a:lnTo>
                  <a:lnTo>
                    <a:pt x="653" y="315"/>
                  </a:lnTo>
                  <a:lnTo>
                    <a:pt x="653" y="313"/>
                  </a:lnTo>
                  <a:lnTo>
                    <a:pt x="651" y="313"/>
                  </a:lnTo>
                  <a:lnTo>
                    <a:pt x="648" y="308"/>
                  </a:lnTo>
                  <a:lnTo>
                    <a:pt x="646" y="303"/>
                  </a:lnTo>
                  <a:lnTo>
                    <a:pt x="646" y="298"/>
                  </a:lnTo>
                  <a:lnTo>
                    <a:pt x="644" y="298"/>
                  </a:lnTo>
                  <a:lnTo>
                    <a:pt x="639" y="294"/>
                  </a:lnTo>
                  <a:lnTo>
                    <a:pt x="637" y="291"/>
                  </a:lnTo>
                  <a:lnTo>
                    <a:pt x="637" y="287"/>
                  </a:lnTo>
                  <a:lnTo>
                    <a:pt x="634" y="284"/>
                  </a:lnTo>
                  <a:lnTo>
                    <a:pt x="627" y="279"/>
                  </a:lnTo>
                  <a:lnTo>
                    <a:pt x="618" y="277"/>
                  </a:lnTo>
                  <a:lnTo>
                    <a:pt x="592" y="272"/>
                  </a:lnTo>
                  <a:lnTo>
                    <a:pt x="587" y="270"/>
                  </a:lnTo>
                  <a:lnTo>
                    <a:pt x="580" y="268"/>
                  </a:lnTo>
                  <a:lnTo>
                    <a:pt x="573" y="270"/>
                  </a:lnTo>
                  <a:lnTo>
                    <a:pt x="566" y="268"/>
                  </a:lnTo>
                  <a:lnTo>
                    <a:pt x="563" y="263"/>
                  </a:lnTo>
                  <a:lnTo>
                    <a:pt x="558" y="258"/>
                  </a:lnTo>
                  <a:lnTo>
                    <a:pt x="554" y="256"/>
                  </a:lnTo>
                  <a:lnTo>
                    <a:pt x="547" y="253"/>
                  </a:lnTo>
                  <a:lnTo>
                    <a:pt x="535" y="256"/>
                  </a:lnTo>
                  <a:lnTo>
                    <a:pt x="525" y="253"/>
                  </a:lnTo>
                  <a:lnTo>
                    <a:pt x="511" y="246"/>
                  </a:lnTo>
                  <a:lnTo>
                    <a:pt x="504" y="246"/>
                  </a:lnTo>
                  <a:lnTo>
                    <a:pt x="502" y="249"/>
                  </a:lnTo>
                  <a:lnTo>
                    <a:pt x="497" y="251"/>
                  </a:lnTo>
                  <a:lnTo>
                    <a:pt x="490" y="251"/>
                  </a:lnTo>
                  <a:lnTo>
                    <a:pt x="488" y="253"/>
                  </a:lnTo>
                  <a:lnTo>
                    <a:pt x="490" y="256"/>
                  </a:lnTo>
                  <a:lnTo>
                    <a:pt x="488" y="260"/>
                  </a:lnTo>
                  <a:lnTo>
                    <a:pt x="483" y="268"/>
                  </a:lnTo>
                  <a:lnTo>
                    <a:pt x="480" y="275"/>
                  </a:lnTo>
                  <a:lnTo>
                    <a:pt x="480" y="282"/>
                  </a:lnTo>
                  <a:lnTo>
                    <a:pt x="483" y="287"/>
                  </a:lnTo>
                  <a:lnTo>
                    <a:pt x="488" y="291"/>
                  </a:lnTo>
                  <a:lnTo>
                    <a:pt x="492" y="294"/>
                  </a:lnTo>
                  <a:lnTo>
                    <a:pt x="497" y="294"/>
                  </a:lnTo>
                  <a:lnTo>
                    <a:pt x="499" y="296"/>
                  </a:lnTo>
                  <a:lnTo>
                    <a:pt x="497" y="298"/>
                  </a:lnTo>
                  <a:lnTo>
                    <a:pt x="492" y="301"/>
                  </a:lnTo>
                  <a:lnTo>
                    <a:pt x="483" y="303"/>
                  </a:lnTo>
                  <a:lnTo>
                    <a:pt x="476" y="308"/>
                  </a:lnTo>
                  <a:lnTo>
                    <a:pt x="469" y="315"/>
                  </a:lnTo>
                  <a:lnTo>
                    <a:pt x="464" y="320"/>
                  </a:lnTo>
                  <a:lnTo>
                    <a:pt x="464" y="324"/>
                  </a:lnTo>
                  <a:lnTo>
                    <a:pt x="464" y="332"/>
                  </a:lnTo>
                  <a:lnTo>
                    <a:pt x="469" y="346"/>
                  </a:lnTo>
                  <a:lnTo>
                    <a:pt x="469" y="350"/>
                  </a:lnTo>
                  <a:lnTo>
                    <a:pt x="466" y="362"/>
                  </a:lnTo>
                  <a:lnTo>
                    <a:pt x="464" y="376"/>
                  </a:lnTo>
                  <a:lnTo>
                    <a:pt x="459" y="386"/>
                  </a:lnTo>
                  <a:lnTo>
                    <a:pt x="459" y="386"/>
                  </a:lnTo>
                  <a:lnTo>
                    <a:pt x="459" y="381"/>
                  </a:lnTo>
                  <a:lnTo>
                    <a:pt x="461" y="367"/>
                  </a:lnTo>
                  <a:lnTo>
                    <a:pt x="461" y="360"/>
                  </a:lnTo>
                  <a:lnTo>
                    <a:pt x="459" y="358"/>
                  </a:lnTo>
                  <a:lnTo>
                    <a:pt x="459" y="358"/>
                  </a:lnTo>
                  <a:lnTo>
                    <a:pt x="457" y="360"/>
                  </a:lnTo>
                  <a:lnTo>
                    <a:pt x="457" y="367"/>
                  </a:lnTo>
                  <a:lnTo>
                    <a:pt x="457" y="369"/>
                  </a:lnTo>
                  <a:lnTo>
                    <a:pt x="457" y="369"/>
                  </a:lnTo>
                  <a:lnTo>
                    <a:pt x="457" y="374"/>
                  </a:lnTo>
                  <a:lnTo>
                    <a:pt x="454" y="381"/>
                  </a:lnTo>
                  <a:lnTo>
                    <a:pt x="452" y="384"/>
                  </a:lnTo>
                  <a:lnTo>
                    <a:pt x="450" y="381"/>
                  </a:lnTo>
                  <a:lnTo>
                    <a:pt x="450" y="374"/>
                  </a:lnTo>
                  <a:lnTo>
                    <a:pt x="450" y="362"/>
                  </a:lnTo>
                  <a:lnTo>
                    <a:pt x="450" y="360"/>
                  </a:lnTo>
                  <a:lnTo>
                    <a:pt x="450" y="353"/>
                  </a:lnTo>
                  <a:lnTo>
                    <a:pt x="450" y="348"/>
                  </a:lnTo>
                  <a:lnTo>
                    <a:pt x="447" y="343"/>
                  </a:lnTo>
                  <a:lnTo>
                    <a:pt x="447" y="339"/>
                  </a:lnTo>
                  <a:lnTo>
                    <a:pt x="450" y="334"/>
                  </a:lnTo>
                  <a:lnTo>
                    <a:pt x="450" y="332"/>
                  </a:lnTo>
                  <a:lnTo>
                    <a:pt x="445" y="334"/>
                  </a:lnTo>
                  <a:lnTo>
                    <a:pt x="440" y="343"/>
                  </a:lnTo>
                  <a:lnTo>
                    <a:pt x="433" y="360"/>
                  </a:lnTo>
                  <a:lnTo>
                    <a:pt x="428" y="367"/>
                  </a:lnTo>
                  <a:lnTo>
                    <a:pt x="424" y="367"/>
                  </a:lnTo>
                  <a:lnTo>
                    <a:pt x="419" y="369"/>
                  </a:lnTo>
                  <a:lnTo>
                    <a:pt x="419" y="374"/>
                  </a:lnTo>
                  <a:lnTo>
                    <a:pt x="414" y="376"/>
                  </a:lnTo>
                  <a:lnTo>
                    <a:pt x="412" y="376"/>
                  </a:lnTo>
                  <a:lnTo>
                    <a:pt x="412" y="381"/>
                  </a:lnTo>
                  <a:lnTo>
                    <a:pt x="412" y="393"/>
                  </a:lnTo>
                  <a:lnTo>
                    <a:pt x="409" y="398"/>
                  </a:lnTo>
                  <a:lnTo>
                    <a:pt x="400" y="405"/>
                  </a:lnTo>
                  <a:lnTo>
                    <a:pt x="398" y="407"/>
                  </a:lnTo>
                  <a:lnTo>
                    <a:pt x="400" y="412"/>
                  </a:lnTo>
                  <a:lnTo>
                    <a:pt x="402" y="417"/>
                  </a:lnTo>
                  <a:lnTo>
                    <a:pt x="402" y="426"/>
                  </a:lnTo>
                  <a:lnTo>
                    <a:pt x="405" y="440"/>
                  </a:lnTo>
                  <a:lnTo>
                    <a:pt x="402" y="455"/>
                  </a:lnTo>
                  <a:lnTo>
                    <a:pt x="400" y="466"/>
                  </a:lnTo>
                  <a:lnTo>
                    <a:pt x="395" y="476"/>
                  </a:lnTo>
                  <a:lnTo>
                    <a:pt x="388" y="490"/>
                  </a:lnTo>
                  <a:lnTo>
                    <a:pt x="388" y="492"/>
                  </a:lnTo>
                  <a:lnTo>
                    <a:pt x="395" y="502"/>
                  </a:lnTo>
                  <a:lnTo>
                    <a:pt x="398" y="507"/>
                  </a:lnTo>
                  <a:lnTo>
                    <a:pt x="402" y="521"/>
                  </a:lnTo>
                  <a:lnTo>
                    <a:pt x="402" y="523"/>
                  </a:lnTo>
                  <a:lnTo>
                    <a:pt x="395" y="542"/>
                  </a:lnTo>
                  <a:lnTo>
                    <a:pt x="395" y="545"/>
                  </a:lnTo>
                  <a:lnTo>
                    <a:pt x="409" y="573"/>
                  </a:lnTo>
                  <a:lnTo>
                    <a:pt x="421" y="592"/>
                  </a:lnTo>
                  <a:lnTo>
                    <a:pt x="424" y="594"/>
                  </a:lnTo>
                  <a:lnTo>
                    <a:pt x="428" y="601"/>
                  </a:lnTo>
                  <a:lnTo>
                    <a:pt x="435" y="618"/>
                  </a:lnTo>
                  <a:lnTo>
                    <a:pt x="440" y="632"/>
                  </a:lnTo>
                  <a:lnTo>
                    <a:pt x="443" y="649"/>
                  </a:lnTo>
                  <a:lnTo>
                    <a:pt x="445" y="665"/>
                  </a:lnTo>
                  <a:lnTo>
                    <a:pt x="445" y="680"/>
                  </a:lnTo>
                  <a:lnTo>
                    <a:pt x="443" y="696"/>
                  </a:lnTo>
                  <a:lnTo>
                    <a:pt x="440" y="710"/>
                  </a:lnTo>
                  <a:lnTo>
                    <a:pt x="438" y="722"/>
                  </a:lnTo>
                  <a:lnTo>
                    <a:pt x="428" y="741"/>
                  </a:lnTo>
                  <a:lnTo>
                    <a:pt x="426" y="753"/>
                  </a:lnTo>
                  <a:lnTo>
                    <a:pt x="424" y="765"/>
                  </a:lnTo>
                  <a:lnTo>
                    <a:pt x="419" y="772"/>
                  </a:lnTo>
                  <a:lnTo>
                    <a:pt x="409" y="781"/>
                  </a:lnTo>
                  <a:lnTo>
                    <a:pt x="405" y="786"/>
                  </a:lnTo>
                  <a:lnTo>
                    <a:pt x="426" y="784"/>
                  </a:lnTo>
                  <a:lnTo>
                    <a:pt x="454" y="779"/>
                  </a:lnTo>
                  <a:lnTo>
                    <a:pt x="483" y="774"/>
                  </a:lnTo>
                  <a:lnTo>
                    <a:pt x="511" y="769"/>
                  </a:lnTo>
                  <a:lnTo>
                    <a:pt x="540" y="762"/>
                  </a:lnTo>
                  <a:lnTo>
                    <a:pt x="568" y="758"/>
                  </a:lnTo>
                  <a:lnTo>
                    <a:pt x="596" y="753"/>
                  </a:lnTo>
                  <a:lnTo>
                    <a:pt x="599" y="760"/>
                  </a:lnTo>
                  <a:lnTo>
                    <a:pt x="629" y="753"/>
                  </a:lnTo>
                  <a:lnTo>
                    <a:pt x="660" y="746"/>
                  </a:lnTo>
                  <a:lnTo>
                    <a:pt x="691" y="739"/>
                  </a:lnTo>
                  <a:lnTo>
                    <a:pt x="722" y="732"/>
                  </a:lnTo>
                  <a:lnTo>
                    <a:pt x="722" y="729"/>
                  </a:lnTo>
                  <a:lnTo>
                    <a:pt x="722" y="727"/>
                  </a:lnTo>
                  <a:lnTo>
                    <a:pt x="726" y="713"/>
                  </a:lnTo>
                  <a:lnTo>
                    <a:pt x="729" y="706"/>
                  </a:lnTo>
                  <a:lnTo>
                    <a:pt x="731" y="703"/>
                  </a:lnTo>
                  <a:lnTo>
                    <a:pt x="733" y="703"/>
                  </a:lnTo>
                  <a:lnTo>
                    <a:pt x="733" y="701"/>
                  </a:lnTo>
                  <a:lnTo>
                    <a:pt x="733" y="698"/>
                  </a:lnTo>
                  <a:lnTo>
                    <a:pt x="733" y="696"/>
                  </a:lnTo>
                  <a:lnTo>
                    <a:pt x="738" y="689"/>
                  </a:lnTo>
                  <a:lnTo>
                    <a:pt x="738" y="687"/>
                  </a:lnTo>
                  <a:lnTo>
                    <a:pt x="738" y="682"/>
                  </a:lnTo>
                  <a:lnTo>
                    <a:pt x="736" y="675"/>
                  </a:lnTo>
                  <a:lnTo>
                    <a:pt x="738" y="663"/>
                  </a:lnTo>
                  <a:lnTo>
                    <a:pt x="741" y="656"/>
                  </a:lnTo>
                  <a:lnTo>
                    <a:pt x="743" y="651"/>
                  </a:lnTo>
                  <a:lnTo>
                    <a:pt x="745" y="646"/>
                  </a:lnTo>
                  <a:lnTo>
                    <a:pt x="755" y="642"/>
                  </a:lnTo>
                  <a:lnTo>
                    <a:pt x="755" y="639"/>
                  </a:lnTo>
                  <a:lnTo>
                    <a:pt x="757" y="632"/>
                  </a:lnTo>
                  <a:lnTo>
                    <a:pt x="755" y="623"/>
                  </a:lnTo>
                  <a:lnTo>
                    <a:pt x="757" y="616"/>
                  </a:lnTo>
                  <a:lnTo>
                    <a:pt x="760" y="611"/>
                  </a:lnTo>
                  <a:lnTo>
                    <a:pt x="762" y="608"/>
                  </a:lnTo>
                  <a:lnTo>
                    <a:pt x="757" y="606"/>
                  </a:lnTo>
                  <a:lnTo>
                    <a:pt x="760" y="601"/>
                  </a:lnTo>
                  <a:lnTo>
                    <a:pt x="764" y="599"/>
                  </a:lnTo>
                  <a:lnTo>
                    <a:pt x="767" y="597"/>
                  </a:lnTo>
                  <a:lnTo>
                    <a:pt x="771" y="597"/>
                  </a:lnTo>
                  <a:lnTo>
                    <a:pt x="774" y="599"/>
                  </a:lnTo>
                  <a:lnTo>
                    <a:pt x="776" y="608"/>
                  </a:lnTo>
                  <a:lnTo>
                    <a:pt x="776" y="611"/>
                  </a:lnTo>
                  <a:lnTo>
                    <a:pt x="776" y="613"/>
                  </a:lnTo>
                  <a:lnTo>
                    <a:pt x="783" y="601"/>
                  </a:lnTo>
                  <a:lnTo>
                    <a:pt x="786" y="587"/>
                  </a:lnTo>
                  <a:lnTo>
                    <a:pt x="783" y="552"/>
                  </a:lnTo>
                  <a:close/>
                  <a:moveTo>
                    <a:pt x="438" y="260"/>
                  </a:moveTo>
                  <a:lnTo>
                    <a:pt x="435" y="265"/>
                  </a:lnTo>
                  <a:lnTo>
                    <a:pt x="435" y="277"/>
                  </a:lnTo>
                  <a:lnTo>
                    <a:pt x="435" y="282"/>
                  </a:lnTo>
                  <a:lnTo>
                    <a:pt x="438" y="284"/>
                  </a:lnTo>
                  <a:lnTo>
                    <a:pt x="440" y="282"/>
                  </a:lnTo>
                  <a:lnTo>
                    <a:pt x="445" y="279"/>
                  </a:lnTo>
                  <a:lnTo>
                    <a:pt x="445" y="275"/>
                  </a:lnTo>
                  <a:lnTo>
                    <a:pt x="443" y="263"/>
                  </a:lnTo>
                  <a:lnTo>
                    <a:pt x="443" y="260"/>
                  </a:lnTo>
                  <a:lnTo>
                    <a:pt x="438" y="260"/>
                  </a:lnTo>
                  <a:close/>
                </a:path>
              </a:pathLst>
            </a:custGeom>
            <a:solidFill>
              <a:schemeClr val="bg2">
                <a:lumMod val="9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601" name="Freeform 41">
              <a:extLst>
                <a:ext uri="{FF2B5EF4-FFF2-40B4-BE49-F238E27FC236}">
                  <a16:creationId xmlns:a16="http://schemas.microsoft.com/office/drawing/2014/main" id="{A745DCF0-4FD5-B3E8-5DB2-0794B45D2D57}"/>
                </a:ext>
              </a:extLst>
            </p:cNvPr>
            <p:cNvSpPr>
              <a:spLocks/>
            </p:cNvSpPr>
            <p:nvPr/>
          </p:nvSpPr>
          <p:spPr bwMode="auto">
            <a:xfrm>
              <a:off x="4497388" y="1273175"/>
              <a:ext cx="1036637" cy="1195388"/>
            </a:xfrm>
            <a:custGeom>
              <a:avLst/>
              <a:gdLst/>
              <a:ahLst/>
              <a:cxnLst>
                <a:cxn ang="0">
                  <a:pos x="544" y="649"/>
                </a:cxn>
                <a:cxn ang="0">
                  <a:pos x="504" y="623"/>
                </a:cxn>
                <a:cxn ang="0">
                  <a:pos x="473" y="604"/>
                </a:cxn>
                <a:cxn ang="0">
                  <a:pos x="452" y="590"/>
                </a:cxn>
                <a:cxn ang="0">
                  <a:pos x="421" y="576"/>
                </a:cxn>
                <a:cxn ang="0">
                  <a:pos x="418" y="561"/>
                </a:cxn>
                <a:cxn ang="0">
                  <a:pos x="416" y="531"/>
                </a:cxn>
                <a:cxn ang="0">
                  <a:pos x="416" y="505"/>
                </a:cxn>
                <a:cxn ang="0">
                  <a:pos x="418" y="476"/>
                </a:cxn>
                <a:cxn ang="0">
                  <a:pos x="399" y="457"/>
                </a:cxn>
                <a:cxn ang="0">
                  <a:pos x="411" y="429"/>
                </a:cxn>
                <a:cxn ang="0">
                  <a:pos x="442" y="405"/>
                </a:cxn>
                <a:cxn ang="0">
                  <a:pos x="447" y="379"/>
                </a:cxn>
                <a:cxn ang="0">
                  <a:pos x="447" y="322"/>
                </a:cxn>
                <a:cxn ang="0">
                  <a:pos x="456" y="311"/>
                </a:cxn>
                <a:cxn ang="0">
                  <a:pos x="492" y="270"/>
                </a:cxn>
                <a:cxn ang="0">
                  <a:pos x="553" y="195"/>
                </a:cxn>
                <a:cxn ang="0">
                  <a:pos x="619" y="154"/>
                </a:cxn>
                <a:cxn ang="0">
                  <a:pos x="645" y="133"/>
                </a:cxn>
                <a:cxn ang="0">
                  <a:pos x="653" y="128"/>
                </a:cxn>
                <a:cxn ang="0">
                  <a:pos x="617" y="133"/>
                </a:cxn>
                <a:cxn ang="0">
                  <a:pos x="589" y="126"/>
                </a:cxn>
                <a:cxn ang="0">
                  <a:pos x="549" y="126"/>
                </a:cxn>
                <a:cxn ang="0">
                  <a:pos x="527" y="119"/>
                </a:cxn>
                <a:cxn ang="0">
                  <a:pos x="489" y="142"/>
                </a:cxn>
                <a:cxn ang="0">
                  <a:pos x="444" y="114"/>
                </a:cxn>
                <a:cxn ang="0">
                  <a:pos x="416" y="121"/>
                </a:cxn>
                <a:cxn ang="0">
                  <a:pos x="402" y="102"/>
                </a:cxn>
                <a:cxn ang="0">
                  <a:pos x="371" y="88"/>
                </a:cxn>
                <a:cxn ang="0">
                  <a:pos x="343" y="83"/>
                </a:cxn>
                <a:cxn ang="0">
                  <a:pos x="319" y="93"/>
                </a:cxn>
                <a:cxn ang="0">
                  <a:pos x="291" y="97"/>
                </a:cxn>
                <a:cxn ang="0">
                  <a:pos x="236" y="81"/>
                </a:cxn>
                <a:cxn ang="0">
                  <a:pos x="213" y="69"/>
                </a:cxn>
                <a:cxn ang="0">
                  <a:pos x="203" y="45"/>
                </a:cxn>
                <a:cxn ang="0">
                  <a:pos x="196" y="7"/>
                </a:cxn>
                <a:cxn ang="0">
                  <a:pos x="170" y="0"/>
                </a:cxn>
                <a:cxn ang="0">
                  <a:pos x="154" y="50"/>
                </a:cxn>
                <a:cxn ang="0">
                  <a:pos x="47" y="55"/>
                </a:cxn>
                <a:cxn ang="0">
                  <a:pos x="9" y="95"/>
                </a:cxn>
                <a:cxn ang="0">
                  <a:pos x="12" y="128"/>
                </a:cxn>
                <a:cxn ang="0">
                  <a:pos x="12" y="161"/>
                </a:cxn>
                <a:cxn ang="0">
                  <a:pos x="23" y="197"/>
                </a:cxn>
                <a:cxn ang="0">
                  <a:pos x="38" y="235"/>
                </a:cxn>
                <a:cxn ang="0">
                  <a:pos x="45" y="306"/>
                </a:cxn>
                <a:cxn ang="0">
                  <a:pos x="47" y="329"/>
                </a:cxn>
                <a:cxn ang="0">
                  <a:pos x="52" y="360"/>
                </a:cxn>
                <a:cxn ang="0">
                  <a:pos x="68" y="400"/>
                </a:cxn>
                <a:cxn ang="0">
                  <a:pos x="71" y="434"/>
                </a:cxn>
                <a:cxn ang="0">
                  <a:pos x="68" y="462"/>
                </a:cxn>
                <a:cxn ang="0">
                  <a:pos x="49" y="483"/>
                </a:cxn>
                <a:cxn ang="0">
                  <a:pos x="59" y="505"/>
                </a:cxn>
                <a:cxn ang="0">
                  <a:pos x="85" y="524"/>
                </a:cxn>
                <a:cxn ang="0">
                  <a:pos x="92" y="640"/>
                </a:cxn>
                <a:cxn ang="0">
                  <a:pos x="97" y="753"/>
                </a:cxn>
                <a:cxn ang="0">
                  <a:pos x="187" y="748"/>
                </a:cxn>
                <a:cxn ang="0">
                  <a:pos x="277" y="744"/>
                </a:cxn>
                <a:cxn ang="0">
                  <a:pos x="366" y="737"/>
                </a:cxn>
                <a:cxn ang="0">
                  <a:pos x="454" y="727"/>
                </a:cxn>
                <a:cxn ang="0">
                  <a:pos x="544" y="720"/>
                </a:cxn>
                <a:cxn ang="0">
                  <a:pos x="563" y="661"/>
                </a:cxn>
              </a:cxnLst>
              <a:rect l="0" t="0" r="r" b="b"/>
              <a:pathLst>
                <a:path w="653" h="753">
                  <a:moveTo>
                    <a:pt x="563" y="661"/>
                  </a:moveTo>
                  <a:lnTo>
                    <a:pt x="556" y="656"/>
                  </a:lnTo>
                  <a:lnTo>
                    <a:pt x="544" y="649"/>
                  </a:lnTo>
                  <a:lnTo>
                    <a:pt x="522" y="642"/>
                  </a:lnTo>
                  <a:lnTo>
                    <a:pt x="511" y="635"/>
                  </a:lnTo>
                  <a:lnTo>
                    <a:pt x="504" y="623"/>
                  </a:lnTo>
                  <a:lnTo>
                    <a:pt x="489" y="611"/>
                  </a:lnTo>
                  <a:lnTo>
                    <a:pt x="480" y="604"/>
                  </a:lnTo>
                  <a:lnTo>
                    <a:pt x="473" y="604"/>
                  </a:lnTo>
                  <a:lnTo>
                    <a:pt x="466" y="599"/>
                  </a:lnTo>
                  <a:lnTo>
                    <a:pt x="459" y="595"/>
                  </a:lnTo>
                  <a:lnTo>
                    <a:pt x="452" y="590"/>
                  </a:lnTo>
                  <a:lnTo>
                    <a:pt x="444" y="590"/>
                  </a:lnTo>
                  <a:lnTo>
                    <a:pt x="433" y="585"/>
                  </a:lnTo>
                  <a:lnTo>
                    <a:pt x="421" y="576"/>
                  </a:lnTo>
                  <a:lnTo>
                    <a:pt x="421" y="573"/>
                  </a:lnTo>
                  <a:lnTo>
                    <a:pt x="418" y="566"/>
                  </a:lnTo>
                  <a:lnTo>
                    <a:pt x="418" y="561"/>
                  </a:lnTo>
                  <a:lnTo>
                    <a:pt x="418" y="547"/>
                  </a:lnTo>
                  <a:lnTo>
                    <a:pt x="418" y="545"/>
                  </a:lnTo>
                  <a:lnTo>
                    <a:pt x="416" y="531"/>
                  </a:lnTo>
                  <a:lnTo>
                    <a:pt x="418" y="526"/>
                  </a:lnTo>
                  <a:lnTo>
                    <a:pt x="416" y="509"/>
                  </a:lnTo>
                  <a:lnTo>
                    <a:pt x="416" y="505"/>
                  </a:lnTo>
                  <a:lnTo>
                    <a:pt x="421" y="490"/>
                  </a:lnTo>
                  <a:lnTo>
                    <a:pt x="421" y="483"/>
                  </a:lnTo>
                  <a:lnTo>
                    <a:pt x="418" y="476"/>
                  </a:lnTo>
                  <a:lnTo>
                    <a:pt x="414" y="471"/>
                  </a:lnTo>
                  <a:lnTo>
                    <a:pt x="399" y="464"/>
                  </a:lnTo>
                  <a:lnTo>
                    <a:pt x="399" y="457"/>
                  </a:lnTo>
                  <a:lnTo>
                    <a:pt x="399" y="450"/>
                  </a:lnTo>
                  <a:lnTo>
                    <a:pt x="407" y="438"/>
                  </a:lnTo>
                  <a:lnTo>
                    <a:pt x="411" y="429"/>
                  </a:lnTo>
                  <a:lnTo>
                    <a:pt x="414" y="424"/>
                  </a:lnTo>
                  <a:lnTo>
                    <a:pt x="437" y="408"/>
                  </a:lnTo>
                  <a:lnTo>
                    <a:pt x="442" y="405"/>
                  </a:lnTo>
                  <a:lnTo>
                    <a:pt x="444" y="400"/>
                  </a:lnTo>
                  <a:lnTo>
                    <a:pt x="447" y="398"/>
                  </a:lnTo>
                  <a:lnTo>
                    <a:pt x="447" y="379"/>
                  </a:lnTo>
                  <a:lnTo>
                    <a:pt x="444" y="363"/>
                  </a:lnTo>
                  <a:lnTo>
                    <a:pt x="440" y="325"/>
                  </a:lnTo>
                  <a:lnTo>
                    <a:pt x="447" y="322"/>
                  </a:lnTo>
                  <a:lnTo>
                    <a:pt x="449" y="318"/>
                  </a:lnTo>
                  <a:lnTo>
                    <a:pt x="454" y="311"/>
                  </a:lnTo>
                  <a:lnTo>
                    <a:pt x="456" y="311"/>
                  </a:lnTo>
                  <a:lnTo>
                    <a:pt x="454" y="308"/>
                  </a:lnTo>
                  <a:lnTo>
                    <a:pt x="459" y="303"/>
                  </a:lnTo>
                  <a:lnTo>
                    <a:pt x="492" y="270"/>
                  </a:lnTo>
                  <a:lnTo>
                    <a:pt x="511" y="247"/>
                  </a:lnTo>
                  <a:lnTo>
                    <a:pt x="544" y="204"/>
                  </a:lnTo>
                  <a:lnTo>
                    <a:pt x="553" y="195"/>
                  </a:lnTo>
                  <a:lnTo>
                    <a:pt x="572" y="180"/>
                  </a:lnTo>
                  <a:lnTo>
                    <a:pt x="605" y="164"/>
                  </a:lnTo>
                  <a:lnTo>
                    <a:pt x="619" y="154"/>
                  </a:lnTo>
                  <a:lnTo>
                    <a:pt x="634" y="145"/>
                  </a:lnTo>
                  <a:lnTo>
                    <a:pt x="641" y="138"/>
                  </a:lnTo>
                  <a:lnTo>
                    <a:pt x="645" y="133"/>
                  </a:lnTo>
                  <a:lnTo>
                    <a:pt x="648" y="131"/>
                  </a:lnTo>
                  <a:lnTo>
                    <a:pt x="650" y="131"/>
                  </a:lnTo>
                  <a:lnTo>
                    <a:pt x="653" y="128"/>
                  </a:lnTo>
                  <a:lnTo>
                    <a:pt x="636" y="131"/>
                  </a:lnTo>
                  <a:lnTo>
                    <a:pt x="627" y="133"/>
                  </a:lnTo>
                  <a:lnTo>
                    <a:pt x="617" y="133"/>
                  </a:lnTo>
                  <a:lnTo>
                    <a:pt x="612" y="123"/>
                  </a:lnTo>
                  <a:lnTo>
                    <a:pt x="608" y="119"/>
                  </a:lnTo>
                  <a:lnTo>
                    <a:pt x="589" y="126"/>
                  </a:lnTo>
                  <a:lnTo>
                    <a:pt x="565" y="126"/>
                  </a:lnTo>
                  <a:lnTo>
                    <a:pt x="553" y="128"/>
                  </a:lnTo>
                  <a:lnTo>
                    <a:pt x="549" y="126"/>
                  </a:lnTo>
                  <a:lnTo>
                    <a:pt x="544" y="116"/>
                  </a:lnTo>
                  <a:lnTo>
                    <a:pt x="537" y="116"/>
                  </a:lnTo>
                  <a:lnTo>
                    <a:pt x="527" y="119"/>
                  </a:lnTo>
                  <a:lnTo>
                    <a:pt x="513" y="133"/>
                  </a:lnTo>
                  <a:lnTo>
                    <a:pt x="499" y="140"/>
                  </a:lnTo>
                  <a:lnTo>
                    <a:pt x="489" y="142"/>
                  </a:lnTo>
                  <a:lnTo>
                    <a:pt x="478" y="138"/>
                  </a:lnTo>
                  <a:lnTo>
                    <a:pt x="459" y="126"/>
                  </a:lnTo>
                  <a:lnTo>
                    <a:pt x="444" y="114"/>
                  </a:lnTo>
                  <a:lnTo>
                    <a:pt x="430" y="112"/>
                  </a:lnTo>
                  <a:lnTo>
                    <a:pt x="418" y="114"/>
                  </a:lnTo>
                  <a:lnTo>
                    <a:pt x="416" y="121"/>
                  </a:lnTo>
                  <a:lnTo>
                    <a:pt x="409" y="121"/>
                  </a:lnTo>
                  <a:lnTo>
                    <a:pt x="404" y="109"/>
                  </a:lnTo>
                  <a:lnTo>
                    <a:pt x="402" y="102"/>
                  </a:lnTo>
                  <a:lnTo>
                    <a:pt x="392" y="100"/>
                  </a:lnTo>
                  <a:lnTo>
                    <a:pt x="381" y="93"/>
                  </a:lnTo>
                  <a:lnTo>
                    <a:pt x="371" y="88"/>
                  </a:lnTo>
                  <a:lnTo>
                    <a:pt x="357" y="83"/>
                  </a:lnTo>
                  <a:lnTo>
                    <a:pt x="352" y="83"/>
                  </a:lnTo>
                  <a:lnTo>
                    <a:pt x="343" y="83"/>
                  </a:lnTo>
                  <a:lnTo>
                    <a:pt x="336" y="83"/>
                  </a:lnTo>
                  <a:lnTo>
                    <a:pt x="326" y="86"/>
                  </a:lnTo>
                  <a:lnTo>
                    <a:pt x="319" y="93"/>
                  </a:lnTo>
                  <a:lnTo>
                    <a:pt x="310" y="97"/>
                  </a:lnTo>
                  <a:lnTo>
                    <a:pt x="298" y="100"/>
                  </a:lnTo>
                  <a:lnTo>
                    <a:pt x="291" y="97"/>
                  </a:lnTo>
                  <a:lnTo>
                    <a:pt x="286" y="90"/>
                  </a:lnTo>
                  <a:lnTo>
                    <a:pt x="267" y="86"/>
                  </a:lnTo>
                  <a:lnTo>
                    <a:pt x="236" y="81"/>
                  </a:lnTo>
                  <a:lnTo>
                    <a:pt x="220" y="78"/>
                  </a:lnTo>
                  <a:lnTo>
                    <a:pt x="215" y="74"/>
                  </a:lnTo>
                  <a:lnTo>
                    <a:pt x="213" y="69"/>
                  </a:lnTo>
                  <a:lnTo>
                    <a:pt x="210" y="62"/>
                  </a:lnTo>
                  <a:lnTo>
                    <a:pt x="210" y="62"/>
                  </a:lnTo>
                  <a:lnTo>
                    <a:pt x="203" y="45"/>
                  </a:lnTo>
                  <a:lnTo>
                    <a:pt x="198" y="31"/>
                  </a:lnTo>
                  <a:lnTo>
                    <a:pt x="196" y="12"/>
                  </a:lnTo>
                  <a:lnTo>
                    <a:pt x="196" y="7"/>
                  </a:lnTo>
                  <a:lnTo>
                    <a:pt x="194" y="5"/>
                  </a:lnTo>
                  <a:lnTo>
                    <a:pt x="189" y="3"/>
                  </a:lnTo>
                  <a:lnTo>
                    <a:pt x="170" y="0"/>
                  </a:lnTo>
                  <a:lnTo>
                    <a:pt x="170" y="22"/>
                  </a:lnTo>
                  <a:lnTo>
                    <a:pt x="172" y="48"/>
                  </a:lnTo>
                  <a:lnTo>
                    <a:pt x="154" y="50"/>
                  </a:lnTo>
                  <a:lnTo>
                    <a:pt x="118" y="52"/>
                  </a:lnTo>
                  <a:lnTo>
                    <a:pt x="83" y="52"/>
                  </a:lnTo>
                  <a:lnTo>
                    <a:pt x="47" y="55"/>
                  </a:lnTo>
                  <a:lnTo>
                    <a:pt x="12" y="57"/>
                  </a:lnTo>
                  <a:lnTo>
                    <a:pt x="0" y="57"/>
                  </a:lnTo>
                  <a:lnTo>
                    <a:pt x="9" y="95"/>
                  </a:lnTo>
                  <a:lnTo>
                    <a:pt x="9" y="107"/>
                  </a:lnTo>
                  <a:lnTo>
                    <a:pt x="9" y="114"/>
                  </a:lnTo>
                  <a:lnTo>
                    <a:pt x="12" y="128"/>
                  </a:lnTo>
                  <a:lnTo>
                    <a:pt x="12" y="135"/>
                  </a:lnTo>
                  <a:lnTo>
                    <a:pt x="12" y="147"/>
                  </a:lnTo>
                  <a:lnTo>
                    <a:pt x="12" y="161"/>
                  </a:lnTo>
                  <a:lnTo>
                    <a:pt x="16" y="178"/>
                  </a:lnTo>
                  <a:lnTo>
                    <a:pt x="23" y="192"/>
                  </a:lnTo>
                  <a:lnTo>
                    <a:pt x="23" y="197"/>
                  </a:lnTo>
                  <a:lnTo>
                    <a:pt x="26" y="204"/>
                  </a:lnTo>
                  <a:lnTo>
                    <a:pt x="31" y="213"/>
                  </a:lnTo>
                  <a:lnTo>
                    <a:pt x="38" y="235"/>
                  </a:lnTo>
                  <a:lnTo>
                    <a:pt x="38" y="256"/>
                  </a:lnTo>
                  <a:lnTo>
                    <a:pt x="40" y="261"/>
                  </a:lnTo>
                  <a:lnTo>
                    <a:pt x="45" y="306"/>
                  </a:lnTo>
                  <a:lnTo>
                    <a:pt x="45" y="313"/>
                  </a:lnTo>
                  <a:lnTo>
                    <a:pt x="49" y="320"/>
                  </a:lnTo>
                  <a:lnTo>
                    <a:pt x="47" y="329"/>
                  </a:lnTo>
                  <a:lnTo>
                    <a:pt x="47" y="334"/>
                  </a:lnTo>
                  <a:lnTo>
                    <a:pt x="49" y="353"/>
                  </a:lnTo>
                  <a:lnTo>
                    <a:pt x="52" y="360"/>
                  </a:lnTo>
                  <a:lnTo>
                    <a:pt x="54" y="377"/>
                  </a:lnTo>
                  <a:lnTo>
                    <a:pt x="66" y="393"/>
                  </a:lnTo>
                  <a:lnTo>
                    <a:pt x="68" y="400"/>
                  </a:lnTo>
                  <a:lnTo>
                    <a:pt x="68" y="405"/>
                  </a:lnTo>
                  <a:lnTo>
                    <a:pt x="71" y="417"/>
                  </a:lnTo>
                  <a:lnTo>
                    <a:pt x="71" y="434"/>
                  </a:lnTo>
                  <a:lnTo>
                    <a:pt x="73" y="443"/>
                  </a:lnTo>
                  <a:lnTo>
                    <a:pt x="71" y="455"/>
                  </a:lnTo>
                  <a:lnTo>
                    <a:pt x="68" y="462"/>
                  </a:lnTo>
                  <a:lnTo>
                    <a:pt x="66" y="467"/>
                  </a:lnTo>
                  <a:lnTo>
                    <a:pt x="52" y="479"/>
                  </a:lnTo>
                  <a:lnTo>
                    <a:pt x="49" y="483"/>
                  </a:lnTo>
                  <a:lnTo>
                    <a:pt x="49" y="488"/>
                  </a:lnTo>
                  <a:lnTo>
                    <a:pt x="52" y="493"/>
                  </a:lnTo>
                  <a:lnTo>
                    <a:pt x="59" y="505"/>
                  </a:lnTo>
                  <a:lnTo>
                    <a:pt x="64" y="507"/>
                  </a:lnTo>
                  <a:lnTo>
                    <a:pt x="78" y="514"/>
                  </a:lnTo>
                  <a:lnTo>
                    <a:pt x="85" y="524"/>
                  </a:lnTo>
                  <a:lnTo>
                    <a:pt x="87" y="552"/>
                  </a:lnTo>
                  <a:lnTo>
                    <a:pt x="90" y="609"/>
                  </a:lnTo>
                  <a:lnTo>
                    <a:pt x="92" y="640"/>
                  </a:lnTo>
                  <a:lnTo>
                    <a:pt x="92" y="668"/>
                  </a:lnTo>
                  <a:lnTo>
                    <a:pt x="94" y="696"/>
                  </a:lnTo>
                  <a:lnTo>
                    <a:pt x="97" y="753"/>
                  </a:lnTo>
                  <a:lnTo>
                    <a:pt x="125" y="751"/>
                  </a:lnTo>
                  <a:lnTo>
                    <a:pt x="156" y="751"/>
                  </a:lnTo>
                  <a:lnTo>
                    <a:pt x="187" y="748"/>
                  </a:lnTo>
                  <a:lnTo>
                    <a:pt x="215" y="746"/>
                  </a:lnTo>
                  <a:lnTo>
                    <a:pt x="246" y="744"/>
                  </a:lnTo>
                  <a:lnTo>
                    <a:pt x="277" y="744"/>
                  </a:lnTo>
                  <a:lnTo>
                    <a:pt x="305" y="741"/>
                  </a:lnTo>
                  <a:lnTo>
                    <a:pt x="336" y="739"/>
                  </a:lnTo>
                  <a:lnTo>
                    <a:pt x="366" y="737"/>
                  </a:lnTo>
                  <a:lnTo>
                    <a:pt x="395" y="734"/>
                  </a:lnTo>
                  <a:lnTo>
                    <a:pt x="426" y="732"/>
                  </a:lnTo>
                  <a:lnTo>
                    <a:pt x="454" y="727"/>
                  </a:lnTo>
                  <a:lnTo>
                    <a:pt x="485" y="725"/>
                  </a:lnTo>
                  <a:lnTo>
                    <a:pt x="515" y="722"/>
                  </a:lnTo>
                  <a:lnTo>
                    <a:pt x="544" y="720"/>
                  </a:lnTo>
                  <a:lnTo>
                    <a:pt x="575" y="715"/>
                  </a:lnTo>
                  <a:lnTo>
                    <a:pt x="567" y="680"/>
                  </a:lnTo>
                  <a:lnTo>
                    <a:pt x="563" y="661"/>
                  </a:lnTo>
                  <a:close/>
                </a:path>
              </a:pathLst>
            </a:custGeom>
            <a:solidFill>
              <a:schemeClr val="tx2">
                <a:lumMod val="50000"/>
                <a:lumOff val="5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602" name="Freeform 42">
              <a:extLst>
                <a:ext uri="{FF2B5EF4-FFF2-40B4-BE49-F238E27FC236}">
                  <a16:creationId xmlns:a16="http://schemas.microsoft.com/office/drawing/2014/main" id="{EA4DBD8B-E09A-7D95-28F9-826E45284AE4}"/>
                </a:ext>
              </a:extLst>
            </p:cNvPr>
            <p:cNvSpPr>
              <a:spLocks noEditPoints="1"/>
            </p:cNvSpPr>
            <p:nvPr/>
          </p:nvSpPr>
          <p:spPr bwMode="auto">
            <a:xfrm>
              <a:off x="5130800" y="1679575"/>
              <a:ext cx="852488" cy="920750"/>
            </a:xfrm>
            <a:custGeom>
              <a:avLst/>
              <a:gdLst/>
              <a:ahLst/>
              <a:cxnLst>
                <a:cxn ang="0">
                  <a:pos x="171" y="43"/>
                </a:cxn>
                <a:cxn ang="0">
                  <a:pos x="185" y="28"/>
                </a:cxn>
                <a:cxn ang="0">
                  <a:pos x="190" y="17"/>
                </a:cxn>
                <a:cxn ang="0">
                  <a:pos x="185" y="21"/>
                </a:cxn>
                <a:cxn ang="0">
                  <a:pos x="194" y="0"/>
                </a:cxn>
                <a:cxn ang="0">
                  <a:pos x="173" y="21"/>
                </a:cxn>
                <a:cxn ang="0">
                  <a:pos x="168" y="19"/>
                </a:cxn>
                <a:cxn ang="0">
                  <a:pos x="504" y="507"/>
                </a:cxn>
                <a:cxn ang="0">
                  <a:pos x="490" y="483"/>
                </a:cxn>
                <a:cxn ang="0">
                  <a:pos x="488" y="466"/>
                </a:cxn>
                <a:cxn ang="0">
                  <a:pos x="490" y="426"/>
                </a:cxn>
                <a:cxn ang="0">
                  <a:pos x="495" y="386"/>
                </a:cxn>
                <a:cxn ang="0">
                  <a:pos x="492" y="348"/>
                </a:cxn>
                <a:cxn ang="0">
                  <a:pos x="497" y="303"/>
                </a:cxn>
                <a:cxn ang="0">
                  <a:pos x="507" y="253"/>
                </a:cxn>
                <a:cxn ang="0">
                  <a:pos x="485" y="246"/>
                </a:cxn>
                <a:cxn ang="0">
                  <a:pos x="469" y="275"/>
                </a:cxn>
                <a:cxn ang="0">
                  <a:pos x="450" y="287"/>
                </a:cxn>
                <a:cxn ang="0">
                  <a:pos x="459" y="242"/>
                </a:cxn>
                <a:cxn ang="0">
                  <a:pos x="476" y="213"/>
                </a:cxn>
                <a:cxn ang="0">
                  <a:pos x="466" y="185"/>
                </a:cxn>
                <a:cxn ang="0">
                  <a:pos x="452" y="185"/>
                </a:cxn>
                <a:cxn ang="0">
                  <a:pos x="450" y="166"/>
                </a:cxn>
                <a:cxn ang="0">
                  <a:pos x="445" y="140"/>
                </a:cxn>
                <a:cxn ang="0">
                  <a:pos x="412" y="116"/>
                </a:cxn>
                <a:cxn ang="0">
                  <a:pos x="351" y="114"/>
                </a:cxn>
                <a:cxn ang="0">
                  <a:pos x="313" y="99"/>
                </a:cxn>
                <a:cxn ang="0">
                  <a:pos x="258" y="92"/>
                </a:cxn>
                <a:cxn ang="0">
                  <a:pos x="223" y="69"/>
                </a:cxn>
                <a:cxn ang="0">
                  <a:pos x="206" y="62"/>
                </a:cxn>
                <a:cxn ang="0">
                  <a:pos x="176" y="52"/>
                </a:cxn>
                <a:cxn ang="0">
                  <a:pos x="161" y="64"/>
                </a:cxn>
                <a:cxn ang="0">
                  <a:pos x="166" y="38"/>
                </a:cxn>
                <a:cxn ang="0">
                  <a:pos x="159" y="19"/>
                </a:cxn>
                <a:cxn ang="0">
                  <a:pos x="131" y="31"/>
                </a:cxn>
                <a:cxn ang="0">
                  <a:pos x="67" y="62"/>
                </a:cxn>
                <a:cxn ang="0">
                  <a:pos x="50" y="62"/>
                </a:cxn>
                <a:cxn ang="0">
                  <a:pos x="48" y="142"/>
                </a:cxn>
                <a:cxn ang="0">
                  <a:pos x="12" y="173"/>
                </a:cxn>
                <a:cxn ang="0">
                  <a:pos x="15" y="215"/>
                </a:cxn>
                <a:cxn ang="0">
                  <a:pos x="17" y="253"/>
                </a:cxn>
                <a:cxn ang="0">
                  <a:pos x="19" y="305"/>
                </a:cxn>
                <a:cxn ang="0">
                  <a:pos x="45" y="334"/>
                </a:cxn>
                <a:cxn ang="0">
                  <a:pos x="81" y="348"/>
                </a:cxn>
                <a:cxn ang="0">
                  <a:pos x="145" y="393"/>
                </a:cxn>
                <a:cxn ang="0">
                  <a:pos x="178" y="469"/>
                </a:cxn>
                <a:cxn ang="0">
                  <a:pos x="190" y="497"/>
                </a:cxn>
                <a:cxn ang="0">
                  <a:pos x="213" y="556"/>
                </a:cxn>
                <a:cxn ang="0">
                  <a:pos x="287" y="575"/>
                </a:cxn>
                <a:cxn ang="0">
                  <a:pos x="495" y="549"/>
                </a:cxn>
                <a:cxn ang="0">
                  <a:pos x="523" y="182"/>
                </a:cxn>
                <a:cxn ang="0">
                  <a:pos x="507" y="206"/>
                </a:cxn>
                <a:cxn ang="0">
                  <a:pos x="500" y="237"/>
                </a:cxn>
                <a:cxn ang="0">
                  <a:pos x="518" y="232"/>
                </a:cxn>
                <a:cxn ang="0">
                  <a:pos x="521" y="213"/>
                </a:cxn>
                <a:cxn ang="0">
                  <a:pos x="523" y="201"/>
                </a:cxn>
                <a:cxn ang="0">
                  <a:pos x="523" y="189"/>
                </a:cxn>
                <a:cxn ang="0">
                  <a:pos x="537" y="168"/>
                </a:cxn>
                <a:cxn ang="0">
                  <a:pos x="528" y="173"/>
                </a:cxn>
              </a:cxnLst>
              <a:rect l="0" t="0" r="r" b="b"/>
              <a:pathLst>
                <a:path w="537" h="580">
                  <a:moveTo>
                    <a:pt x="183" y="28"/>
                  </a:moveTo>
                  <a:lnTo>
                    <a:pt x="173" y="36"/>
                  </a:lnTo>
                  <a:lnTo>
                    <a:pt x="171" y="38"/>
                  </a:lnTo>
                  <a:lnTo>
                    <a:pt x="171" y="40"/>
                  </a:lnTo>
                  <a:lnTo>
                    <a:pt x="171" y="43"/>
                  </a:lnTo>
                  <a:lnTo>
                    <a:pt x="176" y="40"/>
                  </a:lnTo>
                  <a:lnTo>
                    <a:pt x="178" y="38"/>
                  </a:lnTo>
                  <a:lnTo>
                    <a:pt x="178" y="36"/>
                  </a:lnTo>
                  <a:lnTo>
                    <a:pt x="180" y="33"/>
                  </a:lnTo>
                  <a:lnTo>
                    <a:pt x="185" y="28"/>
                  </a:lnTo>
                  <a:lnTo>
                    <a:pt x="185" y="26"/>
                  </a:lnTo>
                  <a:lnTo>
                    <a:pt x="183" y="28"/>
                  </a:lnTo>
                  <a:close/>
                  <a:moveTo>
                    <a:pt x="185" y="21"/>
                  </a:moveTo>
                  <a:lnTo>
                    <a:pt x="190" y="21"/>
                  </a:lnTo>
                  <a:lnTo>
                    <a:pt x="190" y="17"/>
                  </a:lnTo>
                  <a:lnTo>
                    <a:pt x="187" y="14"/>
                  </a:lnTo>
                  <a:lnTo>
                    <a:pt x="185" y="17"/>
                  </a:lnTo>
                  <a:lnTo>
                    <a:pt x="180" y="19"/>
                  </a:lnTo>
                  <a:lnTo>
                    <a:pt x="180" y="21"/>
                  </a:lnTo>
                  <a:lnTo>
                    <a:pt x="185" y="21"/>
                  </a:lnTo>
                  <a:close/>
                  <a:moveTo>
                    <a:pt x="197" y="5"/>
                  </a:moveTo>
                  <a:lnTo>
                    <a:pt x="199" y="2"/>
                  </a:lnTo>
                  <a:lnTo>
                    <a:pt x="199" y="0"/>
                  </a:lnTo>
                  <a:lnTo>
                    <a:pt x="197" y="0"/>
                  </a:lnTo>
                  <a:lnTo>
                    <a:pt x="194" y="0"/>
                  </a:lnTo>
                  <a:lnTo>
                    <a:pt x="194" y="2"/>
                  </a:lnTo>
                  <a:lnTo>
                    <a:pt x="194" y="7"/>
                  </a:lnTo>
                  <a:lnTo>
                    <a:pt x="194" y="7"/>
                  </a:lnTo>
                  <a:lnTo>
                    <a:pt x="197" y="5"/>
                  </a:lnTo>
                  <a:close/>
                  <a:moveTo>
                    <a:pt x="173" y="21"/>
                  </a:moveTo>
                  <a:lnTo>
                    <a:pt x="176" y="21"/>
                  </a:lnTo>
                  <a:lnTo>
                    <a:pt x="173" y="19"/>
                  </a:lnTo>
                  <a:lnTo>
                    <a:pt x="171" y="17"/>
                  </a:lnTo>
                  <a:lnTo>
                    <a:pt x="171" y="17"/>
                  </a:lnTo>
                  <a:lnTo>
                    <a:pt x="168" y="19"/>
                  </a:lnTo>
                  <a:lnTo>
                    <a:pt x="171" y="21"/>
                  </a:lnTo>
                  <a:lnTo>
                    <a:pt x="173" y="21"/>
                  </a:lnTo>
                  <a:close/>
                  <a:moveTo>
                    <a:pt x="504" y="523"/>
                  </a:moveTo>
                  <a:lnTo>
                    <a:pt x="507" y="514"/>
                  </a:lnTo>
                  <a:lnTo>
                    <a:pt x="504" y="507"/>
                  </a:lnTo>
                  <a:lnTo>
                    <a:pt x="500" y="502"/>
                  </a:lnTo>
                  <a:lnTo>
                    <a:pt x="497" y="497"/>
                  </a:lnTo>
                  <a:lnTo>
                    <a:pt x="497" y="490"/>
                  </a:lnTo>
                  <a:lnTo>
                    <a:pt x="495" y="485"/>
                  </a:lnTo>
                  <a:lnTo>
                    <a:pt x="490" y="483"/>
                  </a:lnTo>
                  <a:lnTo>
                    <a:pt x="490" y="478"/>
                  </a:lnTo>
                  <a:lnTo>
                    <a:pt x="490" y="474"/>
                  </a:lnTo>
                  <a:lnTo>
                    <a:pt x="490" y="471"/>
                  </a:lnTo>
                  <a:lnTo>
                    <a:pt x="488" y="469"/>
                  </a:lnTo>
                  <a:lnTo>
                    <a:pt x="488" y="466"/>
                  </a:lnTo>
                  <a:lnTo>
                    <a:pt x="488" y="464"/>
                  </a:lnTo>
                  <a:lnTo>
                    <a:pt x="485" y="452"/>
                  </a:lnTo>
                  <a:lnTo>
                    <a:pt x="485" y="447"/>
                  </a:lnTo>
                  <a:lnTo>
                    <a:pt x="485" y="440"/>
                  </a:lnTo>
                  <a:lnTo>
                    <a:pt x="490" y="426"/>
                  </a:lnTo>
                  <a:lnTo>
                    <a:pt x="490" y="421"/>
                  </a:lnTo>
                  <a:lnTo>
                    <a:pt x="490" y="414"/>
                  </a:lnTo>
                  <a:lnTo>
                    <a:pt x="490" y="407"/>
                  </a:lnTo>
                  <a:lnTo>
                    <a:pt x="495" y="391"/>
                  </a:lnTo>
                  <a:lnTo>
                    <a:pt x="495" y="386"/>
                  </a:lnTo>
                  <a:lnTo>
                    <a:pt x="492" y="379"/>
                  </a:lnTo>
                  <a:lnTo>
                    <a:pt x="490" y="374"/>
                  </a:lnTo>
                  <a:lnTo>
                    <a:pt x="490" y="367"/>
                  </a:lnTo>
                  <a:lnTo>
                    <a:pt x="490" y="358"/>
                  </a:lnTo>
                  <a:lnTo>
                    <a:pt x="492" y="348"/>
                  </a:lnTo>
                  <a:lnTo>
                    <a:pt x="497" y="339"/>
                  </a:lnTo>
                  <a:lnTo>
                    <a:pt x="502" y="331"/>
                  </a:lnTo>
                  <a:lnTo>
                    <a:pt x="502" y="324"/>
                  </a:lnTo>
                  <a:lnTo>
                    <a:pt x="500" y="315"/>
                  </a:lnTo>
                  <a:lnTo>
                    <a:pt x="497" y="303"/>
                  </a:lnTo>
                  <a:lnTo>
                    <a:pt x="500" y="289"/>
                  </a:lnTo>
                  <a:lnTo>
                    <a:pt x="502" y="275"/>
                  </a:lnTo>
                  <a:lnTo>
                    <a:pt x="504" y="268"/>
                  </a:lnTo>
                  <a:lnTo>
                    <a:pt x="507" y="260"/>
                  </a:lnTo>
                  <a:lnTo>
                    <a:pt x="507" y="253"/>
                  </a:lnTo>
                  <a:lnTo>
                    <a:pt x="507" y="249"/>
                  </a:lnTo>
                  <a:lnTo>
                    <a:pt x="502" y="246"/>
                  </a:lnTo>
                  <a:lnTo>
                    <a:pt x="497" y="242"/>
                  </a:lnTo>
                  <a:lnTo>
                    <a:pt x="492" y="242"/>
                  </a:lnTo>
                  <a:lnTo>
                    <a:pt x="485" y="246"/>
                  </a:lnTo>
                  <a:lnTo>
                    <a:pt x="485" y="246"/>
                  </a:lnTo>
                  <a:lnTo>
                    <a:pt x="483" y="246"/>
                  </a:lnTo>
                  <a:lnTo>
                    <a:pt x="476" y="256"/>
                  </a:lnTo>
                  <a:lnTo>
                    <a:pt x="474" y="268"/>
                  </a:lnTo>
                  <a:lnTo>
                    <a:pt x="469" y="275"/>
                  </a:lnTo>
                  <a:lnTo>
                    <a:pt x="464" y="279"/>
                  </a:lnTo>
                  <a:lnTo>
                    <a:pt x="462" y="284"/>
                  </a:lnTo>
                  <a:lnTo>
                    <a:pt x="459" y="289"/>
                  </a:lnTo>
                  <a:lnTo>
                    <a:pt x="455" y="289"/>
                  </a:lnTo>
                  <a:lnTo>
                    <a:pt x="450" y="287"/>
                  </a:lnTo>
                  <a:lnTo>
                    <a:pt x="450" y="282"/>
                  </a:lnTo>
                  <a:lnTo>
                    <a:pt x="450" y="272"/>
                  </a:lnTo>
                  <a:lnTo>
                    <a:pt x="452" y="263"/>
                  </a:lnTo>
                  <a:lnTo>
                    <a:pt x="459" y="246"/>
                  </a:lnTo>
                  <a:lnTo>
                    <a:pt x="459" y="242"/>
                  </a:lnTo>
                  <a:lnTo>
                    <a:pt x="459" y="239"/>
                  </a:lnTo>
                  <a:lnTo>
                    <a:pt x="471" y="230"/>
                  </a:lnTo>
                  <a:lnTo>
                    <a:pt x="476" y="225"/>
                  </a:lnTo>
                  <a:lnTo>
                    <a:pt x="478" y="218"/>
                  </a:lnTo>
                  <a:lnTo>
                    <a:pt x="476" y="213"/>
                  </a:lnTo>
                  <a:lnTo>
                    <a:pt x="474" y="213"/>
                  </a:lnTo>
                  <a:lnTo>
                    <a:pt x="469" y="208"/>
                  </a:lnTo>
                  <a:lnTo>
                    <a:pt x="464" y="204"/>
                  </a:lnTo>
                  <a:lnTo>
                    <a:pt x="464" y="199"/>
                  </a:lnTo>
                  <a:lnTo>
                    <a:pt x="466" y="185"/>
                  </a:lnTo>
                  <a:lnTo>
                    <a:pt x="466" y="182"/>
                  </a:lnTo>
                  <a:lnTo>
                    <a:pt x="466" y="182"/>
                  </a:lnTo>
                  <a:lnTo>
                    <a:pt x="464" y="180"/>
                  </a:lnTo>
                  <a:lnTo>
                    <a:pt x="457" y="185"/>
                  </a:lnTo>
                  <a:lnTo>
                    <a:pt x="452" y="185"/>
                  </a:lnTo>
                  <a:lnTo>
                    <a:pt x="450" y="185"/>
                  </a:lnTo>
                  <a:lnTo>
                    <a:pt x="448" y="182"/>
                  </a:lnTo>
                  <a:lnTo>
                    <a:pt x="448" y="180"/>
                  </a:lnTo>
                  <a:lnTo>
                    <a:pt x="448" y="175"/>
                  </a:lnTo>
                  <a:lnTo>
                    <a:pt x="450" y="166"/>
                  </a:lnTo>
                  <a:lnTo>
                    <a:pt x="450" y="159"/>
                  </a:lnTo>
                  <a:lnTo>
                    <a:pt x="450" y="154"/>
                  </a:lnTo>
                  <a:lnTo>
                    <a:pt x="448" y="147"/>
                  </a:lnTo>
                  <a:lnTo>
                    <a:pt x="448" y="144"/>
                  </a:lnTo>
                  <a:lnTo>
                    <a:pt x="445" y="140"/>
                  </a:lnTo>
                  <a:lnTo>
                    <a:pt x="436" y="135"/>
                  </a:lnTo>
                  <a:lnTo>
                    <a:pt x="419" y="133"/>
                  </a:lnTo>
                  <a:lnTo>
                    <a:pt x="419" y="123"/>
                  </a:lnTo>
                  <a:lnTo>
                    <a:pt x="417" y="121"/>
                  </a:lnTo>
                  <a:lnTo>
                    <a:pt x="412" y="116"/>
                  </a:lnTo>
                  <a:lnTo>
                    <a:pt x="395" y="111"/>
                  </a:lnTo>
                  <a:lnTo>
                    <a:pt x="381" y="111"/>
                  </a:lnTo>
                  <a:lnTo>
                    <a:pt x="369" y="114"/>
                  </a:lnTo>
                  <a:lnTo>
                    <a:pt x="360" y="111"/>
                  </a:lnTo>
                  <a:lnTo>
                    <a:pt x="351" y="114"/>
                  </a:lnTo>
                  <a:lnTo>
                    <a:pt x="346" y="109"/>
                  </a:lnTo>
                  <a:lnTo>
                    <a:pt x="339" y="107"/>
                  </a:lnTo>
                  <a:lnTo>
                    <a:pt x="332" y="104"/>
                  </a:lnTo>
                  <a:lnTo>
                    <a:pt x="325" y="102"/>
                  </a:lnTo>
                  <a:lnTo>
                    <a:pt x="313" y="99"/>
                  </a:lnTo>
                  <a:lnTo>
                    <a:pt x="303" y="99"/>
                  </a:lnTo>
                  <a:lnTo>
                    <a:pt x="291" y="97"/>
                  </a:lnTo>
                  <a:lnTo>
                    <a:pt x="280" y="95"/>
                  </a:lnTo>
                  <a:lnTo>
                    <a:pt x="268" y="95"/>
                  </a:lnTo>
                  <a:lnTo>
                    <a:pt x="258" y="92"/>
                  </a:lnTo>
                  <a:lnTo>
                    <a:pt x="246" y="90"/>
                  </a:lnTo>
                  <a:lnTo>
                    <a:pt x="235" y="90"/>
                  </a:lnTo>
                  <a:lnTo>
                    <a:pt x="232" y="83"/>
                  </a:lnTo>
                  <a:lnTo>
                    <a:pt x="228" y="78"/>
                  </a:lnTo>
                  <a:lnTo>
                    <a:pt x="223" y="69"/>
                  </a:lnTo>
                  <a:lnTo>
                    <a:pt x="218" y="66"/>
                  </a:lnTo>
                  <a:lnTo>
                    <a:pt x="213" y="66"/>
                  </a:lnTo>
                  <a:lnTo>
                    <a:pt x="211" y="64"/>
                  </a:lnTo>
                  <a:lnTo>
                    <a:pt x="209" y="66"/>
                  </a:lnTo>
                  <a:lnTo>
                    <a:pt x="206" y="62"/>
                  </a:lnTo>
                  <a:lnTo>
                    <a:pt x="206" y="59"/>
                  </a:lnTo>
                  <a:lnTo>
                    <a:pt x="202" y="62"/>
                  </a:lnTo>
                  <a:lnTo>
                    <a:pt x="194" y="62"/>
                  </a:lnTo>
                  <a:lnTo>
                    <a:pt x="187" y="57"/>
                  </a:lnTo>
                  <a:lnTo>
                    <a:pt x="176" y="52"/>
                  </a:lnTo>
                  <a:lnTo>
                    <a:pt x="176" y="52"/>
                  </a:lnTo>
                  <a:lnTo>
                    <a:pt x="176" y="55"/>
                  </a:lnTo>
                  <a:lnTo>
                    <a:pt x="176" y="55"/>
                  </a:lnTo>
                  <a:lnTo>
                    <a:pt x="173" y="57"/>
                  </a:lnTo>
                  <a:lnTo>
                    <a:pt x="161" y="64"/>
                  </a:lnTo>
                  <a:lnTo>
                    <a:pt x="159" y="62"/>
                  </a:lnTo>
                  <a:lnTo>
                    <a:pt x="164" y="55"/>
                  </a:lnTo>
                  <a:lnTo>
                    <a:pt x="164" y="50"/>
                  </a:lnTo>
                  <a:lnTo>
                    <a:pt x="164" y="43"/>
                  </a:lnTo>
                  <a:lnTo>
                    <a:pt x="166" y="38"/>
                  </a:lnTo>
                  <a:lnTo>
                    <a:pt x="168" y="28"/>
                  </a:lnTo>
                  <a:lnTo>
                    <a:pt x="171" y="24"/>
                  </a:lnTo>
                  <a:lnTo>
                    <a:pt x="168" y="21"/>
                  </a:lnTo>
                  <a:lnTo>
                    <a:pt x="164" y="17"/>
                  </a:lnTo>
                  <a:lnTo>
                    <a:pt x="159" y="19"/>
                  </a:lnTo>
                  <a:lnTo>
                    <a:pt x="154" y="19"/>
                  </a:lnTo>
                  <a:lnTo>
                    <a:pt x="140" y="33"/>
                  </a:lnTo>
                  <a:lnTo>
                    <a:pt x="138" y="31"/>
                  </a:lnTo>
                  <a:lnTo>
                    <a:pt x="133" y="31"/>
                  </a:lnTo>
                  <a:lnTo>
                    <a:pt x="131" y="31"/>
                  </a:lnTo>
                  <a:lnTo>
                    <a:pt x="121" y="43"/>
                  </a:lnTo>
                  <a:lnTo>
                    <a:pt x="109" y="50"/>
                  </a:lnTo>
                  <a:lnTo>
                    <a:pt x="81" y="59"/>
                  </a:lnTo>
                  <a:lnTo>
                    <a:pt x="74" y="62"/>
                  </a:lnTo>
                  <a:lnTo>
                    <a:pt x="67" y="62"/>
                  </a:lnTo>
                  <a:lnTo>
                    <a:pt x="60" y="57"/>
                  </a:lnTo>
                  <a:lnTo>
                    <a:pt x="57" y="55"/>
                  </a:lnTo>
                  <a:lnTo>
                    <a:pt x="57" y="55"/>
                  </a:lnTo>
                  <a:lnTo>
                    <a:pt x="55" y="55"/>
                  </a:lnTo>
                  <a:lnTo>
                    <a:pt x="50" y="62"/>
                  </a:lnTo>
                  <a:lnTo>
                    <a:pt x="48" y="66"/>
                  </a:lnTo>
                  <a:lnTo>
                    <a:pt x="41" y="69"/>
                  </a:lnTo>
                  <a:lnTo>
                    <a:pt x="45" y="107"/>
                  </a:lnTo>
                  <a:lnTo>
                    <a:pt x="48" y="123"/>
                  </a:lnTo>
                  <a:lnTo>
                    <a:pt x="48" y="142"/>
                  </a:lnTo>
                  <a:lnTo>
                    <a:pt x="45" y="144"/>
                  </a:lnTo>
                  <a:lnTo>
                    <a:pt x="43" y="149"/>
                  </a:lnTo>
                  <a:lnTo>
                    <a:pt x="38" y="152"/>
                  </a:lnTo>
                  <a:lnTo>
                    <a:pt x="15" y="168"/>
                  </a:lnTo>
                  <a:lnTo>
                    <a:pt x="12" y="173"/>
                  </a:lnTo>
                  <a:lnTo>
                    <a:pt x="8" y="182"/>
                  </a:lnTo>
                  <a:lnTo>
                    <a:pt x="0" y="194"/>
                  </a:lnTo>
                  <a:lnTo>
                    <a:pt x="0" y="201"/>
                  </a:lnTo>
                  <a:lnTo>
                    <a:pt x="0" y="208"/>
                  </a:lnTo>
                  <a:lnTo>
                    <a:pt x="15" y="215"/>
                  </a:lnTo>
                  <a:lnTo>
                    <a:pt x="19" y="220"/>
                  </a:lnTo>
                  <a:lnTo>
                    <a:pt x="22" y="227"/>
                  </a:lnTo>
                  <a:lnTo>
                    <a:pt x="22" y="234"/>
                  </a:lnTo>
                  <a:lnTo>
                    <a:pt x="17" y="249"/>
                  </a:lnTo>
                  <a:lnTo>
                    <a:pt x="17" y="253"/>
                  </a:lnTo>
                  <a:lnTo>
                    <a:pt x="19" y="270"/>
                  </a:lnTo>
                  <a:lnTo>
                    <a:pt x="17" y="275"/>
                  </a:lnTo>
                  <a:lnTo>
                    <a:pt x="19" y="289"/>
                  </a:lnTo>
                  <a:lnTo>
                    <a:pt x="19" y="291"/>
                  </a:lnTo>
                  <a:lnTo>
                    <a:pt x="19" y="305"/>
                  </a:lnTo>
                  <a:lnTo>
                    <a:pt x="19" y="310"/>
                  </a:lnTo>
                  <a:lnTo>
                    <a:pt x="22" y="317"/>
                  </a:lnTo>
                  <a:lnTo>
                    <a:pt x="22" y="320"/>
                  </a:lnTo>
                  <a:lnTo>
                    <a:pt x="34" y="329"/>
                  </a:lnTo>
                  <a:lnTo>
                    <a:pt x="45" y="334"/>
                  </a:lnTo>
                  <a:lnTo>
                    <a:pt x="53" y="334"/>
                  </a:lnTo>
                  <a:lnTo>
                    <a:pt x="60" y="339"/>
                  </a:lnTo>
                  <a:lnTo>
                    <a:pt x="67" y="343"/>
                  </a:lnTo>
                  <a:lnTo>
                    <a:pt x="74" y="348"/>
                  </a:lnTo>
                  <a:lnTo>
                    <a:pt x="81" y="348"/>
                  </a:lnTo>
                  <a:lnTo>
                    <a:pt x="90" y="355"/>
                  </a:lnTo>
                  <a:lnTo>
                    <a:pt x="105" y="367"/>
                  </a:lnTo>
                  <a:lnTo>
                    <a:pt x="112" y="379"/>
                  </a:lnTo>
                  <a:lnTo>
                    <a:pt x="123" y="386"/>
                  </a:lnTo>
                  <a:lnTo>
                    <a:pt x="145" y="393"/>
                  </a:lnTo>
                  <a:lnTo>
                    <a:pt x="157" y="400"/>
                  </a:lnTo>
                  <a:lnTo>
                    <a:pt x="164" y="405"/>
                  </a:lnTo>
                  <a:lnTo>
                    <a:pt x="168" y="424"/>
                  </a:lnTo>
                  <a:lnTo>
                    <a:pt x="176" y="459"/>
                  </a:lnTo>
                  <a:lnTo>
                    <a:pt x="178" y="469"/>
                  </a:lnTo>
                  <a:lnTo>
                    <a:pt x="180" y="474"/>
                  </a:lnTo>
                  <a:lnTo>
                    <a:pt x="183" y="478"/>
                  </a:lnTo>
                  <a:lnTo>
                    <a:pt x="190" y="481"/>
                  </a:lnTo>
                  <a:lnTo>
                    <a:pt x="192" y="488"/>
                  </a:lnTo>
                  <a:lnTo>
                    <a:pt x="190" y="497"/>
                  </a:lnTo>
                  <a:lnTo>
                    <a:pt x="190" y="509"/>
                  </a:lnTo>
                  <a:lnTo>
                    <a:pt x="192" y="526"/>
                  </a:lnTo>
                  <a:lnTo>
                    <a:pt x="197" y="537"/>
                  </a:lnTo>
                  <a:lnTo>
                    <a:pt x="202" y="549"/>
                  </a:lnTo>
                  <a:lnTo>
                    <a:pt x="213" y="556"/>
                  </a:lnTo>
                  <a:lnTo>
                    <a:pt x="230" y="561"/>
                  </a:lnTo>
                  <a:lnTo>
                    <a:pt x="239" y="568"/>
                  </a:lnTo>
                  <a:lnTo>
                    <a:pt x="244" y="578"/>
                  </a:lnTo>
                  <a:lnTo>
                    <a:pt x="244" y="580"/>
                  </a:lnTo>
                  <a:lnTo>
                    <a:pt x="287" y="575"/>
                  </a:lnTo>
                  <a:lnTo>
                    <a:pt x="329" y="571"/>
                  </a:lnTo>
                  <a:lnTo>
                    <a:pt x="369" y="566"/>
                  </a:lnTo>
                  <a:lnTo>
                    <a:pt x="412" y="559"/>
                  </a:lnTo>
                  <a:lnTo>
                    <a:pt x="455" y="554"/>
                  </a:lnTo>
                  <a:lnTo>
                    <a:pt x="495" y="549"/>
                  </a:lnTo>
                  <a:lnTo>
                    <a:pt x="507" y="547"/>
                  </a:lnTo>
                  <a:lnTo>
                    <a:pt x="507" y="540"/>
                  </a:lnTo>
                  <a:lnTo>
                    <a:pt x="504" y="523"/>
                  </a:lnTo>
                  <a:close/>
                  <a:moveTo>
                    <a:pt x="526" y="182"/>
                  </a:moveTo>
                  <a:lnTo>
                    <a:pt x="523" y="182"/>
                  </a:lnTo>
                  <a:lnTo>
                    <a:pt x="518" y="185"/>
                  </a:lnTo>
                  <a:lnTo>
                    <a:pt x="518" y="192"/>
                  </a:lnTo>
                  <a:lnTo>
                    <a:pt x="514" y="197"/>
                  </a:lnTo>
                  <a:lnTo>
                    <a:pt x="509" y="201"/>
                  </a:lnTo>
                  <a:lnTo>
                    <a:pt x="507" y="206"/>
                  </a:lnTo>
                  <a:lnTo>
                    <a:pt x="507" y="213"/>
                  </a:lnTo>
                  <a:lnTo>
                    <a:pt x="504" y="220"/>
                  </a:lnTo>
                  <a:lnTo>
                    <a:pt x="500" y="230"/>
                  </a:lnTo>
                  <a:lnTo>
                    <a:pt x="497" y="234"/>
                  </a:lnTo>
                  <a:lnTo>
                    <a:pt x="500" y="237"/>
                  </a:lnTo>
                  <a:lnTo>
                    <a:pt x="502" y="242"/>
                  </a:lnTo>
                  <a:lnTo>
                    <a:pt x="504" y="244"/>
                  </a:lnTo>
                  <a:lnTo>
                    <a:pt x="509" y="246"/>
                  </a:lnTo>
                  <a:lnTo>
                    <a:pt x="511" y="244"/>
                  </a:lnTo>
                  <a:lnTo>
                    <a:pt x="518" y="232"/>
                  </a:lnTo>
                  <a:lnTo>
                    <a:pt x="518" y="230"/>
                  </a:lnTo>
                  <a:lnTo>
                    <a:pt x="516" y="227"/>
                  </a:lnTo>
                  <a:lnTo>
                    <a:pt x="516" y="225"/>
                  </a:lnTo>
                  <a:lnTo>
                    <a:pt x="518" y="215"/>
                  </a:lnTo>
                  <a:lnTo>
                    <a:pt x="521" y="213"/>
                  </a:lnTo>
                  <a:lnTo>
                    <a:pt x="523" y="213"/>
                  </a:lnTo>
                  <a:lnTo>
                    <a:pt x="523" y="211"/>
                  </a:lnTo>
                  <a:lnTo>
                    <a:pt x="526" y="206"/>
                  </a:lnTo>
                  <a:lnTo>
                    <a:pt x="526" y="204"/>
                  </a:lnTo>
                  <a:lnTo>
                    <a:pt x="523" y="201"/>
                  </a:lnTo>
                  <a:lnTo>
                    <a:pt x="523" y="201"/>
                  </a:lnTo>
                  <a:lnTo>
                    <a:pt x="526" y="201"/>
                  </a:lnTo>
                  <a:lnTo>
                    <a:pt x="526" y="199"/>
                  </a:lnTo>
                  <a:lnTo>
                    <a:pt x="523" y="192"/>
                  </a:lnTo>
                  <a:lnTo>
                    <a:pt x="523" y="189"/>
                  </a:lnTo>
                  <a:lnTo>
                    <a:pt x="528" y="189"/>
                  </a:lnTo>
                  <a:lnTo>
                    <a:pt x="528" y="189"/>
                  </a:lnTo>
                  <a:lnTo>
                    <a:pt x="528" y="185"/>
                  </a:lnTo>
                  <a:lnTo>
                    <a:pt x="526" y="182"/>
                  </a:lnTo>
                  <a:close/>
                  <a:moveTo>
                    <a:pt x="537" y="168"/>
                  </a:moveTo>
                  <a:lnTo>
                    <a:pt x="537" y="166"/>
                  </a:lnTo>
                  <a:lnTo>
                    <a:pt x="535" y="166"/>
                  </a:lnTo>
                  <a:lnTo>
                    <a:pt x="530" y="166"/>
                  </a:lnTo>
                  <a:lnTo>
                    <a:pt x="530" y="166"/>
                  </a:lnTo>
                  <a:lnTo>
                    <a:pt x="528" y="173"/>
                  </a:lnTo>
                  <a:lnTo>
                    <a:pt x="530" y="175"/>
                  </a:lnTo>
                  <a:lnTo>
                    <a:pt x="535" y="175"/>
                  </a:lnTo>
                  <a:lnTo>
                    <a:pt x="537" y="173"/>
                  </a:lnTo>
                  <a:lnTo>
                    <a:pt x="537" y="168"/>
                  </a:lnTo>
                  <a:close/>
                </a:path>
              </a:pathLst>
            </a:custGeom>
            <a:solidFill>
              <a:srgbClr val="FFC00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03" name="Freeform 43">
              <a:extLst>
                <a:ext uri="{FF2B5EF4-FFF2-40B4-BE49-F238E27FC236}">
                  <a16:creationId xmlns:a16="http://schemas.microsoft.com/office/drawing/2014/main" id="{67923163-8338-24A2-2CA3-210E6954E89F}"/>
                </a:ext>
              </a:extLst>
            </p:cNvPr>
            <p:cNvSpPr>
              <a:spLocks noEditPoints="1"/>
            </p:cNvSpPr>
            <p:nvPr/>
          </p:nvSpPr>
          <p:spPr bwMode="auto">
            <a:xfrm>
              <a:off x="8128000" y="844550"/>
              <a:ext cx="566738" cy="950913"/>
            </a:xfrm>
            <a:custGeom>
              <a:avLst/>
              <a:gdLst/>
              <a:ahLst/>
              <a:cxnLst>
                <a:cxn ang="0">
                  <a:pos x="248" y="396"/>
                </a:cxn>
                <a:cxn ang="0">
                  <a:pos x="246" y="386"/>
                </a:cxn>
                <a:cxn ang="0">
                  <a:pos x="262" y="365"/>
                </a:cxn>
                <a:cxn ang="0">
                  <a:pos x="277" y="372"/>
                </a:cxn>
                <a:cxn ang="0">
                  <a:pos x="281" y="358"/>
                </a:cxn>
                <a:cxn ang="0">
                  <a:pos x="343" y="256"/>
                </a:cxn>
                <a:cxn ang="0">
                  <a:pos x="329" y="225"/>
                </a:cxn>
                <a:cxn ang="0">
                  <a:pos x="317" y="223"/>
                </a:cxn>
                <a:cxn ang="0">
                  <a:pos x="307" y="230"/>
                </a:cxn>
                <a:cxn ang="0">
                  <a:pos x="293" y="218"/>
                </a:cxn>
                <a:cxn ang="0">
                  <a:pos x="286" y="202"/>
                </a:cxn>
                <a:cxn ang="0">
                  <a:pos x="286" y="190"/>
                </a:cxn>
                <a:cxn ang="0">
                  <a:pos x="272" y="185"/>
                </a:cxn>
                <a:cxn ang="0">
                  <a:pos x="253" y="183"/>
                </a:cxn>
                <a:cxn ang="0">
                  <a:pos x="244" y="176"/>
                </a:cxn>
                <a:cxn ang="0">
                  <a:pos x="241" y="164"/>
                </a:cxn>
                <a:cxn ang="0">
                  <a:pos x="236" y="152"/>
                </a:cxn>
                <a:cxn ang="0">
                  <a:pos x="208" y="88"/>
                </a:cxn>
                <a:cxn ang="0">
                  <a:pos x="177" y="19"/>
                </a:cxn>
                <a:cxn ang="0">
                  <a:pos x="123" y="3"/>
                </a:cxn>
                <a:cxn ang="0">
                  <a:pos x="102" y="27"/>
                </a:cxn>
                <a:cxn ang="0">
                  <a:pos x="76" y="41"/>
                </a:cxn>
                <a:cxn ang="0">
                  <a:pos x="61" y="19"/>
                </a:cxn>
                <a:cxn ang="0">
                  <a:pos x="43" y="38"/>
                </a:cxn>
                <a:cxn ang="0">
                  <a:pos x="26" y="116"/>
                </a:cxn>
                <a:cxn ang="0">
                  <a:pos x="26" y="185"/>
                </a:cxn>
                <a:cxn ang="0">
                  <a:pos x="33" y="235"/>
                </a:cxn>
                <a:cxn ang="0">
                  <a:pos x="33" y="259"/>
                </a:cxn>
                <a:cxn ang="0">
                  <a:pos x="19" y="299"/>
                </a:cxn>
                <a:cxn ang="0">
                  <a:pos x="26" y="315"/>
                </a:cxn>
                <a:cxn ang="0">
                  <a:pos x="19" y="332"/>
                </a:cxn>
                <a:cxn ang="0">
                  <a:pos x="9" y="332"/>
                </a:cxn>
                <a:cxn ang="0">
                  <a:pos x="5" y="353"/>
                </a:cxn>
                <a:cxn ang="0">
                  <a:pos x="33" y="420"/>
                </a:cxn>
                <a:cxn ang="0">
                  <a:pos x="66" y="498"/>
                </a:cxn>
                <a:cxn ang="0">
                  <a:pos x="92" y="559"/>
                </a:cxn>
                <a:cxn ang="0">
                  <a:pos x="118" y="590"/>
                </a:cxn>
                <a:cxn ang="0">
                  <a:pos x="135" y="559"/>
                </a:cxn>
                <a:cxn ang="0">
                  <a:pos x="142" y="512"/>
                </a:cxn>
                <a:cxn ang="0">
                  <a:pos x="158" y="483"/>
                </a:cxn>
                <a:cxn ang="0">
                  <a:pos x="173" y="483"/>
                </a:cxn>
                <a:cxn ang="0">
                  <a:pos x="170" y="467"/>
                </a:cxn>
                <a:cxn ang="0">
                  <a:pos x="175" y="457"/>
                </a:cxn>
                <a:cxn ang="0">
                  <a:pos x="189" y="462"/>
                </a:cxn>
                <a:cxn ang="0">
                  <a:pos x="196" y="457"/>
                </a:cxn>
                <a:cxn ang="0">
                  <a:pos x="220" y="429"/>
                </a:cxn>
                <a:cxn ang="0">
                  <a:pos x="215" y="375"/>
                </a:cxn>
                <a:cxn ang="0">
                  <a:pos x="227" y="360"/>
                </a:cxn>
                <a:cxn ang="0">
                  <a:pos x="234" y="365"/>
                </a:cxn>
                <a:cxn ang="0">
                  <a:pos x="251" y="377"/>
                </a:cxn>
                <a:cxn ang="0">
                  <a:pos x="253" y="367"/>
                </a:cxn>
                <a:cxn ang="0">
                  <a:pos x="262" y="353"/>
                </a:cxn>
                <a:cxn ang="0">
                  <a:pos x="274" y="339"/>
                </a:cxn>
                <a:cxn ang="0">
                  <a:pos x="291" y="351"/>
                </a:cxn>
                <a:cxn ang="0">
                  <a:pos x="300" y="337"/>
                </a:cxn>
                <a:cxn ang="0">
                  <a:pos x="317" y="313"/>
                </a:cxn>
                <a:cxn ang="0">
                  <a:pos x="333" y="287"/>
                </a:cxn>
              </a:cxnLst>
              <a:rect l="0" t="0" r="r" b="b"/>
              <a:pathLst>
                <a:path w="357" h="599">
                  <a:moveTo>
                    <a:pt x="246" y="386"/>
                  </a:moveTo>
                  <a:lnTo>
                    <a:pt x="246" y="389"/>
                  </a:lnTo>
                  <a:lnTo>
                    <a:pt x="246" y="391"/>
                  </a:lnTo>
                  <a:lnTo>
                    <a:pt x="248" y="396"/>
                  </a:lnTo>
                  <a:lnTo>
                    <a:pt x="253" y="396"/>
                  </a:lnTo>
                  <a:lnTo>
                    <a:pt x="253" y="391"/>
                  </a:lnTo>
                  <a:lnTo>
                    <a:pt x="248" y="389"/>
                  </a:lnTo>
                  <a:lnTo>
                    <a:pt x="246" y="386"/>
                  </a:lnTo>
                  <a:close/>
                  <a:moveTo>
                    <a:pt x="274" y="348"/>
                  </a:moveTo>
                  <a:lnTo>
                    <a:pt x="267" y="348"/>
                  </a:lnTo>
                  <a:lnTo>
                    <a:pt x="265" y="353"/>
                  </a:lnTo>
                  <a:lnTo>
                    <a:pt x="262" y="365"/>
                  </a:lnTo>
                  <a:lnTo>
                    <a:pt x="267" y="372"/>
                  </a:lnTo>
                  <a:lnTo>
                    <a:pt x="270" y="375"/>
                  </a:lnTo>
                  <a:lnTo>
                    <a:pt x="277" y="375"/>
                  </a:lnTo>
                  <a:lnTo>
                    <a:pt x="277" y="372"/>
                  </a:lnTo>
                  <a:lnTo>
                    <a:pt x="274" y="365"/>
                  </a:lnTo>
                  <a:lnTo>
                    <a:pt x="279" y="365"/>
                  </a:lnTo>
                  <a:lnTo>
                    <a:pt x="284" y="360"/>
                  </a:lnTo>
                  <a:lnTo>
                    <a:pt x="281" y="358"/>
                  </a:lnTo>
                  <a:lnTo>
                    <a:pt x="274" y="348"/>
                  </a:lnTo>
                  <a:close/>
                  <a:moveTo>
                    <a:pt x="355" y="256"/>
                  </a:moveTo>
                  <a:lnTo>
                    <a:pt x="352" y="254"/>
                  </a:lnTo>
                  <a:lnTo>
                    <a:pt x="343" y="256"/>
                  </a:lnTo>
                  <a:lnTo>
                    <a:pt x="341" y="249"/>
                  </a:lnTo>
                  <a:lnTo>
                    <a:pt x="341" y="242"/>
                  </a:lnTo>
                  <a:lnTo>
                    <a:pt x="333" y="232"/>
                  </a:lnTo>
                  <a:lnTo>
                    <a:pt x="329" y="225"/>
                  </a:lnTo>
                  <a:lnTo>
                    <a:pt x="329" y="223"/>
                  </a:lnTo>
                  <a:lnTo>
                    <a:pt x="324" y="223"/>
                  </a:lnTo>
                  <a:lnTo>
                    <a:pt x="319" y="223"/>
                  </a:lnTo>
                  <a:lnTo>
                    <a:pt x="317" y="223"/>
                  </a:lnTo>
                  <a:lnTo>
                    <a:pt x="315" y="225"/>
                  </a:lnTo>
                  <a:lnTo>
                    <a:pt x="315" y="228"/>
                  </a:lnTo>
                  <a:lnTo>
                    <a:pt x="315" y="232"/>
                  </a:lnTo>
                  <a:lnTo>
                    <a:pt x="307" y="230"/>
                  </a:lnTo>
                  <a:lnTo>
                    <a:pt x="303" y="228"/>
                  </a:lnTo>
                  <a:lnTo>
                    <a:pt x="298" y="225"/>
                  </a:lnTo>
                  <a:lnTo>
                    <a:pt x="296" y="223"/>
                  </a:lnTo>
                  <a:lnTo>
                    <a:pt x="293" y="218"/>
                  </a:lnTo>
                  <a:lnTo>
                    <a:pt x="293" y="214"/>
                  </a:lnTo>
                  <a:lnTo>
                    <a:pt x="293" y="209"/>
                  </a:lnTo>
                  <a:lnTo>
                    <a:pt x="288" y="204"/>
                  </a:lnTo>
                  <a:lnTo>
                    <a:pt x="286" y="202"/>
                  </a:lnTo>
                  <a:lnTo>
                    <a:pt x="284" y="199"/>
                  </a:lnTo>
                  <a:lnTo>
                    <a:pt x="281" y="197"/>
                  </a:lnTo>
                  <a:lnTo>
                    <a:pt x="284" y="192"/>
                  </a:lnTo>
                  <a:lnTo>
                    <a:pt x="286" y="190"/>
                  </a:lnTo>
                  <a:lnTo>
                    <a:pt x="284" y="185"/>
                  </a:lnTo>
                  <a:lnTo>
                    <a:pt x="281" y="183"/>
                  </a:lnTo>
                  <a:lnTo>
                    <a:pt x="277" y="183"/>
                  </a:lnTo>
                  <a:lnTo>
                    <a:pt x="272" y="185"/>
                  </a:lnTo>
                  <a:lnTo>
                    <a:pt x="267" y="185"/>
                  </a:lnTo>
                  <a:lnTo>
                    <a:pt x="260" y="185"/>
                  </a:lnTo>
                  <a:lnTo>
                    <a:pt x="255" y="183"/>
                  </a:lnTo>
                  <a:lnTo>
                    <a:pt x="253" y="183"/>
                  </a:lnTo>
                  <a:lnTo>
                    <a:pt x="251" y="183"/>
                  </a:lnTo>
                  <a:lnTo>
                    <a:pt x="248" y="183"/>
                  </a:lnTo>
                  <a:lnTo>
                    <a:pt x="246" y="180"/>
                  </a:lnTo>
                  <a:lnTo>
                    <a:pt x="244" y="176"/>
                  </a:lnTo>
                  <a:lnTo>
                    <a:pt x="244" y="171"/>
                  </a:lnTo>
                  <a:lnTo>
                    <a:pt x="244" y="169"/>
                  </a:lnTo>
                  <a:lnTo>
                    <a:pt x="241" y="166"/>
                  </a:lnTo>
                  <a:lnTo>
                    <a:pt x="241" y="164"/>
                  </a:lnTo>
                  <a:lnTo>
                    <a:pt x="239" y="161"/>
                  </a:lnTo>
                  <a:lnTo>
                    <a:pt x="239" y="159"/>
                  </a:lnTo>
                  <a:lnTo>
                    <a:pt x="239" y="154"/>
                  </a:lnTo>
                  <a:lnTo>
                    <a:pt x="236" y="152"/>
                  </a:lnTo>
                  <a:lnTo>
                    <a:pt x="232" y="143"/>
                  </a:lnTo>
                  <a:lnTo>
                    <a:pt x="222" y="121"/>
                  </a:lnTo>
                  <a:lnTo>
                    <a:pt x="215" y="107"/>
                  </a:lnTo>
                  <a:lnTo>
                    <a:pt x="208" y="88"/>
                  </a:lnTo>
                  <a:lnTo>
                    <a:pt x="201" y="74"/>
                  </a:lnTo>
                  <a:lnTo>
                    <a:pt x="192" y="55"/>
                  </a:lnTo>
                  <a:lnTo>
                    <a:pt x="184" y="36"/>
                  </a:lnTo>
                  <a:lnTo>
                    <a:pt x="177" y="19"/>
                  </a:lnTo>
                  <a:lnTo>
                    <a:pt x="163" y="12"/>
                  </a:lnTo>
                  <a:lnTo>
                    <a:pt x="144" y="5"/>
                  </a:lnTo>
                  <a:lnTo>
                    <a:pt x="130" y="0"/>
                  </a:lnTo>
                  <a:lnTo>
                    <a:pt x="123" y="3"/>
                  </a:lnTo>
                  <a:lnTo>
                    <a:pt x="121" y="5"/>
                  </a:lnTo>
                  <a:lnTo>
                    <a:pt x="121" y="10"/>
                  </a:lnTo>
                  <a:lnTo>
                    <a:pt x="113" y="17"/>
                  </a:lnTo>
                  <a:lnTo>
                    <a:pt x="102" y="27"/>
                  </a:lnTo>
                  <a:lnTo>
                    <a:pt x="90" y="38"/>
                  </a:lnTo>
                  <a:lnTo>
                    <a:pt x="85" y="41"/>
                  </a:lnTo>
                  <a:lnTo>
                    <a:pt x="83" y="41"/>
                  </a:lnTo>
                  <a:lnTo>
                    <a:pt x="76" y="41"/>
                  </a:lnTo>
                  <a:lnTo>
                    <a:pt x="71" y="38"/>
                  </a:lnTo>
                  <a:lnTo>
                    <a:pt x="69" y="36"/>
                  </a:lnTo>
                  <a:lnTo>
                    <a:pt x="66" y="31"/>
                  </a:lnTo>
                  <a:lnTo>
                    <a:pt x="61" y="19"/>
                  </a:lnTo>
                  <a:lnTo>
                    <a:pt x="54" y="19"/>
                  </a:lnTo>
                  <a:lnTo>
                    <a:pt x="45" y="22"/>
                  </a:lnTo>
                  <a:lnTo>
                    <a:pt x="45" y="31"/>
                  </a:lnTo>
                  <a:lnTo>
                    <a:pt x="43" y="38"/>
                  </a:lnTo>
                  <a:lnTo>
                    <a:pt x="38" y="55"/>
                  </a:lnTo>
                  <a:lnTo>
                    <a:pt x="33" y="79"/>
                  </a:lnTo>
                  <a:lnTo>
                    <a:pt x="31" y="93"/>
                  </a:lnTo>
                  <a:lnTo>
                    <a:pt x="26" y="116"/>
                  </a:lnTo>
                  <a:lnTo>
                    <a:pt x="21" y="135"/>
                  </a:lnTo>
                  <a:lnTo>
                    <a:pt x="26" y="154"/>
                  </a:lnTo>
                  <a:lnTo>
                    <a:pt x="28" y="171"/>
                  </a:lnTo>
                  <a:lnTo>
                    <a:pt x="26" y="185"/>
                  </a:lnTo>
                  <a:lnTo>
                    <a:pt x="24" y="199"/>
                  </a:lnTo>
                  <a:lnTo>
                    <a:pt x="26" y="211"/>
                  </a:lnTo>
                  <a:lnTo>
                    <a:pt x="28" y="225"/>
                  </a:lnTo>
                  <a:lnTo>
                    <a:pt x="33" y="235"/>
                  </a:lnTo>
                  <a:lnTo>
                    <a:pt x="35" y="237"/>
                  </a:lnTo>
                  <a:lnTo>
                    <a:pt x="35" y="242"/>
                  </a:lnTo>
                  <a:lnTo>
                    <a:pt x="35" y="249"/>
                  </a:lnTo>
                  <a:lnTo>
                    <a:pt x="33" y="259"/>
                  </a:lnTo>
                  <a:lnTo>
                    <a:pt x="33" y="266"/>
                  </a:lnTo>
                  <a:lnTo>
                    <a:pt x="31" y="273"/>
                  </a:lnTo>
                  <a:lnTo>
                    <a:pt x="24" y="285"/>
                  </a:lnTo>
                  <a:lnTo>
                    <a:pt x="19" y="299"/>
                  </a:lnTo>
                  <a:lnTo>
                    <a:pt x="21" y="304"/>
                  </a:lnTo>
                  <a:lnTo>
                    <a:pt x="24" y="311"/>
                  </a:lnTo>
                  <a:lnTo>
                    <a:pt x="26" y="313"/>
                  </a:lnTo>
                  <a:lnTo>
                    <a:pt x="26" y="315"/>
                  </a:lnTo>
                  <a:lnTo>
                    <a:pt x="21" y="318"/>
                  </a:lnTo>
                  <a:lnTo>
                    <a:pt x="19" y="320"/>
                  </a:lnTo>
                  <a:lnTo>
                    <a:pt x="16" y="325"/>
                  </a:lnTo>
                  <a:lnTo>
                    <a:pt x="19" y="332"/>
                  </a:lnTo>
                  <a:lnTo>
                    <a:pt x="19" y="337"/>
                  </a:lnTo>
                  <a:lnTo>
                    <a:pt x="16" y="339"/>
                  </a:lnTo>
                  <a:lnTo>
                    <a:pt x="14" y="337"/>
                  </a:lnTo>
                  <a:lnTo>
                    <a:pt x="9" y="332"/>
                  </a:lnTo>
                  <a:lnTo>
                    <a:pt x="5" y="334"/>
                  </a:lnTo>
                  <a:lnTo>
                    <a:pt x="2" y="339"/>
                  </a:lnTo>
                  <a:lnTo>
                    <a:pt x="0" y="341"/>
                  </a:lnTo>
                  <a:lnTo>
                    <a:pt x="5" y="353"/>
                  </a:lnTo>
                  <a:lnTo>
                    <a:pt x="16" y="379"/>
                  </a:lnTo>
                  <a:lnTo>
                    <a:pt x="21" y="393"/>
                  </a:lnTo>
                  <a:lnTo>
                    <a:pt x="28" y="405"/>
                  </a:lnTo>
                  <a:lnTo>
                    <a:pt x="33" y="420"/>
                  </a:lnTo>
                  <a:lnTo>
                    <a:pt x="38" y="431"/>
                  </a:lnTo>
                  <a:lnTo>
                    <a:pt x="54" y="472"/>
                  </a:lnTo>
                  <a:lnTo>
                    <a:pt x="61" y="486"/>
                  </a:lnTo>
                  <a:lnTo>
                    <a:pt x="66" y="498"/>
                  </a:lnTo>
                  <a:lnTo>
                    <a:pt x="71" y="512"/>
                  </a:lnTo>
                  <a:lnTo>
                    <a:pt x="83" y="538"/>
                  </a:lnTo>
                  <a:lnTo>
                    <a:pt x="90" y="552"/>
                  </a:lnTo>
                  <a:lnTo>
                    <a:pt x="92" y="559"/>
                  </a:lnTo>
                  <a:lnTo>
                    <a:pt x="95" y="569"/>
                  </a:lnTo>
                  <a:lnTo>
                    <a:pt x="102" y="573"/>
                  </a:lnTo>
                  <a:lnTo>
                    <a:pt x="113" y="583"/>
                  </a:lnTo>
                  <a:lnTo>
                    <a:pt x="118" y="590"/>
                  </a:lnTo>
                  <a:lnTo>
                    <a:pt x="128" y="599"/>
                  </a:lnTo>
                  <a:lnTo>
                    <a:pt x="130" y="592"/>
                  </a:lnTo>
                  <a:lnTo>
                    <a:pt x="135" y="590"/>
                  </a:lnTo>
                  <a:lnTo>
                    <a:pt x="135" y="559"/>
                  </a:lnTo>
                  <a:lnTo>
                    <a:pt x="142" y="538"/>
                  </a:lnTo>
                  <a:lnTo>
                    <a:pt x="149" y="514"/>
                  </a:lnTo>
                  <a:lnTo>
                    <a:pt x="144" y="512"/>
                  </a:lnTo>
                  <a:lnTo>
                    <a:pt x="142" y="512"/>
                  </a:lnTo>
                  <a:lnTo>
                    <a:pt x="144" y="498"/>
                  </a:lnTo>
                  <a:lnTo>
                    <a:pt x="151" y="486"/>
                  </a:lnTo>
                  <a:lnTo>
                    <a:pt x="158" y="479"/>
                  </a:lnTo>
                  <a:lnTo>
                    <a:pt x="158" y="483"/>
                  </a:lnTo>
                  <a:lnTo>
                    <a:pt x="161" y="488"/>
                  </a:lnTo>
                  <a:lnTo>
                    <a:pt x="165" y="486"/>
                  </a:lnTo>
                  <a:lnTo>
                    <a:pt x="168" y="481"/>
                  </a:lnTo>
                  <a:lnTo>
                    <a:pt x="173" y="483"/>
                  </a:lnTo>
                  <a:lnTo>
                    <a:pt x="175" y="483"/>
                  </a:lnTo>
                  <a:lnTo>
                    <a:pt x="175" y="479"/>
                  </a:lnTo>
                  <a:lnTo>
                    <a:pt x="170" y="472"/>
                  </a:lnTo>
                  <a:lnTo>
                    <a:pt x="170" y="467"/>
                  </a:lnTo>
                  <a:lnTo>
                    <a:pt x="173" y="467"/>
                  </a:lnTo>
                  <a:lnTo>
                    <a:pt x="175" y="472"/>
                  </a:lnTo>
                  <a:lnTo>
                    <a:pt x="177" y="472"/>
                  </a:lnTo>
                  <a:lnTo>
                    <a:pt x="175" y="457"/>
                  </a:lnTo>
                  <a:lnTo>
                    <a:pt x="177" y="453"/>
                  </a:lnTo>
                  <a:lnTo>
                    <a:pt x="182" y="457"/>
                  </a:lnTo>
                  <a:lnTo>
                    <a:pt x="187" y="465"/>
                  </a:lnTo>
                  <a:lnTo>
                    <a:pt x="189" y="462"/>
                  </a:lnTo>
                  <a:lnTo>
                    <a:pt x="187" y="450"/>
                  </a:lnTo>
                  <a:lnTo>
                    <a:pt x="189" y="453"/>
                  </a:lnTo>
                  <a:lnTo>
                    <a:pt x="194" y="460"/>
                  </a:lnTo>
                  <a:lnTo>
                    <a:pt x="196" y="457"/>
                  </a:lnTo>
                  <a:lnTo>
                    <a:pt x="199" y="448"/>
                  </a:lnTo>
                  <a:lnTo>
                    <a:pt x="203" y="441"/>
                  </a:lnTo>
                  <a:lnTo>
                    <a:pt x="215" y="438"/>
                  </a:lnTo>
                  <a:lnTo>
                    <a:pt x="220" y="429"/>
                  </a:lnTo>
                  <a:lnTo>
                    <a:pt x="222" y="420"/>
                  </a:lnTo>
                  <a:lnTo>
                    <a:pt x="220" y="410"/>
                  </a:lnTo>
                  <a:lnTo>
                    <a:pt x="220" y="386"/>
                  </a:lnTo>
                  <a:lnTo>
                    <a:pt x="215" y="375"/>
                  </a:lnTo>
                  <a:lnTo>
                    <a:pt x="222" y="365"/>
                  </a:lnTo>
                  <a:lnTo>
                    <a:pt x="222" y="356"/>
                  </a:lnTo>
                  <a:lnTo>
                    <a:pt x="225" y="351"/>
                  </a:lnTo>
                  <a:lnTo>
                    <a:pt x="227" y="360"/>
                  </a:lnTo>
                  <a:lnTo>
                    <a:pt x="227" y="367"/>
                  </a:lnTo>
                  <a:lnTo>
                    <a:pt x="229" y="367"/>
                  </a:lnTo>
                  <a:lnTo>
                    <a:pt x="232" y="365"/>
                  </a:lnTo>
                  <a:lnTo>
                    <a:pt x="234" y="365"/>
                  </a:lnTo>
                  <a:lnTo>
                    <a:pt x="232" y="377"/>
                  </a:lnTo>
                  <a:lnTo>
                    <a:pt x="232" y="382"/>
                  </a:lnTo>
                  <a:lnTo>
                    <a:pt x="239" y="377"/>
                  </a:lnTo>
                  <a:lnTo>
                    <a:pt x="251" y="377"/>
                  </a:lnTo>
                  <a:lnTo>
                    <a:pt x="255" y="382"/>
                  </a:lnTo>
                  <a:lnTo>
                    <a:pt x="258" y="382"/>
                  </a:lnTo>
                  <a:lnTo>
                    <a:pt x="258" y="375"/>
                  </a:lnTo>
                  <a:lnTo>
                    <a:pt x="253" y="367"/>
                  </a:lnTo>
                  <a:lnTo>
                    <a:pt x="253" y="358"/>
                  </a:lnTo>
                  <a:lnTo>
                    <a:pt x="253" y="348"/>
                  </a:lnTo>
                  <a:lnTo>
                    <a:pt x="258" y="353"/>
                  </a:lnTo>
                  <a:lnTo>
                    <a:pt x="262" y="353"/>
                  </a:lnTo>
                  <a:lnTo>
                    <a:pt x="265" y="348"/>
                  </a:lnTo>
                  <a:lnTo>
                    <a:pt x="267" y="344"/>
                  </a:lnTo>
                  <a:lnTo>
                    <a:pt x="270" y="341"/>
                  </a:lnTo>
                  <a:lnTo>
                    <a:pt x="274" y="339"/>
                  </a:lnTo>
                  <a:lnTo>
                    <a:pt x="279" y="339"/>
                  </a:lnTo>
                  <a:lnTo>
                    <a:pt x="281" y="339"/>
                  </a:lnTo>
                  <a:lnTo>
                    <a:pt x="286" y="344"/>
                  </a:lnTo>
                  <a:lnTo>
                    <a:pt x="291" y="351"/>
                  </a:lnTo>
                  <a:lnTo>
                    <a:pt x="293" y="346"/>
                  </a:lnTo>
                  <a:lnTo>
                    <a:pt x="296" y="344"/>
                  </a:lnTo>
                  <a:lnTo>
                    <a:pt x="296" y="337"/>
                  </a:lnTo>
                  <a:lnTo>
                    <a:pt x="300" y="337"/>
                  </a:lnTo>
                  <a:lnTo>
                    <a:pt x="300" y="320"/>
                  </a:lnTo>
                  <a:lnTo>
                    <a:pt x="303" y="315"/>
                  </a:lnTo>
                  <a:lnTo>
                    <a:pt x="310" y="315"/>
                  </a:lnTo>
                  <a:lnTo>
                    <a:pt x="317" y="313"/>
                  </a:lnTo>
                  <a:lnTo>
                    <a:pt x="319" y="311"/>
                  </a:lnTo>
                  <a:lnTo>
                    <a:pt x="319" y="301"/>
                  </a:lnTo>
                  <a:lnTo>
                    <a:pt x="326" y="296"/>
                  </a:lnTo>
                  <a:lnTo>
                    <a:pt x="333" y="287"/>
                  </a:lnTo>
                  <a:lnTo>
                    <a:pt x="348" y="285"/>
                  </a:lnTo>
                  <a:lnTo>
                    <a:pt x="357" y="259"/>
                  </a:lnTo>
                  <a:lnTo>
                    <a:pt x="355" y="256"/>
                  </a:lnTo>
                  <a:close/>
                </a:path>
              </a:pathLst>
            </a:custGeom>
            <a:solidFill>
              <a:srgbClr val="A0D0CF"/>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04" name="Freeform 44">
              <a:extLst>
                <a:ext uri="{FF2B5EF4-FFF2-40B4-BE49-F238E27FC236}">
                  <a16:creationId xmlns:a16="http://schemas.microsoft.com/office/drawing/2014/main" id="{F5E41B1D-019C-0167-C3CF-A1F5911DA738}"/>
                </a:ext>
              </a:extLst>
            </p:cNvPr>
            <p:cNvSpPr>
              <a:spLocks noEditPoints="1"/>
            </p:cNvSpPr>
            <p:nvPr/>
          </p:nvSpPr>
          <p:spPr bwMode="auto">
            <a:xfrm>
              <a:off x="8007350" y="1836738"/>
              <a:ext cx="555625" cy="298450"/>
            </a:xfrm>
            <a:custGeom>
              <a:avLst/>
              <a:gdLst/>
              <a:ahLst/>
              <a:cxnLst>
                <a:cxn ang="0">
                  <a:pos x="329" y="100"/>
                </a:cxn>
                <a:cxn ang="0">
                  <a:pos x="298" y="74"/>
                </a:cxn>
                <a:cxn ang="0">
                  <a:pos x="291" y="79"/>
                </a:cxn>
                <a:cxn ang="0">
                  <a:pos x="305" y="81"/>
                </a:cxn>
                <a:cxn ang="0">
                  <a:pos x="324" y="100"/>
                </a:cxn>
                <a:cxn ang="0">
                  <a:pos x="289" y="124"/>
                </a:cxn>
                <a:cxn ang="0">
                  <a:pos x="258" y="105"/>
                </a:cxn>
                <a:cxn ang="0">
                  <a:pos x="241" y="76"/>
                </a:cxn>
                <a:cxn ang="0">
                  <a:pos x="211" y="74"/>
                </a:cxn>
                <a:cxn ang="0">
                  <a:pos x="220" y="41"/>
                </a:cxn>
                <a:cxn ang="0">
                  <a:pos x="234" y="24"/>
                </a:cxn>
                <a:cxn ang="0">
                  <a:pos x="230" y="19"/>
                </a:cxn>
                <a:cxn ang="0">
                  <a:pos x="215" y="19"/>
                </a:cxn>
                <a:cxn ang="0">
                  <a:pos x="206" y="0"/>
                </a:cxn>
                <a:cxn ang="0">
                  <a:pos x="187" y="15"/>
                </a:cxn>
                <a:cxn ang="0">
                  <a:pos x="171" y="38"/>
                </a:cxn>
                <a:cxn ang="0">
                  <a:pos x="133" y="50"/>
                </a:cxn>
                <a:cxn ang="0">
                  <a:pos x="95" y="64"/>
                </a:cxn>
                <a:cxn ang="0">
                  <a:pos x="62" y="74"/>
                </a:cxn>
                <a:cxn ang="0">
                  <a:pos x="36" y="83"/>
                </a:cxn>
                <a:cxn ang="0">
                  <a:pos x="10" y="90"/>
                </a:cxn>
                <a:cxn ang="0">
                  <a:pos x="3" y="116"/>
                </a:cxn>
                <a:cxn ang="0">
                  <a:pos x="3" y="150"/>
                </a:cxn>
                <a:cxn ang="0">
                  <a:pos x="5" y="183"/>
                </a:cxn>
                <a:cxn ang="0">
                  <a:pos x="24" y="180"/>
                </a:cxn>
                <a:cxn ang="0">
                  <a:pos x="45" y="173"/>
                </a:cxn>
                <a:cxn ang="0">
                  <a:pos x="69" y="166"/>
                </a:cxn>
                <a:cxn ang="0">
                  <a:pos x="74" y="166"/>
                </a:cxn>
                <a:cxn ang="0">
                  <a:pos x="104" y="154"/>
                </a:cxn>
                <a:cxn ang="0">
                  <a:pos x="137" y="145"/>
                </a:cxn>
                <a:cxn ang="0">
                  <a:pos x="159" y="138"/>
                </a:cxn>
                <a:cxn ang="0">
                  <a:pos x="182" y="128"/>
                </a:cxn>
                <a:cxn ang="0">
                  <a:pos x="197" y="131"/>
                </a:cxn>
                <a:cxn ang="0">
                  <a:pos x="206" y="145"/>
                </a:cxn>
                <a:cxn ang="0">
                  <a:pos x="215" y="152"/>
                </a:cxn>
                <a:cxn ang="0">
                  <a:pos x="227" y="150"/>
                </a:cxn>
                <a:cxn ang="0">
                  <a:pos x="237" y="180"/>
                </a:cxn>
                <a:cxn ang="0">
                  <a:pos x="268" y="138"/>
                </a:cxn>
                <a:cxn ang="0">
                  <a:pos x="277" y="157"/>
                </a:cxn>
                <a:cxn ang="0">
                  <a:pos x="296" y="138"/>
                </a:cxn>
                <a:cxn ang="0">
                  <a:pos x="334" y="116"/>
                </a:cxn>
                <a:cxn ang="0">
                  <a:pos x="277" y="183"/>
                </a:cxn>
                <a:cxn ang="0">
                  <a:pos x="298" y="173"/>
                </a:cxn>
                <a:cxn ang="0">
                  <a:pos x="348" y="164"/>
                </a:cxn>
                <a:cxn ang="0">
                  <a:pos x="341" y="164"/>
                </a:cxn>
                <a:cxn ang="0">
                  <a:pos x="343" y="173"/>
                </a:cxn>
              </a:cxnLst>
              <a:rect l="0" t="0" r="r" b="b"/>
              <a:pathLst>
                <a:path w="350" h="188">
                  <a:moveTo>
                    <a:pt x="334" y="116"/>
                  </a:moveTo>
                  <a:lnTo>
                    <a:pt x="334" y="112"/>
                  </a:lnTo>
                  <a:lnTo>
                    <a:pt x="329" y="100"/>
                  </a:lnTo>
                  <a:lnTo>
                    <a:pt x="320" y="83"/>
                  </a:lnTo>
                  <a:lnTo>
                    <a:pt x="303" y="74"/>
                  </a:lnTo>
                  <a:lnTo>
                    <a:pt x="298" y="74"/>
                  </a:lnTo>
                  <a:lnTo>
                    <a:pt x="294" y="74"/>
                  </a:lnTo>
                  <a:lnTo>
                    <a:pt x="291" y="76"/>
                  </a:lnTo>
                  <a:lnTo>
                    <a:pt x="291" y="79"/>
                  </a:lnTo>
                  <a:lnTo>
                    <a:pt x="296" y="83"/>
                  </a:lnTo>
                  <a:lnTo>
                    <a:pt x="298" y="79"/>
                  </a:lnTo>
                  <a:lnTo>
                    <a:pt x="305" y="81"/>
                  </a:lnTo>
                  <a:lnTo>
                    <a:pt x="308" y="86"/>
                  </a:lnTo>
                  <a:lnTo>
                    <a:pt x="320" y="95"/>
                  </a:lnTo>
                  <a:lnTo>
                    <a:pt x="324" y="100"/>
                  </a:lnTo>
                  <a:lnTo>
                    <a:pt x="315" y="112"/>
                  </a:lnTo>
                  <a:lnTo>
                    <a:pt x="303" y="124"/>
                  </a:lnTo>
                  <a:lnTo>
                    <a:pt x="289" y="124"/>
                  </a:lnTo>
                  <a:lnTo>
                    <a:pt x="279" y="121"/>
                  </a:lnTo>
                  <a:lnTo>
                    <a:pt x="270" y="107"/>
                  </a:lnTo>
                  <a:lnTo>
                    <a:pt x="258" y="105"/>
                  </a:lnTo>
                  <a:lnTo>
                    <a:pt x="258" y="100"/>
                  </a:lnTo>
                  <a:lnTo>
                    <a:pt x="260" y="95"/>
                  </a:lnTo>
                  <a:lnTo>
                    <a:pt x="241" y="76"/>
                  </a:lnTo>
                  <a:lnTo>
                    <a:pt x="232" y="76"/>
                  </a:lnTo>
                  <a:lnTo>
                    <a:pt x="215" y="76"/>
                  </a:lnTo>
                  <a:lnTo>
                    <a:pt x="211" y="74"/>
                  </a:lnTo>
                  <a:lnTo>
                    <a:pt x="215" y="60"/>
                  </a:lnTo>
                  <a:lnTo>
                    <a:pt x="218" y="48"/>
                  </a:lnTo>
                  <a:lnTo>
                    <a:pt x="220" y="41"/>
                  </a:lnTo>
                  <a:lnTo>
                    <a:pt x="225" y="36"/>
                  </a:lnTo>
                  <a:lnTo>
                    <a:pt x="232" y="27"/>
                  </a:lnTo>
                  <a:lnTo>
                    <a:pt x="234" y="24"/>
                  </a:lnTo>
                  <a:lnTo>
                    <a:pt x="234" y="22"/>
                  </a:lnTo>
                  <a:lnTo>
                    <a:pt x="232" y="19"/>
                  </a:lnTo>
                  <a:lnTo>
                    <a:pt x="230" y="19"/>
                  </a:lnTo>
                  <a:lnTo>
                    <a:pt x="225" y="22"/>
                  </a:lnTo>
                  <a:lnTo>
                    <a:pt x="223" y="24"/>
                  </a:lnTo>
                  <a:lnTo>
                    <a:pt x="215" y="19"/>
                  </a:lnTo>
                  <a:lnTo>
                    <a:pt x="213" y="12"/>
                  </a:lnTo>
                  <a:lnTo>
                    <a:pt x="208" y="8"/>
                  </a:lnTo>
                  <a:lnTo>
                    <a:pt x="206" y="0"/>
                  </a:lnTo>
                  <a:lnTo>
                    <a:pt x="197" y="3"/>
                  </a:lnTo>
                  <a:lnTo>
                    <a:pt x="192" y="8"/>
                  </a:lnTo>
                  <a:lnTo>
                    <a:pt x="187" y="15"/>
                  </a:lnTo>
                  <a:lnTo>
                    <a:pt x="182" y="19"/>
                  </a:lnTo>
                  <a:lnTo>
                    <a:pt x="175" y="34"/>
                  </a:lnTo>
                  <a:lnTo>
                    <a:pt x="171" y="38"/>
                  </a:lnTo>
                  <a:lnTo>
                    <a:pt x="156" y="43"/>
                  </a:lnTo>
                  <a:lnTo>
                    <a:pt x="145" y="48"/>
                  </a:lnTo>
                  <a:lnTo>
                    <a:pt x="133" y="50"/>
                  </a:lnTo>
                  <a:lnTo>
                    <a:pt x="121" y="55"/>
                  </a:lnTo>
                  <a:lnTo>
                    <a:pt x="107" y="60"/>
                  </a:lnTo>
                  <a:lnTo>
                    <a:pt x="95" y="64"/>
                  </a:lnTo>
                  <a:lnTo>
                    <a:pt x="83" y="67"/>
                  </a:lnTo>
                  <a:lnTo>
                    <a:pt x="69" y="72"/>
                  </a:lnTo>
                  <a:lnTo>
                    <a:pt x="62" y="74"/>
                  </a:lnTo>
                  <a:lnTo>
                    <a:pt x="52" y="76"/>
                  </a:lnTo>
                  <a:lnTo>
                    <a:pt x="45" y="79"/>
                  </a:lnTo>
                  <a:lnTo>
                    <a:pt x="36" y="83"/>
                  </a:lnTo>
                  <a:lnTo>
                    <a:pt x="26" y="86"/>
                  </a:lnTo>
                  <a:lnTo>
                    <a:pt x="19" y="88"/>
                  </a:lnTo>
                  <a:lnTo>
                    <a:pt x="10" y="90"/>
                  </a:lnTo>
                  <a:lnTo>
                    <a:pt x="0" y="93"/>
                  </a:lnTo>
                  <a:lnTo>
                    <a:pt x="0" y="105"/>
                  </a:lnTo>
                  <a:lnTo>
                    <a:pt x="3" y="116"/>
                  </a:lnTo>
                  <a:lnTo>
                    <a:pt x="3" y="126"/>
                  </a:lnTo>
                  <a:lnTo>
                    <a:pt x="3" y="138"/>
                  </a:lnTo>
                  <a:lnTo>
                    <a:pt x="3" y="150"/>
                  </a:lnTo>
                  <a:lnTo>
                    <a:pt x="5" y="161"/>
                  </a:lnTo>
                  <a:lnTo>
                    <a:pt x="5" y="171"/>
                  </a:lnTo>
                  <a:lnTo>
                    <a:pt x="5" y="183"/>
                  </a:lnTo>
                  <a:lnTo>
                    <a:pt x="10" y="185"/>
                  </a:lnTo>
                  <a:lnTo>
                    <a:pt x="17" y="183"/>
                  </a:lnTo>
                  <a:lnTo>
                    <a:pt x="24" y="180"/>
                  </a:lnTo>
                  <a:lnTo>
                    <a:pt x="31" y="178"/>
                  </a:lnTo>
                  <a:lnTo>
                    <a:pt x="38" y="176"/>
                  </a:lnTo>
                  <a:lnTo>
                    <a:pt x="45" y="173"/>
                  </a:lnTo>
                  <a:lnTo>
                    <a:pt x="55" y="171"/>
                  </a:lnTo>
                  <a:lnTo>
                    <a:pt x="62" y="169"/>
                  </a:lnTo>
                  <a:lnTo>
                    <a:pt x="69" y="166"/>
                  </a:lnTo>
                  <a:lnTo>
                    <a:pt x="69" y="171"/>
                  </a:lnTo>
                  <a:lnTo>
                    <a:pt x="74" y="169"/>
                  </a:lnTo>
                  <a:lnTo>
                    <a:pt x="74" y="166"/>
                  </a:lnTo>
                  <a:lnTo>
                    <a:pt x="83" y="161"/>
                  </a:lnTo>
                  <a:lnTo>
                    <a:pt x="95" y="159"/>
                  </a:lnTo>
                  <a:lnTo>
                    <a:pt x="104" y="154"/>
                  </a:lnTo>
                  <a:lnTo>
                    <a:pt x="116" y="152"/>
                  </a:lnTo>
                  <a:lnTo>
                    <a:pt x="126" y="147"/>
                  </a:lnTo>
                  <a:lnTo>
                    <a:pt x="137" y="145"/>
                  </a:lnTo>
                  <a:lnTo>
                    <a:pt x="147" y="140"/>
                  </a:lnTo>
                  <a:lnTo>
                    <a:pt x="159" y="138"/>
                  </a:lnTo>
                  <a:lnTo>
                    <a:pt x="159" y="138"/>
                  </a:lnTo>
                  <a:lnTo>
                    <a:pt x="166" y="135"/>
                  </a:lnTo>
                  <a:lnTo>
                    <a:pt x="173" y="133"/>
                  </a:lnTo>
                  <a:lnTo>
                    <a:pt x="182" y="128"/>
                  </a:lnTo>
                  <a:lnTo>
                    <a:pt x="187" y="126"/>
                  </a:lnTo>
                  <a:lnTo>
                    <a:pt x="194" y="124"/>
                  </a:lnTo>
                  <a:lnTo>
                    <a:pt x="197" y="131"/>
                  </a:lnTo>
                  <a:lnTo>
                    <a:pt x="199" y="138"/>
                  </a:lnTo>
                  <a:lnTo>
                    <a:pt x="204" y="138"/>
                  </a:lnTo>
                  <a:lnTo>
                    <a:pt x="206" y="145"/>
                  </a:lnTo>
                  <a:lnTo>
                    <a:pt x="208" y="150"/>
                  </a:lnTo>
                  <a:lnTo>
                    <a:pt x="211" y="152"/>
                  </a:lnTo>
                  <a:lnTo>
                    <a:pt x="215" y="152"/>
                  </a:lnTo>
                  <a:lnTo>
                    <a:pt x="220" y="157"/>
                  </a:lnTo>
                  <a:lnTo>
                    <a:pt x="225" y="150"/>
                  </a:lnTo>
                  <a:lnTo>
                    <a:pt x="227" y="150"/>
                  </a:lnTo>
                  <a:lnTo>
                    <a:pt x="227" y="164"/>
                  </a:lnTo>
                  <a:lnTo>
                    <a:pt x="232" y="178"/>
                  </a:lnTo>
                  <a:lnTo>
                    <a:pt x="237" y="180"/>
                  </a:lnTo>
                  <a:lnTo>
                    <a:pt x="241" y="173"/>
                  </a:lnTo>
                  <a:lnTo>
                    <a:pt x="251" y="169"/>
                  </a:lnTo>
                  <a:lnTo>
                    <a:pt x="268" y="138"/>
                  </a:lnTo>
                  <a:lnTo>
                    <a:pt x="270" y="138"/>
                  </a:lnTo>
                  <a:lnTo>
                    <a:pt x="275" y="150"/>
                  </a:lnTo>
                  <a:lnTo>
                    <a:pt x="277" y="157"/>
                  </a:lnTo>
                  <a:lnTo>
                    <a:pt x="279" y="159"/>
                  </a:lnTo>
                  <a:lnTo>
                    <a:pt x="291" y="147"/>
                  </a:lnTo>
                  <a:lnTo>
                    <a:pt x="296" y="138"/>
                  </a:lnTo>
                  <a:lnTo>
                    <a:pt x="324" y="121"/>
                  </a:lnTo>
                  <a:lnTo>
                    <a:pt x="331" y="116"/>
                  </a:lnTo>
                  <a:lnTo>
                    <a:pt x="334" y="116"/>
                  </a:lnTo>
                  <a:close/>
                  <a:moveTo>
                    <a:pt x="286" y="166"/>
                  </a:moveTo>
                  <a:lnTo>
                    <a:pt x="282" y="169"/>
                  </a:lnTo>
                  <a:lnTo>
                    <a:pt x="277" y="183"/>
                  </a:lnTo>
                  <a:lnTo>
                    <a:pt x="272" y="185"/>
                  </a:lnTo>
                  <a:lnTo>
                    <a:pt x="277" y="188"/>
                  </a:lnTo>
                  <a:lnTo>
                    <a:pt x="298" y="173"/>
                  </a:lnTo>
                  <a:lnTo>
                    <a:pt x="296" y="169"/>
                  </a:lnTo>
                  <a:lnTo>
                    <a:pt x="286" y="166"/>
                  </a:lnTo>
                  <a:close/>
                  <a:moveTo>
                    <a:pt x="348" y="164"/>
                  </a:moveTo>
                  <a:lnTo>
                    <a:pt x="338" y="154"/>
                  </a:lnTo>
                  <a:lnTo>
                    <a:pt x="338" y="157"/>
                  </a:lnTo>
                  <a:lnTo>
                    <a:pt x="341" y="164"/>
                  </a:lnTo>
                  <a:lnTo>
                    <a:pt x="338" y="166"/>
                  </a:lnTo>
                  <a:lnTo>
                    <a:pt x="327" y="173"/>
                  </a:lnTo>
                  <a:lnTo>
                    <a:pt x="343" y="173"/>
                  </a:lnTo>
                  <a:lnTo>
                    <a:pt x="350" y="169"/>
                  </a:lnTo>
                  <a:lnTo>
                    <a:pt x="348" y="164"/>
                  </a:lnTo>
                  <a:close/>
                </a:path>
              </a:pathLst>
            </a:custGeom>
            <a:solidFill>
              <a:srgbClr val="A0D0CF"/>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05" name="Freeform 45">
              <a:extLst>
                <a:ext uri="{FF2B5EF4-FFF2-40B4-BE49-F238E27FC236}">
                  <a16:creationId xmlns:a16="http://schemas.microsoft.com/office/drawing/2014/main" id="{8E8BD8CD-29A0-5695-7B57-7BFF358C4B5E}"/>
                </a:ext>
              </a:extLst>
            </p:cNvPr>
            <p:cNvSpPr>
              <a:spLocks noEditPoints="1"/>
            </p:cNvSpPr>
            <p:nvPr/>
          </p:nvSpPr>
          <p:spPr bwMode="auto">
            <a:xfrm>
              <a:off x="7118350" y="1552575"/>
              <a:ext cx="1189038" cy="912813"/>
            </a:xfrm>
            <a:custGeom>
              <a:avLst/>
              <a:gdLst/>
              <a:ahLst/>
              <a:cxnLst>
                <a:cxn ang="0">
                  <a:pos x="49" y="388"/>
                </a:cxn>
                <a:cxn ang="0">
                  <a:pos x="45" y="397"/>
                </a:cxn>
                <a:cxn ang="0">
                  <a:pos x="567" y="570"/>
                </a:cxn>
                <a:cxn ang="0">
                  <a:pos x="255" y="165"/>
                </a:cxn>
                <a:cxn ang="0">
                  <a:pos x="250" y="168"/>
                </a:cxn>
                <a:cxn ang="0">
                  <a:pos x="579" y="530"/>
                </a:cxn>
                <a:cxn ang="0">
                  <a:pos x="591" y="492"/>
                </a:cxn>
                <a:cxn ang="0">
                  <a:pos x="600" y="466"/>
                </a:cxn>
                <a:cxn ang="0">
                  <a:pos x="584" y="423"/>
                </a:cxn>
                <a:cxn ang="0">
                  <a:pos x="570" y="364"/>
                </a:cxn>
                <a:cxn ang="0">
                  <a:pos x="563" y="317"/>
                </a:cxn>
                <a:cxn ang="0">
                  <a:pos x="556" y="265"/>
                </a:cxn>
                <a:cxn ang="0">
                  <a:pos x="539" y="210"/>
                </a:cxn>
                <a:cxn ang="0">
                  <a:pos x="518" y="168"/>
                </a:cxn>
                <a:cxn ang="0">
                  <a:pos x="511" y="170"/>
                </a:cxn>
                <a:cxn ang="0">
                  <a:pos x="492" y="116"/>
                </a:cxn>
                <a:cxn ang="0">
                  <a:pos x="489" y="78"/>
                </a:cxn>
                <a:cxn ang="0">
                  <a:pos x="463" y="7"/>
                </a:cxn>
                <a:cxn ang="0">
                  <a:pos x="350" y="37"/>
                </a:cxn>
                <a:cxn ang="0">
                  <a:pos x="310" y="63"/>
                </a:cxn>
                <a:cxn ang="0">
                  <a:pos x="276" y="135"/>
                </a:cxn>
                <a:cxn ang="0">
                  <a:pos x="246" y="198"/>
                </a:cxn>
                <a:cxn ang="0">
                  <a:pos x="258" y="194"/>
                </a:cxn>
                <a:cxn ang="0">
                  <a:pos x="267" y="198"/>
                </a:cxn>
                <a:cxn ang="0">
                  <a:pos x="260" y="220"/>
                </a:cxn>
                <a:cxn ang="0">
                  <a:pos x="258" y="224"/>
                </a:cxn>
                <a:cxn ang="0">
                  <a:pos x="269" y="246"/>
                </a:cxn>
                <a:cxn ang="0">
                  <a:pos x="269" y="260"/>
                </a:cxn>
                <a:cxn ang="0">
                  <a:pos x="239" y="288"/>
                </a:cxn>
                <a:cxn ang="0">
                  <a:pos x="217" y="310"/>
                </a:cxn>
                <a:cxn ang="0">
                  <a:pos x="189" y="317"/>
                </a:cxn>
                <a:cxn ang="0">
                  <a:pos x="137" y="324"/>
                </a:cxn>
                <a:cxn ang="0">
                  <a:pos x="30" y="364"/>
                </a:cxn>
                <a:cxn ang="0">
                  <a:pos x="52" y="388"/>
                </a:cxn>
                <a:cxn ang="0">
                  <a:pos x="61" y="414"/>
                </a:cxn>
                <a:cxn ang="0">
                  <a:pos x="47" y="449"/>
                </a:cxn>
                <a:cxn ang="0">
                  <a:pos x="4" y="501"/>
                </a:cxn>
                <a:cxn ang="0">
                  <a:pos x="19" y="537"/>
                </a:cxn>
                <a:cxn ang="0">
                  <a:pos x="82" y="520"/>
                </a:cxn>
                <a:cxn ang="0">
                  <a:pos x="144" y="504"/>
                </a:cxn>
                <a:cxn ang="0">
                  <a:pos x="208" y="485"/>
                </a:cxn>
                <a:cxn ang="0">
                  <a:pos x="269" y="468"/>
                </a:cxn>
                <a:cxn ang="0">
                  <a:pos x="331" y="449"/>
                </a:cxn>
                <a:cxn ang="0">
                  <a:pos x="392" y="430"/>
                </a:cxn>
                <a:cxn ang="0">
                  <a:pos x="435" y="440"/>
                </a:cxn>
                <a:cxn ang="0">
                  <a:pos x="447" y="466"/>
                </a:cxn>
                <a:cxn ang="0">
                  <a:pos x="485" y="483"/>
                </a:cxn>
                <a:cxn ang="0">
                  <a:pos x="530" y="497"/>
                </a:cxn>
                <a:cxn ang="0">
                  <a:pos x="572" y="506"/>
                </a:cxn>
                <a:cxn ang="0">
                  <a:pos x="572" y="499"/>
                </a:cxn>
                <a:cxn ang="0">
                  <a:pos x="253" y="201"/>
                </a:cxn>
                <a:cxn ang="0">
                  <a:pos x="253" y="201"/>
                </a:cxn>
                <a:cxn ang="0">
                  <a:pos x="716" y="454"/>
                </a:cxn>
                <a:cxn ang="0">
                  <a:pos x="697" y="466"/>
                </a:cxn>
                <a:cxn ang="0">
                  <a:pos x="688" y="468"/>
                </a:cxn>
                <a:cxn ang="0">
                  <a:pos x="631" y="497"/>
                </a:cxn>
                <a:cxn ang="0">
                  <a:pos x="605" y="506"/>
                </a:cxn>
                <a:cxn ang="0">
                  <a:pos x="591" y="523"/>
                </a:cxn>
                <a:cxn ang="0">
                  <a:pos x="579" y="561"/>
                </a:cxn>
                <a:cxn ang="0">
                  <a:pos x="596" y="549"/>
                </a:cxn>
                <a:cxn ang="0">
                  <a:pos x="648" y="527"/>
                </a:cxn>
                <a:cxn ang="0">
                  <a:pos x="709" y="475"/>
                </a:cxn>
              </a:cxnLst>
              <a:rect l="0" t="0" r="r" b="b"/>
              <a:pathLst>
                <a:path w="749" h="575">
                  <a:moveTo>
                    <a:pt x="45" y="397"/>
                  </a:moveTo>
                  <a:lnTo>
                    <a:pt x="49" y="397"/>
                  </a:lnTo>
                  <a:lnTo>
                    <a:pt x="49" y="393"/>
                  </a:lnTo>
                  <a:lnTo>
                    <a:pt x="52" y="390"/>
                  </a:lnTo>
                  <a:lnTo>
                    <a:pt x="49" y="388"/>
                  </a:lnTo>
                  <a:lnTo>
                    <a:pt x="45" y="388"/>
                  </a:lnTo>
                  <a:lnTo>
                    <a:pt x="42" y="390"/>
                  </a:lnTo>
                  <a:lnTo>
                    <a:pt x="42" y="395"/>
                  </a:lnTo>
                  <a:lnTo>
                    <a:pt x="45" y="397"/>
                  </a:lnTo>
                  <a:lnTo>
                    <a:pt x="45" y="397"/>
                  </a:lnTo>
                  <a:close/>
                  <a:moveTo>
                    <a:pt x="567" y="554"/>
                  </a:moveTo>
                  <a:lnTo>
                    <a:pt x="560" y="563"/>
                  </a:lnTo>
                  <a:lnTo>
                    <a:pt x="560" y="575"/>
                  </a:lnTo>
                  <a:lnTo>
                    <a:pt x="565" y="575"/>
                  </a:lnTo>
                  <a:lnTo>
                    <a:pt x="567" y="570"/>
                  </a:lnTo>
                  <a:lnTo>
                    <a:pt x="572" y="563"/>
                  </a:lnTo>
                  <a:lnTo>
                    <a:pt x="572" y="558"/>
                  </a:lnTo>
                  <a:lnTo>
                    <a:pt x="570" y="554"/>
                  </a:lnTo>
                  <a:lnTo>
                    <a:pt x="567" y="554"/>
                  </a:lnTo>
                  <a:close/>
                  <a:moveTo>
                    <a:pt x="255" y="165"/>
                  </a:moveTo>
                  <a:lnTo>
                    <a:pt x="255" y="163"/>
                  </a:lnTo>
                  <a:lnTo>
                    <a:pt x="255" y="161"/>
                  </a:lnTo>
                  <a:lnTo>
                    <a:pt x="253" y="163"/>
                  </a:lnTo>
                  <a:lnTo>
                    <a:pt x="250" y="165"/>
                  </a:lnTo>
                  <a:lnTo>
                    <a:pt x="250" y="168"/>
                  </a:lnTo>
                  <a:lnTo>
                    <a:pt x="253" y="168"/>
                  </a:lnTo>
                  <a:lnTo>
                    <a:pt x="255" y="165"/>
                  </a:lnTo>
                  <a:close/>
                  <a:moveTo>
                    <a:pt x="574" y="539"/>
                  </a:moveTo>
                  <a:lnTo>
                    <a:pt x="577" y="535"/>
                  </a:lnTo>
                  <a:lnTo>
                    <a:pt x="579" y="530"/>
                  </a:lnTo>
                  <a:lnTo>
                    <a:pt x="584" y="525"/>
                  </a:lnTo>
                  <a:lnTo>
                    <a:pt x="589" y="518"/>
                  </a:lnTo>
                  <a:lnTo>
                    <a:pt x="593" y="504"/>
                  </a:lnTo>
                  <a:lnTo>
                    <a:pt x="598" y="499"/>
                  </a:lnTo>
                  <a:lnTo>
                    <a:pt x="591" y="492"/>
                  </a:lnTo>
                  <a:lnTo>
                    <a:pt x="584" y="487"/>
                  </a:lnTo>
                  <a:lnTo>
                    <a:pt x="591" y="480"/>
                  </a:lnTo>
                  <a:lnTo>
                    <a:pt x="596" y="475"/>
                  </a:lnTo>
                  <a:lnTo>
                    <a:pt x="598" y="471"/>
                  </a:lnTo>
                  <a:lnTo>
                    <a:pt x="600" y="466"/>
                  </a:lnTo>
                  <a:lnTo>
                    <a:pt x="598" y="464"/>
                  </a:lnTo>
                  <a:lnTo>
                    <a:pt x="593" y="459"/>
                  </a:lnTo>
                  <a:lnTo>
                    <a:pt x="591" y="447"/>
                  </a:lnTo>
                  <a:lnTo>
                    <a:pt x="586" y="435"/>
                  </a:lnTo>
                  <a:lnTo>
                    <a:pt x="584" y="423"/>
                  </a:lnTo>
                  <a:lnTo>
                    <a:pt x="582" y="411"/>
                  </a:lnTo>
                  <a:lnTo>
                    <a:pt x="577" y="400"/>
                  </a:lnTo>
                  <a:lnTo>
                    <a:pt x="574" y="388"/>
                  </a:lnTo>
                  <a:lnTo>
                    <a:pt x="572" y="376"/>
                  </a:lnTo>
                  <a:lnTo>
                    <a:pt x="570" y="364"/>
                  </a:lnTo>
                  <a:lnTo>
                    <a:pt x="565" y="362"/>
                  </a:lnTo>
                  <a:lnTo>
                    <a:pt x="565" y="350"/>
                  </a:lnTo>
                  <a:lnTo>
                    <a:pt x="565" y="340"/>
                  </a:lnTo>
                  <a:lnTo>
                    <a:pt x="563" y="329"/>
                  </a:lnTo>
                  <a:lnTo>
                    <a:pt x="563" y="317"/>
                  </a:lnTo>
                  <a:lnTo>
                    <a:pt x="563" y="305"/>
                  </a:lnTo>
                  <a:lnTo>
                    <a:pt x="563" y="295"/>
                  </a:lnTo>
                  <a:lnTo>
                    <a:pt x="560" y="284"/>
                  </a:lnTo>
                  <a:lnTo>
                    <a:pt x="560" y="272"/>
                  </a:lnTo>
                  <a:lnTo>
                    <a:pt x="556" y="265"/>
                  </a:lnTo>
                  <a:lnTo>
                    <a:pt x="556" y="258"/>
                  </a:lnTo>
                  <a:lnTo>
                    <a:pt x="553" y="251"/>
                  </a:lnTo>
                  <a:lnTo>
                    <a:pt x="548" y="239"/>
                  </a:lnTo>
                  <a:lnTo>
                    <a:pt x="546" y="227"/>
                  </a:lnTo>
                  <a:lnTo>
                    <a:pt x="539" y="210"/>
                  </a:lnTo>
                  <a:lnTo>
                    <a:pt x="537" y="198"/>
                  </a:lnTo>
                  <a:lnTo>
                    <a:pt x="532" y="189"/>
                  </a:lnTo>
                  <a:lnTo>
                    <a:pt x="530" y="175"/>
                  </a:lnTo>
                  <a:lnTo>
                    <a:pt x="520" y="168"/>
                  </a:lnTo>
                  <a:lnTo>
                    <a:pt x="518" y="168"/>
                  </a:lnTo>
                  <a:lnTo>
                    <a:pt x="518" y="168"/>
                  </a:lnTo>
                  <a:lnTo>
                    <a:pt x="515" y="175"/>
                  </a:lnTo>
                  <a:lnTo>
                    <a:pt x="513" y="175"/>
                  </a:lnTo>
                  <a:lnTo>
                    <a:pt x="513" y="175"/>
                  </a:lnTo>
                  <a:lnTo>
                    <a:pt x="511" y="170"/>
                  </a:lnTo>
                  <a:lnTo>
                    <a:pt x="508" y="153"/>
                  </a:lnTo>
                  <a:lnTo>
                    <a:pt x="508" y="146"/>
                  </a:lnTo>
                  <a:lnTo>
                    <a:pt x="503" y="139"/>
                  </a:lnTo>
                  <a:lnTo>
                    <a:pt x="494" y="120"/>
                  </a:lnTo>
                  <a:lnTo>
                    <a:pt x="492" y="116"/>
                  </a:lnTo>
                  <a:lnTo>
                    <a:pt x="492" y="108"/>
                  </a:lnTo>
                  <a:lnTo>
                    <a:pt x="492" y="101"/>
                  </a:lnTo>
                  <a:lnTo>
                    <a:pt x="494" y="92"/>
                  </a:lnTo>
                  <a:lnTo>
                    <a:pt x="494" y="90"/>
                  </a:lnTo>
                  <a:lnTo>
                    <a:pt x="489" y="78"/>
                  </a:lnTo>
                  <a:lnTo>
                    <a:pt x="487" y="66"/>
                  </a:lnTo>
                  <a:lnTo>
                    <a:pt x="475" y="49"/>
                  </a:lnTo>
                  <a:lnTo>
                    <a:pt x="470" y="28"/>
                  </a:lnTo>
                  <a:lnTo>
                    <a:pt x="466" y="19"/>
                  </a:lnTo>
                  <a:lnTo>
                    <a:pt x="463" y="7"/>
                  </a:lnTo>
                  <a:lnTo>
                    <a:pt x="461" y="0"/>
                  </a:lnTo>
                  <a:lnTo>
                    <a:pt x="440" y="7"/>
                  </a:lnTo>
                  <a:lnTo>
                    <a:pt x="404" y="19"/>
                  </a:lnTo>
                  <a:lnTo>
                    <a:pt x="369" y="30"/>
                  </a:lnTo>
                  <a:lnTo>
                    <a:pt x="350" y="37"/>
                  </a:lnTo>
                  <a:lnTo>
                    <a:pt x="345" y="40"/>
                  </a:lnTo>
                  <a:lnTo>
                    <a:pt x="343" y="40"/>
                  </a:lnTo>
                  <a:lnTo>
                    <a:pt x="333" y="42"/>
                  </a:lnTo>
                  <a:lnTo>
                    <a:pt x="324" y="52"/>
                  </a:lnTo>
                  <a:lnTo>
                    <a:pt x="310" y="63"/>
                  </a:lnTo>
                  <a:lnTo>
                    <a:pt x="295" y="87"/>
                  </a:lnTo>
                  <a:lnTo>
                    <a:pt x="274" y="130"/>
                  </a:lnTo>
                  <a:lnTo>
                    <a:pt x="274" y="132"/>
                  </a:lnTo>
                  <a:lnTo>
                    <a:pt x="274" y="132"/>
                  </a:lnTo>
                  <a:lnTo>
                    <a:pt x="276" y="135"/>
                  </a:lnTo>
                  <a:lnTo>
                    <a:pt x="276" y="139"/>
                  </a:lnTo>
                  <a:lnTo>
                    <a:pt x="274" y="144"/>
                  </a:lnTo>
                  <a:lnTo>
                    <a:pt x="246" y="182"/>
                  </a:lnTo>
                  <a:lnTo>
                    <a:pt x="239" y="194"/>
                  </a:lnTo>
                  <a:lnTo>
                    <a:pt x="246" y="198"/>
                  </a:lnTo>
                  <a:lnTo>
                    <a:pt x="246" y="201"/>
                  </a:lnTo>
                  <a:lnTo>
                    <a:pt x="248" y="198"/>
                  </a:lnTo>
                  <a:lnTo>
                    <a:pt x="253" y="191"/>
                  </a:lnTo>
                  <a:lnTo>
                    <a:pt x="255" y="191"/>
                  </a:lnTo>
                  <a:lnTo>
                    <a:pt x="258" y="194"/>
                  </a:lnTo>
                  <a:lnTo>
                    <a:pt x="260" y="196"/>
                  </a:lnTo>
                  <a:lnTo>
                    <a:pt x="258" y="203"/>
                  </a:lnTo>
                  <a:lnTo>
                    <a:pt x="260" y="203"/>
                  </a:lnTo>
                  <a:lnTo>
                    <a:pt x="265" y="201"/>
                  </a:lnTo>
                  <a:lnTo>
                    <a:pt x="267" y="198"/>
                  </a:lnTo>
                  <a:lnTo>
                    <a:pt x="267" y="203"/>
                  </a:lnTo>
                  <a:lnTo>
                    <a:pt x="265" y="208"/>
                  </a:lnTo>
                  <a:lnTo>
                    <a:pt x="265" y="210"/>
                  </a:lnTo>
                  <a:lnTo>
                    <a:pt x="262" y="217"/>
                  </a:lnTo>
                  <a:lnTo>
                    <a:pt x="260" y="220"/>
                  </a:lnTo>
                  <a:lnTo>
                    <a:pt x="258" y="220"/>
                  </a:lnTo>
                  <a:lnTo>
                    <a:pt x="258" y="217"/>
                  </a:lnTo>
                  <a:lnTo>
                    <a:pt x="255" y="222"/>
                  </a:lnTo>
                  <a:lnTo>
                    <a:pt x="255" y="224"/>
                  </a:lnTo>
                  <a:lnTo>
                    <a:pt x="258" y="224"/>
                  </a:lnTo>
                  <a:lnTo>
                    <a:pt x="260" y="229"/>
                  </a:lnTo>
                  <a:lnTo>
                    <a:pt x="265" y="234"/>
                  </a:lnTo>
                  <a:lnTo>
                    <a:pt x="267" y="243"/>
                  </a:lnTo>
                  <a:lnTo>
                    <a:pt x="269" y="246"/>
                  </a:lnTo>
                  <a:lnTo>
                    <a:pt x="269" y="246"/>
                  </a:lnTo>
                  <a:lnTo>
                    <a:pt x="269" y="248"/>
                  </a:lnTo>
                  <a:lnTo>
                    <a:pt x="269" y="251"/>
                  </a:lnTo>
                  <a:lnTo>
                    <a:pt x="272" y="253"/>
                  </a:lnTo>
                  <a:lnTo>
                    <a:pt x="272" y="255"/>
                  </a:lnTo>
                  <a:lnTo>
                    <a:pt x="269" y="260"/>
                  </a:lnTo>
                  <a:lnTo>
                    <a:pt x="265" y="262"/>
                  </a:lnTo>
                  <a:lnTo>
                    <a:pt x="258" y="265"/>
                  </a:lnTo>
                  <a:lnTo>
                    <a:pt x="250" y="272"/>
                  </a:lnTo>
                  <a:lnTo>
                    <a:pt x="243" y="281"/>
                  </a:lnTo>
                  <a:lnTo>
                    <a:pt x="239" y="288"/>
                  </a:lnTo>
                  <a:lnTo>
                    <a:pt x="236" y="295"/>
                  </a:lnTo>
                  <a:lnTo>
                    <a:pt x="234" y="298"/>
                  </a:lnTo>
                  <a:lnTo>
                    <a:pt x="234" y="298"/>
                  </a:lnTo>
                  <a:lnTo>
                    <a:pt x="222" y="305"/>
                  </a:lnTo>
                  <a:lnTo>
                    <a:pt x="217" y="310"/>
                  </a:lnTo>
                  <a:lnTo>
                    <a:pt x="217" y="312"/>
                  </a:lnTo>
                  <a:lnTo>
                    <a:pt x="217" y="314"/>
                  </a:lnTo>
                  <a:lnTo>
                    <a:pt x="215" y="312"/>
                  </a:lnTo>
                  <a:lnTo>
                    <a:pt x="205" y="314"/>
                  </a:lnTo>
                  <a:lnTo>
                    <a:pt x="189" y="317"/>
                  </a:lnTo>
                  <a:lnTo>
                    <a:pt x="175" y="322"/>
                  </a:lnTo>
                  <a:lnTo>
                    <a:pt x="165" y="329"/>
                  </a:lnTo>
                  <a:lnTo>
                    <a:pt x="158" y="329"/>
                  </a:lnTo>
                  <a:lnTo>
                    <a:pt x="149" y="326"/>
                  </a:lnTo>
                  <a:lnTo>
                    <a:pt x="137" y="324"/>
                  </a:lnTo>
                  <a:lnTo>
                    <a:pt x="106" y="329"/>
                  </a:lnTo>
                  <a:lnTo>
                    <a:pt x="80" y="336"/>
                  </a:lnTo>
                  <a:lnTo>
                    <a:pt x="61" y="345"/>
                  </a:lnTo>
                  <a:lnTo>
                    <a:pt x="30" y="362"/>
                  </a:lnTo>
                  <a:lnTo>
                    <a:pt x="30" y="364"/>
                  </a:lnTo>
                  <a:lnTo>
                    <a:pt x="30" y="364"/>
                  </a:lnTo>
                  <a:lnTo>
                    <a:pt x="35" y="385"/>
                  </a:lnTo>
                  <a:lnTo>
                    <a:pt x="35" y="385"/>
                  </a:lnTo>
                  <a:lnTo>
                    <a:pt x="52" y="385"/>
                  </a:lnTo>
                  <a:lnTo>
                    <a:pt x="52" y="388"/>
                  </a:lnTo>
                  <a:lnTo>
                    <a:pt x="52" y="390"/>
                  </a:lnTo>
                  <a:lnTo>
                    <a:pt x="52" y="395"/>
                  </a:lnTo>
                  <a:lnTo>
                    <a:pt x="54" y="402"/>
                  </a:lnTo>
                  <a:lnTo>
                    <a:pt x="59" y="409"/>
                  </a:lnTo>
                  <a:lnTo>
                    <a:pt x="61" y="414"/>
                  </a:lnTo>
                  <a:lnTo>
                    <a:pt x="61" y="419"/>
                  </a:lnTo>
                  <a:lnTo>
                    <a:pt x="59" y="423"/>
                  </a:lnTo>
                  <a:lnTo>
                    <a:pt x="54" y="430"/>
                  </a:lnTo>
                  <a:lnTo>
                    <a:pt x="49" y="438"/>
                  </a:lnTo>
                  <a:lnTo>
                    <a:pt x="47" y="449"/>
                  </a:lnTo>
                  <a:lnTo>
                    <a:pt x="40" y="456"/>
                  </a:lnTo>
                  <a:lnTo>
                    <a:pt x="33" y="466"/>
                  </a:lnTo>
                  <a:lnTo>
                    <a:pt x="23" y="475"/>
                  </a:lnTo>
                  <a:lnTo>
                    <a:pt x="19" y="485"/>
                  </a:lnTo>
                  <a:lnTo>
                    <a:pt x="4" y="501"/>
                  </a:lnTo>
                  <a:lnTo>
                    <a:pt x="0" y="506"/>
                  </a:lnTo>
                  <a:lnTo>
                    <a:pt x="0" y="506"/>
                  </a:lnTo>
                  <a:lnTo>
                    <a:pt x="2" y="523"/>
                  </a:lnTo>
                  <a:lnTo>
                    <a:pt x="7" y="539"/>
                  </a:lnTo>
                  <a:lnTo>
                    <a:pt x="19" y="537"/>
                  </a:lnTo>
                  <a:lnTo>
                    <a:pt x="33" y="532"/>
                  </a:lnTo>
                  <a:lnTo>
                    <a:pt x="45" y="530"/>
                  </a:lnTo>
                  <a:lnTo>
                    <a:pt x="56" y="527"/>
                  </a:lnTo>
                  <a:lnTo>
                    <a:pt x="71" y="523"/>
                  </a:lnTo>
                  <a:lnTo>
                    <a:pt x="82" y="520"/>
                  </a:lnTo>
                  <a:lnTo>
                    <a:pt x="94" y="516"/>
                  </a:lnTo>
                  <a:lnTo>
                    <a:pt x="106" y="513"/>
                  </a:lnTo>
                  <a:lnTo>
                    <a:pt x="120" y="509"/>
                  </a:lnTo>
                  <a:lnTo>
                    <a:pt x="132" y="506"/>
                  </a:lnTo>
                  <a:lnTo>
                    <a:pt x="144" y="504"/>
                  </a:lnTo>
                  <a:lnTo>
                    <a:pt x="158" y="499"/>
                  </a:lnTo>
                  <a:lnTo>
                    <a:pt x="170" y="497"/>
                  </a:lnTo>
                  <a:lnTo>
                    <a:pt x="182" y="492"/>
                  </a:lnTo>
                  <a:lnTo>
                    <a:pt x="194" y="490"/>
                  </a:lnTo>
                  <a:lnTo>
                    <a:pt x="208" y="485"/>
                  </a:lnTo>
                  <a:lnTo>
                    <a:pt x="220" y="483"/>
                  </a:lnTo>
                  <a:lnTo>
                    <a:pt x="231" y="478"/>
                  </a:lnTo>
                  <a:lnTo>
                    <a:pt x="243" y="475"/>
                  </a:lnTo>
                  <a:lnTo>
                    <a:pt x="258" y="471"/>
                  </a:lnTo>
                  <a:lnTo>
                    <a:pt x="269" y="468"/>
                  </a:lnTo>
                  <a:lnTo>
                    <a:pt x="281" y="464"/>
                  </a:lnTo>
                  <a:lnTo>
                    <a:pt x="293" y="461"/>
                  </a:lnTo>
                  <a:lnTo>
                    <a:pt x="307" y="456"/>
                  </a:lnTo>
                  <a:lnTo>
                    <a:pt x="319" y="452"/>
                  </a:lnTo>
                  <a:lnTo>
                    <a:pt x="331" y="449"/>
                  </a:lnTo>
                  <a:lnTo>
                    <a:pt x="343" y="445"/>
                  </a:lnTo>
                  <a:lnTo>
                    <a:pt x="354" y="442"/>
                  </a:lnTo>
                  <a:lnTo>
                    <a:pt x="369" y="438"/>
                  </a:lnTo>
                  <a:lnTo>
                    <a:pt x="380" y="433"/>
                  </a:lnTo>
                  <a:lnTo>
                    <a:pt x="392" y="430"/>
                  </a:lnTo>
                  <a:lnTo>
                    <a:pt x="404" y="426"/>
                  </a:lnTo>
                  <a:lnTo>
                    <a:pt x="414" y="430"/>
                  </a:lnTo>
                  <a:lnTo>
                    <a:pt x="418" y="435"/>
                  </a:lnTo>
                  <a:lnTo>
                    <a:pt x="430" y="438"/>
                  </a:lnTo>
                  <a:lnTo>
                    <a:pt x="435" y="440"/>
                  </a:lnTo>
                  <a:lnTo>
                    <a:pt x="435" y="442"/>
                  </a:lnTo>
                  <a:lnTo>
                    <a:pt x="440" y="447"/>
                  </a:lnTo>
                  <a:lnTo>
                    <a:pt x="440" y="454"/>
                  </a:lnTo>
                  <a:lnTo>
                    <a:pt x="442" y="459"/>
                  </a:lnTo>
                  <a:lnTo>
                    <a:pt x="447" y="466"/>
                  </a:lnTo>
                  <a:lnTo>
                    <a:pt x="451" y="471"/>
                  </a:lnTo>
                  <a:lnTo>
                    <a:pt x="456" y="475"/>
                  </a:lnTo>
                  <a:lnTo>
                    <a:pt x="461" y="478"/>
                  </a:lnTo>
                  <a:lnTo>
                    <a:pt x="480" y="480"/>
                  </a:lnTo>
                  <a:lnTo>
                    <a:pt x="485" y="483"/>
                  </a:lnTo>
                  <a:lnTo>
                    <a:pt x="487" y="487"/>
                  </a:lnTo>
                  <a:lnTo>
                    <a:pt x="499" y="490"/>
                  </a:lnTo>
                  <a:lnTo>
                    <a:pt x="508" y="492"/>
                  </a:lnTo>
                  <a:lnTo>
                    <a:pt x="520" y="494"/>
                  </a:lnTo>
                  <a:lnTo>
                    <a:pt x="530" y="497"/>
                  </a:lnTo>
                  <a:lnTo>
                    <a:pt x="541" y="499"/>
                  </a:lnTo>
                  <a:lnTo>
                    <a:pt x="551" y="501"/>
                  </a:lnTo>
                  <a:lnTo>
                    <a:pt x="563" y="506"/>
                  </a:lnTo>
                  <a:lnTo>
                    <a:pt x="572" y="509"/>
                  </a:lnTo>
                  <a:lnTo>
                    <a:pt x="572" y="506"/>
                  </a:lnTo>
                  <a:lnTo>
                    <a:pt x="565" y="490"/>
                  </a:lnTo>
                  <a:lnTo>
                    <a:pt x="556" y="478"/>
                  </a:lnTo>
                  <a:lnTo>
                    <a:pt x="563" y="480"/>
                  </a:lnTo>
                  <a:lnTo>
                    <a:pt x="567" y="485"/>
                  </a:lnTo>
                  <a:lnTo>
                    <a:pt x="572" y="499"/>
                  </a:lnTo>
                  <a:lnTo>
                    <a:pt x="574" y="518"/>
                  </a:lnTo>
                  <a:lnTo>
                    <a:pt x="574" y="527"/>
                  </a:lnTo>
                  <a:lnTo>
                    <a:pt x="574" y="539"/>
                  </a:lnTo>
                  <a:close/>
                  <a:moveTo>
                    <a:pt x="253" y="201"/>
                  </a:moveTo>
                  <a:lnTo>
                    <a:pt x="253" y="201"/>
                  </a:lnTo>
                  <a:lnTo>
                    <a:pt x="250" y="201"/>
                  </a:lnTo>
                  <a:lnTo>
                    <a:pt x="250" y="203"/>
                  </a:lnTo>
                  <a:lnTo>
                    <a:pt x="250" y="206"/>
                  </a:lnTo>
                  <a:lnTo>
                    <a:pt x="250" y="206"/>
                  </a:lnTo>
                  <a:lnTo>
                    <a:pt x="253" y="201"/>
                  </a:lnTo>
                  <a:close/>
                  <a:moveTo>
                    <a:pt x="740" y="442"/>
                  </a:moveTo>
                  <a:lnTo>
                    <a:pt x="733" y="449"/>
                  </a:lnTo>
                  <a:lnTo>
                    <a:pt x="728" y="445"/>
                  </a:lnTo>
                  <a:lnTo>
                    <a:pt x="723" y="447"/>
                  </a:lnTo>
                  <a:lnTo>
                    <a:pt x="716" y="454"/>
                  </a:lnTo>
                  <a:lnTo>
                    <a:pt x="707" y="464"/>
                  </a:lnTo>
                  <a:lnTo>
                    <a:pt x="705" y="471"/>
                  </a:lnTo>
                  <a:lnTo>
                    <a:pt x="700" y="473"/>
                  </a:lnTo>
                  <a:lnTo>
                    <a:pt x="695" y="475"/>
                  </a:lnTo>
                  <a:lnTo>
                    <a:pt x="697" y="466"/>
                  </a:lnTo>
                  <a:lnTo>
                    <a:pt x="702" y="456"/>
                  </a:lnTo>
                  <a:lnTo>
                    <a:pt x="712" y="438"/>
                  </a:lnTo>
                  <a:lnTo>
                    <a:pt x="705" y="445"/>
                  </a:lnTo>
                  <a:lnTo>
                    <a:pt x="693" y="461"/>
                  </a:lnTo>
                  <a:lnTo>
                    <a:pt x="688" y="468"/>
                  </a:lnTo>
                  <a:lnTo>
                    <a:pt x="669" y="478"/>
                  </a:lnTo>
                  <a:lnTo>
                    <a:pt x="652" y="485"/>
                  </a:lnTo>
                  <a:lnTo>
                    <a:pt x="645" y="487"/>
                  </a:lnTo>
                  <a:lnTo>
                    <a:pt x="641" y="494"/>
                  </a:lnTo>
                  <a:lnTo>
                    <a:pt x="631" y="497"/>
                  </a:lnTo>
                  <a:lnTo>
                    <a:pt x="622" y="497"/>
                  </a:lnTo>
                  <a:lnTo>
                    <a:pt x="619" y="499"/>
                  </a:lnTo>
                  <a:lnTo>
                    <a:pt x="617" y="501"/>
                  </a:lnTo>
                  <a:lnTo>
                    <a:pt x="612" y="504"/>
                  </a:lnTo>
                  <a:lnTo>
                    <a:pt x="605" y="506"/>
                  </a:lnTo>
                  <a:lnTo>
                    <a:pt x="603" y="509"/>
                  </a:lnTo>
                  <a:lnTo>
                    <a:pt x="600" y="513"/>
                  </a:lnTo>
                  <a:lnTo>
                    <a:pt x="600" y="518"/>
                  </a:lnTo>
                  <a:lnTo>
                    <a:pt x="596" y="516"/>
                  </a:lnTo>
                  <a:lnTo>
                    <a:pt x="591" y="523"/>
                  </a:lnTo>
                  <a:lnTo>
                    <a:pt x="582" y="532"/>
                  </a:lnTo>
                  <a:lnTo>
                    <a:pt x="577" y="542"/>
                  </a:lnTo>
                  <a:lnTo>
                    <a:pt x="574" y="549"/>
                  </a:lnTo>
                  <a:lnTo>
                    <a:pt x="574" y="556"/>
                  </a:lnTo>
                  <a:lnTo>
                    <a:pt x="579" y="561"/>
                  </a:lnTo>
                  <a:lnTo>
                    <a:pt x="586" y="556"/>
                  </a:lnTo>
                  <a:lnTo>
                    <a:pt x="589" y="549"/>
                  </a:lnTo>
                  <a:lnTo>
                    <a:pt x="593" y="546"/>
                  </a:lnTo>
                  <a:lnTo>
                    <a:pt x="596" y="546"/>
                  </a:lnTo>
                  <a:lnTo>
                    <a:pt x="596" y="549"/>
                  </a:lnTo>
                  <a:lnTo>
                    <a:pt x="589" y="558"/>
                  </a:lnTo>
                  <a:lnTo>
                    <a:pt x="600" y="554"/>
                  </a:lnTo>
                  <a:lnTo>
                    <a:pt x="612" y="546"/>
                  </a:lnTo>
                  <a:lnTo>
                    <a:pt x="643" y="527"/>
                  </a:lnTo>
                  <a:lnTo>
                    <a:pt x="648" y="527"/>
                  </a:lnTo>
                  <a:lnTo>
                    <a:pt x="650" y="527"/>
                  </a:lnTo>
                  <a:lnTo>
                    <a:pt x="683" y="499"/>
                  </a:lnTo>
                  <a:lnTo>
                    <a:pt x="690" y="494"/>
                  </a:lnTo>
                  <a:lnTo>
                    <a:pt x="700" y="487"/>
                  </a:lnTo>
                  <a:lnTo>
                    <a:pt x="709" y="475"/>
                  </a:lnTo>
                  <a:lnTo>
                    <a:pt x="716" y="471"/>
                  </a:lnTo>
                  <a:lnTo>
                    <a:pt x="749" y="438"/>
                  </a:lnTo>
                  <a:lnTo>
                    <a:pt x="740" y="442"/>
                  </a:lnTo>
                  <a:close/>
                </a:path>
              </a:pathLst>
            </a:custGeom>
            <a:solidFill>
              <a:schemeClr val="accent6"/>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606" name="Freeform 46">
              <a:extLst>
                <a:ext uri="{FF2B5EF4-FFF2-40B4-BE49-F238E27FC236}">
                  <a16:creationId xmlns:a16="http://schemas.microsoft.com/office/drawing/2014/main" id="{4A1B9D43-3292-BB13-A705-7577DA18E57C}"/>
                </a:ext>
              </a:extLst>
            </p:cNvPr>
            <p:cNvSpPr>
              <a:spLocks noEditPoints="1"/>
            </p:cNvSpPr>
            <p:nvPr/>
          </p:nvSpPr>
          <p:spPr bwMode="auto">
            <a:xfrm>
              <a:off x="7853363" y="2325688"/>
              <a:ext cx="222250" cy="481012"/>
            </a:xfrm>
            <a:custGeom>
              <a:avLst/>
              <a:gdLst/>
              <a:ahLst/>
              <a:cxnLst>
                <a:cxn ang="0">
                  <a:pos x="130" y="152"/>
                </a:cxn>
                <a:cxn ang="0">
                  <a:pos x="137" y="168"/>
                </a:cxn>
                <a:cxn ang="0">
                  <a:pos x="137" y="157"/>
                </a:cxn>
                <a:cxn ang="0">
                  <a:pos x="133" y="123"/>
                </a:cxn>
                <a:cxn ang="0">
                  <a:pos x="130" y="104"/>
                </a:cxn>
                <a:cxn ang="0">
                  <a:pos x="121" y="90"/>
                </a:cxn>
                <a:cxn ang="0">
                  <a:pos x="100" y="97"/>
                </a:cxn>
                <a:cxn ang="0">
                  <a:pos x="95" y="78"/>
                </a:cxn>
                <a:cxn ang="0">
                  <a:pos x="100" y="67"/>
                </a:cxn>
                <a:cxn ang="0">
                  <a:pos x="104" y="59"/>
                </a:cxn>
                <a:cxn ang="0">
                  <a:pos x="111" y="31"/>
                </a:cxn>
                <a:cxn ang="0">
                  <a:pos x="100" y="19"/>
                </a:cxn>
                <a:cxn ang="0">
                  <a:pos x="78" y="12"/>
                </a:cxn>
                <a:cxn ang="0">
                  <a:pos x="57" y="7"/>
                </a:cxn>
                <a:cxn ang="0">
                  <a:pos x="36" y="3"/>
                </a:cxn>
                <a:cxn ang="0">
                  <a:pos x="19" y="5"/>
                </a:cxn>
                <a:cxn ang="0">
                  <a:pos x="14" y="14"/>
                </a:cxn>
                <a:cxn ang="0">
                  <a:pos x="5" y="48"/>
                </a:cxn>
                <a:cxn ang="0">
                  <a:pos x="0" y="59"/>
                </a:cxn>
                <a:cxn ang="0">
                  <a:pos x="10" y="71"/>
                </a:cxn>
                <a:cxn ang="0">
                  <a:pos x="3" y="85"/>
                </a:cxn>
                <a:cxn ang="0">
                  <a:pos x="5" y="95"/>
                </a:cxn>
                <a:cxn ang="0">
                  <a:pos x="10" y="109"/>
                </a:cxn>
                <a:cxn ang="0">
                  <a:pos x="29" y="123"/>
                </a:cxn>
                <a:cxn ang="0">
                  <a:pos x="67" y="149"/>
                </a:cxn>
                <a:cxn ang="0">
                  <a:pos x="45" y="173"/>
                </a:cxn>
                <a:cxn ang="0">
                  <a:pos x="40" y="187"/>
                </a:cxn>
                <a:cxn ang="0">
                  <a:pos x="22" y="206"/>
                </a:cxn>
                <a:cxn ang="0">
                  <a:pos x="14" y="225"/>
                </a:cxn>
                <a:cxn ang="0">
                  <a:pos x="17" y="249"/>
                </a:cxn>
                <a:cxn ang="0">
                  <a:pos x="38" y="268"/>
                </a:cxn>
                <a:cxn ang="0">
                  <a:pos x="62" y="277"/>
                </a:cxn>
                <a:cxn ang="0">
                  <a:pos x="78" y="275"/>
                </a:cxn>
                <a:cxn ang="0">
                  <a:pos x="88" y="291"/>
                </a:cxn>
                <a:cxn ang="0">
                  <a:pos x="93" y="303"/>
                </a:cxn>
                <a:cxn ang="0">
                  <a:pos x="109" y="263"/>
                </a:cxn>
                <a:cxn ang="0">
                  <a:pos x="109" y="251"/>
                </a:cxn>
                <a:cxn ang="0">
                  <a:pos x="116" y="242"/>
                </a:cxn>
                <a:cxn ang="0">
                  <a:pos x="121" y="235"/>
                </a:cxn>
                <a:cxn ang="0">
                  <a:pos x="121" y="220"/>
                </a:cxn>
                <a:cxn ang="0">
                  <a:pos x="126" y="213"/>
                </a:cxn>
                <a:cxn ang="0">
                  <a:pos x="133" y="185"/>
                </a:cxn>
                <a:cxn ang="0">
                  <a:pos x="133" y="206"/>
                </a:cxn>
                <a:cxn ang="0">
                  <a:pos x="137" y="190"/>
                </a:cxn>
                <a:cxn ang="0">
                  <a:pos x="133" y="206"/>
                </a:cxn>
              </a:cxnLst>
              <a:rect l="0" t="0" r="r" b="b"/>
              <a:pathLst>
                <a:path w="140" h="303">
                  <a:moveTo>
                    <a:pt x="130" y="157"/>
                  </a:moveTo>
                  <a:lnTo>
                    <a:pt x="130" y="152"/>
                  </a:lnTo>
                  <a:lnTo>
                    <a:pt x="133" y="147"/>
                  </a:lnTo>
                  <a:lnTo>
                    <a:pt x="137" y="168"/>
                  </a:lnTo>
                  <a:lnTo>
                    <a:pt x="140" y="173"/>
                  </a:lnTo>
                  <a:lnTo>
                    <a:pt x="137" y="157"/>
                  </a:lnTo>
                  <a:lnTo>
                    <a:pt x="133" y="138"/>
                  </a:lnTo>
                  <a:lnTo>
                    <a:pt x="133" y="123"/>
                  </a:lnTo>
                  <a:lnTo>
                    <a:pt x="133" y="114"/>
                  </a:lnTo>
                  <a:lnTo>
                    <a:pt x="130" y="104"/>
                  </a:lnTo>
                  <a:lnTo>
                    <a:pt x="126" y="95"/>
                  </a:lnTo>
                  <a:lnTo>
                    <a:pt x="121" y="90"/>
                  </a:lnTo>
                  <a:lnTo>
                    <a:pt x="119" y="95"/>
                  </a:lnTo>
                  <a:lnTo>
                    <a:pt x="100" y="97"/>
                  </a:lnTo>
                  <a:lnTo>
                    <a:pt x="95" y="88"/>
                  </a:lnTo>
                  <a:lnTo>
                    <a:pt x="95" y="78"/>
                  </a:lnTo>
                  <a:lnTo>
                    <a:pt x="97" y="71"/>
                  </a:lnTo>
                  <a:lnTo>
                    <a:pt x="100" y="67"/>
                  </a:lnTo>
                  <a:lnTo>
                    <a:pt x="102" y="64"/>
                  </a:lnTo>
                  <a:lnTo>
                    <a:pt x="104" y="59"/>
                  </a:lnTo>
                  <a:lnTo>
                    <a:pt x="107" y="52"/>
                  </a:lnTo>
                  <a:lnTo>
                    <a:pt x="111" y="31"/>
                  </a:lnTo>
                  <a:lnTo>
                    <a:pt x="109" y="22"/>
                  </a:lnTo>
                  <a:lnTo>
                    <a:pt x="100" y="19"/>
                  </a:lnTo>
                  <a:lnTo>
                    <a:pt x="88" y="14"/>
                  </a:lnTo>
                  <a:lnTo>
                    <a:pt x="78" y="12"/>
                  </a:lnTo>
                  <a:lnTo>
                    <a:pt x="67" y="10"/>
                  </a:lnTo>
                  <a:lnTo>
                    <a:pt x="57" y="7"/>
                  </a:lnTo>
                  <a:lnTo>
                    <a:pt x="45" y="5"/>
                  </a:lnTo>
                  <a:lnTo>
                    <a:pt x="36" y="3"/>
                  </a:lnTo>
                  <a:lnTo>
                    <a:pt x="24" y="0"/>
                  </a:lnTo>
                  <a:lnTo>
                    <a:pt x="19" y="5"/>
                  </a:lnTo>
                  <a:lnTo>
                    <a:pt x="17" y="10"/>
                  </a:lnTo>
                  <a:lnTo>
                    <a:pt x="14" y="14"/>
                  </a:lnTo>
                  <a:lnTo>
                    <a:pt x="12" y="31"/>
                  </a:lnTo>
                  <a:lnTo>
                    <a:pt x="5" y="48"/>
                  </a:lnTo>
                  <a:lnTo>
                    <a:pt x="0" y="55"/>
                  </a:lnTo>
                  <a:lnTo>
                    <a:pt x="0" y="59"/>
                  </a:lnTo>
                  <a:lnTo>
                    <a:pt x="7" y="69"/>
                  </a:lnTo>
                  <a:lnTo>
                    <a:pt x="10" y="71"/>
                  </a:lnTo>
                  <a:lnTo>
                    <a:pt x="7" y="81"/>
                  </a:lnTo>
                  <a:lnTo>
                    <a:pt x="3" y="85"/>
                  </a:lnTo>
                  <a:lnTo>
                    <a:pt x="3" y="88"/>
                  </a:lnTo>
                  <a:lnTo>
                    <a:pt x="5" y="95"/>
                  </a:lnTo>
                  <a:lnTo>
                    <a:pt x="7" y="107"/>
                  </a:lnTo>
                  <a:lnTo>
                    <a:pt x="10" y="109"/>
                  </a:lnTo>
                  <a:lnTo>
                    <a:pt x="19" y="112"/>
                  </a:lnTo>
                  <a:lnTo>
                    <a:pt x="29" y="123"/>
                  </a:lnTo>
                  <a:lnTo>
                    <a:pt x="33" y="123"/>
                  </a:lnTo>
                  <a:lnTo>
                    <a:pt x="67" y="149"/>
                  </a:lnTo>
                  <a:lnTo>
                    <a:pt x="52" y="164"/>
                  </a:lnTo>
                  <a:lnTo>
                    <a:pt x="45" y="173"/>
                  </a:lnTo>
                  <a:lnTo>
                    <a:pt x="40" y="180"/>
                  </a:lnTo>
                  <a:lnTo>
                    <a:pt x="40" y="187"/>
                  </a:lnTo>
                  <a:lnTo>
                    <a:pt x="38" y="197"/>
                  </a:lnTo>
                  <a:lnTo>
                    <a:pt x="22" y="206"/>
                  </a:lnTo>
                  <a:lnTo>
                    <a:pt x="14" y="213"/>
                  </a:lnTo>
                  <a:lnTo>
                    <a:pt x="14" y="225"/>
                  </a:lnTo>
                  <a:lnTo>
                    <a:pt x="12" y="239"/>
                  </a:lnTo>
                  <a:lnTo>
                    <a:pt x="17" y="249"/>
                  </a:lnTo>
                  <a:lnTo>
                    <a:pt x="17" y="254"/>
                  </a:lnTo>
                  <a:lnTo>
                    <a:pt x="38" y="268"/>
                  </a:lnTo>
                  <a:lnTo>
                    <a:pt x="52" y="270"/>
                  </a:lnTo>
                  <a:lnTo>
                    <a:pt x="62" y="277"/>
                  </a:lnTo>
                  <a:lnTo>
                    <a:pt x="71" y="275"/>
                  </a:lnTo>
                  <a:lnTo>
                    <a:pt x="78" y="275"/>
                  </a:lnTo>
                  <a:lnTo>
                    <a:pt x="88" y="277"/>
                  </a:lnTo>
                  <a:lnTo>
                    <a:pt x="88" y="291"/>
                  </a:lnTo>
                  <a:lnTo>
                    <a:pt x="90" y="303"/>
                  </a:lnTo>
                  <a:lnTo>
                    <a:pt x="93" y="303"/>
                  </a:lnTo>
                  <a:lnTo>
                    <a:pt x="102" y="291"/>
                  </a:lnTo>
                  <a:lnTo>
                    <a:pt x="109" y="263"/>
                  </a:lnTo>
                  <a:lnTo>
                    <a:pt x="111" y="256"/>
                  </a:lnTo>
                  <a:lnTo>
                    <a:pt x="109" y="251"/>
                  </a:lnTo>
                  <a:lnTo>
                    <a:pt x="111" y="246"/>
                  </a:lnTo>
                  <a:lnTo>
                    <a:pt x="116" y="242"/>
                  </a:lnTo>
                  <a:lnTo>
                    <a:pt x="119" y="242"/>
                  </a:lnTo>
                  <a:lnTo>
                    <a:pt x="121" y="235"/>
                  </a:lnTo>
                  <a:lnTo>
                    <a:pt x="121" y="225"/>
                  </a:lnTo>
                  <a:lnTo>
                    <a:pt x="121" y="220"/>
                  </a:lnTo>
                  <a:lnTo>
                    <a:pt x="119" y="213"/>
                  </a:lnTo>
                  <a:lnTo>
                    <a:pt x="126" y="213"/>
                  </a:lnTo>
                  <a:lnTo>
                    <a:pt x="130" y="201"/>
                  </a:lnTo>
                  <a:lnTo>
                    <a:pt x="133" y="185"/>
                  </a:lnTo>
                  <a:lnTo>
                    <a:pt x="130" y="157"/>
                  </a:lnTo>
                  <a:close/>
                  <a:moveTo>
                    <a:pt x="133" y="206"/>
                  </a:moveTo>
                  <a:lnTo>
                    <a:pt x="133" y="211"/>
                  </a:lnTo>
                  <a:lnTo>
                    <a:pt x="137" y="190"/>
                  </a:lnTo>
                  <a:lnTo>
                    <a:pt x="137" y="180"/>
                  </a:lnTo>
                  <a:lnTo>
                    <a:pt x="133" y="206"/>
                  </a:lnTo>
                  <a:close/>
                </a:path>
              </a:pathLst>
            </a:custGeom>
            <a:solidFill>
              <a:schemeClr val="accent2">
                <a:lumMod val="60000"/>
                <a:lumOff val="4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07" name="Freeform 47">
              <a:extLst>
                <a:ext uri="{FF2B5EF4-FFF2-40B4-BE49-F238E27FC236}">
                  <a16:creationId xmlns:a16="http://schemas.microsoft.com/office/drawing/2014/main" id="{CFDFEF06-3863-A7D3-5A23-CBBEC4B26E28}"/>
                </a:ext>
              </a:extLst>
            </p:cNvPr>
            <p:cNvSpPr>
              <a:spLocks noEditPoints="1"/>
            </p:cNvSpPr>
            <p:nvPr/>
          </p:nvSpPr>
          <p:spPr bwMode="auto">
            <a:xfrm>
              <a:off x="7278688" y="2693988"/>
              <a:ext cx="733425" cy="346075"/>
            </a:xfrm>
            <a:custGeom>
              <a:avLst/>
              <a:gdLst/>
              <a:ahLst/>
              <a:cxnLst>
                <a:cxn ang="0">
                  <a:pos x="457" y="140"/>
                </a:cxn>
                <a:cxn ang="0">
                  <a:pos x="462" y="138"/>
                </a:cxn>
                <a:cxn ang="0">
                  <a:pos x="410" y="152"/>
                </a:cxn>
                <a:cxn ang="0">
                  <a:pos x="398" y="154"/>
                </a:cxn>
                <a:cxn ang="0">
                  <a:pos x="398" y="154"/>
                </a:cxn>
                <a:cxn ang="0">
                  <a:pos x="372" y="78"/>
                </a:cxn>
                <a:cxn ang="0">
                  <a:pos x="346" y="0"/>
                </a:cxn>
                <a:cxn ang="0">
                  <a:pos x="261" y="26"/>
                </a:cxn>
                <a:cxn ang="0">
                  <a:pos x="175" y="50"/>
                </a:cxn>
                <a:cxn ang="0">
                  <a:pos x="88" y="74"/>
                </a:cxn>
                <a:cxn ang="0">
                  <a:pos x="0" y="97"/>
                </a:cxn>
                <a:cxn ang="0">
                  <a:pos x="26" y="149"/>
                </a:cxn>
                <a:cxn ang="0">
                  <a:pos x="57" y="119"/>
                </a:cxn>
                <a:cxn ang="0">
                  <a:pos x="71" y="93"/>
                </a:cxn>
                <a:cxn ang="0">
                  <a:pos x="81" y="100"/>
                </a:cxn>
                <a:cxn ang="0">
                  <a:pos x="102" y="93"/>
                </a:cxn>
                <a:cxn ang="0">
                  <a:pos x="123" y="69"/>
                </a:cxn>
                <a:cxn ang="0">
                  <a:pos x="154" y="71"/>
                </a:cxn>
                <a:cxn ang="0">
                  <a:pos x="166" y="81"/>
                </a:cxn>
                <a:cxn ang="0">
                  <a:pos x="171" y="90"/>
                </a:cxn>
                <a:cxn ang="0">
                  <a:pos x="185" y="102"/>
                </a:cxn>
                <a:cxn ang="0">
                  <a:pos x="204" y="119"/>
                </a:cxn>
                <a:cxn ang="0">
                  <a:pos x="249" y="133"/>
                </a:cxn>
                <a:cxn ang="0">
                  <a:pos x="263" y="147"/>
                </a:cxn>
                <a:cxn ang="0">
                  <a:pos x="256" y="171"/>
                </a:cxn>
                <a:cxn ang="0">
                  <a:pos x="263" y="201"/>
                </a:cxn>
                <a:cxn ang="0">
                  <a:pos x="284" y="204"/>
                </a:cxn>
                <a:cxn ang="0">
                  <a:pos x="303" y="209"/>
                </a:cxn>
                <a:cxn ang="0">
                  <a:pos x="350" y="218"/>
                </a:cxn>
                <a:cxn ang="0">
                  <a:pos x="310" y="180"/>
                </a:cxn>
                <a:cxn ang="0">
                  <a:pos x="306" y="171"/>
                </a:cxn>
                <a:cxn ang="0">
                  <a:pos x="336" y="185"/>
                </a:cxn>
                <a:cxn ang="0">
                  <a:pos x="310" y="142"/>
                </a:cxn>
                <a:cxn ang="0">
                  <a:pos x="308" y="116"/>
                </a:cxn>
                <a:cxn ang="0">
                  <a:pos x="306" y="104"/>
                </a:cxn>
                <a:cxn ang="0">
                  <a:pos x="289" y="81"/>
                </a:cxn>
                <a:cxn ang="0">
                  <a:pos x="303" y="69"/>
                </a:cxn>
                <a:cxn ang="0">
                  <a:pos x="306" y="55"/>
                </a:cxn>
                <a:cxn ang="0">
                  <a:pos x="315" y="50"/>
                </a:cxn>
                <a:cxn ang="0">
                  <a:pos x="327" y="41"/>
                </a:cxn>
                <a:cxn ang="0">
                  <a:pos x="334" y="22"/>
                </a:cxn>
                <a:cxn ang="0">
                  <a:pos x="339" y="38"/>
                </a:cxn>
                <a:cxn ang="0">
                  <a:pos x="341" y="50"/>
                </a:cxn>
                <a:cxn ang="0">
                  <a:pos x="329" y="95"/>
                </a:cxn>
                <a:cxn ang="0">
                  <a:pos x="329" y="102"/>
                </a:cxn>
                <a:cxn ang="0">
                  <a:pos x="332" y="109"/>
                </a:cxn>
                <a:cxn ang="0">
                  <a:pos x="329" y="126"/>
                </a:cxn>
                <a:cxn ang="0">
                  <a:pos x="339" y="130"/>
                </a:cxn>
                <a:cxn ang="0">
                  <a:pos x="365" y="145"/>
                </a:cxn>
                <a:cxn ang="0">
                  <a:pos x="341" y="166"/>
                </a:cxn>
                <a:cxn ang="0">
                  <a:pos x="372" y="185"/>
                </a:cxn>
                <a:cxn ang="0">
                  <a:pos x="379" y="183"/>
                </a:cxn>
                <a:cxn ang="0">
                  <a:pos x="386" y="175"/>
                </a:cxn>
                <a:cxn ang="0">
                  <a:pos x="391" y="197"/>
                </a:cxn>
                <a:cxn ang="0">
                  <a:pos x="400" y="218"/>
                </a:cxn>
                <a:cxn ang="0">
                  <a:pos x="436" y="201"/>
                </a:cxn>
                <a:cxn ang="0">
                  <a:pos x="450" y="166"/>
                </a:cxn>
                <a:cxn ang="0">
                  <a:pos x="457" y="187"/>
                </a:cxn>
                <a:cxn ang="0">
                  <a:pos x="462" y="171"/>
                </a:cxn>
              </a:cxnLst>
              <a:rect l="0" t="0" r="r" b="b"/>
              <a:pathLst>
                <a:path w="462" h="218">
                  <a:moveTo>
                    <a:pt x="457" y="157"/>
                  </a:moveTo>
                  <a:lnTo>
                    <a:pt x="455" y="147"/>
                  </a:lnTo>
                  <a:lnTo>
                    <a:pt x="455" y="142"/>
                  </a:lnTo>
                  <a:lnTo>
                    <a:pt x="457" y="140"/>
                  </a:lnTo>
                  <a:lnTo>
                    <a:pt x="459" y="142"/>
                  </a:lnTo>
                  <a:lnTo>
                    <a:pt x="462" y="147"/>
                  </a:lnTo>
                  <a:lnTo>
                    <a:pt x="462" y="145"/>
                  </a:lnTo>
                  <a:lnTo>
                    <a:pt x="462" y="138"/>
                  </a:lnTo>
                  <a:lnTo>
                    <a:pt x="462" y="135"/>
                  </a:lnTo>
                  <a:lnTo>
                    <a:pt x="450" y="138"/>
                  </a:lnTo>
                  <a:lnTo>
                    <a:pt x="431" y="145"/>
                  </a:lnTo>
                  <a:lnTo>
                    <a:pt x="410" y="152"/>
                  </a:lnTo>
                  <a:lnTo>
                    <a:pt x="400" y="154"/>
                  </a:lnTo>
                  <a:lnTo>
                    <a:pt x="400" y="154"/>
                  </a:lnTo>
                  <a:lnTo>
                    <a:pt x="400" y="154"/>
                  </a:lnTo>
                  <a:lnTo>
                    <a:pt x="398" y="154"/>
                  </a:lnTo>
                  <a:lnTo>
                    <a:pt x="398" y="154"/>
                  </a:lnTo>
                  <a:lnTo>
                    <a:pt x="398" y="154"/>
                  </a:lnTo>
                  <a:lnTo>
                    <a:pt x="398" y="154"/>
                  </a:lnTo>
                  <a:lnTo>
                    <a:pt x="398" y="154"/>
                  </a:lnTo>
                  <a:lnTo>
                    <a:pt x="391" y="135"/>
                  </a:lnTo>
                  <a:lnTo>
                    <a:pt x="386" y="116"/>
                  </a:lnTo>
                  <a:lnTo>
                    <a:pt x="379" y="97"/>
                  </a:lnTo>
                  <a:lnTo>
                    <a:pt x="372" y="78"/>
                  </a:lnTo>
                  <a:lnTo>
                    <a:pt x="365" y="57"/>
                  </a:lnTo>
                  <a:lnTo>
                    <a:pt x="360" y="38"/>
                  </a:lnTo>
                  <a:lnTo>
                    <a:pt x="353" y="19"/>
                  </a:lnTo>
                  <a:lnTo>
                    <a:pt x="346" y="0"/>
                  </a:lnTo>
                  <a:lnTo>
                    <a:pt x="324" y="7"/>
                  </a:lnTo>
                  <a:lnTo>
                    <a:pt x="303" y="12"/>
                  </a:lnTo>
                  <a:lnTo>
                    <a:pt x="282" y="19"/>
                  </a:lnTo>
                  <a:lnTo>
                    <a:pt x="261" y="26"/>
                  </a:lnTo>
                  <a:lnTo>
                    <a:pt x="239" y="31"/>
                  </a:lnTo>
                  <a:lnTo>
                    <a:pt x="218" y="38"/>
                  </a:lnTo>
                  <a:lnTo>
                    <a:pt x="197" y="45"/>
                  </a:lnTo>
                  <a:lnTo>
                    <a:pt x="175" y="50"/>
                  </a:lnTo>
                  <a:lnTo>
                    <a:pt x="152" y="57"/>
                  </a:lnTo>
                  <a:lnTo>
                    <a:pt x="130" y="62"/>
                  </a:lnTo>
                  <a:lnTo>
                    <a:pt x="109" y="69"/>
                  </a:lnTo>
                  <a:lnTo>
                    <a:pt x="88" y="74"/>
                  </a:lnTo>
                  <a:lnTo>
                    <a:pt x="67" y="81"/>
                  </a:lnTo>
                  <a:lnTo>
                    <a:pt x="45" y="85"/>
                  </a:lnTo>
                  <a:lnTo>
                    <a:pt x="22" y="93"/>
                  </a:lnTo>
                  <a:lnTo>
                    <a:pt x="0" y="97"/>
                  </a:lnTo>
                  <a:lnTo>
                    <a:pt x="5" y="114"/>
                  </a:lnTo>
                  <a:lnTo>
                    <a:pt x="7" y="128"/>
                  </a:lnTo>
                  <a:lnTo>
                    <a:pt x="15" y="161"/>
                  </a:lnTo>
                  <a:lnTo>
                    <a:pt x="26" y="149"/>
                  </a:lnTo>
                  <a:lnTo>
                    <a:pt x="31" y="145"/>
                  </a:lnTo>
                  <a:lnTo>
                    <a:pt x="45" y="119"/>
                  </a:lnTo>
                  <a:lnTo>
                    <a:pt x="50" y="116"/>
                  </a:lnTo>
                  <a:lnTo>
                    <a:pt x="57" y="119"/>
                  </a:lnTo>
                  <a:lnTo>
                    <a:pt x="69" y="100"/>
                  </a:lnTo>
                  <a:lnTo>
                    <a:pt x="69" y="95"/>
                  </a:lnTo>
                  <a:lnTo>
                    <a:pt x="69" y="93"/>
                  </a:lnTo>
                  <a:lnTo>
                    <a:pt x="71" y="93"/>
                  </a:lnTo>
                  <a:lnTo>
                    <a:pt x="74" y="93"/>
                  </a:lnTo>
                  <a:lnTo>
                    <a:pt x="74" y="95"/>
                  </a:lnTo>
                  <a:lnTo>
                    <a:pt x="74" y="97"/>
                  </a:lnTo>
                  <a:lnTo>
                    <a:pt x="81" y="100"/>
                  </a:lnTo>
                  <a:lnTo>
                    <a:pt x="90" y="100"/>
                  </a:lnTo>
                  <a:lnTo>
                    <a:pt x="93" y="100"/>
                  </a:lnTo>
                  <a:lnTo>
                    <a:pt x="100" y="97"/>
                  </a:lnTo>
                  <a:lnTo>
                    <a:pt x="102" y="93"/>
                  </a:lnTo>
                  <a:lnTo>
                    <a:pt x="102" y="88"/>
                  </a:lnTo>
                  <a:lnTo>
                    <a:pt x="104" y="83"/>
                  </a:lnTo>
                  <a:lnTo>
                    <a:pt x="112" y="78"/>
                  </a:lnTo>
                  <a:lnTo>
                    <a:pt x="123" y="69"/>
                  </a:lnTo>
                  <a:lnTo>
                    <a:pt x="133" y="69"/>
                  </a:lnTo>
                  <a:lnTo>
                    <a:pt x="140" y="71"/>
                  </a:lnTo>
                  <a:lnTo>
                    <a:pt x="147" y="74"/>
                  </a:lnTo>
                  <a:lnTo>
                    <a:pt x="154" y="71"/>
                  </a:lnTo>
                  <a:lnTo>
                    <a:pt x="157" y="71"/>
                  </a:lnTo>
                  <a:lnTo>
                    <a:pt x="157" y="76"/>
                  </a:lnTo>
                  <a:lnTo>
                    <a:pt x="159" y="78"/>
                  </a:lnTo>
                  <a:lnTo>
                    <a:pt x="166" y="81"/>
                  </a:lnTo>
                  <a:lnTo>
                    <a:pt x="168" y="83"/>
                  </a:lnTo>
                  <a:lnTo>
                    <a:pt x="168" y="88"/>
                  </a:lnTo>
                  <a:lnTo>
                    <a:pt x="168" y="90"/>
                  </a:lnTo>
                  <a:lnTo>
                    <a:pt x="171" y="90"/>
                  </a:lnTo>
                  <a:lnTo>
                    <a:pt x="173" y="93"/>
                  </a:lnTo>
                  <a:lnTo>
                    <a:pt x="175" y="100"/>
                  </a:lnTo>
                  <a:lnTo>
                    <a:pt x="178" y="100"/>
                  </a:lnTo>
                  <a:lnTo>
                    <a:pt x="185" y="102"/>
                  </a:lnTo>
                  <a:lnTo>
                    <a:pt x="199" y="104"/>
                  </a:lnTo>
                  <a:lnTo>
                    <a:pt x="204" y="109"/>
                  </a:lnTo>
                  <a:lnTo>
                    <a:pt x="204" y="116"/>
                  </a:lnTo>
                  <a:lnTo>
                    <a:pt x="204" y="119"/>
                  </a:lnTo>
                  <a:lnTo>
                    <a:pt x="209" y="123"/>
                  </a:lnTo>
                  <a:lnTo>
                    <a:pt x="227" y="126"/>
                  </a:lnTo>
                  <a:lnTo>
                    <a:pt x="239" y="133"/>
                  </a:lnTo>
                  <a:lnTo>
                    <a:pt x="249" y="133"/>
                  </a:lnTo>
                  <a:lnTo>
                    <a:pt x="253" y="123"/>
                  </a:lnTo>
                  <a:lnTo>
                    <a:pt x="261" y="128"/>
                  </a:lnTo>
                  <a:lnTo>
                    <a:pt x="268" y="135"/>
                  </a:lnTo>
                  <a:lnTo>
                    <a:pt x="263" y="147"/>
                  </a:lnTo>
                  <a:lnTo>
                    <a:pt x="258" y="138"/>
                  </a:lnTo>
                  <a:lnTo>
                    <a:pt x="263" y="152"/>
                  </a:lnTo>
                  <a:lnTo>
                    <a:pt x="263" y="161"/>
                  </a:lnTo>
                  <a:lnTo>
                    <a:pt x="256" y="171"/>
                  </a:lnTo>
                  <a:lnTo>
                    <a:pt x="251" y="187"/>
                  </a:lnTo>
                  <a:lnTo>
                    <a:pt x="251" y="192"/>
                  </a:lnTo>
                  <a:lnTo>
                    <a:pt x="256" y="204"/>
                  </a:lnTo>
                  <a:lnTo>
                    <a:pt x="263" y="201"/>
                  </a:lnTo>
                  <a:lnTo>
                    <a:pt x="268" y="194"/>
                  </a:lnTo>
                  <a:lnTo>
                    <a:pt x="275" y="192"/>
                  </a:lnTo>
                  <a:lnTo>
                    <a:pt x="279" y="199"/>
                  </a:lnTo>
                  <a:lnTo>
                    <a:pt x="284" y="204"/>
                  </a:lnTo>
                  <a:lnTo>
                    <a:pt x="291" y="209"/>
                  </a:lnTo>
                  <a:lnTo>
                    <a:pt x="291" y="201"/>
                  </a:lnTo>
                  <a:lnTo>
                    <a:pt x="289" y="194"/>
                  </a:lnTo>
                  <a:lnTo>
                    <a:pt x="303" y="209"/>
                  </a:lnTo>
                  <a:lnTo>
                    <a:pt x="322" y="209"/>
                  </a:lnTo>
                  <a:lnTo>
                    <a:pt x="336" y="211"/>
                  </a:lnTo>
                  <a:lnTo>
                    <a:pt x="343" y="216"/>
                  </a:lnTo>
                  <a:lnTo>
                    <a:pt x="350" y="218"/>
                  </a:lnTo>
                  <a:lnTo>
                    <a:pt x="348" y="211"/>
                  </a:lnTo>
                  <a:lnTo>
                    <a:pt x="343" y="206"/>
                  </a:lnTo>
                  <a:lnTo>
                    <a:pt x="339" y="197"/>
                  </a:lnTo>
                  <a:lnTo>
                    <a:pt x="310" y="180"/>
                  </a:lnTo>
                  <a:lnTo>
                    <a:pt x="303" y="171"/>
                  </a:lnTo>
                  <a:lnTo>
                    <a:pt x="301" y="164"/>
                  </a:lnTo>
                  <a:lnTo>
                    <a:pt x="303" y="166"/>
                  </a:lnTo>
                  <a:lnTo>
                    <a:pt x="306" y="171"/>
                  </a:lnTo>
                  <a:lnTo>
                    <a:pt x="317" y="183"/>
                  </a:lnTo>
                  <a:lnTo>
                    <a:pt x="324" y="183"/>
                  </a:lnTo>
                  <a:lnTo>
                    <a:pt x="332" y="187"/>
                  </a:lnTo>
                  <a:lnTo>
                    <a:pt x="336" y="185"/>
                  </a:lnTo>
                  <a:lnTo>
                    <a:pt x="332" y="180"/>
                  </a:lnTo>
                  <a:lnTo>
                    <a:pt x="327" y="173"/>
                  </a:lnTo>
                  <a:lnTo>
                    <a:pt x="320" y="168"/>
                  </a:lnTo>
                  <a:lnTo>
                    <a:pt x="310" y="142"/>
                  </a:lnTo>
                  <a:lnTo>
                    <a:pt x="310" y="135"/>
                  </a:lnTo>
                  <a:lnTo>
                    <a:pt x="308" y="130"/>
                  </a:lnTo>
                  <a:lnTo>
                    <a:pt x="306" y="123"/>
                  </a:lnTo>
                  <a:lnTo>
                    <a:pt x="308" y="116"/>
                  </a:lnTo>
                  <a:lnTo>
                    <a:pt x="303" y="109"/>
                  </a:lnTo>
                  <a:lnTo>
                    <a:pt x="296" y="102"/>
                  </a:lnTo>
                  <a:lnTo>
                    <a:pt x="298" y="102"/>
                  </a:lnTo>
                  <a:lnTo>
                    <a:pt x="306" y="104"/>
                  </a:lnTo>
                  <a:lnTo>
                    <a:pt x="310" y="97"/>
                  </a:lnTo>
                  <a:lnTo>
                    <a:pt x="308" y="93"/>
                  </a:lnTo>
                  <a:lnTo>
                    <a:pt x="301" y="90"/>
                  </a:lnTo>
                  <a:lnTo>
                    <a:pt x="289" y="81"/>
                  </a:lnTo>
                  <a:lnTo>
                    <a:pt x="289" y="78"/>
                  </a:lnTo>
                  <a:lnTo>
                    <a:pt x="303" y="78"/>
                  </a:lnTo>
                  <a:lnTo>
                    <a:pt x="306" y="76"/>
                  </a:lnTo>
                  <a:lnTo>
                    <a:pt x="303" y="69"/>
                  </a:lnTo>
                  <a:lnTo>
                    <a:pt x="306" y="67"/>
                  </a:lnTo>
                  <a:lnTo>
                    <a:pt x="306" y="59"/>
                  </a:lnTo>
                  <a:lnTo>
                    <a:pt x="306" y="57"/>
                  </a:lnTo>
                  <a:lnTo>
                    <a:pt x="306" y="55"/>
                  </a:lnTo>
                  <a:lnTo>
                    <a:pt x="315" y="64"/>
                  </a:lnTo>
                  <a:lnTo>
                    <a:pt x="315" y="59"/>
                  </a:lnTo>
                  <a:lnTo>
                    <a:pt x="313" y="48"/>
                  </a:lnTo>
                  <a:lnTo>
                    <a:pt x="315" y="50"/>
                  </a:lnTo>
                  <a:lnTo>
                    <a:pt x="317" y="55"/>
                  </a:lnTo>
                  <a:lnTo>
                    <a:pt x="324" y="50"/>
                  </a:lnTo>
                  <a:lnTo>
                    <a:pt x="327" y="45"/>
                  </a:lnTo>
                  <a:lnTo>
                    <a:pt x="327" y="41"/>
                  </a:lnTo>
                  <a:lnTo>
                    <a:pt x="324" y="33"/>
                  </a:lnTo>
                  <a:lnTo>
                    <a:pt x="327" y="29"/>
                  </a:lnTo>
                  <a:lnTo>
                    <a:pt x="332" y="26"/>
                  </a:lnTo>
                  <a:lnTo>
                    <a:pt x="334" y="22"/>
                  </a:lnTo>
                  <a:lnTo>
                    <a:pt x="336" y="33"/>
                  </a:lnTo>
                  <a:lnTo>
                    <a:pt x="346" y="29"/>
                  </a:lnTo>
                  <a:lnTo>
                    <a:pt x="343" y="36"/>
                  </a:lnTo>
                  <a:lnTo>
                    <a:pt x="339" y="38"/>
                  </a:lnTo>
                  <a:lnTo>
                    <a:pt x="336" y="45"/>
                  </a:lnTo>
                  <a:lnTo>
                    <a:pt x="343" y="45"/>
                  </a:lnTo>
                  <a:lnTo>
                    <a:pt x="350" y="45"/>
                  </a:lnTo>
                  <a:lnTo>
                    <a:pt x="341" y="50"/>
                  </a:lnTo>
                  <a:lnTo>
                    <a:pt x="332" y="52"/>
                  </a:lnTo>
                  <a:lnTo>
                    <a:pt x="327" y="62"/>
                  </a:lnTo>
                  <a:lnTo>
                    <a:pt x="322" y="78"/>
                  </a:lnTo>
                  <a:lnTo>
                    <a:pt x="329" y="95"/>
                  </a:lnTo>
                  <a:lnTo>
                    <a:pt x="334" y="83"/>
                  </a:lnTo>
                  <a:lnTo>
                    <a:pt x="336" y="90"/>
                  </a:lnTo>
                  <a:lnTo>
                    <a:pt x="334" y="102"/>
                  </a:lnTo>
                  <a:lnTo>
                    <a:pt x="329" y="102"/>
                  </a:lnTo>
                  <a:lnTo>
                    <a:pt x="322" y="102"/>
                  </a:lnTo>
                  <a:lnTo>
                    <a:pt x="322" y="112"/>
                  </a:lnTo>
                  <a:lnTo>
                    <a:pt x="324" y="116"/>
                  </a:lnTo>
                  <a:lnTo>
                    <a:pt x="332" y="109"/>
                  </a:lnTo>
                  <a:lnTo>
                    <a:pt x="336" y="112"/>
                  </a:lnTo>
                  <a:lnTo>
                    <a:pt x="341" y="119"/>
                  </a:lnTo>
                  <a:lnTo>
                    <a:pt x="334" y="123"/>
                  </a:lnTo>
                  <a:lnTo>
                    <a:pt x="329" y="126"/>
                  </a:lnTo>
                  <a:lnTo>
                    <a:pt x="329" y="140"/>
                  </a:lnTo>
                  <a:lnTo>
                    <a:pt x="332" y="138"/>
                  </a:lnTo>
                  <a:lnTo>
                    <a:pt x="334" y="130"/>
                  </a:lnTo>
                  <a:lnTo>
                    <a:pt x="339" y="130"/>
                  </a:lnTo>
                  <a:lnTo>
                    <a:pt x="346" y="138"/>
                  </a:lnTo>
                  <a:lnTo>
                    <a:pt x="360" y="145"/>
                  </a:lnTo>
                  <a:lnTo>
                    <a:pt x="362" y="142"/>
                  </a:lnTo>
                  <a:lnTo>
                    <a:pt x="365" y="145"/>
                  </a:lnTo>
                  <a:lnTo>
                    <a:pt x="355" y="147"/>
                  </a:lnTo>
                  <a:lnTo>
                    <a:pt x="346" y="149"/>
                  </a:lnTo>
                  <a:lnTo>
                    <a:pt x="341" y="152"/>
                  </a:lnTo>
                  <a:lnTo>
                    <a:pt x="341" y="166"/>
                  </a:lnTo>
                  <a:lnTo>
                    <a:pt x="346" y="173"/>
                  </a:lnTo>
                  <a:lnTo>
                    <a:pt x="353" y="180"/>
                  </a:lnTo>
                  <a:lnTo>
                    <a:pt x="365" y="183"/>
                  </a:lnTo>
                  <a:lnTo>
                    <a:pt x="372" y="185"/>
                  </a:lnTo>
                  <a:lnTo>
                    <a:pt x="374" y="183"/>
                  </a:lnTo>
                  <a:lnTo>
                    <a:pt x="374" y="180"/>
                  </a:lnTo>
                  <a:lnTo>
                    <a:pt x="376" y="178"/>
                  </a:lnTo>
                  <a:lnTo>
                    <a:pt x="379" y="183"/>
                  </a:lnTo>
                  <a:lnTo>
                    <a:pt x="381" y="180"/>
                  </a:lnTo>
                  <a:lnTo>
                    <a:pt x="384" y="173"/>
                  </a:lnTo>
                  <a:lnTo>
                    <a:pt x="386" y="171"/>
                  </a:lnTo>
                  <a:lnTo>
                    <a:pt x="386" y="175"/>
                  </a:lnTo>
                  <a:lnTo>
                    <a:pt x="391" y="183"/>
                  </a:lnTo>
                  <a:lnTo>
                    <a:pt x="388" y="190"/>
                  </a:lnTo>
                  <a:lnTo>
                    <a:pt x="386" y="197"/>
                  </a:lnTo>
                  <a:lnTo>
                    <a:pt x="391" y="197"/>
                  </a:lnTo>
                  <a:lnTo>
                    <a:pt x="395" y="197"/>
                  </a:lnTo>
                  <a:lnTo>
                    <a:pt x="402" y="201"/>
                  </a:lnTo>
                  <a:lnTo>
                    <a:pt x="400" y="211"/>
                  </a:lnTo>
                  <a:lnTo>
                    <a:pt x="400" y="218"/>
                  </a:lnTo>
                  <a:lnTo>
                    <a:pt x="412" y="216"/>
                  </a:lnTo>
                  <a:lnTo>
                    <a:pt x="419" y="216"/>
                  </a:lnTo>
                  <a:lnTo>
                    <a:pt x="421" y="209"/>
                  </a:lnTo>
                  <a:lnTo>
                    <a:pt x="436" y="201"/>
                  </a:lnTo>
                  <a:lnTo>
                    <a:pt x="445" y="199"/>
                  </a:lnTo>
                  <a:lnTo>
                    <a:pt x="445" y="192"/>
                  </a:lnTo>
                  <a:lnTo>
                    <a:pt x="447" y="183"/>
                  </a:lnTo>
                  <a:lnTo>
                    <a:pt x="450" y="166"/>
                  </a:lnTo>
                  <a:lnTo>
                    <a:pt x="457" y="164"/>
                  </a:lnTo>
                  <a:lnTo>
                    <a:pt x="457" y="157"/>
                  </a:lnTo>
                  <a:close/>
                  <a:moveTo>
                    <a:pt x="459" y="164"/>
                  </a:moveTo>
                  <a:lnTo>
                    <a:pt x="457" y="187"/>
                  </a:lnTo>
                  <a:lnTo>
                    <a:pt x="455" y="192"/>
                  </a:lnTo>
                  <a:lnTo>
                    <a:pt x="457" y="192"/>
                  </a:lnTo>
                  <a:lnTo>
                    <a:pt x="459" y="187"/>
                  </a:lnTo>
                  <a:lnTo>
                    <a:pt x="462" y="171"/>
                  </a:lnTo>
                  <a:lnTo>
                    <a:pt x="462" y="157"/>
                  </a:lnTo>
                  <a:lnTo>
                    <a:pt x="459" y="164"/>
                  </a:lnTo>
                  <a:close/>
                </a:path>
              </a:pathLst>
            </a:custGeom>
            <a:solidFill>
              <a:schemeClr val="accent5">
                <a:lumMod val="40000"/>
                <a:lumOff val="6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08" name="Freeform 48">
              <a:extLst>
                <a:ext uri="{FF2B5EF4-FFF2-40B4-BE49-F238E27FC236}">
                  <a16:creationId xmlns:a16="http://schemas.microsoft.com/office/drawing/2014/main" id="{D1165F98-CE5B-FC71-59A6-D38AC2601AFC}"/>
                </a:ext>
              </a:extLst>
            </p:cNvPr>
            <p:cNvSpPr>
              <a:spLocks noEditPoints="1"/>
            </p:cNvSpPr>
            <p:nvPr/>
          </p:nvSpPr>
          <p:spPr bwMode="auto">
            <a:xfrm>
              <a:off x="6764338" y="2852738"/>
              <a:ext cx="1239837" cy="762000"/>
            </a:xfrm>
            <a:custGeom>
              <a:avLst/>
              <a:gdLst/>
              <a:ahLst/>
              <a:cxnLst>
                <a:cxn ang="0">
                  <a:pos x="748" y="184"/>
                </a:cxn>
                <a:cxn ang="0">
                  <a:pos x="764" y="161"/>
                </a:cxn>
                <a:cxn ang="0">
                  <a:pos x="745" y="109"/>
                </a:cxn>
                <a:cxn ang="0">
                  <a:pos x="734" y="163"/>
                </a:cxn>
                <a:cxn ang="0">
                  <a:pos x="779" y="92"/>
                </a:cxn>
                <a:cxn ang="0">
                  <a:pos x="781" y="92"/>
                </a:cxn>
                <a:cxn ang="0">
                  <a:pos x="745" y="253"/>
                </a:cxn>
                <a:cxn ang="0">
                  <a:pos x="700" y="270"/>
                </a:cxn>
                <a:cxn ang="0">
                  <a:pos x="663" y="241"/>
                </a:cxn>
                <a:cxn ang="0">
                  <a:pos x="615" y="239"/>
                </a:cxn>
                <a:cxn ang="0">
                  <a:pos x="674" y="234"/>
                </a:cxn>
                <a:cxn ang="0">
                  <a:pos x="705" y="255"/>
                </a:cxn>
                <a:cxn ang="0">
                  <a:pos x="708" y="234"/>
                </a:cxn>
                <a:cxn ang="0">
                  <a:pos x="658" y="208"/>
                </a:cxn>
                <a:cxn ang="0">
                  <a:pos x="691" y="222"/>
                </a:cxn>
                <a:cxn ang="0">
                  <a:pos x="705" y="206"/>
                </a:cxn>
                <a:cxn ang="0">
                  <a:pos x="696" y="182"/>
                </a:cxn>
                <a:cxn ang="0">
                  <a:pos x="648" y="163"/>
                </a:cxn>
                <a:cxn ang="0">
                  <a:pos x="601" y="128"/>
                </a:cxn>
                <a:cxn ang="0">
                  <a:pos x="672" y="173"/>
                </a:cxn>
                <a:cxn ang="0">
                  <a:pos x="689" y="154"/>
                </a:cxn>
                <a:cxn ang="0">
                  <a:pos x="665" y="132"/>
                </a:cxn>
                <a:cxn ang="0">
                  <a:pos x="599" y="104"/>
                </a:cxn>
                <a:cxn ang="0">
                  <a:pos x="570" y="106"/>
                </a:cxn>
                <a:cxn ang="0">
                  <a:pos x="582" y="61"/>
                </a:cxn>
                <a:cxn ang="0">
                  <a:pos x="573" y="35"/>
                </a:cxn>
                <a:cxn ang="0">
                  <a:pos x="533" y="23"/>
                </a:cxn>
                <a:cxn ang="0">
                  <a:pos x="523" y="4"/>
                </a:cxn>
                <a:cxn ang="0">
                  <a:pos x="497" y="28"/>
                </a:cxn>
                <a:cxn ang="0">
                  <a:pos x="443" y="2"/>
                </a:cxn>
                <a:cxn ang="0">
                  <a:pos x="440" y="42"/>
                </a:cxn>
                <a:cxn ang="0">
                  <a:pos x="419" y="80"/>
                </a:cxn>
                <a:cxn ang="0">
                  <a:pos x="395" y="104"/>
                </a:cxn>
                <a:cxn ang="0">
                  <a:pos x="386" y="139"/>
                </a:cxn>
                <a:cxn ang="0">
                  <a:pos x="360" y="151"/>
                </a:cxn>
                <a:cxn ang="0">
                  <a:pos x="343" y="144"/>
                </a:cxn>
                <a:cxn ang="0">
                  <a:pos x="336" y="187"/>
                </a:cxn>
                <a:cxn ang="0">
                  <a:pos x="308" y="262"/>
                </a:cxn>
                <a:cxn ang="0">
                  <a:pos x="310" y="286"/>
                </a:cxn>
                <a:cxn ang="0">
                  <a:pos x="291" y="303"/>
                </a:cxn>
                <a:cxn ang="0">
                  <a:pos x="261" y="317"/>
                </a:cxn>
                <a:cxn ang="0">
                  <a:pos x="258" y="326"/>
                </a:cxn>
                <a:cxn ang="0">
                  <a:pos x="230" y="343"/>
                </a:cxn>
                <a:cxn ang="0">
                  <a:pos x="201" y="352"/>
                </a:cxn>
                <a:cxn ang="0">
                  <a:pos x="173" y="355"/>
                </a:cxn>
                <a:cxn ang="0">
                  <a:pos x="152" y="341"/>
                </a:cxn>
                <a:cxn ang="0">
                  <a:pos x="114" y="367"/>
                </a:cxn>
                <a:cxn ang="0">
                  <a:pos x="83" y="405"/>
                </a:cxn>
                <a:cxn ang="0">
                  <a:pos x="48" y="450"/>
                </a:cxn>
                <a:cxn ang="0">
                  <a:pos x="22" y="476"/>
                </a:cxn>
                <a:cxn ang="0">
                  <a:pos x="149" y="450"/>
                </a:cxn>
                <a:cxn ang="0">
                  <a:pos x="199" y="435"/>
                </a:cxn>
                <a:cxn ang="0">
                  <a:pos x="310" y="414"/>
                </a:cxn>
                <a:cxn ang="0">
                  <a:pos x="452" y="381"/>
                </a:cxn>
                <a:cxn ang="0">
                  <a:pos x="596" y="343"/>
                </a:cxn>
                <a:cxn ang="0">
                  <a:pos x="738" y="305"/>
                </a:cxn>
                <a:cxn ang="0">
                  <a:pos x="764" y="281"/>
                </a:cxn>
              </a:cxnLst>
              <a:rect l="0" t="0" r="r" b="b"/>
              <a:pathLst>
                <a:path w="781" h="480">
                  <a:moveTo>
                    <a:pt x="738" y="215"/>
                  </a:moveTo>
                  <a:lnTo>
                    <a:pt x="745" y="222"/>
                  </a:lnTo>
                  <a:lnTo>
                    <a:pt x="748" y="201"/>
                  </a:lnTo>
                  <a:lnTo>
                    <a:pt x="748" y="184"/>
                  </a:lnTo>
                  <a:lnTo>
                    <a:pt x="750" y="177"/>
                  </a:lnTo>
                  <a:lnTo>
                    <a:pt x="755" y="170"/>
                  </a:lnTo>
                  <a:lnTo>
                    <a:pt x="760" y="165"/>
                  </a:lnTo>
                  <a:lnTo>
                    <a:pt x="764" y="161"/>
                  </a:lnTo>
                  <a:lnTo>
                    <a:pt x="762" y="154"/>
                  </a:lnTo>
                  <a:lnTo>
                    <a:pt x="769" y="99"/>
                  </a:lnTo>
                  <a:lnTo>
                    <a:pt x="760" y="101"/>
                  </a:lnTo>
                  <a:lnTo>
                    <a:pt x="745" y="109"/>
                  </a:lnTo>
                  <a:lnTo>
                    <a:pt x="743" y="116"/>
                  </a:lnTo>
                  <a:lnTo>
                    <a:pt x="743" y="132"/>
                  </a:lnTo>
                  <a:lnTo>
                    <a:pt x="738" y="144"/>
                  </a:lnTo>
                  <a:lnTo>
                    <a:pt x="734" y="163"/>
                  </a:lnTo>
                  <a:lnTo>
                    <a:pt x="734" y="194"/>
                  </a:lnTo>
                  <a:lnTo>
                    <a:pt x="736" y="210"/>
                  </a:lnTo>
                  <a:lnTo>
                    <a:pt x="738" y="215"/>
                  </a:lnTo>
                  <a:close/>
                  <a:moveTo>
                    <a:pt x="779" y="92"/>
                  </a:moveTo>
                  <a:lnTo>
                    <a:pt x="774" y="118"/>
                  </a:lnTo>
                  <a:lnTo>
                    <a:pt x="776" y="113"/>
                  </a:lnTo>
                  <a:lnTo>
                    <a:pt x="781" y="92"/>
                  </a:lnTo>
                  <a:lnTo>
                    <a:pt x="781" y="92"/>
                  </a:lnTo>
                  <a:lnTo>
                    <a:pt x="779" y="92"/>
                  </a:lnTo>
                  <a:close/>
                  <a:moveTo>
                    <a:pt x="757" y="270"/>
                  </a:moveTo>
                  <a:lnTo>
                    <a:pt x="750" y="260"/>
                  </a:lnTo>
                  <a:lnTo>
                    <a:pt x="745" y="253"/>
                  </a:lnTo>
                  <a:lnTo>
                    <a:pt x="731" y="255"/>
                  </a:lnTo>
                  <a:lnTo>
                    <a:pt x="722" y="255"/>
                  </a:lnTo>
                  <a:lnTo>
                    <a:pt x="708" y="267"/>
                  </a:lnTo>
                  <a:lnTo>
                    <a:pt x="700" y="270"/>
                  </a:lnTo>
                  <a:lnTo>
                    <a:pt x="696" y="262"/>
                  </a:lnTo>
                  <a:lnTo>
                    <a:pt x="682" y="255"/>
                  </a:lnTo>
                  <a:lnTo>
                    <a:pt x="672" y="241"/>
                  </a:lnTo>
                  <a:lnTo>
                    <a:pt x="663" y="241"/>
                  </a:lnTo>
                  <a:lnTo>
                    <a:pt x="646" y="241"/>
                  </a:lnTo>
                  <a:lnTo>
                    <a:pt x="637" y="239"/>
                  </a:lnTo>
                  <a:lnTo>
                    <a:pt x="618" y="241"/>
                  </a:lnTo>
                  <a:lnTo>
                    <a:pt x="615" y="239"/>
                  </a:lnTo>
                  <a:lnTo>
                    <a:pt x="611" y="236"/>
                  </a:lnTo>
                  <a:lnTo>
                    <a:pt x="637" y="232"/>
                  </a:lnTo>
                  <a:lnTo>
                    <a:pt x="667" y="236"/>
                  </a:lnTo>
                  <a:lnTo>
                    <a:pt x="674" y="234"/>
                  </a:lnTo>
                  <a:lnTo>
                    <a:pt x="682" y="244"/>
                  </a:lnTo>
                  <a:lnTo>
                    <a:pt x="691" y="248"/>
                  </a:lnTo>
                  <a:lnTo>
                    <a:pt x="698" y="253"/>
                  </a:lnTo>
                  <a:lnTo>
                    <a:pt x="705" y="255"/>
                  </a:lnTo>
                  <a:lnTo>
                    <a:pt x="710" y="251"/>
                  </a:lnTo>
                  <a:lnTo>
                    <a:pt x="715" y="244"/>
                  </a:lnTo>
                  <a:lnTo>
                    <a:pt x="710" y="239"/>
                  </a:lnTo>
                  <a:lnTo>
                    <a:pt x="708" y="234"/>
                  </a:lnTo>
                  <a:lnTo>
                    <a:pt x="698" y="227"/>
                  </a:lnTo>
                  <a:lnTo>
                    <a:pt x="686" y="227"/>
                  </a:lnTo>
                  <a:lnTo>
                    <a:pt x="674" y="220"/>
                  </a:lnTo>
                  <a:lnTo>
                    <a:pt x="658" y="208"/>
                  </a:lnTo>
                  <a:lnTo>
                    <a:pt x="656" y="206"/>
                  </a:lnTo>
                  <a:lnTo>
                    <a:pt x="653" y="201"/>
                  </a:lnTo>
                  <a:lnTo>
                    <a:pt x="682" y="220"/>
                  </a:lnTo>
                  <a:lnTo>
                    <a:pt x="691" y="222"/>
                  </a:lnTo>
                  <a:lnTo>
                    <a:pt x="696" y="217"/>
                  </a:lnTo>
                  <a:lnTo>
                    <a:pt x="693" y="213"/>
                  </a:lnTo>
                  <a:lnTo>
                    <a:pt x="691" y="206"/>
                  </a:lnTo>
                  <a:lnTo>
                    <a:pt x="705" y="206"/>
                  </a:lnTo>
                  <a:lnTo>
                    <a:pt x="705" y="196"/>
                  </a:lnTo>
                  <a:lnTo>
                    <a:pt x="700" y="189"/>
                  </a:lnTo>
                  <a:lnTo>
                    <a:pt x="691" y="187"/>
                  </a:lnTo>
                  <a:lnTo>
                    <a:pt x="696" y="182"/>
                  </a:lnTo>
                  <a:lnTo>
                    <a:pt x="677" y="180"/>
                  </a:lnTo>
                  <a:lnTo>
                    <a:pt x="667" y="175"/>
                  </a:lnTo>
                  <a:lnTo>
                    <a:pt x="658" y="168"/>
                  </a:lnTo>
                  <a:lnTo>
                    <a:pt x="648" y="163"/>
                  </a:lnTo>
                  <a:lnTo>
                    <a:pt x="630" y="151"/>
                  </a:lnTo>
                  <a:lnTo>
                    <a:pt x="620" y="142"/>
                  </a:lnTo>
                  <a:lnTo>
                    <a:pt x="599" y="130"/>
                  </a:lnTo>
                  <a:lnTo>
                    <a:pt x="601" y="128"/>
                  </a:lnTo>
                  <a:lnTo>
                    <a:pt x="618" y="135"/>
                  </a:lnTo>
                  <a:lnTo>
                    <a:pt x="632" y="146"/>
                  </a:lnTo>
                  <a:lnTo>
                    <a:pt x="637" y="149"/>
                  </a:lnTo>
                  <a:lnTo>
                    <a:pt x="672" y="173"/>
                  </a:lnTo>
                  <a:lnTo>
                    <a:pt x="679" y="173"/>
                  </a:lnTo>
                  <a:lnTo>
                    <a:pt x="689" y="170"/>
                  </a:lnTo>
                  <a:lnTo>
                    <a:pt x="691" y="163"/>
                  </a:lnTo>
                  <a:lnTo>
                    <a:pt x="689" y="154"/>
                  </a:lnTo>
                  <a:lnTo>
                    <a:pt x="689" y="146"/>
                  </a:lnTo>
                  <a:lnTo>
                    <a:pt x="689" y="139"/>
                  </a:lnTo>
                  <a:lnTo>
                    <a:pt x="677" y="135"/>
                  </a:lnTo>
                  <a:lnTo>
                    <a:pt x="665" y="132"/>
                  </a:lnTo>
                  <a:lnTo>
                    <a:pt x="653" y="123"/>
                  </a:lnTo>
                  <a:lnTo>
                    <a:pt x="644" y="120"/>
                  </a:lnTo>
                  <a:lnTo>
                    <a:pt x="618" y="120"/>
                  </a:lnTo>
                  <a:lnTo>
                    <a:pt x="599" y="104"/>
                  </a:lnTo>
                  <a:lnTo>
                    <a:pt x="592" y="104"/>
                  </a:lnTo>
                  <a:lnTo>
                    <a:pt x="580" y="111"/>
                  </a:lnTo>
                  <a:lnTo>
                    <a:pt x="577" y="111"/>
                  </a:lnTo>
                  <a:lnTo>
                    <a:pt x="570" y="106"/>
                  </a:lnTo>
                  <a:lnTo>
                    <a:pt x="570" y="90"/>
                  </a:lnTo>
                  <a:lnTo>
                    <a:pt x="570" y="80"/>
                  </a:lnTo>
                  <a:lnTo>
                    <a:pt x="577" y="68"/>
                  </a:lnTo>
                  <a:lnTo>
                    <a:pt x="582" y="61"/>
                  </a:lnTo>
                  <a:lnTo>
                    <a:pt x="585" y="52"/>
                  </a:lnTo>
                  <a:lnTo>
                    <a:pt x="582" y="38"/>
                  </a:lnTo>
                  <a:lnTo>
                    <a:pt x="580" y="35"/>
                  </a:lnTo>
                  <a:lnTo>
                    <a:pt x="573" y="35"/>
                  </a:lnTo>
                  <a:lnTo>
                    <a:pt x="573" y="33"/>
                  </a:lnTo>
                  <a:lnTo>
                    <a:pt x="563" y="33"/>
                  </a:lnTo>
                  <a:lnTo>
                    <a:pt x="551" y="26"/>
                  </a:lnTo>
                  <a:lnTo>
                    <a:pt x="533" y="23"/>
                  </a:lnTo>
                  <a:lnTo>
                    <a:pt x="528" y="19"/>
                  </a:lnTo>
                  <a:lnTo>
                    <a:pt x="528" y="16"/>
                  </a:lnTo>
                  <a:lnTo>
                    <a:pt x="528" y="9"/>
                  </a:lnTo>
                  <a:lnTo>
                    <a:pt x="523" y="4"/>
                  </a:lnTo>
                  <a:lnTo>
                    <a:pt x="509" y="2"/>
                  </a:lnTo>
                  <a:lnTo>
                    <a:pt x="502" y="0"/>
                  </a:lnTo>
                  <a:lnTo>
                    <a:pt x="499" y="16"/>
                  </a:lnTo>
                  <a:lnTo>
                    <a:pt x="497" y="28"/>
                  </a:lnTo>
                  <a:lnTo>
                    <a:pt x="485" y="21"/>
                  </a:lnTo>
                  <a:lnTo>
                    <a:pt x="466" y="14"/>
                  </a:lnTo>
                  <a:lnTo>
                    <a:pt x="457" y="9"/>
                  </a:lnTo>
                  <a:lnTo>
                    <a:pt x="443" y="2"/>
                  </a:lnTo>
                  <a:lnTo>
                    <a:pt x="440" y="9"/>
                  </a:lnTo>
                  <a:lnTo>
                    <a:pt x="443" y="19"/>
                  </a:lnTo>
                  <a:lnTo>
                    <a:pt x="440" y="28"/>
                  </a:lnTo>
                  <a:lnTo>
                    <a:pt x="440" y="42"/>
                  </a:lnTo>
                  <a:lnTo>
                    <a:pt x="431" y="66"/>
                  </a:lnTo>
                  <a:lnTo>
                    <a:pt x="424" y="78"/>
                  </a:lnTo>
                  <a:lnTo>
                    <a:pt x="421" y="78"/>
                  </a:lnTo>
                  <a:lnTo>
                    <a:pt x="419" y="80"/>
                  </a:lnTo>
                  <a:lnTo>
                    <a:pt x="414" y="87"/>
                  </a:lnTo>
                  <a:lnTo>
                    <a:pt x="410" y="94"/>
                  </a:lnTo>
                  <a:lnTo>
                    <a:pt x="398" y="97"/>
                  </a:lnTo>
                  <a:lnTo>
                    <a:pt x="395" y="104"/>
                  </a:lnTo>
                  <a:lnTo>
                    <a:pt x="393" y="109"/>
                  </a:lnTo>
                  <a:lnTo>
                    <a:pt x="393" y="118"/>
                  </a:lnTo>
                  <a:lnTo>
                    <a:pt x="388" y="128"/>
                  </a:lnTo>
                  <a:lnTo>
                    <a:pt x="386" y="139"/>
                  </a:lnTo>
                  <a:lnTo>
                    <a:pt x="384" y="146"/>
                  </a:lnTo>
                  <a:lnTo>
                    <a:pt x="379" y="151"/>
                  </a:lnTo>
                  <a:lnTo>
                    <a:pt x="369" y="154"/>
                  </a:lnTo>
                  <a:lnTo>
                    <a:pt x="360" y="151"/>
                  </a:lnTo>
                  <a:lnTo>
                    <a:pt x="355" y="146"/>
                  </a:lnTo>
                  <a:lnTo>
                    <a:pt x="353" y="144"/>
                  </a:lnTo>
                  <a:lnTo>
                    <a:pt x="348" y="142"/>
                  </a:lnTo>
                  <a:lnTo>
                    <a:pt x="343" y="144"/>
                  </a:lnTo>
                  <a:lnTo>
                    <a:pt x="341" y="149"/>
                  </a:lnTo>
                  <a:lnTo>
                    <a:pt x="341" y="168"/>
                  </a:lnTo>
                  <a:lnTo>
                    <a:pt x="336" y="177"/>
                  </a:lnTo>
                  <a:lnTo>
                    <a:pt x="336" y="187"/>
                  </a:lnTo>
                  <a:lnTo>
                    <a:pt x="329" y="199"/>
                  </a:lnTo>
                  <a:lnTo>
                    <a:pt x="327" y="217"/>
                  </a:lnTo>
                  <a:lnTo>
                    <a:pt x="313" y="251"/>
                  </a:lnTo>
                  <a:lnTo>
                    <a:pt x="308" y="262"/>
                  </a:lnTo>
                  <a:lnTo>
                    <a:pt x="308" y="272"/>
                  </a:lnTo>
                  <a:lnTo>
                    <a:pt x="310" y="274"/>
                  </a:lnTo>
                  <a:lnTo>
                    <a:pt x="313" y="277"/>
                  </a:lnTo>
                  <a:lnTo>
                    <a:pt x="310" y="286"/>
                  </a:lnTo>
                  <a:lnTo>
                    <a:pt x="308" y="293"/>
                  </a:lnTo>
                  <a:lnTo>
                    <a:pt x="303" y="300"/>
                  </a:lnTo>
                  <a:lnTo>
                    <a:pt x="296" y="307"/>
                  </a:lnTo>
                  <a:lnTo>
                    <a:pt x="291" y="303"/>
                  </a:lnTo>
                  <a:lnTo>
                    <a:pt x="291" y="303"/>
                  </a:lnTo>
                  <a:lnTo>
                    <a:pt x="272" y="317"/>
                  </a:lnTo>
                  <a:lnTo>
                    <a:pt x="268" y="317"/>
                  </a:lnTo>
                  <a:lnTo>
                    <a:pt x="261" y="317"/>
                  </a:lnTo>
                  <a:lnTo>
                    <a:pt x="258" y="317"/>
                  </a:lnTo>
                  <a:lnTo>
                    <a:pt x="258" y="317"/>
                  </a:lnTo>
                  <a:lnTo>
                    <a:pt x="256" y="319"/>
                  </a:lnTo>
                  <a:lnTo>
                    <a:pt x="258" y="326"/>
                  </a:lnTo>
                  <a:lnTo>
                    <a:pt x="256" y="331"/>
                  </a:lnTo>
                  <a:lnTo>
                    <a:pt x="253" y="333"/>
                  </a:lnTo>
                  <a:lnTo>
                    <a:pt x="242" y="338"/>
                  </a:lnTo>
                  <a:lnTo>
                    <a:pt x="230" y="343"/>
                  </a:lnTo>
                  <a:lnTo>
                    <a:pt x="225" y="345"/>
                  </a:lnTo>
                  <a:lnTo>
                    <a:pt x="211" y="338"/>
                  </a:lnTo>
                  <a:lnTo>
                    <a:pt x="206" y="348"/>
                  </a:lnTo>
                  <a:lnTo>
                    <a:pt x="201" y="352"/>
                  </a:lnTo>
                  <a:lnTo>
                    <a:pt x="194" y="360"/>
                  </a:lnTo>
                  <a:lnTo>
                    <a:pt x="192" y="360"/>
                  </a:lnTo>
                  <a:lnTo>
                    <a:pt x="185" y="360"/>
                  </a:lnTo>
                  <a:lnTo>
                    <a:pt x="173" y="355"/>
                  </a:lnTo>
                  <a:lnTo>
                    <a:pt x="166" y="355"/>
                  </a:lnTo>
                  <a:lnTo>
                    <a:pt x="161" y="352"/>
                  </a:lnTo>
                  <a:lnTo>
                    <a:pt x="156" y="348"/>
                  </a:lnTo>
                  <a:lnTo>
                    <a:pt x="152" y="341"/>
                  </a:lnTo>
                  <a:lnTo>
                    <a:pt x="147" y="336"/>
                  </a:lnTo>
                  <a:lnTo>
                    <a:pt x="147" y="331"/>
                  </a:lnTo>
                  <a:lnTo>
                    <a:pt x="147" y="326"/>
                  </a:lnTo>
                  <a:lnTo>
                    <a:pt x="114" y="367"/>
                  </a:lnTo>
                  <a:lnTo>
                    <a:pt x="100" y="381"/>
                  </a:lnTo>
                  <a:lnTo>
                    <a:pt x="86" y="393"/>
                  </a:lnTo>
                  <a:lnTo>
                    <a:pt x="86" y="395"/>
                  </a:lnTo>
                  <a:lnTo>
                    <a:pt x="83" y="405"/>
                  </a:lnTo>
                  <a:lnTo>
                    <a:pt x="74" y="416"/>
                  </a:lnTo>
                  <a:lnTo>
                    <a:pt x="69" y="426"/>
                  </a:lnTo>
                  <a:lnTo>
                    <a:pt x="57" y="438"/>
                  </a:lnTo>
                  <a:lnTo>
                    <a:pt x="48" y="450"/>
                  </a:lnTo>
                  <a:lnTo>
                    <a:pt x="24" y="466"/>
                  </a:lnTo>
                  <a:lnTo>
                    <a:pt x="10" y="471"/>
                  </a:lnTo>
                  <a:lnTo>
                    <a:pt x="0" y="480"/>
                  </a:lnTo>
                  <a:lnTo>
                    <a:pt x="22" y="476"/>
                  </a:lnTo>
                  <a:lnTo>
                    <a:pt x="71" y="466"/>
                  </a:lnTo>
                  <a:lnTo>
                    <a:pt x="104" y="459"/>
                  </a:lnTo>
                  <a:lnTo>
                    <a:pt x="133" y="452"/>
                  </a:lnTo>
                  <a:lnTo>
                    <a:pt x="149" y="450"/>
                  </a:lnTo>
                  <a:lnTo>
                    <a:pt x="171" y="445"/>
                  </a:lnTo>
                  <a:lnTo>
                    <a:pt x="175" y="440"/>
                  </a:lnTo>
                  <a:lnTo>
                    <a:pt x="185" y="440"/>
                  </a:lnTo>
                  <a:lnTo>
                    <a:pt x="199" y="435"/>
                  </a:lnTo>
                  <a:lnTo>
                    <a:pt x="201" y="438"/>
                  </a:lnTo>
                  <a:lnTo>
                    <a:pt x="239" y="431"/>
                  </a:lnTo>
                  <a:lnTo>
                    <a:pt x="275" y="421"/>
                  </a:lnTo>
                  <a:lnTo>
                    <a:pt x="310" y="414"/>
                  </a:lnTo>
                  <a:lnTo>
                    <a:pt x="346" y="407"/>
                  </a:lnTo>
                  <a:lnTo>
                    <a:pt x="381" y="397"/>
                  </a:lnTo>
                  <a:lnTo>
                    <a:pt x="417" y="388"/>
                  </a:lnTo>
                  <a:lnTo>
                    <a:pt x="452" y="381"/>
                  </a:lnTo>
                  <a:lnTo>
                    <a:pt x="490" y="371"/>
                  </a:lnTo>
                  <a:lnTo>
                    <a:pt x="525" y="362"/>
                  </a:lnTo>
                  <a:lnTo>
                    <a:pt x="561" y="352"/>
                  </a:lnTo>
                  <a:lnTo>
                    <a:pt x="596" y="343"/>
                  </a:lnTo>
                  <a:lnTo>
                    <a:pt x="632" y="333"/>
                  </a:lnTo>
                  <a:lnTo>
                    <a:pt x="667" y="324"/>
                  </a:lnTo>
                  <a:lnTo>
                    <a:pt x="703" y="315"/>
                  </a:lnTo>
                  <a:lnTo>
                    <a:pt x="738" y="305"/>
                  </a:lnTo>
                  <a:lnTo>
                    <a:pt x="762" y="298"/>
                  </a:lnTo>
                  <a:lnTo>
                    <a:pt x="769" y="296"/>
                  </a:lnTo>
                  <a:lnTo>
                    <a:pt x="771" y="293"/>
                  </a:lnTo>
                  <a:lnTo>
                    <a:pt x="764" y="281"/>
                  </a:lnTo>
                  <a:lnTo>
                    <a:pt x="757" y="270"/>
                  </a:lnTo>
                  <a:close/>
                </a:path>
              </a:pathLst>
            </a:custGeom>
            <a:solidFill>
              <a:schemeClr val="accent5">
                <a:lumMod val="40000"/>
                <a:lumOff val="6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09" name="Freeform 49">
              <a:extLst>
                <a:ext uri="{FF2B5EF4-FFF2-40B4-BE49-F238E27FC236}">
                  <a16:creationId xmlns:a16="http://schemas.microsoft.com/office/drawing/2014/main" id="{D3D5B7B9-0B7F-00FA-4FDB-9EE2441FC15E}"/>
                </a:ext>
              </a:extLst>
            </p:cNvPr>
            <p:cNvSpPr>
              <a:spLocks noEditPoints="1"/>
            </p:cNvSpPr>
            <p:nvPr/>
          </p:nvSpPr>
          <p:spPr bwMode="auto">
            <a:xfrm>
              <a:off x="6711950" y="3317875"/>
              <a:ext cx="1400175" cy="650875"/>
            </a:xfrm>
            <a:custGeom>
              <a:avLst/>
              <a:gdLst/>
              <a:ahLst/>
              <a:cxnLst>
                <a:cxn ang="0">
                  <a:pos x="800" y="256"/>
                </a:cxn>
                <a:cxn ang="0">
                  <a:pos x="804" y="256"/>
                </a:cxn>
                <a:cxn ang="0">
                  <a:pos x="842" y="95"/>
                </a:cxn>
                <a:cxn ang="0">
                  <a:pos x="816" y="85"/>
                </a:cxn>
                <a:cxn ang="0">
                  <a:pos x="807" y="90"/>
                </a:cxn>
                <a:cxn ang="0">
                  <a:pos x="762" y="93"/>
                </a:cxn>
                <a:cxn ang="0">
                  <a:pos x="731" y="67"/>
                </a:cxn>
                <a:cxn ang="0">
                  <a:pos x="767" y="78"/>
                </a:cxn>
                <a:cxn ang="0">
                  <a:pos x="783" y="59"/>
                </a:cxn>
                <a:cxn ang="0">
                  <a:pos x="807" y="45"/>
                </a:cxn>
                <a:cxn ang="0">
                  <a:pos x="797" y="19"/>
                </a:cxn>
                <a:cxn ang="0">
                  <a:pos x="700" y="31"/>
                </a:cxn>
                <a:cxn ang="0">
                  <a:pos x="523" y="78"/>
                </a:cxn>
                <a:cxn ang="0">
                  <a:pos x="343" y="121"/>
                </a:cxn>
                <a:cxn ang="0">
                  <a:pos x="230" y="154"/>
                </a:cxn>
                <a:cxn ang="0">
                  <a:pos x="220" y="183"/>
                </a:cxn>
                <a:cxn ang="0">
                  <a:pos x="182" y="218"/>
                </a:cxn>
                <a:cxn ang="0">
                  <a:pos x="156" y="244"/>
                </a:cxn>
                <a:cxn ang="0">
                  <a:pos x="142" y="239"/>
                </a:cxn>
                <a:cxn ang="0">
                  <a:pos x="126" y="263"/>
                </a:cxn>
                <a:cxn ang="0">
                  <a:pos x="71" y="310"/>
                </a:cxn>
                <a:cxn ang="0">
                  <a:pos x="22" y="360"/>
                </a:cxn>
                <a:cxn ang="0">
                  <a:pos x="3" y="403"/>
                </a:cxn>
                <a:cxn ang="0">
                  <a:pos x="128" y="377"/>
                </a:cxn>
                <a:cxn ang="0">
                  <a:pos x="187" y="341"/>
                </a:cxn>
                <a:cxn ang="0">
                  <a:pos x="246" y="327"/>
                </a:cxn>
                <a:cxn ang="0">
                  <a:pos x="327" y="313"/>
                </a:cxn>
                <a:cxn ang="0">
                  <a:pos x="343" y="315"/>
                </a:cxn>
                <a:cxn ang="0">
                  <a:pos x="381" y="344"/>
                </a:cxn>
                <a:cxn ang="0">
                  <a:pos x="454" y="329"/>
                </a:cxn>
                <a:cxn ang="0">
                  <a:pos x="532" y="355"/>
                </a:cxn>
                <a:cxn ang="0">
                  <a:pos x="618" y="410"/>
                </a:cxn>
                <a:cxn ang="0">
                  <a:pos x="677" y="367"/>
                </a:cxn>
                <a:cxn ang="0">
                  <a:pos x="689" y="336"/>
                </a:cxn>
                <a:cxn ang="0">
                  <a:pos x="717" y="294"/>
                </a:cxn>
                <a:cxn ang="0">
                  <a:pos x="726" y="284"/>
                </a:cxn>
                <a:cxn ang="0">
                  <a:pos x="771" y="258"/>
                </a:cxn>
                <a:cxn ang="0">
                  <a:pos x="804" y="230"/>
                </a:cxn>
                <a:cxn ang="0">
                  <a:pos x="745" y="223"/>
                </a:cxn>
                <a:cxn ang="0">
                  <a:pos x="778" y="201"/>
                </a:cxn>
                <a:cxn ang="0">
                  <a:pos x="774" y="173"/>
                </a:cxn>
                <a:cxn ang="0">
                  <a:pos x="764" y="159"/>
                </a:cxn>
                <a:cxn ang="0">
                  <a:pos x="781" y="164"/>
                </a:cxn>
                <a:cxn ang="0">
                  <a:pos x="819" y="154"/>
                </a:cxn>
                <a:cxn ang="0">
                  <a:pos x="804" y="0"/>
                </a:cxn>
                <a:cxn ang="0">
                  <a:pos x="861" y="83"/>
                </a:cxn>
                <a:cxn ang="0">
                  <a:pos x="871" y="93"/>
                </a:cxn>
                <a:cxn ang="0">
                  <a:pos x="880" y="149"/>
                </a:cxn>
                <a:cxn ang="0">
                  <a:pos x="880" y="126"/>
                </a:cxn>
                <a:cxn ang="0">
                  <a:pos x="849" y="83"/>
                </a:cxn>
                <a:cxn ang="0">
                  <a:pos x="849" y="171"/>
                </a:cxn>
              </a:cxnLst>
              <a:rect l="0" t="0" r="r" b="b"/>
              <a:pathLst>
                <a:path w="882" h="410">
                  <a:moveTo>
                    <a:pt x="786" y="254"/>
                  </a:moveTo>
                  <a:lnTo>
                    <a:pt x="786" y="256"/>
                  </a:lnTo>
                  <a:lnTo>
                    <a:pt x="793" y="256"/>
                  </a:lnTo>
                  <a:lnTo>
                    <a:pt x="797" y="256"/>
                  </a:lnTo>
                  <a:lnTo>
                    <a:pt x="800" y="256"/>
                  </a:lnTo>
                  <a:lnTo>
                    <a:pt x="790" y="254"/>
                  </a:lnTo>
                  <a:lnTo>
                    <a:pt x="786" y="254"/>
                  </a:lnTo>
                  <a:close/>
                  <a:moveTo>
                    <a:pt x="807" y="239"/>
                  </a:moveTo>
                  <a:lnTo>
                    <a:pt x="802" y="258"/>
                  </a:lnTo>
                  <a:lnTo>
                    <a:pt x="804" y="256"/>
                  </a:lnTo>
                  <a:lnTo>
                    <a:pt x="814" y="232"/>
                  </a:lnTo>
                  <a:lnTo>
                    <a:pt x="823" y="211"/>
                  </a:lnTo>
                  <a:lnTo>
                    <a:pt x="819" y="216"/>
                  </a:lnTo>
                  <a:lnTo>
                    <a:pt x="807" y="239"/>
                  </a:lnTo>
                  <a:close/>
                  <a:moveTo>
                    <a:pt x="842" y="95"/>
                  </a:moveTo>
                  <a:lnTo>
                    <a:pt x="838" y="85"/>
                  </a:lnTo>
                  <a:lnTo>
                    <a:pt x="835" y="78"/>
                  </a:lnTo>
                  <a:lnTo>
                    <a:pt x="830" y="74"/>
                  </a:lnTo>
                  <a:lnTo>
                    <a:pt x="826" y="74"/>
                  </a:lnTo>
                  <a:lnTo>
                    <a:pt x="816" y="85"/>
                  </a:lnTo>
                  <a:lnTo>
                    <a:pt x="819" y="109"/>
                  </a:lnTo>
                  <a:lnTo>
                    <a:pt x="816" y="114"/>
                  </a:lnTo>
                  <a:lnTo>
                    <a:pt x="812" y="114"/>
                  </a:lnTo>
                  <a:lnTo>
                    <a:pt x="809" y="102"/>
                  </a:lnTo>
                  <a:lnTo>
                    <a:pt x="807" y="90"/>
                  </a:lnTo>
                  <a:lnTo>
                    <a:pt x="804" y="78"/>
                  </a:lnTo>
                  <a:lnTo>
                    <a:pt x="790" y="81"/>
                  </a:lnTo>
                  <a:lnTo>
                    <a:pt x="786" y="85"/>
                  </a:lnTo>
                  <a:lnTo>
                    <a:pt x="776" y="90"/>
                  </a:lnTo>
                  <a:lnTo>
                    <a:pt x="762" y="93"/>
                  </a:lnTo>
                  <a:lnTo>
                    <a:pt x="752" y="97"/>
                  </a:lnTo>
                  <a:lnTo>
                    <a:pt x="741" y="100"/>
                  </a:lnTo>
                  <a:lnTo>
                    <a:pt x="738" y="90"/>
                  </a:lnTo>
                  <a:lnTo>
                    <a:pt x="733" y="78"/>
                  </a:lnTo>
                  <a:lnTo>
                    <a:pt x="731" y="67"/>
                  </a:lnTo>
                  <a:lnTo>
                    <a:pt x="733" y="76"/>
                  </a:lnTo>
                  <a:lnTo>
                    <a:pt x="741" y="83"/>
                  </a:lnTo>
                  <a:lnTo>
                    <a:pt x="755" y="88"/>
                  </a:lnTo>
                  <a:lnTo>
                    <a:pt x="762" y="83"/>
                  </a:lnTo>
                  <a:lnTo>
                    <a:pt x="767" y="78"/>
                  </a:lnTo>
                  <a:lnTo>
                    <a:pt x="767" y="69"/>
                  </a:lnTo>
                  <a:lnTo>
                    <a:pt x="774" y="67"/>
                  </a:lnTo>
                  <a:lnTo>
                    <a:pt x="783" y="67"/>
                  </a:lnTo>
                  <a:lnTo>
                    <a:pt x="776" y="57"/>
                  </a:lnTo>
                  <a:lnTo>
                    <a:pt x="783" y="59"/>
                  </a:lnTo>
                  <a:lnTo>
                    <a:pt x="790" y="59"/>
                  </a:lnTo>
                  <a:lnTo>
                    <a:pt x="788" y="50"/>
                  </a:lnTo>
                  <a:lnTo>
                    <a:pt x="786" y="43"/>
                  </a:lnTo>
                  <a:lnTo>
                    <a:pt x="797" y="45"/>
                  </a:lnTo>
                  <a:lnTo>
                    <a:pt x="807" y="45"/>
                  </a:lnTo>
                  <a:lnTo>
                    <a:pt x="816" y="48"/>
                  </a:lnTo>
                  <a:lnTo>
                    <a:pt x="823" y="55"/>
                  </a:lnTo>
                  <a:lnTo>
                    <a:pt x="814" y="36"/>
                  </a:lnTo>
                  <a:lnTo>
                    <a:pt x="804" y="24"/>
                  </a:lnTo>
                  <a:lnTo>
                    <a:pt x="797" y="19"/>
                  </a:lnTo>
                  <a:lnTo>
                    <a:pt x="795" y="14"/>
                  </a:lnTo>
                  <a:lnTo>
                    <a:pt x="795" y="5"/>
                  </a:lnTo>
                  <a:lnTo>
                    <a:pt x="771" y="12"/>
                  </a:lnTo>
                  <a:lnTo>
                    <a:pt x="736" y="22"/>
                  </a:lnTo>
                  <a:lnTo>
                    <a:pt x="700" y="31"/>
                  </a:lnTo>
                  <a:lnTo>
                    <a:pt x="665" y="40"/>
                  </a:lnTo>
                  <a:lnTo>
                    <a:pt x="629" y="50"/>
                  </a:lnTo>
                  <a:lnTo>
                    <a:pt x="594" y="59"/>
                  </a:lnTo>
                  <a:lnTo>
                    <a:pt x="558" y="69"/>
                  </a:lnTo>
                  <a:lnTo>
                    <a:pt x="523" y="78"/>
                  </a:lnTo>
                  <a:lnTo>
                    <a:pt x="485" y="88"/>
                  </a:lnTo>
                  <a:lnTo>
                    <a:pt x="450" y="95"/>
                  </a:lnTo>
                  <a:lnTo>
                    <a:pt x="414" y="104"/>
                  </a:lnTo>
                  <a:lnTo>
                    <a:pt x="379" y="114"/>
                  </a:lnTo>
                  <a:lnTo>
                    <a:pt x="343" y="121"/>
                  </a:lnTo>
                  <a:lnTo>
                    <a:pt x="308" y="128"/>
                  </a:lnTo>
                  <a:lnTo>
                    <a:pt x="272" y="138"/>
                  </a:lnTo>
                  <a:lnTo>
                    <a:pt x="234" y="145"/>
                  </a:lnTo>
                  <a:lnTo>
                    <a:pt x="232" y="142"/>
                  </a:lnTo>
                  <a:lnTo>
                    <a:pt x="230" y="154"/>
                  </a:lnTo>
                  <a:lnTo>
                    <a:pt x="232" y="161"/>
                  </a:lnTo>
                  <a:lnTo>
                    <a:pt x="230" y="171"/>
                  </a:lnTo>
                  <a:lnTo>
                    <a:pt x="232" y="178"/>
                  </a:lnTo>
                  <a:lnTo>
                    <a:pt x="225" y="180"/>
                  </a:lnTo>
                  <a:lnTo>
                    <a:pt x="220" y="183"/>
                  </a:lnTo>
                  <a:lnTo>
                    <a:pt x="215" y="187"/>
                  </a:lnTo>
                  <a:lnTo>
                    <a:pt x="206" y="213"/>
                  </a:lnTo>
                  <a:lnTo>
                    <a:pt x="201" y="216"/>
                  </a:lnTo>
                  <a:lnTo>
                    <a:pt x="192" y="213"/>
                  </a:lnTo>
                  <a:lnTo>
                    <a:pt x="182" y="218"/>
                  </a:lnTo>
                  <a:lnTo>
                    <a:pt x="175" y="223"/>
                  </a:lnTo>
                  <a:lnTo>
                    <a:pt x="166" y="237"/>
                  </a:lnTo>
                  <a:lnTo>
                    <a:pt x="163" y="242"/>
                  </a:lnTo>
                  <a:lnTo>
                    <a:pt x="159" y="244"/>
                  </a:lnTo>
                  <a:lnTo>
                    <a:pt x="156" y="244"/>
                  </a:lnTo>
                  <a:lnTo>
                    <a:pt x="156" y="242"/>
                  </a:lnTo>
                  <a:lnTo>
                    <a:pt x="154" y="237"/>
                  </a:lnTo>
                  <a:lnTo>
                    <a:pt x="152" y="235"/>
                  </a:lnTo>
                  <a:lnTo>
                    <a:pt x="149" y="235"/>
                  </a:lnTo>
                  <a:lnTo>
                    <a:pt x="142" y="239"/>
                  </a:lnTo>
                  <a:lnTo>
                    <a:pt x="137" y="244"/>
                  </a:lnTo>
                  <a:lnTo>
                    <a:pt x="133" y="251"/>
                  </a:lnTo>
                  <a:lnTo>
                    <a:pt x="126" y="254"/>
                  </a:lnTo>
                  <a:lnTo>
                    <a:pt x="126" y="254"/>
                  </a:lnTo>
                  <a:lnTo>
                    <a:pt x="126" y="263"/>
                  </a:lnTo>
                  <a:lnTo>
                    <a:pt x="123" y="268"/>
                  </a:lnTo>
                  <a:lnTo>
                    <a:pt x="119" y="273"/>
                  </a:lnTo>
                  <a:lnTo>
                    <a:pt x="107" y="280"/>
                  </a:lnTo>
                  <a:lnTo>
                    <a:pt x="92" y="294"/>
                  </a:lnTo>
                  <a:lnTo>
                    <a:pt x="71" y="310"/>
                  </a:lnTo>
                  <a:lnTo>
                    <a:pt x="50" y="320"/>
                  </a:lnTo>
                  <a:lnTo>
                    <a:pt x="43" y="322"/>
                  </a:lnTo>
                  <a:lnTo>
                    <a:pt x="36" y="327"/>
                  </a:lnTo>
                  <a:lnTo>
                    <a:pt x="26" y="344"/>
                  </a:lnTo>
                  <a:lnTo>
                    <a:pt x="22" y="360"/>
                  </a:lnTo>
                  <a:lnTo>
                    <a:pt x="17" y="365"/>
                  </a:lnTo>
                  <a:lnTo>
                    <a:pt x="5" y="367"/>
                  </a:lnTo>
                  <a:lnTo>
                    <a:pt x="3" y="367"/>
                  </a:lnTo>
                  <a:lnTo>
                    <a:pt x="0" y="374"/>
                  </a:lnTo>
                  <a:lnTo>
                    <a:pt x="3" y="403"/>
                  </a:lnTo>
                  <a:lnTo>
                    <a:pt x="33" y="396"/>
                  </a:lnTo>
                  <a:lnTo>
                    <a:pt x="64" y="389"/>
                  </a:lnTo>
                  <a:lnTo>
                    <a:pt x="95" y="384"/>
                  </a:lnTo>
                  <a:lnTo>
                    <a:pt x="126" y="377"/>
                  </a:lnTo>
                  <a:lnTo>
                    <a:pt x="128" y="377"/>
                  </a:lnTo>
                  <a:lnTo>
                    <a:pt x="142" y="367"/>
                  </a:lnTo>
                  <a:lnTo>
                    <a:pt x="159" y="358"/>
                  </a:lnTo>
                  <a:lnTo>
                    <a:pt x="161" y="358"/>
                  </a:lnTo>
                  <a:lnTo>
                    <a:pt x="171" y="351"/>
                  </a:lnTo>
                  <a:lnTo>
                    <a:pt x="187" y="341"/>
                  </a:lnTo>
                  <a:lnTo>
                    <a:pt x="194" y="334"/>
                  </a:lnTo>
                  <a:lnTo>
                    <a:pt x="199" y="334"/>
                  </a:lnTo>
                  <a:lnTo>
                    <a:pt x="213" y="332"/>
                  </a:lnTo>
                  <a:lnTo>
                    <a:pt x="230" y="329"/>
                  </a:lnTo>
                  <a:lnTo>
                    <a:pt x="246" y="327"/>
                  </a:lnTo>
                  <a:lnTo>
                    <a:pt x="263" y="325"/>
                  </a:lnTo>
                  <a:lnTo>
                    <a:pt x="279" y="322"/>
                  </a:lnTo>
                  <a:lnTo>
                    <a:pt x="296" y="317"/>
                  </a:lnTo>
                  <a:lnTo>
                    <a:pt x="312" y="315"/>
                  </a:lnTo>
                  <a:lnTo>
                    <a:pt x="327" y="313"/>
                  </a:lnTo>
                  <a:lnTo>
                    <a:pt x="331" y="313"/>
                  </a:lnTo>
                  <a:lnTo>
                    <a:pt x="331" y="315"/>
                  </a:lnTo>
                  <a:lnTo>
                    <a:pt x="334" y="320"/>
                  </a:lnTo>
                  <a:lnTo>
                    <a:pt x="334" y="322"/>
                  </a:lnTo>
                  <a:lnTo>
                    <a:pt x="343" y="315"/>
                  </a:lnTo>
                  <a:lnTo>
                    <a:pt x="350" y="320"/>
                  </a:lnTo>
                  <a:lnTo>
                    <a:pt x="362" y="329"/>
                  </a:lnTo>
                  <a:lnTo>
                    <a:pt x="364" y="336"/>
                  </a:lnTo>
                  <a:lnTo>
                    <a:pt x="367" y="346"/>
                  </a:lnTo>
                  <a:lnTo>
                    <a:pt x="381" y="344"/>
                  </a:lnTo>
                  <a:lnTo>
                    <a:pt x="395" y="341"/>
                  </a:lnTo>
                  <a:lnTo>
                    <a:pt x="409" y="336"/>
                  </a:lnTo>
                  <a:lnTo>
                    <a:pt x="424" y="334"/>
                  </a:lnTo>
                  <a:lnTo>
                    <a:pt x="438" y="332"/>
                  </a:lnTo>
                  <a:lnTo>
                    <a:pt x="454" y="329"/>
                  </a:lnTo>
                  <a:lnTo>
                    <a:pt x="469" y="325"/>
                  </a:lnTo>
                  <a:lnTo>
                    <a:pt x="483" y="322"/>
                  </a:lnTo>
                  <a:lnTo>
                    <a:pt x="499" y="334"/>
                  </a:lnTo>
                  <a:lnTo>
                    <a:pt x="516" y="344"/>
                  </a:lnTo>
                  <a:lnTo>
                    <a:pt x="532" y="355"/>
                  </a:lnTo>
                  <a:lnTo>
                    <a:pt x="549" y="365"/>
                  </a:lnTo>
                  <a:lnTo>
                    <a:pt x="566" y="377"/>
                  </a:lnTo>
                  <a:lnTo>
                    <a:pt x="584" y="386"/>
                  </a:lnTo>
                  <a:lnTo>
                    <a:pt x="601" y="398"/>
                  </a:lnTo>
                  <a:lnTo>
                    <a:pt x="618" y="410"/>
                  </a:lnTo>
                  <a:lnTo>
                    <a:pt x="634" y="400"/>
                  </a:lnTo>
                  <a:lnTo>
                    <a:pt x="674" y="389"/>
                  </a:lnTo>
                  <a:lnTo>
                    <a:pt x="674" y="379"/>
                  </a:lnTo>
                  <a:lnTo>
                    <a:pt x="672" y="355"/>
                  </a:lnTo>
                  <a:lnTo>
                    <a:pt x="677" y="367"/>
                  </a:lnTo>
                  <a:lnTo>
                    <a:pt x="679" y="377"/>
                  </a:lnTo>
                  <a:lnTo>
                    <a:pt x="681" y="384"/>
                  </a:lnTo>
                  <a:lnTo>
                    <a:pt x="681" y="370"/>
                  </a:lnTo>
                  <a:lnTo>
                    <a:pt x="681" y="355"/>
                  </a:lnTo>
                  <a:lnTo>
                    <a:pt x="689" y="336"/>
                  </a:lnTo>
                  <a:lnTo>
                    <a:pt x="693" y="329"/>
                  </a:lnTo>
                  <a:lnTo>
                    <a:pt x="698" y="325"/>
                  </a:lnTo>
                  <a:lnTo>
                    <a:pt x="707" y="308"/>
                  </a:lnTo>
                  <a:lnTo>
                    <a:pt x="719" y="296"/>
                  </a:lnTo>
                  <a:lnTo>
                    <a:pt x="717" y="294"/>
                  </a:lnTo>
                  <a:lnTo>
                    <a:pt x="715" y="289"/>
                  </a:lnTo>
                  <a:lnTo>
                    <a:pt x="710" y="270"/>
                  </a:lnTo>
                  <a:lnTo>
                    <a:pt x="715" y="275"/>
                  </a:lnTo>
                  <a:lnTo>
                    <a:pt x="719" y="284"/>
                  </a:lnTo>
                  <a:lnTo>
                    <a:pt x="726" y="284"/>
                  </a:lnTo>
                  <a:lnTo>
                    <a:pt x="729" y="282"/>
                  </a:lnTo>
                  <a:lnTo>
                    <a:pt x="738" y="265"/>
                  </a:lnTo>
                  <a:lnTo>
                    <a:pt x="748" y="265"/>
                  </a:lnTo>
                  <a:lnTo>
                    <a:pt x="762" y="261"/>
                  </a:lnTo>
                  <a:lnTo>
                    <a:pt x="771" y="258"/>
                  </a:lnTo>
                  <a:lnTo>
                    <a:pt x="778" y="256"/>
                  </a:lnTo>
                  <a:lnTo>
                    <a:pt x="781" y="249"/>
                  </a:lnTo>
                  <a:lnTo>
                    <a:pt x="788" y="244"/>
                  </a:lnTo>
                  <a:lnTo>
                    <a:pt x="797" y="239"/>
                  </a:lnTo>
                  <a:lnTo>
                    <a:pt x="804" y="230"/>
                  </a:lnTo>
                  <a:lnTo>
                    <a:pt x="809" y="216"/>
                  </a:lnTo>
                  <a:lnTo>
                    <a:pt x="797" y="211"/>
                  </a:lnTo>
                  <a:lnTo>
                    <a:pt x="769" y="228"/>
                  </a:lnTo>
                  <a:lnTo>
                    <a:pt x="755" y="228"/>
                  </a:lnTo>
                  <a:lnTo>
                    <a:pt x="745" y="223"/>
                  </a:lnTo>
                  <a:lnTo>
                    <a:pt x="731" y="209"/>
                  </a:lnTo>
                  <a:lnTo>
                    <a:pt x="757" y="223"/>
                  </a:lnTo>
                  <a:lnTo>
                    <a:pt x="764" y="220"/>
                  </a:lnTo>
                  <a:lnTo>
                    <a:pt x="778" y="206"/>
                  </a:lnTo>
                  <a:lnTo>
                    <a:pt x="778" y="201"/>
                  </a:lnTo>
                  <a:lnTo>
                    <a:pt x="776" y="197"/>
                  </a:lnTo>
                  <a:lnTo>
                    <a:pt x="778" y="187"/>
                  </a:lnTo>
                  <a:lnTo>
                    <a:pt x="783" y="178"/>
                  </a:lnTo>
                  <a:lnTo>
                    <a:pt x="778" y="175"/>
                  </a:lnTo>
                  <a:lnTo>
                    <a:pt x="774" y="173"/>
                  </a:lnTo>
                  <a:lnTo>
                    <a:pt x="731" y="168"/>
                  </a:lnTo>
                  <a:lnTo>
                    <a:pt x="722" y="161"/>
                  </a:lnTo>
                  <a:lnTo>
                    <a:pt x="741" y="166"/>
                  </a:lnTo>
                  <a:lnTo>
                    <a:pt x="755" y="166"/>
                  </a:lnTo>
                  <a:lnTo>
                    <a:pt x="764" y="159"/>
                  </a:lnTo>
                  <a:lnTo>
                    <a:pt x="764" y="149"/>
                  </a:lnTo>
                  <a:lnTo>
                    <a:pt x="769" y="149"/>
                  </a:lnTo>
                  <a:lnTo>
                    <a:pt x="774" y="149"/>
                  </a:lnTo>
                  <a:lnTo>
                    <a:pt x="776" y="159"/>
                  </a:lnTo>
                  <a:lnTo>
                    <a:pt x="781" y="164"/>
                  </a:lnTo>
                  <a:lnTo>
                    <a:pt x="786" y="159"/>
                  </a:lnTo>
                  <a:lnTo>
                    <a:pt x="790" y="159"/>
                  </a:lnTo>
                  <a:lnTo>
                    <a:pt x="802" y="159"/>
                  </a:lnTo>
                  <a:lnTo>
                    <a:pt x="814" y="159"/>
                  </a:lnTo>
                  <a:lnTo>
                    <a:pt x="819" y="154"/>
                  </a:lnTo>
                  <a:lnTo>
                    <a:pt x="828" y="133"/>
                  </a:lnTo>
                  <a:lnTo>
                    <a:pt x="845" y="112"/>
                  </a:lnTo>
                  <a:lnTo>
                    <a:pt x="842" y="95"/>
                  </a:lnTo>
                  <a:close/>
                  <a:moveTo>
                    <a:pt x="826" y="38"/>
                  </a:moveTo>
                  <a:lnTo>
                    <a:pt x="804" y="0"/>
                  </a:lnTo>
                  <a:lnTo>
                    <a:pt x="802" y="3"/>
                  </a:lnTo>
                  <a:lnTo>
                    <a:pt x="819" y="33"/>
                  </a:lnTo>
                  <a:lnTo>
                    <a:pt x="833" y="52"/>
                  </a:lnTo>
                  <a:lnTo>
                    <a:pt x="854" y="76"/>
                  </a:lnTo>
                  <a:lnTo>
                    <a:pt x="861" y="83"/>
                  </a:lnTo>
                  <a:lnTo>
                    <a:pt x="856" y="76"/>
                  </a:lnTo>
                  <a:lnTo>
                    <a:pt x="826" y="38"/>
                  </a:lnTo>
                  <a:close/>
                  <a:moveTo>
                    <a:pt x="880" y="126"/>
                  </a:moveTo>
                  <a:lnTo>
                    <a:pt x="878" y="112"/>
                  </a:lnTo>
                  <a:lnTo>
                    <a:pt x="871" y="93"/>
                  </a:lnTo>
                  <a:lnTo>
                    <a:pt x="866" y="88"/>
                  </a:lnTo>
                  <a:lnTo>
                    <a:pt x="866" y="93"/>
                  </a:lnTo>
                  <a:lnTo>
                    <a:pt x="875" y="112"/>
                  </a:lnTo>
                  <a:lnTo>
                    <a:pt x="878" y="123"/>
                  </a:lnTo>
                  <a:lnTo>
                    <a:pt x="880" y="149"/>
                  </a:lnTo>
                  <a:lnTo>
                    <a:pt x="866" y="161"/>
                  </a:lnTo>
                  <a:lnTo>
                    <a:pt x="868" y="161"/>
                  </a:lnTo>
                  <a:lnTo>
                    <a:pt x="880" y="154"/>
                  </a:lnTo>
                  <a:lnTo>
                    <a:pt x="882" y="147"/>
                  </a:lnTo>
                  <a:lnTo>
                    <a:pt x="880" y="126"/>
                  </a:lnTo>
                  <a:close/>
                  <a:moveTo>
                    <a:pt x="849" y="81"/>
                  </a:moveTo>
                  <a:lnTo>
                    <a:pt x="849" y="78"/>
                  </a:lnTo>
                  <a:lnTo>
                    <a:pt x="847" y="74"/>
                  </a:lnTo>
                  <a:lnTo>
                    <a:pt x="840" y="71"/>
                  </a:lnTo>
                  <a:lnTo>
                    <a:pt x="849" y="83"/>
                  </a:lnTo>
                  <a:lnTo>
                    <a:pt x="849" y="81"/>
                  </a:lnTo>
                  <a:close/>
                  <a:moveTo>
                    <a:pt x="840" y="183"/>
                  </a:moveTo>
                  <a:lnTo>
                    <a:pt x="842" y="183"/>
                  </a:lnTo>
                  <a:lnTo>
                    <a:pt x="859" y="168"/>
                  </a:lnTo>
                  <a:lnTo>
                    <a:pt x="849" y="171"/>
                  </a:lnTo>
                  <a:lnTo>
                    <a:pt x="840" y="183"/>
                  </a:lnTo>
                  <a:close/>
                </a:path>
              </a:pathLst>
            </a:custGeom>
            <a:solidFill>
              <a:schemeClr val="accent5">
                <a:lumMod val="40000"/>
                <a:lumOff val="6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10" name="Freeform 50">
              <a:extLst>
                <a:ext uri="{FF2B5EF4-FFF2-40B4-BE49-F238E27FC236}">
                  <a16:creationId xmlns:a16="http://schemas.microsoft.com/office/drawing/2014/main" id="{D550D80A-584A-98F3-B7FC-842BFA5CD156}"/>
                </a:ext>
              </a:extLst>
            </p:cNvPr>
            <p:cNvSpPr>
              <a:spLocks noEditPoints="1"/>
            </p:cNvSpPr>
            <p:nvPr/>
          </p:nvSpPr>
          <p:spPr bwMode="auto">
            <a:xfrm>
              <a:off x="6284913" y="4705350"/>
              <a:ext cx="1471612" cy="1236663"/>
            </a:xfrm>
            <a:custGeom>
              <a:avLst/>
              <a:gdLst/>
              <a:ahLst/>
              <a:cxnLst>
                <a:cxn ang="0">
                  <a:pos x="690" y="535"/>
                </a:cxn>
                <a:cxn ang="0">
                  <a:pos x="697" y="547"/>
                </a:cxn>
                <a:cxn ang="0">
                  <a:pos x="766" y="779"/>
                </a:cxn>
                <a:cxn ang="0">
                  <a:pos x="887" y="398"/>
                </a:cxn>
                <a:cxn ang="0">
                  <a:pos x="319" y="206"/>
                </a:cxn>
                <a:cxn ang="0">
                  <a:pos x="333" y="196"/>
                </a:cxn>
                <a:cxn ang="0">
                  <a:pos x="790" y="767"/>
                </a:cxn>
                <a:cxn ang="0">
                  <a:pos x="910" y="665"/>
                </a:cxn>
                <a:cxn ang="0">
                  <a:pos x="922" y="641"/>
                </a:cxn>
                <a:cxn ang="0">
                  <a:pos x="889" y="701"/>
                </a:cxn>
                <a:cxn ang="0">
                  <a:pos x="898" y="421"/>
                </a:cxn>
                <a:cxn ang="0">
                  <a:pos x="785" y="246"/>
                </a:cxn>
                <a:cxn ang="0">
                  <a:pos x="799" y="246"/>
                </a:cxn>
                <a:cxn ang="0">
                  <a:pos x="806" y="265"/>
                </a:cxn>
                <a:cxn ang="0">
                  <a:pos x="842" y="329"/>
                </a:cxn>
                <a:cxn ang="0">
                  <a:pos x="820" y="258"/>
                </a:cxn>
                <a:cxn ang="0">
                  <a:pos x="686" y="57"/>
                </a:cxn>
                <a:cxn ang="0">
                  <a:pos x="612" y="0"/>
                </a:cxn>
                <a:cxn ang="0">
                  <a:pos x="610" y="45"/>
                </a:cxn>
                <a:cxn ang="0">
                  <a:pos x="591" y="50"/>
                </a:cxn>
                <a:cxn ang="0">
                  <a:pos x="518" y="47"/>
                </a:cxn>
                <a:cxn ang="0">
                  <a:pos x="414" y="61"/>
                </a:cxn>
                <a:cxn ang="0">
                  <a:pos x="309" y="73"/>
                </a:cxn>
                <a:cxn ang="0">
                  <a:pos x="210" y="54"/>
                </a:cxn>
                <a:cxn ang="0">
                  <a:pos x="0" y="87"/>
                </a:cxn>
                <a:cxn ang="0">
                  <a:pos x="23" y="142"/>
                </a:cxn>
                <a:cxn ang="0">
                  <a:pos x="26" y="166"/>
                </a:cxn>
                <a:cxn ang="0">
                  <a:pos x="54" y="137"/>
                </a:cxn>
                <a:cxn ang="0">
                  <a:pos x="75" y="149"/>
                </a:cxn>
                <a:cxn ang="0">
                  <a:pos x="116" y="142"/>
                </a:cxn>
                <a:cxn ang="0">
                  <a:pos x="168" y="132"/>
                </a:cxn>
                <a:cxn ang="0">
                  <a:pos x="210" y="161"/>
                </a:cxn>
                <a:cxn ang="0">
                  <a:pos x="224" y="149"/>
                </a:cxn>
                <a:cxn ang="0">
                  <a:pos x="262" y="189"/>
                </a:cxn>
                <a:cxn ang="0">
                  <a:pos x="257" y="203"/>
                </a:cxn>
                <a:cxn ang="0">
                  <a:pos x="317" y="192"/>
                </a:cxn>
                <a:cxn ang="0">
                  <a:pos x="369" y="156"/>
                </a:cxn>
                <a:cxn ang="0">
                  <a:pos x="563" y="239"/>
                </a:cxn>
                <a:cxn ang="0">
                  <a:pos x="579" y="390"/>
                </a:cxn>
                <a:cxn ang="0">
                  <a:pos x="605" y="400"/>
                </a:cxn>
                <a:cxn ang="0">
                  <a:pos x="605" y="372"/>
                </a:cxn>
                <a:cxn ang="0">
                  <a:pos x="626" y="393"/>
                </a:cxn>
                <a:cxn ang="0">
                  <a:pos x="612" y="443"/>
                </a:cxn>
                <a:cxn ang="0">
                  <a:pos x="674" y="497"/>
                </a:cxn>
                <a:cxn ang="0">
                  <a:pos x="695" y="535"/>
                </a:cxn>
                <a:cxn ang="0">
                  <a:pos x="712" y="525"/>
                </a:cxn>
                <a:cxn ang="0">
                  <a:pos x="764" y="606"/>
                </a:cxn>
                <a:cxn ang="0">
                  <a:pos x="842" y="663"/>
                </a:cxn>
                <a:cxn ang="0">
                  <a:pos x="823" y="679"/>
                </a:cxn>
                <a:cxn ang="0">
                  <a:pos x="901" y="660"/>
                </a:cxn>
                <a:cxn ang="0">
                  <a:pos x="924" y="573"/>
                </a:cxn>
                <a:cxn ang="0">
                  <a:pos x="846" y="738"/>
                </a:cxn>
                <a:cxn ang="0">
                  <a:pos x="868" y="722"/>
                </a:cxn>
                <a:cxn ang="0">
                  <a:pos x="804" y="743"/>
                </a:cxn>
                <a:cxn ang="0">
                  <a:pos x="816" y="753"/>
                </a:cxn>
              </a:cxnLst>
              <a:rect l="0" t="0" r="r" b="b"/>
              <a:pathLst>
                <a:path w="927" h="779">
                  <a:moveTo>
                    <a:pt x="690" y="535"/>
                  </a:moveTo>
                  <a:lnTo>
                    <a:pt x="683" y="523"/>
                  </a:lnTo>
                  <a:lnTo>
                    <a:pt x="678" y="518"/>
                  </a:lnTo>
                  <a:lnTo>
                    <a:pt x="683" y="533"/>
                  </a:lnTo>
                  <a:lnTo>
                    <a:pt x="693" y="542"/>
                  </a:lnTo>
                  <a:lnTo>
                    <a:pt x="690" y="535"/>
                  </a:lnTo>
                  <a:close/>
                  <a:moveTo>
                    <a:pt x="686" y="547"/>
                  </a:moveTo>
                  <a:lnTo>
                    <a:pt x="678" y="540"/>
                  </a:lnTo>
                  <a:lnTo>
                    <a:pt x="681" y="547"/>
                  </a:lnTo>
                  <a:lnTo>
                    <a:pt x="686" y="549"/>
                  </a:lnTo>
                  <a:lnTo>
                    <a:pt x="695" y="551"/>
                  </a:lnTo>
                  <a:lnTo>
                    <a:pt x="697" y="547"/>
                  </a:lnTo>
                  <a:lnTo>
                    <a:pt x="688" y="547"/>
                  </a:lnTo>
                  <a:lnTo>
                    <a:pt x="686" y="547"/>
                  </a:lnTo>
                  <a:close/>
                  <a:moveTo>
                    <a:pt x="768" y="774"/>
                  </a:moveTo>
                  <a:lnTo>
                    <a:pt x="764" y="776"/>
                  </a:lnTo>
                  <a:lnTo>
                    <a:pt x="764" y="779"/>
                  </a:lnTo>
                  <a:lnTo>
                    <a:pt x="766" y="779"/>
                  </a:lnTo>
                  <a:lnTo>
                    <a:pt x="771" y="776"/>
                  </a:lnTo>
                  <a:lnTo>
                    <a:pt x="771" y="774"/>
                  </a:lnTo>
                  <a:lnTo>
                    <a:pt x="768" y="774"/>
                  </a:lnTo>
                  <a:close/>
                  <a:moveTo>
                    <a:pt x="875" y="388"/>
                  </a:moveTo>
                  <a:lnTo>
                    <a:pt x="889" y="407"/>
                  </a:lnTo>
                  <a:lnTo>
                    <a:pt x="887" y="398"/>
                  </a:lnTo>
                  <a:lnTo>
                    <a:pt x="858" y="353"/>
                  </a:lnTo>
                  <a:lnTo>
                    <a:pt x="851" y="341"/>
                  </a:lnTo>
                  <a:lnTo>
                    <a:pt x="844" y="334"/>
                  </a:lnTo>
                  <a:lnTo>
                    <a:pt x="856" y="357"/>
                  </a:lnTo>
                  <a:lnTo>
                    <a:pt x="875" y="388"/>
                  </a:lnTo>
                  <a:close/>
                  <a:moveTo>
                    <a:pt x="319" y="206"/>
                  </a:moveTo>
                  <a:lnTo>
                    <a:pt x="307" y="213"/>
                  </a:lnTo>
                  <a:lnTo>
                    <a:pt x="300" y="213"/>
                  </a:lnTo>
                  <a:lnTo>
                    <a:pt x="293" y="215"/>
                  </a:lnTo>
                  <a:lnTo>
                    <a:pt x="305" y="218"/>
                  </a:lnTo>
                  <a:lnTo>
                    <a:pt x="317" y="211"/>
                  </a:lnTo>
                  <a:lnTo>
                    <a:pt x="333" y="196"/>
                  </a:lnTo>
                  <a:lnTo>
                    <a:pt x="326" y="199"/>
                  </a:lnTo>
                  <a:lnTo>
                    <a:pt x="319" y="206"/>
                  </a:lnTo>
                  <a:close/>
                  <a:moveTo>
                    <a:pt x="790" y="755"/>
                  </a:moveTo>
                  <a:lnTo>
                    <a:pt x="787" y="762"/>
                  </a:lnTo>
                  <a:lnTo>
                    <a:pt x="783" y="769"/>
                  </a:lnTo>
                  <a:lnTo>
                    <a:pt x="790" y="767"/>
                  </a:lnTo>
                  <a:lnTo>
                    <a:pt x="794" y="765"/>
                  </a:lnTo>
                  <a:lnTo>
                    <a:pt x="792" y="760"/>
                  </a:lnTo>
                  <a:lnTo>
                    <a:pt x="790" y="755"/>
                  </a:lnTo>
                  <a:close/>
                  <a:moveTo>
                    <a:pt x="913" y="649"/>
                  </a:moveTo>
                  <a:lnTo>
                    <a:pt x="915" y="658"/>
                  </a:lnTo>
                  <a:lnTo>
                    <a:pt x="910" y="665"/>
                  </a:lnTo>
                  <a:lnTo>
                    <a:pt x="905" y="670"/>
                  </a:lnTo>
                  <a:lnTo>
                    <a:pt x="903" y="677"/>
                  </a:lnTo>
                  <a:lnTo>
                    <a:pt x="896" y="691"/>
                  </a:lnTo>
                  <a:lnTo>
                    <a:pt x="894" y="698"/>
                  </a:lnTo>
                  <a:lnTo>
                    <a:pt x="913" y="670"/>
                  </a:lnTo>
                  <a:lnTo>
                    <a:pt x="922" y="641"/>
                  </a:lnTo>
                  <a:lnTo>
                    <a:pt x="920" y="641"/>
                  </a:lnTo>
                  <a:lnTo>
                    <a:pt x="913" y="649"/>
                  </a:lnTo>
                  <a:close/>
                  <a:moveTo>
                    <a:pt x="887" y="708"/>
                  </a:moveTo>
                  <a:lnTo>
                    <a:pt x="889" y="705"/>
                  </a:lnTo>
                  <a:lnTo>
                    <a:pt x="891" y="701"/>
                  </a:lnTo>
                  <a:lnTo>
                    <a:pt x="889" y="701"/>
                  </a:lnTo>
                  <a:lnTo>
                    <a:pt x="887" y="708"/>
                  </a:lnTo>
                  <a:close/>
                  <a:moveTo>
                    <a:pt x="922" y="540"/>
                  </a:moveTo>
                  <a:lnTo>
                    <a:pt x="920" y="483"/>
                  </a:lnTo>
                  <a:lnTo>
                    <a:pt x="913" y="454"/>
                  </a:lnTo>
                  <a:lnTo>
                    <a:pt x="903" y="431"/>
                  </a:lnTo>
                  <a:lnTo>
                    <a:pt x="898" y="421"/>
                  </a:lnTo>
                  <a:lnTo>
                    <a:pt x="884" y="409"/>
                  </a:lnTo>
                  <a:lnTo>
                    <a:pt x="813" y="298"/>
                  </a:lnTo>
                  <a:lnTo>
                    <a:pt x="809" y="289"/>
                  </a:lnTo>
                  <a:lnTo>
                    <a:pt x="799" y="274"/>
                  </a:lnTo>
                  <a:lnTo>
                    <a:pt x="790" y="253"/>
                  </a:lnTo>
                  <a:lnTo>
                    <a:pt x="785" y="246"/>
                  </a:lnTo>
                  <a:lnTo>
                    <a:pt x="780" y="232"/>
                  </a:lnTo>
                  <a:lnTo>
                    <a:pt x="783" y="229"/>
                  </a:lnTo>
                  <a:lnTo>
                    <a:pt x="787" y="232"/>
                  </a:lnTo>
                  <a:lnTo>
                    <a:pt x="787" y="239"/>
                  </a:lnTo>
                  <a:lnTo>
                    <a:pt x="790" y="244"/>
                  </a:lnTo>
                  <a:lnTo>
                    <a:pt x="799" y="246"/>
                  </a:lnTo>
                  <a:lnTo>
                    <a:pt x="801" y="248"/>
                  </a:lnTo>
                  <a:lnTo>
                    <a:pt x="797" y="258"/>
                  </a:lnTo>
                  <a:lnTo>
                    <a:pt x="799" y="265"/>
                  </a:lnTo>
                  <a:lnTo>
                    <a:pt x="806" y="279"/>
                  </a:lnTo>
                  <a:lnTo>
                    <a:pt x="809" y="274"/>
                  </a:lnTo>
                  <a:lnTo>
                    <a:pt x="806" y="265"/>
                  </a:lnTo>
                  <a:lnTo>
                    <a:pt x="809" y="256"/>
                  </a:lnTo>
                  <a:lnTo>
                    <a:pt x="811" y="256"/>
                  </a:lnTo>
                  <a:lnTo>
                    <a:pt x="813" y="279"/>
                  </a:lnTo>
                  <a:lnTo>
                    <a:pt x="818" y="298"/>
                  </a:lnTo>
                  <a:lnTo>
                    <a:pt x="837" y="324"/>
                  </a:lnTo>
                  <a:lnTo>
                    <a:pt x="842" y="329"/>
                  </a:lnTo>
                  <a:lnTo>
                    <a:pt x="830" y="310"/>
                  </a:lnTo>
                  <a:lnTo>
                    <a:pt x="823" y="296"/>
                  </a:lnTo>
                  <a:lnTo>
                    <a:pt x="818" y="284"/>
                  </a:lnTo>
                  <a:lnTo>
                    <a:pt x="818" y="274"/>
                  </a:lnTo>
                  <a:lnTo>
                    <a:pt x="818" y="265"/>
                  </a:lnTo>
                  <a:lnTo>
                    <a:pt x="820" y="258"/>
                  </a:lnTo>
                  <a:lnTo>
                    <a:pt x="816" y="248"/>
                  </a:lnTo>
                  <a:lnTo>
                    <a:pt x="766" y="196"/>
                  </a:lnTo>
                  <a:lnTo>
                    <a:pt x="735" y="151"/>
                  </a:lnTo>
                  <a:lnTo>
                    <a:pt x="712" y="111"/>
                  </a:lnTo>
                  <a:lnTo>
                    <a:pt x="693" y="71"/>
                  </a:lnTo>
                  <a:lnTo>
                    <a:pt x="686" y="57"/>
                  </a:lnTo>
                  <a:lnTo>
                    <a:pt x="669" y="12"/>
                  </a:lnTo>
                  <a:lnTo>
                    <a:pt x="662" y="0"/>
                  </a:lnTo>
                  <a:lnTo>
                    <a:pt x="643" y="5"/>
                  </a:lnTo>
                  <a:lnTo>
                    <a:pt x="619" y="0"/>
                  </a:lnTo>
                  <a:lnTo>
                    <a:pt x="612" y="0"/>
                  </a:lnTo>
                  <a:lnTo>
                    <a:pt x="612" y="0"/>
                  </a:lnTo>
                  <a:lnTo>
                    <a:pt x="610" y="5"/>
                  </a:lnTo>
                  <a:lnTo>
                    <a:pt x="605" y="7"/>
                  </a:lnTo>
                  <a:lnTo>
                    <a:pt x="605" y="14"/>
                  </a:lnTo>
                  <a:lnTo>
                    <a:pt x="605" y="24"/>
                  </a:lnTo>
                  <a:lnTo>
                    <a:pt x="610" y="35"/>
                  </a:lnTo>
                  <a:lnTo>
                    <a:pt x="610" y="45"/>
                  </a:lnTo>
                  <a:lnTo>
                    <a:pt x="610" y="54"/>
                  </a:lnTo>
                  <a:lnTo>
                    <a:pt x="605" y="59"/>
                  </a:lnTo>
                  <a:lnTo>
                    <a:pt x="598" y="61"/>
                  </a:lnTo>
                  <a:lnTo>
                    <a:pt x="596" y="59"/>
                  </a:lnTo>
                  <a:lnTo>
                    <a:pt x="593" y="57"/>
                  </a:lnTo>
                  <a:lnTo>
                    <a:pt x="591" y="50"/>
                  </a:lnTo>
                  <a:lnTo>
                    <a:pt x="586" y="42"/>
                  </a:lnTo>
                  <a:lnTo>
                    <a:pt x="586" y="38"/>
                  </a:lnTo>
                  <a:lnTo>
                    <a:pt x="570" y="40"/>
                  </a:lnTo>
                  <a:lnTo>
                    <a:pt x="551" y="42"/>
                  </a:lnTo>
                  <a:lnTo>
                    <a:pt x="534" y="45"/>
                  </a:lnTo>
                  <a:lnTo>
                    <a:pt x="518" y="47"/>
                  </a:lnTo>
                  <a:lnTo>
                    <a:pt x="499" y="50"/>
                  </a:lnTo>
                  <a:lnTo>
                    <a:pt x="482" y="52"/>
                  </a:lnTo>
                  <a:lnTo>
                    <a:pt x="466" y="54"/>
                  </a:lnTo>
                  <a:lnTo>
                    <a:pt x="447" y="57"/>
                  </a:lnTo>
                  <a:lnTo>
                    <a:pt x="430" y="59"/>
                  </a:lnTo>
                  <a:lnTo>
                    <a:pt x="414" y="61"/>
                  </a:lnTo>
                  <a:lnTo>
                    <a:pt x="395" y="64"/>
                  </a:lnTo>
                  <a:lnTo>
                    <a:pt x="378" y="66"/>
                  </a:lnTo>
                  <a:lnTo>
                    <a:pt x="361" y="68"/>
                  </a:lnTo>
                  <a:lnTo>
                    <a:pt x="343" y="68"/>
                  </a:lnTo>
                  <a:lnTo>
                    <a:pt x="326" y="71"/>
                  </a:lnTo>
                  <a:lnTo>
                    <a:pt x="309" y="73"/>
                  </a:lnTo>
                  <a:lnTo>
                    <a:pt x="298" y="76"/>
                  </a:lnTo>
                  <a:lnTo>
                    <a:pt x="298" y="71"/>
                  </a:lnTo>
                  <a:lnTo>
                    <a:pt x="286" y="52"/>
                  </a:lnTo>
                  <a:lnTo>
                    <a:pt x="279" y="42"/>
                  </a:lnTo>
                  <a:lnTo>
                    <a:pt x="246" y="47"/>
                  </a:lnTo>
                  <a:lnTo>
                    <a:pt x="210" y="54"/>
                  </a:lnTo>
                  <a:lnTo>
                    <a:pt x="175" y="59"/>
                  </a:lnTo>
                  <a:lnTo>
                    <a:pt x="139" y="66"/>
                  </a:lnTo>
                  <a:lnTo>
                    <a:pt x="104" y="71"/>
                  </a:lnTo>
                  <a:lnTo>
                    <a:pt x="71" y="76"/>
                  </a:lnTo>
                  <a:lnTo>
                    <a:pt x="35" y="83"/>
                  </a:lnTo>
                  <a:lnTo>
                    <a:pt x="0" y="87"/>
                  </a:lnTo>
                  <a:lnTo>
                    <a:pt x="0" y="97"/>
                  </a:lnTo>
                  <a:lnTo>
                    <a:pt x="2" y="104"/>
                  </a:lnTo>
                  <a:lnTo>
                    <a:pt x="7" y="111"/>
                  </a:lnTo>
                  <a:lnTo>
                    <a:pt x="23" y="125"/>
                  </a:lnTo>
                  <a:lnTo>
                    <a:pt x="26" y="130"/>
                  </a:lnTo>
                  <a:lnTo>
                    <a:pt x="23" y="142"/>
                  </a:lnTo>
                  <a:lnTo>
                    <a:pt x="26" y="149"/>
                  </a:lnTo>
                  <a:lnTo>
                    <a:pt x="26" y="154"/>
                  </a:lnTo>
                  <a:lnTo>
                    <a:pt x="21" y="158"/>
                  </a:lnTo>
                  <a:lnTo>
                    <a:pt x="21" y="163"/>
                  </a:lnTo>
                  <a:lnTo>
                    <a:pt x="26" y="161"/>
                  </a:lnTo>
                  <a:lnTo>
                    <a:pt x="26" y="166"/>
                  </a:lnTo>
                  <a:lnTo>
                    <a:pt x="21" y="173"/>
                  </a:lnTo>
                  <a:lnTo>
                    <a:pt x="23" y="173"/>
                  </a:lnTo>
                  <a:lnTo>
                    <a:pt x="45" y="166"/>
                  </a:lnTo>
                  <a:lnTo>
                    <a:pt x="47" y="156"/>
                  </a:lnTo>
                  <a:lnTo>
                    <a:pt x="54" y="149"/>
                  </a:lnTo>
                  <a:lnTo>
                    <a:pt x="54" y="137"/>
                  </a:lnTo>
                  <a:lnTo>
                    <a:pt x="59" y="137"/>
                  </a:lnTo>
                  <a:lnTo>
                    <a:pt x="63" y="142"/>
                  </a:lnTo>
                  <a:lnTo>
                    <a:pt x="68" y="135"/>
                  </a:lnTo>
                  <a:lnTo>
                    <a:pt x="71" y="132"/>
                  </a:lnTo>
                  <a:lnTo>
                    <a:pt x="75" y="140"/>
                  </a:lnTo>
                  <a:lnTo>
                    <a:pt x="75" y="149"/>
                  </a:lnTo>
                  <a:lnTo>
                    <a:pt x="61" y="156"/>
                  </a:lnTo>
                  <a:lnTo>
                    <a:pt x="56" y="158"/>
                  </a:lnTo>
                  <a:lnTo>
                    <a:pt x="54" y="163"/>
                  </a:lnTo>
                  <a:lnTo>
                    <a:pt x="78" y="156"/>
                  </a:lnTo>
                  <a:lnTo>
                    <a:pt x="108" y="147"/>
                  </a:lnTo>
                  <a:lnTo>
                    <a:pt x="116" y="142"/>
                  </a:lnTo>
                  <a:lnTo>
                    <a:pt x="125" y="137"/>
                  </a:lnTo>
                  <a:lnTo>
                    <a:pt x="132" y="132"/>
                  </a:lnTo>
                  <a:lnTo>
                    <a:pt x="142" y="132"/>
                  </a:lnTo>
                  <a:lnTo>
                    <a:pt x="153" y="128"/>
                  </a:lnTo>
                  <a:lnTo>
                    <a:pt x="163" y="130"/>
                  </a:lnTo>
                  <a:lnTo>
                    <a:pt x="168" y="132"/>
                  </a:lnTo>
                  <a:lnTo>
                    <a:pt x="170" y="137"/>
                  </a:lnTo>
                  <a:lnTo>
                    <a:pt x="156" y="137"/>
                  </a:lnTo>
                  <a:lnTo>
                    <a:pt x="134" y="144"/>
                  </a:lnTo>
                  <a:lnTo>
                    <a:pt x="165" y="147"/>
                  </a:lnTo>
                  <a:lnTo>
                    <a:pt x="203" y="156"/>
                  </a:lnTo>
                  <a:lnTo>
                    <a:pt x="210" y="161"/>
                  </a:lnTo>
                  <a:lnTo>
                    <a:pt x="212" y="161"/>
                  </a:lnTo>
                  <a:lnTo>
                    <a:pt x="215" y="156"/>
                  </a:lnTo>
                  <a:lnTo>
                    <a:pt x="215" y="151"/>
                  </a:lnTo>
                  <a:lnTo>
                    <a:pt x="220" y="144"/>
                  </a:lnTo>
                  <a:lnTo>
                    <a:pt x="229" y="142"/>
                  </a:lnTo>
                  <a:lnTo>
                    <a:pt x="224" y="149"/>
                  </a:lnTo>
                  <a:lnTo>
                    <a:pt x="224" y="156"/>
                  </a:lnTo>
                  <a:lnTo>
                    <a:pt x="229" y="161"/>
                  </a:lnTo>
                  <a:lnTo>
                    <a:pt x="229" y="163"/>
                  </a:lnTo>
                  <a:lnTo>
                    <a:pt x="224" y="166"/>
                  </a:lnTo>
                  <a:lnTo>
                    <a:pt x="246" y="180"/>
                  </a:lnTo>
                  <a:lnTo>
                    <a:pt x="262" y="189"/>
                  </a:lnTo>
                  <a:lnTo>
                    <a:pt x="269" y="199"/>
                  </a:lnTo>
                  <a:lnTo>
                    <a:pt x="269" y="203"/>
                  </a:lnTo>
                  <a:lnTo>
                    <a:pt x="267" y="206"/>
                  </a:lnTo>
                  <a:lnTo>
                    <a:pt x="262" y="201"/>
                  </a:lnTo>
                  <a:lnTo>
                    <a:pt x="257" y="194"/>
                  </a:lnTo>
                  <a:lnTo>
                    <a:pt x="257" y="203"/>
                  </a:lnTo>
                  <a:lnTo>
                    <a:pt x="265" y="213"/>
                  </a:lnTo>
                  <a:lnTo>
                    <a:pt x="269" y="213"/>
                  </a:lnTo>
                  <a:lnTo>
                    <a:pt x="283" y="208"/>
                  </a:lnTo>
                  <a:lnTo>
                    <a:pt x="300" y="203"/>
                  </a:lnTo>
                  <a:lnTo>
                    <a:pt x="307" y="199"/>
                  </a:lnTo>
                  <a:lnTo>
                    <a:pt x="317" y="192"/>
                  </a:lnTo>
                  <a:lnTo>
                    <a:pt x="326" y="192"/>
                  </a:lnTo>
                  <a:lnTo>
                    <a:pt x="350" y="170"/>
                  </a:lnTo>
                  <a:lnTo>
                    <a:pt x="361" y="168"/>
                  </a:lnTo>
                  <a:lnTo>
                    <a:pt x="369" y="166"/>
                  </a:lnTo>
                  <a:lnTo>
                    <a:pt x="371" y="163"/>
                  </a:lnTo>
                  <a:lnTo>
                    <a:pt x="369" y="156"/>
                  </a:lnTo>
                  <a:lnTo>
                    <a:pt x="369" y="151"/>
                  </a:lnTo>
                  <a:lnTo>
                    <a:pt x="373" y="144"/>
                  </a:lnTo>
                  <a:lnTo>
                    <a:pt x="402" y="135"/>
                  </a:lnTo>
                  <a:lnTo>
                    <a:pt x="442" y="149"/>
                  </a:lnTo>
                  <a:lnTo>
                    <a:pt x="496" y="201"/>
                  </a:lnTo>
                  <a:lnTo>
                    <a:pt x="563" y="239"/>
                  </a:lnTo>
                  <a:lnTo>
                    <a:pt x="579" y="258"/>
                  </a:lnTo>
                  <a:lnTo>
                    <a:pt x="581" y="267"/>
                  </a:lnTo>
                  <a:lnTo>
                    <a:pt x="581" y="272"/>
                  </a:lnTo>
                  <a:lnTo>
                    <a:pt x="586" y="308"/>
                  </a:lnTo>
                  <a:lnTo>
                    <a:pt x="581" y="341"/>
                  </a:lnTo>
                  <a:lnTo>
                    <a:pt x="579" y="390"/>
                  </a:lnTo>
                  <a:lnTo>
                    <a:pt x="584" y="400"/>
                  </a:lnTo>
                  <a:lnTo>
                    <a:pt x="589" y="405"/>
                  </a:lnTo>
                  <a:lnTo>
                    <a:pt x="593" y="407"/>
                  </a:lnTo>
                  <a:lnTo>
                    <a:pt x="596" y="402"/>
                  </a:lnTo>
                  <a:lnTo>
                    <a:pt x="603" y="402"/>
                  </a:lnTo>
                  <a:lnTo>
                    <a:pt x="605" y="400"/>
                  </a:lnTo>
                  <a:lnTo>
                    <a:pt x="605" y="395"/>
                  </a:lnTo>
                  <a:lnTo>
                    <a:pt x="605" y="383"/>
                  </a:lnTo>
                  <a:lnTo>
                    <a:pt x="600" y="381"/>
                  </a:lnTo>
                  <a:lnTo>
                    <a:pt x="596" y="374"/>
                  </a:lnTo>
                  <a:lnTo>
                    <a:pt x="598" y="369"/>
                  </a:lnTo>
                  <a:lnTo>
                    <a:pt x="605" y="372"/>
                  </a:lnTo>
                  <a:lnTo>
                    <a:pt x="615" y="381"/>
                  </a:lnTo>
                  <a:lnTo>
                    <a:pt x="617" y="381"/>
                  </a:lnTo>
                  <a:lnTo>
                    <a:pt x="622" y="376"/>
                  </a:lnTo>
                  <a:lnTo>
                    <a:pt x="626" y="379"/>
                  </a:lnTo>
                  <a:lnTo>
                    <a:pt x="629" y="383"/>
                  </a:lnTo>
                  <a:lnTo>
                    <a:pt x="626" y="393"/>
                  </a:lnTo>
                  <a:lnTo>
                    <a:pt x="619" y="405"/>
                  </a:lnTo>
                  <a:lnTo>
                    <a:pt x="607" y="426"/>
                  </a:lnTo>
                  <a:lnTo>
                    <a:pt x="603" y="428"/>
                  </a:lnTo>
                  <a:lnTo>
                    <a:pt x="600" y="433"/>
                  </a:lnTo>
                  <a:lnTo>
                    <a:pt x="607" y="438"/>
                  </a:lnTo>
                  <a:lnTo>
                    <a:pt x="612" y="443"/>
                  </a:lnTo>
                  <a:lnTo>
                    <a:pt x="641" y="480"/>
                  </a:lnTo>
                  <a:lnTo>
                    <a:pt x="652" y="495"/>
                  </a:lnTo>
                  <a:lnTo>
                    <a:pt x="662" y="502"/>
                  </a:lnTo>
                  <a:lnTo>
                    <a:pt x="667" y="502"/>
                  </a:lnTo>
                  <a:lnTo>
                    <a:pt x="674" y="502"/>
                  </a:lnTo>
                  <a:lnTo>
                    <a:pt x="674" y="497"/>
                  </a:lnTo>
                  <a:lnTo>
                    <a:pt x="671" y="490"/>
                  </a:lnTo>
                  <a:lnTo>
                    <a:pt x="681" y="485"/>
                  </a:lnTo>
                  <a:lnTo>
                    <a:pt x="690" y="483"/>
                  </a:lnTo>
                  <a:lnTo>
                    <a:pt x="686" y="492"/>
                  </a:lnTo>
                  <a:lnTo>
                    <a:pt x="688" y="516"/>
                  </a:lnTo>
                  <a:lnTo>
                    <a:pt x="695" y="535"/>
                  </a:lnTo>
                  <a:lnTo>
                    <a:pt x="700" y="535"/>
                  </a:lnTo>
                  <a:lnTo>
                    <a:pt x="704" y="533"/>
                  </a:lnTo>
                  <a:lnTo>
                    <a:pt x="707" y="523"/>
                  </a:lnTo>
                  <a:lnTo>
                    <a:pt x="712" y="516"/>
                  </a:lnTo>
                  <a:lnTo>
                    <a:pt x="716" y="514"/>
                  </a:lnTo>
                  <a:lnTo>
                    <a:pt x="712" y="525"/>
                  </a:lnTo>
                  <a:lnTo>
                    <a:pt x="707" y="540"/>
                  </a:lnTo>
                  <a:lnTo>
                    <a:pt x="709" y="542"/>
                  </a:lnTo>
                  <a:lnTo>
                    <a:pt x="716" y="544"/>
                  </a:lnTo>
                  <a:lnTo>
                    <a:pt x="730" y="580"/>
                  </a:lnTo>
                  <a:lnTo>
                    <a:pt x="745" y="599"/>
                  </a:lnTo>
                  <a:lnTo>
                    <a:pt x="764" y="606"/>
                  </a:lnTo>
                  <a:lnTo>
                    <a:pt x="787" y="608"/>
                  </a:lnTo>
                  <a:lnTo>
                    <a:pt x="792" y="620"/>
                  </a:lnTo>
                  <a:lnTo>
                    <a:pt x="809" y="637"/>
                  </a:lnTo>
                  <a:lnTo>
                    <a:pt x="825" y="660"/>
                  </a:lnTo>
                  <a:lnTo>
                    <a:pt x="832" y="663"/>
                  </a:lnTo>
                  <a:lnTo>
                    <a:pt x="842" y="663"/>
                  </a:lnTo>
                  <a:lnTo>
                    <a:pt x="846" y="667"/>
                  </a:lnTo>
                  <a:lnTo>
                    <a:pt x="846" y="675"/>
                  </a:lnTo>
                  <a:lnTo>
                    <a:pt x="827" y="665"/>
                  </a:lnTo>
                  <a:lnTo>
                    <a:pt x="825" y="667"/>
                  </a:lnTo>
                  <a:lnTo>
                    <a:pt x="823" y="672"/>
                  </a:lnTo>
                  <a:lnTo>
                    <a:pt x="823" y="679"/>
                  </a:lnTo>
                  <a:lnTo>
                    <a:pt x="830" y="689"/>
                  </a:lnTo>
                  <a:lnTo>
                    <a:pt x="842" y="686"/>
                  </a:lnTo>
                  <a:lnTo>
                    <a:pt x="858" y="677"/>
                  </a:lnTo>
                  <a:lnTo>
                    <a:pt x="872" y="677"/>
                  </a:lnTo>
                  <a:lnTo>
                    <a:pt x="891" y="663"/>
                  </a:lnTo>
                  <a:lnTo>
                    <a:pt x="901" y="660"/>
                  </a:lnTo>
                  <a:lnTo>
                    <a:pt x="910" y="646"/>
                  </a:lnTo>
                  <a:lnTo>
                    <a:pt x="913" y="632"/>
                  </a:lnTo>
                  <a:lnTo>
                    <a:pt x="913" y="608"/>
                  </a:lnTo>
                  <a:lnTo>
                    <a:pt x="917" y="589"/>
                  </a:lnTo>
                  <a:lnTo>
                    <a:pt x="922" y="573"/>
                  </a:lnTo>
                  <a:lnTo>
                    <a:pt x="924" y="573"/>
                  </a:lnTo>
                  <a:lnTo>
                    <a:pt x="924" y="575"/>
                  </a:lnTo>
                  <a:lnTo>
                    <a:pt x="927" y="577"/>
                  </a:lnTo>
                  <a:lnTo>
                    <a:pt x="922" y="540"/>
                  </a:lnTo>
                  <a:close/>
                  <a:moveTo>
                    <a:pt x="837" y="741"/>
                  </a:moveTo>
                  <a:lnTo>
                    <a:pt x="842" y="743"/>
                  </a:lnTo>
                  <a:lnTo>
                    <a:pt x="846" y="738"/>
                  </a:lnTo>
                  <a:lnTo>
                    <a:pt x="853" y="736"/>
                  </a:lnTo>
                  <a:lnTo>
                    <a:pt x="858" y="731"/>
                  </a:lnTo>
                  <a:lnTo>
                    <a:pt x="842" y="738"/>
                  </a:lnTo>
                  <a:lnTo>
                    <a:pt x="837" y="741"/>
                  </a:lnTo>
                  <a:close/>
                  <a:moveTo>
                    <a:pt x="872" y="717"/>
                  </a:moveTo>
                  <a:lnTo>
                    <a:pt x="868" y="722"/>
                  </a:lnTo>
                  <a:lnTo>
                    <a:pt x="868" y="722"/>
                  </a:lnTo>
                  <a:lnTo>
                    <a:pt x="870" y="722"/>
                  </a:lnTo>
                  <a:lnTo>
                    <a:pt x="875" y="720"/>
                  </a:lnTo>
                  <a:lnTo>
                    <a:pt x="875" y="717"/>
                  </a:lnTo>
                  <a:lnTo>
                    <a:pt x="872" y="717"/>
                  </a:lnTo>
                  <a:close/>
                  <a:moveTo>
                    <a:pt x="804" y="743"/>
                  </a:moveTo>
                  <a:lnTo>
                    <a:pt x="804" y="746"/>
                  </a:lnTo>
                  <a:lnTo>
                    <a:pt x="811" y="753"/>
                  </a:lnTo>
                  <a:lnTo>
                    <a:pt x="811" y="757"/>
                  </a:lnTo>
                  <a:lnTo>
                    <a:pt x="813" y="757"/>
                  </a:lnTo>
                  <a:lnTo>
                    <a:pt x="816" y="755"/>
                  </a:lnTo>
                  <a:lnTo>
                    <a:pt x="816" y="753"/>
                  </a:lnTo>
                  <a:lnTo>
                    <a:pt x="816" y="750"/>
                  </a:lnTo>
                  <a:lnTo>
                    <a:pt x="804" y="743"/>
                  </a:lnTo>
                  <a:close/>
                </a:path>
              </a:pathLst>
            </a:custGeom>
            <a:solidFill>
              <a:schemeClr val="tx1">
                <a:lumMod val="50000"/>
                <a:lumOff val="5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11" name="Freeform 51">
              <a:extLst>
                <a:ext uri="{FF2B5EF4-FFF2-40B4-BE49-F238E27FC236}">
                  <a16:creationId xmlns:a16="http://schemas.microsoft.com/office/drawing/2014/main" id="{6E3CE5D9-099E-2A75-9F42-13EDB3F2D39B}"/>
                </a:ext>
              </a:extLst>
            </p:cNvPr>
            <p:cNvSpPr>
              <a:spLocks noEditPoints="1"/>
            </p:cNvSpPr>
            <p:nvPr/>
          </p:nvSpPr>
          <p:spPr bwMode="auto">
            <a:xfrm>
              <a:off x="6081713" y="3990975"/>
              <a:ext cx="646112" cy="1022350"/>
            </a:xfrm>
            <a:custGeom>
              <a:avLst/>
              <a:gdLst/>
              <a:ahLst/>
              <a:cxnLst>
                <a:cxn ang="0">
                  <a:pos x="393" y="457"/>
                </a:cxn>
                <a:cxn ang="0">
                  <a:pos x="388" y="414"/>
                </a:cxn>
                <a:cxn ang="0">
                  <a:pos x="381" y="398"/>
                </a:cxn>
                <a:cxn ang="0">
                  <a:pos x="381" y="362"/>
                </a:cxn>
                <a:cxn ang="0">
                  <a:pos x="383" y="348"/>
                </a:cxn>
                <a:cxn ang="0">
                  <a:pos x="393" y="334"/>
                </a:cxn>
                <a:cxn ang="0">
                  <a:pos x="385" y="327"/>
                </a:cxn>
                <a:cxn ang="0">
                  <a:pos x="383" y="315"/>
                </a:cxn>
                <a:cxn ang="0">
                  <a:pos x="357" y="268"/>
                </a:cxn>
                <a:cxn ang="0">
                  <a:pos x="350" y="251"/>
                </a:cxn>
                <a:cxn ang="0">
                  <a:pos x="329" y="187"/>
                </a:cxn>
                <a:cxn ang="0">
                  <a:pos x="317" y="156"/>
                </a:cxn>
                <a:cxn ang="0">
                  <a:pos x="307" y="125"/>
                </a:cxn>
                <a:cxn ang="0">
                  <a:pos x="298" y="95"/>
                </a:cxn>
                <a:cxn ang="0">
                  <a:pos x="286" y="64"/>
                </a:cxn>
                <a:cxn ang="0">
                  <a:pos x="277" y="31"/>
                </a:cxn>
                <a:cxn ang="0">
                  <a:pos x="248" y="2"/>
                </a:cxn>
                <a:cxn ang="0">
                  <a:pos x="215" y="9"/>
                </a:cxn>
                <a:cxn ang="0">
                  <a:pos x="182" y="14"/>
                </a:cxn>
                <a:cxn ang="0">
                  <a:pos x="149" y="19"/>
                </a:cxn>
                <a:cxn ang="0">
                  <a:pos x="116" y="24"/>
                </a:cxn>
                <a:cxn ang="0">
                  <a:pos x="83" y="28"/>
                </a:cxn>
                <a:cxn ang="0">
                  <a:pos x="50" y="33"/>
                </a:cxn>
                <a:cxn ang="0">
                  <a:pos x="16" y="38"/>
                </a:cxn>
                <a:cxn ang="0">
                  <a:pos x="0" y="40"/>
                </a:cxn>
                <a:cxn ang="0">
                  <a:pos x="2" y="43"/>
                </a:cxn>
                <a:cxn ang="0">
                  <a:pos x="14" y="52"/>
                </a:cxn>
                <a:cxn ang="0">
                  <a:pos x="14" y="59"/>
                </a:cxn>
                <a:cxn ang="0">
                  <a:pos x="14" y="107"/>
                </a:cxn>
                <a:cxn ang="0">
                  <a:pos x="14" y="154"/>
                </a:cxn>
                <a:cxn ang="0">
                  <a:pos x="16" y="201"/>
                </a:cxn>
                <a:cxn ang="0">
                  <a:pos x="16" y="249"/>
                </a:cxn>
                <a:cxn ang="0">
                  <a:pos x="16" y="296"/>
                </a:cxn>
                <a:cxn ang="0">
                  <a:pos x="16" y="343"/>
                </a:cxn>
                <a:cxn ang="0">
                  <a:pos x="16" y="391"/>
                </a:cxn>
                <a:cxn ang="0">
                  <a:pos x="19" y="438"/>
                </a:cxn>
                <a:cxn ang="0">
                  <a:pos x="31" y="509"/>
                </a:cxn>
                <a:cxn ang="0">
                  <a:pos x="38" y="556"/>
                </a:cxn>
                <a:cxn ang="0">
                  <a:pos x="45" y="604"/>
                </a:cxn>
                <a:cxn ang="0">
                  <a:pos x="54" y="627"/>
                </a:cxn>
                <a:cxn ang="0">
                  <a:pos x="78" y="625"/>
                </a:cxn>
                <a:cxn ang="0">
                  <a:pos x="83" y="599"/>
                </a:cxn>
                <a:cxn ang="0">
                  <a:pos x="87" y="582"/>
                </a:cxn>
                <a:cxn ang="0">
                  <a:pos x="99" y="597"/>
                </a:cxn>
                <a:cxn ang="0">
                  <a:pos x="104" y="616"/>
                </a:cxn>
                <a:cxn ang="0">
                  <a:pos x="113" y="623"/>
                </a:cxn>
                <a:cxn ang="0">
                  <a:pos x="106" y="634"/>
                </a:cxn>
                <a:cxn ang="0">
                  <a:pos x="95" y="639"/>
                </a:cxn>
                <a:cxn ang="0">
                  <a:pos x="147" y="616"/>
                </a:cxn>
                <a:cxn ang="0">
                  <a:pos x="149" y="608"/>
                </a:cxn>
                <a:cxn ang="0">
                  <a:pos x="154" y="599"/>
                </a:cxn>
                <a:cxn ang="0">
                  <a:pos x="154" y="580"/>
                </a:cxn>
                <a:cxn ang="0">
                  <a:pos x="135" y="561"/>
                </a:cxn>
                <a:cxn ang="0">
                  <a:pos x="128" y="547"/>
                </a:cxn>
                <a:cxn ang="0">
                  <a:pos x="163" y="533"/>
                </a:cxn>
                <a:cxn ang="0">
                  <a:pos x="232" y="521"/>
                </a:cxn>
                <a:cxn ang="0">
                  <a:pos x="303" y="509"/>
                </a:cxn>
                <a:cxn ang="0">
                  <a:pos x="374" y="497"/>
                </a:cxn>
                <a:cxn ang="0">
                  <a:pos x="400" y="478"/>
                </a:cxn>
                <a:cxn ang="0">
                  <a:pos x="61" y="644"/>
                </a:cxn>
                <a:cxn ang="0">
                  <a:pos x="78" y="642"/>
                </a:cxn>
                <a:cxn ang="0">
                  <a:pos x="83" y="637"/>
                </a:cxn>
              </a:cxnLst>
              <a:rect l="0" t="0" r="r" b="b"/>
              <a:pathLst>
                <a:path w="407" h="644">
                  <a:moveTo>
                    <a:pt x="400" y="478"/>
                  </a:moveTo>
                  <a:lnTo>
                    <a:pt x="393" y="457"/>
                  </a:lnTo>
                  <a:lnTo>
                    <a:pt x="393" y="421"/>
                  </a:lnTo>
                  <a:lnTo>
                    <a:pt x="388" y="414"/>
                  </a:lnTo>
                  <a:lnTo>
                    <a:pt x="388" y="414"/>
                  </a:lnTo>
                  <a:lnTo>
                    <a:pt x="381" y="398"/>
                  </a:lnTo>
                  <a:lnTo>
                    <a:pt x="378" y="384"/>
                  </a:lnTo>
                  <a:lnTo>
                    <a:pt x="381" y="362"/>
                  </a:lnTo>
                  <a:lnTo>
                    <a:pt x="381" y="362"/>
                  </a:lnTo>
                  <a:lnTo>
                    <a:pt x="383" y="348"/>
                  </a:lnTo>
                  <a:lnTo>
                    <a:pt x="385" y="341"/>
                  </a:lnTo>
                  <a:lnTo>
                    <a:pt x="393" y="334"/>
                  </a:lnTo>
                  <a:lnTo>
                    <a:pt x="393" y="329"/>
                  </a:lnTo>
                  <a:lnTo>
                    <a:pt x="385" y="327"/>
                  </a:lnTo>
                  <a:lnTo>
                    <a:pt x="383" y="320"/>
                  </a:lnTo>
                  <a:lnTo>
                    <a:pt x="383" y="315"/>
                  </a:lnTo>
                  <a:lnTo>
                    <a:pt x="378" y="301"/>
                  </a:lnTo>
                  <a:lnTo>
                    <a:pt x="357" y="268"/>
                  </a:lnTo>
                  <a:lnTo>
                    <a:pt x="352" y="256"/>
                  </a:lnTo>
                  <a:lnTo>
                    <a:pt x="350" y="251"/>
                  </a:lnTo>
                  <a:lnTo>
                    <a:pt x="343" y="234"/>
                  </a:lnTo>
                  <a:lnTo>
                    <a:pt x="329" y="187"/>
                  </a:lnTo>
                  <a:lnTo>
                    <a:pt x="324" y="173"/>
                  </a:lnTo>
                  <a:lnTo>
                    <a:pt x="317" y="156"/>
                  </a:lnTo>
                  <a:lnTo>
                    <a:pt x="312" y="142"/>
                  </a:lnTo>
                  <a:lnTo>
                    <a:pt x="307" y="125"/>
                  </a:lnTo>
                  <a:lnTo>
                    <a:pt x="303" y="109"/>
                  </a:lnTo>
                  <a:lnTo>
                    <a:pt x="298" y="95"/>
                  </a:lnTo>
                  <a:lnTo>
                    <a:pt x="291" y="78"/>
                  </a:lnTo>
                  <a:lnTo>
                    <a:pt x="286" y="64"/>
                  </a:lnTo>
                  <a:lnTo>
                    <a:pt x="281" y="47"/>
                  </a:lnTo>
                  <a:lnTo>
                    <a:pt x="277" y="31"/>
                  </a:lnTo>
                  <a:lnTo>
                    <a:pt x="265" y="0"/>
                  </a:lnTo>
                  <a:lnTo>
                    <a:pt x="248" y="2"/>
                  </a:lnTo>
                  <a:lnTo>
                    <a:pt x="232" y="7"/>
                  </a:lnTo>
                  <a:lnTo>
                    <a:pt x="215" y="9"/>
                  </a:lnTo>
                  <a:lnTo>
                    <a:pt x="199" y="12"/>
                  </a:lnTo>
                  <a:lnTo>
                    <a:pt x="182" y="14"/>
                  </a:lnTo>
                  <a:lnTo>
                    <a:pt x="165" y="17"/>
                  </a:lnTo>
                  <a:lnTo>
                    <a:pt x="149" y="19"/>
                  </a:lnTo>
                  <a:lnTo>
                    <a:pt x="132" y="21"/>
                  </a:lnTo>
                  <a:lnTo>
                    <a:pt x="116" y="24"/>
                  </a:lnTo>
                  <a:lnTo>
                    <a:pt x="99" y="26"/>
                  </a:lnTo>
                  <a:lnTo>
                    <a:pt x="83" y="28"/>
                  </a:lnTo>
                  <a:lnTo>
                    <a:pt x="66" y="31"/>
                  </a:lnTo>
                  <a:lnTo>
                    <a:pt x="50" y="33"/>
                  </a:lnTo>
                  <a:lnTo>
                    <a:pt x="33" y="36"/>
                  </a:lnTo>
                  <a:lnTo>
                    <a:pt x="16" y="38"/>
                  </a:lnTo>
                  <a:lnTo>
                    <a:pt x="0" y="40"/>
                  </a:lnTo>
                  <a:lnTo>
                    <a:pt x="0" y="40"/>
                  </a:lnTo>
                  <a:lnTo>
                    <a:pt x="0" y="40"/>
                  </a:lnTo>
                  <a:lnTo>
                    <a:pt x="2" y="43"/>
                  </a:lnTo>
                  <a:lnTo>
                    <a:pt x="14" y="50"/>
                  </a:lnTo>
                  <a:lnTo>
                    <a:pt x="14" y="52"/>
                  </a:lnTo>
                  <a:lnTo>
                    <a:pt x="14" y="54"/>
                  </a:lnTo>
                  <a:lnTo>
                    <a:pt x="14" y="59"/>
                  </a:lnTo>
                  <a:lnTo>
                    <a:pt x="14" y="83"/>
                  </a:lnTo>
                  <a:lnTo>
                    <a:pt x="14" y="107"/>
                  </a:lnTo>
                  <a:lnTo>
                    <a:pt x="14" y="130"/>
                  </a:lnTo>
                  <a:lnTo>
                    <a:pt x="14" y="154"/>
                  </a:lnTo>
                  <a:lnTo>
                    <a:pt x="14" y="178"/>
                  </a:lnTo>
                  <a:lnTo>
                    <a:pt x="16" y="201"/>
                  </a:lnTo>
                  <a:lnTo>
                    <a:pt x="16" y="225"/>
                  </a:lnTo>
                  <a:lnTo>
                    <a:pt x="16" y="249"/>
                  </a:lnTo>
                  <a:lnTo>
                    <a:pt x="16" y="272"/>
                  </a:lnTo>
                  <a:lnTo>
                    <a:pt x="16" y="296"/>
                  </a:lnTo>
                  <a:lnTo>
                    <a:pt x="16" y="320"/>
                  </a:lnTo>
                  <a:lnTo>
                    <a:pt x="16" y="343"/>
                  </a:lnTo>
                  <a:lnTo>
                    <a:pt x="16" y="367"/>
                  </a:lnTo>
                  <a:lnTo>
                    <a:pt x="16" y="391"/>
                  </a:lnTo>
                  <a:lnTo>
                    <a:pt x="16" y="414"/>
                  </a:lnTo>
                  <a:lnTo>
                    <a:pt x="19" y="438"/>
                  </a:lnTo>
                  <a:lnTo>
                    <a:pt x="26" y="485"/>
                  </a:lnTo>
                  <a:lnTo>
                    <a:pt x="31" y="509"/>
                  </a:lnTo>
                  <a:lnTo>
                    <a:pt x="33" y="533"/>
                  </a:lnTo>
                  <a:lnTo>
                    <a:pt x="38" y="556"/>
                  </a:lnTo>
                  <a:lnTo>
                    <a:pt x="40" y="580"/>
                  </a:lnTo>
                  <a:lnTo>
                    <a:pt x="45" y="604"/>
                  </a:lnTo>
                  <a:lnTo>
                    <a:pt x="50" y="627"/>
                  </a:lnTo>
                  <a:lnTo>
                    <a:pt x="54" y="627"/>
                  </a:lnTo>
                  <a:lnTo>
                    <a:pt x="66" y="627"/>
                  </a:lnTo>
                  <a:lnTo>
                    <a:pt x="78" y="625"/>
                  </a:lnTo>
                  <a:lnTo>
                    <a:pt x="80" y="618"/>
                  </a:lnTo>
                  <a:lnTo>
                    <a:pt x="83" y="599"/>
                  </a:lnTo>
                  <a:lnTo>
                    <a:pt x="85" y="585"/>
                  </a:lnTo>
                  <a:lnTo>
                    <a:pt x="87" y="582"/>
                  </a:lnTo>
                  <a:lnTo>
                    <a:pt x="95" y="590"/>
                  </a:lnTo>
                  <a:lnTo>
                    <a:pt x="99" y="597"/>
                  </a:lnTo>
                  <a:lnTo>
                    <a:pt x="99" y="611"/>
                  </a:lnTo>
                  <a:lnTo>
                    <a:pt x="104" y="616"/>
                  </a:lnTo>
                  <a:lnTo>
                    <a:pt x="109" y="616"/>
                  </a:lnTo>
                  <a:lnTo>
                    <a:pt x="113" y="623"/>
                  </a:lnTo>
                  <a:lnTo>
                    <a:pt x="118" y="630"/>
                  </a:lnTo>
                  <a:lnTo>
                    <a:pt x="106" y="634"/>
                  </a:lnTo>
                  <a:lnTo>
                    <a:pt x="97" y="637"/>
                  </a:lnTo>
                  <a:lnTo>
                    <a:pt x="95" y="639"/>
                  </a:lnTo>
                  <a:lnTo>
                    <a:pt x="137" y="630"/>
                  </a:lnTo>
                  <a:lnTo>
                    <a:pt x="147" y="616"/>
                  </a:lnTo>
                  <a:lnTo>
                    <a:pt x="149" y="613"/>
                  </a:lnTo>
                  <a:lnTo>
                    <a:pt x="149" y="608"/>
                  </a:lnTo>
                  <a:lnTo>
                    <a:pt x="154" y="604"/>
                  </a:lnTo>
                  <a:lnTo>
                    <a:pt x="154" y="599"/>
                  </a:lnTo>
                  <a:lnTo>
                    <a:pt x="151" y="592"/>
                  </a:lnTo>
                  <a:lnTo>
                    <a:pt x="154" y="580"/>
                  </a:lnTo>
                  <a:lnTo>
                    <a:pt x="151" y="575"/>
                  </a:lnTo>
                  <a:lnTo>
                    <a:pt x="135" y="561"/>
                  </a:lnTo>
                  <a:lnTo>
                    <a:pt x="130" y="554"/>
                  </a:lnTo>
                  <a:lnTo>
                    <a:pt x="128" y="547"/>
                  </a:lnTo>
                  <a:lnTo>
                    <a:pt x="128" y="537"/>
                  </a:lnTo>
                  <a:lnTo>
                    <a:pt x="163" y="533"/>
                  </a:lnTo>
                  <a:lnTo>
                    <a:pt x="199" y="526"/>
                  </a:lnTo>
                  <a:lnTo>
                    <a:pt x="232" y="521"/>
                  </a:lnTo>
                  <a:lnTo>
                    <a:pt x="267" y="516"/>
                  </a:lnTo>
                  <a:lnTo>
                    <a:pt x="303" y="509"/>
                  </a:lnTo>
                  <a:lnTo>
                    <a:pt x="338" y="504"/>
                  </a:lnTo>
                  <a:lnTo>
                    <a:pt x="374" y="497"/>
                  </a:lnTo>
                  <a:lnTo>
                    <a:pt x="407" y="492"/>
                  </a:lnTo>
                  <a:lnTo>
                    <a:pt x="400" y="478"/>
                  </a:lnTo>
                  <a:close/>
                  <a:moveTo>
                    <a:pt x="66" y="642"/>
                  </a:moveTo>
                  <a:lnTo>
                    <a:pt x="61" y="644"/>
                  </a:lnTo>
                  <a:lnTo>
                    <a:pt x="64" y="644"/>
                  </a:lnTo>
                  <a:lnTo>
                    <a:pt x="78" y="642"/>
                  </a:lnTo>
                  <a:lnTo>
                    <a:pt x="87" y="639"/>
                  </a:lnTo>
                  <a:lnTo>
                    <a:pt x="83" y="637"/>
                  </a:lnTo>
                  <a:lnTo>
                    <a:pt x="66" y="642"/>
                  </a:lnTo>
                  <a:close/>
                </a:path>
              </a:pathLst>
            </a:custGeom>
            <a:solidFill>
              <a:schemeClr val="tx1">
                <a:lumMod val="50000"/>
                <a:lumOff val="5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12" name="Freeform 52">
              <a:extLst>
                <a:ext uri="{FF2B5EF4-FFF2-40B4-BE49-F238E27FC236}">
                  <a16:creationId xmlns:a16="http://schemas.microsoft.com/office/drawing/2014/main" id="{D06FAF7B-59C1-090E-5192-073362A45E2A}"/>
                </a:ext>
              </a:extLst>
            </p:cNvPr>
            <p:cNvSpPr>
              <a:spLocks noEditPoints="1"/>
            </p:cNvSpPr>
            <p:nvPr/>
          </p:nvSpPr>
          <p:spPr bwMode="auto">
            <a:xfrm>
              <a:off x="5581650" y="4059238"/>
              <a:ext cx="579438" cy="992187"/>
            </a:xfrm>
            <a:custGeom>
              <a:avLst/>
              <a:gdLst/>
              <a:ahLst/>
              <a:cxnLst>
                <a:cxn ang="0">
                  <a:pos x="355" y="537"/>
                </a:cxn>
                <a:cxn ang="0">
                  <a:pos x="346" y="466"/>
                </a:cxn>
                <a:cxn ang="0">
                  <a:pos x="331" y="371"/>
                </a:cxn>
                <a:cxn ang="0">
                  <a:pos x="331" y="300"/>
                </a:cxn>
                <a:cxn ang="0">
                  <a:pos x="331" y="229"/>
                </a:cxn>
                <a:cxn ang="0">
                  <a:pos x="331" y="158"/>
                </a:cxn>
                <a:cxn ang="0">
                  <a:pos x="329" y="87"/>
                </a:cxn>
                <a:cxn ang="0">
                  <a:pos x="329" y="16"/>
                </a:cxn>
                <a:cxn ang="0">
                  <a:pos x="329" y="7"/>
                </a:cxn>
                <a:cxn ang="0">
                  <a:pos x="263" y="7"/>
                </a:cxn>
                <a:cxn ang="0">
                  <a:pos x="180" y="19"/>
                </a:cxn>
                <a:cxn ang="0">
                  <a:pos x="97" y="28"/>
                </a:cxn>
                <a:cxn ang="0">
                  <a:pos x="97" y="40"/>
                </a:cxn>
                <a:cxn ang="0">
                  <a:pos x="83" y="59"/>
                </a:cxn>
                <a:cxn ang="0">
                  <a:pos x="74" y="73"/>
                </a:cxn>
                <a:cxn ang="0">
                  <a:pos x="62" y="109"/>
                </a:cxn>
                <a:cxn ang="0">
                  <a:pos x="52" y="127"/>
                </a:cxn>
                <a:cxn ang="0">
                  <a:pos x="45" y="151"/>
                </a:cxn>
                <a:cxn ang="0">
                  <a:pos x="33" y="163"/>
                </a:cxn>
                <a:cxn ang="0">
                  <a:pos x="33" y="170"/>
                </a:cxn>
                <a:cxn ang="0">
                  <a:pos x="31" y="189"/>
                </a:cxn>
                <a:cxn ang="0">
                  <a:pos x="19" y="206"/>
                </a:cxn>
                <a:cxn ang="0">
                  <a:pos x="19" y="217"/>
                </a:cxn>
                <a:cxn ang="0">
                  <a:pos x="26" y="227"/>
                </a:cxn>
                <a:cxn ang="0">
                  <a:pos x="29" y="253"/>
                </a:cxn>
                <a:cxn ang="0">
                  <a:pos x="31" y="284"/>
                </a:cxn>
                <a:cxn ang="0">
                  <a:pos x="41" y="298"/>
                </a:cxn>
                <a:cxn ang="0">
                  <a:pos x="38" y="319"/>
                </a:cxn>
                <a:cxn ang="0">
                  <a:pos x="38" y="333"/>
                </a:cxn>
                <a:cxn ang="0">
                  <a:pos x="43" y="348"/>
                </a:cxn>
                <a:cxn ang="0">
                  <a:pos x="57" y="367"/>
                </a:cxn>
                <a:cxn ang="0">
                  <a:pos x="64" y="378"/>
                </a:cxn>
                <a:cxn ang="0">
                  <a:pos x="55" y="397"/>
                </a:cxn>
                <a:cxn ang="0">
                  <a:pos x="50" y="409"/>
                </a:cxn>
                <a:cxn ang="0">
                  <a:pos x="24" y="447"/>
                </a:cxn>
                <a:cxn ang="0">
                  <a:pos x="12" y="480"/>
                </a:cxn>
                <a:cxn ang="0">
                  <a:pos x="7" y="511"/>
                </a:cxn>
                <a:cxn ang="0">
                  <a:pos x="5" y="532"/>
                </a:cxn>
                <a:cxn ang="0">
                  <a:pos x="0" y="547"/>
                </a:cxn>
                <a:cxn ang="0">
                  <a:pos x="78" y="539"/>
                </a:cxn>
                <a:cxn ang="0">
                  <a:pos x="159" y="530"/>
                </a:cxn>
                <a:cxn ang="0">
                  <a:pos x="208" y="539"/>
                </a:cxn>
                <a:cxn ang="0">
                  <a:pos x="206" y="570"/>
                </a:cxn>
                <a:cxn ang="0">
                  <a:pos x="216" y="584"/>
                </a:cxn>
                <a:cxn ang="0">
                  <a:pos x="230" y="613"/>
                </a:cxn>
                <a:cxn ang="0">
                  <a:pos x="242" y="622"/>
                </a:cxn>
                <a:cxn ang="0">
                  <a:pos x="263" y="601"/>
                </a:cxn>
                <a:cxn ang="0">
                  <a:pos x="294" y="596"/>
                </a:cxn>
                <a:cxn ang="0">
                  <a:pos x="317" y="587"/>
                </a:cxn>
                <a:cxn ang="0">
                  <a:pos x="331" y="603"/>
                </a:cxn>
                <a:cxn ang="0">
                  <a:pos x="348" y="608"/>
                </a:cxn>
                <a:cxn ang="0">
                  <a:pos x="331" y="603"/>
                </a:cxn>
              </a:cxnLst>
              <a:rect l="0" t="0" r="r" b="b"/>
              <a:pathLst>
                <a:path w="365" h="625">
                  <a:moveTo>
                    <a:pt x="365" y="584"/>
                  </a:moveTo>
                  <a:lnTo>
                    <a:pt x="360" y="561"/>
                  </a:lnTo>
                  <a:lnTo>
                    <a:pt x="355" y="537"/>
                  </a:lnTo>
                  <a:lnTo>
                    <a:pt x="353" y="513"/>
                  </a:lnTo>
                  <a:lnTo>
                    <a:pt x="348" y="490"/>
                  </a:lnTo>
                  <a:lnTo>
                    <a:pt x="346" y="466"/>
                  </a:lnTo>
                  <a:lnTo>
                    <a:pt x="341" y="442"/>
                  </a:lnTo>
                  <a:lnTo>
                    <a:pt x="334" y="395"/>
                  </a:lnTo>
                  <a:lnTo>
                    <a:pt x="331" y="371"/>
                  </a:lnTo>
                  <a:lnTo>
                    <a:pt x="331" y="348"/>
                  </a:lnTo>
                  <a:lnTo>
                    <a:pt x="331" y="324"/>
                  </a:lnTo>
                  <a:lnTo>
                    <a:pt x="331" y="300"/>
                  </a:lnTo>
                  <a:lnTo>
                    <a:pt x="331" y="277"/>
                  </a:lnTo>
                  <a:lnTo>
                    <a:pt x="331" y="253"/>
                  </a:lnTo>
                  <a:lnTo>
                    <a:pt x="331" y="229"/>
                  </a:lnTo>
                  <a:lnTo>
                    <a:pt x="331" y="206"/>
                  </a:lnTo>
                  <a:lnTo>
                    <a:pt x="331" y="182"/>
                  </a:lnTo>
                  <a:lnTo>
                    <a:pt x="331" y="158"/>
                  </a:lnTo>
                  <a:lnTo>
                    <a:pt x="329" y="135"/>
                  </a:lnTo>
                  <a:lnTo>
                    <a:pt x="329" y="111"/>
                  </a:lnTo>
                  <a:lnTo>
                    <a:pt x="329" y="87"/>
                  </a:lnTo>
                  <a:lnTo>
                    <a:pt x="329" y="64"/>
                  </a:lnTo>
                  <a:lnTo>
                    <a:pt x="329" y="40"/>
                  </a:lnTo>
                  <a:lnTo>
                    <a:pt x="329" y="16"/>
                  </a:lnTo>
                  <a:lnTo>
                    <a:pt x="329" y="11"/>
                  </a:lnTo>
                  <a:lnTo>
                    <a:pt x="329" y="9"/>
                  </a:lnTo>
                  <a:lnTo>
                    <a:pt x="329" y="7"/>
                  </a:lnTo>
                  <a:lnTo>
                    <a:pt x="317" y="0"/>
                  </a:lnTo>
                  <a:lnTo>
                    <a:pt x="289" y="2"/>
                  </a:lnTo>
                  <a:lnTo>
                    <a:pt x="263" y="7"/>
                  </a:lnTo>
                  <a:lnTo>
                    <a:pt x="234" y="11"/>
                  </a:lnTo>
                  <a:lnTo>
                    <a:pt x="206" y="14"/>
                  </a:lnTo>
                  <a:lnTo>
                    <a:pt x="180" y="19"/>
                  </a:lnTo>
                  <a:lnTo>
                    <a:pt x="152" y="21"/>
                  </a:lnTo>
                  <a:lnTo>
                    <a:pt x="126" y="23"/>
                  </a:lnTo>
                  <a:lnTo>
                    <a:pt x="97" y="28"/>
                  </a:lnTo>
                  <a:lnTo>
                    <a:pt x="100" y="30"/>
                  </a:lnTo>
                  <a:lnTo>
                    <a:pt x="100" y="35"/>
                  </a:lnTo>
                  <a:lnTo>
                    <a:pt x="97" y="40"/>
                  </a:lnTo>
                  <a:lnTo>
                    <a:pt x="88" y="47"/>
                  </a:lnTo>
                  <a:lnTo>
                    <a:pt x="83" y="54"/>
                  </a:lnTo>
                  <a:lnTo>
                    <a:pt x="83" y="59"/>
                  </a:lnTo>
                  <a:lnTo>
                    <a:pt x="81" y="64"/>
                  </a:lnTo>
                  <a:lnTo>
                    <a:pt x="76" y="64"/>
                  </a:lnTo>
                  <a:lnTo>
                    <a:pt x="74" y="73"/>
                  </a:lnTo>
                  <a:lnTo>
                    <a:pt x="74" y="94"/>
                  </a:lnTo>
                  <a:lnTo>
                    <a:pt x="71" y="106"/>
                  </a:lnTo>
                  <a:lnTo>
                    <a:pt x="62" y="109"/>
                  </a:lnTo>
                  <a:lnTo>
                    <a:pt x="57" y="113"/>
                  </a:lnTo>
                  <a:lnTo>
                    <a:pt x="57" y="120"/>
                  </a:lnTo>
                  <a:lnTo>
                    <a:pt x="52" y="127"/>
                  </a:lnTo>
                  <a:lnTo>
                    <a:pt x="45" y="137"/>
                  </a:lnTo>
                  <a:lnTo>
                    <a:pt x="41" y="144"/>
                  </a:lnTo>
                  <a:lnTo>
                    <a:pt x="45" y="151"/>
                  </a:lnTo>
                  <a:lnTo>
                    <a:pt x="45" y="154"/>
                  </a:lnTo>
                  <a:lnTo>
                    <a:pt x="43" y="158"/>
                  </a:lnTo>
                  <a:lnTo>
                    <a:pt x="33" y="163"/>
                  </a:lnTo>
                  <a:lnTo>
                    <a:pt x="31" y="163"/>
                  </a:lnTo>
                  <a:lnTo>
                    <a:pt x="31" y="165"/>
                  </a:lnTo>
                  <a:lnTo>
                    <a:pt x="33" y="170"/>
                  </a:lnTo>
                  <a:lnTo>
                    <a:pt x="33" y="175"/>
                  </a:lnTo>
                  <a:lnTo>
                    <a:pt x="33" y="184"/>
                  </a:lnTo>
                  <a:lnTo>
                    <a:pt x="31" y="189"/>
                  </a:lnTo>
                  <a:lnTo>
                    <a:pt x="29" y="191"/>
                  </a:lnTo>
                  <a:lnTo>
                    <a:pt x="22" y="201"/>
                  </a:lnTo>
                  <a:lnTo>
                    <a:pt x="19" y="206"/>
                  </a:lnTo>
                  <a:lnTo>
                    <a:pt x="24" y="208"/>
                  </a:lnTo>
                  <a:lnTo>
                    <a:pt x="24" y="213"/>
                  </a:lnTo>
                  <a:lnTo>
                    <a:pt x="19" y="217"/>
                  </a:lnTo>
                  <a:lnTo>
                    <a:pt x="22" y="222"/>
                  </a:lnTo>
                  <a:lnTo>
                    <a:pt x="22" y="225"/>
                  </a:lnTo>
                  <a:lnTo>
                    <a:pt x="26" y="227"/>
                  </a:lnTo>
                  <a:lnTo>
                    <a:pt x="29" y="234"/>
                  </a:lnTo>
                  <a:lnTo>
                    <a:pt x="26" y="243"/>
                  </a:lnTo>
                  <a:lnTo>
                    <a:pt x="29" y="253"/>
                  </a:lnTo>
                  <a:lnTo>
                    <a:pt x="33" y="260"/>
                  </a:lnTo>
                  <a:lnTo>
                    <a:pt x="36" y="262"/>
                  </a:lnTo>
                  <a:lnTo>
                    <a:pt x="31" y="284"/>
                  </a:lnTo>
                  <a:lnTo>
                    <a:pt x="33" y="288"/>
                  </a:lnTo>
                  <a:lnTo>
                    <a:pt x="33" y="293"/>
                  </a:lnTo>
                  <a:lnTo>
                    <a:pt x="41" y="298"/>
                  </a:lnTo>
                  <a:lnTo>
                    <a:pt x="41" y="303"/>
                  </a:lnTo>
                  <a:lnTo>
                    <a:pt x="36" y="315"/>
                  </a:lnTo>
                  <a:lnTo>
                    <a:pt x="38" y="319"/>
                  </a:lnTo>
                  <a:lnTo>
                    <a:pt x="43" y="324"/>
                  </a:lnTo>
                  <a:lnTo>
                    <a:pt x="43" y="329"/>
                  </a:lnTo>
                  <a:lnTo>
                    <a:pt x="38" y="333"/>
                  </a:lnTo>
                  <a:lnTo>
                    <a:pt x="38" y="338"/>
                  </a:lnTo>
                  <a:lnTo>
                    <a:pt x="41" y="341"/>
                  </a:lnTo>
                  <a:lnTo>
                    <a:pt x="43" y="348"/>
                  </a:lnTo>
                  <a:lnTo>
                    <a:pt x="43" y="352"/>
                  </a:lnTo>
                  <a:lnTo>
                    <a:pt x="50" y="362"/>
                  </a:lnTo>
                  <a:lnTo>
                    <a:pt x="57" y="367"/>
                  </a:lnTo>
                  <a:lnTo>
                    <a:pt x="62" y="371"/>
                  </a:lnTo>
                  <a:lnTo>
                    <a:pt x="64" y="376"/>
                  </a:lnTo>
                  <a:lnTo>
                    <a:pt x="64" y="378"/>
                  </a:lnTo>
                  <a:lnTo>
                    <a:pt x="64" y="383"/>
                  </a:lnTo>
                  <a:lnTo>
                    <a:pt x="57" y="390"/>
                  </a:lnTo>
                  <a:lnTo>
                    <a:pt x="55" y="397"/>
                  </a:lnTo>
                  <a:lnTo>
                    <a:pt x="50" y="397"/>
                  </a:lnTo>
                  <a:lnTo>
                    <a:pt x="50" y="402"/>
                  </a:lnTo>
                  <a:lnTo>
                    <a:pt x="50" y="409"/>
                  </a:lnTo>
                  <a:lnTo>
                    <a:pt x="43" y="419"/>
                  </a:lnTo>
                  <a:lnTo>
                    <a:pt x="31" y="433"/>
                  </a:lnTo>
                  <a:lnTo>
                    <a:pt x="24" y="447"/>
                  </a:lnTo>
                  <a:lnTo>
                    <a:pt x="19" y="464"/>
                  </a:lnTo>
                  <a:lnTo>
                    <a:pt x="17" y="475"/>
                  </a:lnTo>
                  <a:lnTo>
                    <a:pt x="12" y="480"/>
                  </a:lnTo>
                  <a:lnTo>
                    <a:pt x="10" y="490"/>
                  </a:lnTo>
                  <a:lnTo>
                    <a:pt x="10" y="502"/>
                  </a:lnTo>
                  <a:lnTo>
                    <a:pt x="7" y="511"/>
                  </a:lnTo>
                  <a:lnTo>
                    <a:pt x="3" y="513"/>
                  </a:lnTo>
                  <a:lnTo>
                    <a:pt x="0" y="520"/>
                  </a:lnTo>
                  <a:lnTo>
                    <a:pt x="5" y="532"/>
                  </a:lnTo>
                  <a:lnTo>
                    <a:pt x="5" y="539"/>
                  </a:lnTo>
                  <a:lnTo>
                    <a:pt x="0" y="544"/>
                  </a:lnTo>
                  <a:lnTo>
                    <a:pt x="0" y="547"/>
                  </a:lnTo>
                  <a:lnTo>
                    <a:pt x="26" y="544"/>
                  </a:lnTo>
                  <a:lnTo>
                    <a:pt x="52" y="542"/>
                  </a:lnTo>
                  <a:lnTo>
                    <a:pt x="78" y="539"/>
                  </a:lnTo>
                  <a:lnTo>
                    <a:pt x="104" y="537"/>
                  </a:lnTo>
                  <a:lnTo>
                    <a:pt x="130" y="535"/>
                  </a:lnTo>
                  <a:lnTo>
                    <a:pt x="159" y="530"/>
                  </a:lnTo>
                  <a:lnTo>
                    <a:pt x="185" y="528"/>
                  </a:lnTo>
                  <a:lnTo>
                    <a:pt x="211" y="525"/>
                  </a:lnTo>
                  <a:lnTo>
                    <a:pt x="208" y="539"/>
                  </a:lnTo>
                  <a:lnTo>
                    <a:pt x="204" y="561"/>
                  </a:lnTo>
                  <a:lnTo>
                    <a:pt x="204" y="565"/>
                  </a:lnTo>
                  <a:lnTo>
                    <a:pt x="206" y="570"/>
                  </a:lnTo>
                  <a:lnTo>
                    <a:pt x="206" y="575"/>
                  </a:lnTo>
                  <a:lnTo>
                    <a:pt x="208" y="580"/>
                  </a:lnTo>
                  <a:lnTo>
                    <a:pt x="216" y="584"/>
                  </a:lnTo>
                  <a:lnTo>
                    <a:pt x="223" y="591"/>
                  </a:lnTo>
                  <a:lnTo>
                    <a:pt x="230" y="606"/>
                  </a:lnTo>
                  <a:lnTo>
                    <a:pt x="230" y="613"/>
                  </a:lnTo>
                  <a:lnTo>
                    <a:pt x="237" y="620"/>
                  </a:lnTo>
                  <a:lnTo>
                    <a:pt x="239" y="622"/>
                  </a:lnTo>
                  <a:lnTo>
                    <a:pt x="242" y="622"/>
                  </a:lnTo>
                  <a:lnTo>
                    <a:pt x="244" y="625"/>
                  </a:lnTo>
                  <a:lnTo>
                    <a:pt x="251" y="618"/>
                  </a:lnTo>
                  <a:lnTo>
                    <a:pt x="263" y="601"/>
                  </a:lnTo>
                  <a:lnTo>
                    <a:pt x="270" y="601"/>
                  </a:lnTo>
                  <a:lnTo>
                    <a:pt x="275" y="601"/>
                  </a:lnTo>
                  <a:lnTo>
                    <a:pt x="294" y="596"/>
                  </a:lnTo>
                  <a:lnTo>
                    <a:pt x="308" y="587"/>
                  </a:lnTo>
                  <a:lnTo>
                    <a:pt x="313" y="587"/>
                  </a:lnTo>
                  <a:lnTo>
                    <a:pt x="317" y="587"/>
                  </a:lnTo>
                  <a:lnTo>
                    <a:pt x="334" y="591"/>
                  </a:lnTo>
                  <a:lnTo>
                    <a:pt x="365" y="584"/>
                  </a:lnTo>
                  <a:close/>
                  <a:moveTo>
                    <a:pt x="331" y="603"/>
                  </a:moveTo>
                  <a:lnTo>
                    <a:pt x="331" y="606"/>
                  </a:lnTo>
                  <a:lnTo>
                    <a:pt x="339" y="608"/>
                  </a:lnTo>
                  <a:lnTo>
                    <a:pt x="348" y="608"/>
                  </a:lnTo>
                  <a:lnTo>
                    <a:pt x="350" y="608"/>
                  </a:lnTo>
                  <a:lnTo>
                    <a:pt x="348" y="606"/>
                  </a:lnTo>
                  <a:lnTo>
                    <a:pt x="331" y="603"/>
                  </a:lnTo>
                  <a:close/>
                </a:path>
              </a:pathLst>
            </a:custGeom>
            <a:solidFill>
              <a:schemeClr val="accent1">
                <a:lumMod val="40000"/>
                <a:lumOff val="6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613" name="Freeform 53">
              <a:extLst>
                <a:ext uri="{FF2B5EF4-FFF2-40B4-BE49-F238E27FC236}">
                  <a16:creationId xmlns:a16="http://schemas.microsoft.com/office/drawing/2014/main" id="{77350C25-8499-5515-71B1-6F75ECB12766}"/>
                </a:ext>
              </a:extLst>
            </p:cNvPr>
            <p:cNvSpPr>
              <a:spLocks noEditPoints="1"/>
            </p:cNvSpPr>
            <p:nvPr/>
          </p:nvSpPr>
          <p:spPr bwMode="auto">
            <a:xfrm>
              <a:off x="5143500" y="4516438"/>
              <a:ext cx="952500" cy="771525"/>
            </a:xfrm>
            <a:custGeom>
              <a:avLst/>
              <a:gdLst/>
              <a:ahLst/>
              <a:cxnLst>
                <a:cxn ang="0">
                  <a:pos x="253" y="443"/>
                </a:cxn>
                <a:cxn ang="0">
                  <a:pos x="279" y="438"/>
                </a:cxn>
                <a:cxn ang="0">
                  <a:pos x="558" y="334"/>
                </a:cxn>
                <a:cxn ang="0">
                  <a:pos x="548" y="348"/>
                </a:cxn>
                <a:cxn ang="0">
                  <a:pos x="598" y="382"/>
                </a:cxn>
                <a:cxn ang="0">
                  <a:pos x="598" y="351"/>
                </a:cxn>
                <a:cxn ang="0">
                  <a:pos x="584" y="453"/>
                </a:cxn>
                <a:cxn ang="0">
                  <a:pos x="522" y="424"/>
                </a:cxn>
                <a:cxn ang="0">
                  <a:pos x="510" y="401"/>
                </a:cxn>
                <a:cxn ang="0">
                  <a:pos x="532" y="386"/>
                </a:cxn>
                <a:cxn ang="0">
                  <a:pos x="534" y="358"/>
                </a:cxn>
                <a:cxn ang="0">
                  <a:pos x="510" y="375"/>
                </a:cxn>
                <a:cxn ang="0">
                  <a:pos x="506" y="346"/>
                </a:cxn>
                <a:cxn ang="0">
                  <a:pos x="480" y="348"/>
                </a:cxn>
                <a:cxn ang="0">
                  <a:pos x="430" y="334"/>
                </a:cxn>
                <a:cxn ang="0">
                  <a:pos x="513" y="339"/>
                </a:cxn>
                <a:cxn ang="0">
                  <a:pos x="506" y="325"/>
                </a:cxn>
                <a:cxn ang="0">
                  <a:pos x="482" y="287"/>
                </a:cxn>
                <a:cxn ang="0">
                  <a:pos x="487" y="237"/>
                </a:cxn>
                <a:cxn ang="0">
                  <a:pos x="354" y="251"/>
                </a:cxn>
                <a:cxn ang="0">
                  <a:pos x="281" y="251"/>
                </a:cxn>
                <a:cxn ang="0">
                  <a:pos x="286" y="214"/>
                </a:cxn>
                <a:cxn ang="0">
                  <a:pos x="300" y="159"/>
                </a:cxn>
                <a:cxn ang="0">
                  <a:pos x="326" y="109"/>
                </a:cxn>
                <a:cxn ang="0">
                  <a:pos x="340" y="88"/>
                </a:cxn>
                <a:cxn ang="0">
                  <a:pos x="319" y="60"/>
                </a:cxn>
                <a:cxn ang="0">
                  <a:pos x="319" y="36"/>
                </a:cxn>
                <a:cxn ang="0">
                  <a:pos x="309" y="5"/>
                </a:cxn>
                <a:cxn ang="0">
                  <a:pos x="231" y="8"/>
                </a:cxn>
                <a:cxn ang="0">
                  <a:pos x="134" y="17"/>
                </a:cxn>
                <a:cxn ang="0">
                  <a:pos x="37" y="24"/>
                </a:cxn>
                <a:cxn ang="0">
                  <a:pos x="4" y="90"/>
                </a:cxn>
                <a:cxn ang="0">
                  <a:pos x="23" y="169"/>
                </a:cxn>
                <a:cxn ang="0">
                  <a:pos x="45" y="214"/>
                </a:cxn>
                <a:cxn ang="0">
                  <a:pos x="68" y="254"/>
                </a:cxn>
                <a:cxn ang="0">
                  <a:pos x="68" y="292"/>
                </a:cxn>
                <a:cxn ang="0">
                  <a:pos x="56" y="346"/>
                </a:cxn>
                <a:cxn ang="0">
                  <a:pos x="56" y="396"/>
                </a:cxn>
                <a:cxn ang="0">
                  <a:pos x="47" y="429"/>
                </a:cxn>
                <a:cxn ang="0">
                  <a:pos x="63" y="434"/>
                </a:cxn>
                <a:cxn ang="0">
                  <a:pos x="165" y="443"/>
                </a:cxn>
                <a:cxn ang="0">
                  <a:pos x="241" y="431"/>
                </a:cxn>
                <a:cxn ang="0">
                  <a:pos x="272" y="419"/>
                </a:cxn>
                <a:cxn ang="0">
                  <a:pos x="333" y="436"/>
                </a:cxn>
                <a:cxn ang="0">
                  <a:pos x="350" y="467"/>
                </a:cxn>
                <a:cxn ang="0">
                  <a:pos x="397" y="486"/>
                </a:cxn>
                <a:cxn ang="0">
                  <a:pos x="447" y="464"/>
                </a:cxn>
                <a:cxn ang="0">
                  <a:pos x="470" y="462"/>
                </a:cxn>
                <a:cxn ang="0">
                  <a:pos x="461" y="434"/>
                </a:cxn>
                <a:cxn ang="0">
                  <a:pos x="501" y="441"/>
                </a:cxn>
                <a:cxn ang="0">
                  <a:pos x="525" y="453"/>
                </a:cxn>
                <a:cxn ang="0">
                  <a:pos x="551" y="486"/>
                </a:cxn>
                <a:cxn ang="0">
                  <a:pos x="579" y="474"/>
                </a:cxn>
              </a:cxnLst>
              <a:rect l="0" t="0" r="r" b="b"/>
              <a:pathLst>
                <a:path w="600" h="486">
                  <a:moveTo>
                    <a:pt x="276" y="438"/>
                  </a:moveTo>
                  <a:lnTo>
                    <a:pt x="267" y="434"/>
                  </a:lnTo>
                  <a:lnTo>
                    <a:pt x="260" y="434"/>
                  </a:lnTo>
                  <a:lnTo>
                    <a:pt x="253" y="438"/>
                  </a:lnTo>
                  <a:lnTo>
                    <a:pt x="253" y="443"/>
                  </a:lnTo>
                  <a:lnTo>
                    <a:pt x="274" y="453"/>
                  </a:lnTo>
                  <a:lnTo>
                    <a:pt x="276" y="450"/>
                  </a:lnTo>
                  <a:lnTo>
                    <a:pt x="281" y="446"/>
                  </a:lnTo>
                  <a:lnTo>
                    <a:pt x="281" y="441"/>
                  </a:lnTo>
                  <a:lnTo>
                    <a:pt x="279" y="438"/>
                  </a:lnTo>
                  <a:lnTo>
                    <a:pt x="276" y="438"/>
                  </a:lnTo>
                  <a:close/>
                  <a:moveTo>
                    <a:pt x="555" y="351"/>
                  </a:moveTo>
                  <a:lnTo>
                    <a:pt x="553" y="346"/>
                  </a:lnTo>
                  <a:lnTo>
                    <a:pt x="555" y="339"/>
                  </a:lnTo>
                  <a:lnTo>
                    <a:pt x="558" y="334"/>
                  </a:lnTo>
                  <a:lnTo>
                    <a:pt x="548" y="341"/>
                  </a:lnTo>
                  <a:lnTo>
                    <a:pt x="546" y="344"/>
                  </a:lnTo>
                  <a:lnTo>
                    <a:pt x="544" y="346"/>
                  </a:lnTo>
                  <a:lnTo>
                    <a:pt x="541" y="348"/>
                  </a:lnTo>
                  <a:lnTo>
                    <a:pt x="548" y="348"/>
                  </a:lnTo>
                  <a:lnTo>
                    <a:pt x="555" y="351"/>
                  </a:lnTo>
                  <a:close/>
                  <a:moveTo>
                    <a:pt x="591" y="391"/>
                  </a:moveTo>
                  <a:lnTo>
                    <a:pt x="591" y="393"/>
                  </a:lnTo>
                  <a:lnTo>
                    <a:pt x="596" y="386"/>
                  </a:lnTo>
                  <a:lnTo>
                    <a:pt x="598" y="382"/>
                  </a:lnTo>
                  <a:lnTo>
                    <a:pt x="593" y="384"/>
                  </a:lnTo>
                  <a:lnTo>
                    <a:pt x="591" y="391"/>
                  </a:lnTo>
                  <a:close/>
                  <a:moveTo>
                    <a:pt x="600" y="375"/>
                  </a:moveTo>
                  <a:lnTo>
                    <a:pt x="600" y="358"/>
                  </a:lnTo>
                  <a:lnTo>
                    <a:pt x="598" y="351"/>
                  </a:lnTo>
                  <a:lnTo>
                    <a:pt x="593" y="344"/>
                  </a:lnTo>
                  <a:lnTo>
                    <a:pt x="600" y="360"/>
                  </a:lnTo>
                  <a:lnTo>
                    <a:pt x="598" y="379"/>
                  </a:lnTo>
                  <a:lnTo>
                    <a:pt x="600" y="375"/>
                  </a:lnTo>
                  <a:close/>
                  <a:moveTo>
                    <a:pt x="584" y="453"/>
                  </a:moveTo>
                  <a:lnTo>
                    <a:pt x="577" y="448"/>
                  </a:lnTo>
                  <a:lnTo>
                    <a:pt x="570" y="438"/>
                  </a:lnTo>
                  <a:lnTo>
                    <a:pt x="563" y="441"/>
                  </a:lnTo>
                  <a:lnTo>
                    <a:pt x="532" y="434"/>
                  </a:lnTo>
                  <a:lnTo>
                    <a:pt x="522" y="424"/>
                  </a:lnTo>
                  <a:lnTo>
                    <a:pt x="510" y="419"/>
                  </a:lnTo>
                  <a:lnTo>
                    <a:pt x="506" y="410"/>
                  </a:lnTo>
                  <a:lnTo>
                    <a:pt x="508" y="408"/>
                  </a:lnTo>
                  <a:lnTo>
                    <a:pt x="508" y="403"/>
                  </a:lnTo>
                  <a:lnTo>
                    <a:pt x="510" y="401"/>
                  </a:lnTo>
                  <a:lnTo>
                    <a:pt x="515" y="403"/>
                  </a:lnTo>
                  <a:lnTo>
                    <a:pt x="522" y="398"/>
                  </a:lnTo>
                  <a:lnTo>
                    <a:pt x="518" y="396"/>
                  </a:lnTo>
                  <a:lnTo>
                    <a:pt x="525" y="389"/>
                  </a:lnTo>
                  <a:lnTo>
                    <a:pt x="532" y="386"/>
                  </a:lnTo>
                  <a:lnTo>
                    <a:pt x="544" y="379"/>
                  </a:lnTo>
                  <a:lnTo>
                    <a:pt x="541" y="377"/>
                  </a:lnTo>
                  <a:lnTo>
                    <a:pt x="541" y="367"/>
                  </a:lnTo>
                  <a:lnTo>
                    <a:pt x="536" y="360"/>
                  </a:lnTo>
                  <a:lnTo>
                    <a:pt x="534" y="358"/>
                  </a:lnTo>
                  <a:lnTo>
                    <a:pt x="534" y="353"/>
                  </a:lnTo>
                  <a:lnTo>
                    <a:pt x="525" y="353"/>
                  </a:lnTo>
                  <a:lnTo>
                    <a:pt x="518" y="360"/>
                  </a:lnTo>
                  <a:lnTo>
                    <a:pt x="515" y="372"/>
                  </a:lnTo>
                  <a:lnTo>
                    <a:pt x="510" y="375"/>
                  </a:lnTo>
                  <a:lnTo>
                    <a:pt x="499" y="372"/>
                  </a:lnTo>
                  <a:lnTo>
                    <a:pt x="489" y="363"/>
                  </a:lnTo>
                  <a:lnTo>
                    <a:pt x="494" y="358"/>
                  </a:lnTo>
                  <a:lnTo>
                    <a:pt x="501" y="353"/>
                  </a:lnTo>
                  <a:lnTo>
                    <a:pt x="506" y="346"/>
                  </a:lnTo>
                  <a:lnTo>
                    <a:pt x="503" y="344"/>
                  </a:lnTo>
                  <a:lnTo>
                    <a:pt x="496" y="341"/>
                  </a:lnTo>
                  <a:lnTo>
                    <a:pt x="494" y="346"/>
                  </a:lnTo>
                  <a:lnTo>
                    <a:pt x="489" y="348"/>
                  </a:lnTo>
                  <a:lnTo>
                    <a:pt x="480" y="348"/>
                  </a:lnTo>
                  <a:lnTo>
                    <a:pt x="470" y="358"/>
                  </a:lnTo>
                  <a:lnTo>
                    <a:pt x="449" y="365"/>
                  </a:lnTo>
                  <a:lnTo>
                    <a:pt x="437" y="360"/>
                  </a:lnTo>
                  <a:lnTo>
                    <a:pt x="423" y="353"/>
                  </a:lnTo>
                  <a:lnTo>
                    <a:pt x="430" y="334"/>
                  </a:lnTo>
                  <a:lnTo>
                    <a:pt x="440" y="320"/>
                  </a:lnTo>
                  <a:lnTo>
                    <a:pt x="451" y="320"/>
                  </a:lnTo>
                  <a:lnTo>
                    <a:pt x="461" y="322"/>
                  </a:lnTo>
                  <a:lnTo>
                    <a:pt x="470" y="332"/>
                  </a:lnTo>
                  <a:lnTo>
                    <a:pt x="513" y="339"/>
                  </a:lnTo>
                  <a:lnTo>
                    <a:pt x="520" y="337"/>
                  </a:lnTo>
                  <a:lnTo>
                    <a:pt x="518" y="334"/>
                  </a:lnTo>
                  <a:lnTo>
                    <a:pt x="515" y="334"/>
                  </a:lnTo>
                  <a:lnTo>
                    <a:pt x="513" y="332"/>
                  </a:lnTo>
                  <a:lnTo>
                    <a:pt x="506" y="325"/>
                  </a:lnTo>
                  <a:lnTo>
                    <a:pt x="506" y="318"/>
                  </a:lnTo>
                  <a:lnTo>
                    <a:pt x="499" y="303"/>
                  </a:lnTo>
                  <a:lnTo>
                    <a:pt x="492" y="296"/>
                  </a:lnTo>
                  <a:lnTo>
                    <a:pt x="484" y="292"/>
                  </a:lnTo>
                  <a:lnTo>
                    <a:pt x="482" y="287"/>
                  </a:lnTo>
                  <a:lnTo>
                    <a:pt x="482" y="282"/>
                  </a:lnTo>
                  <a:lnTo>
                    <a:pt x="480" y="277"/>
                  </a:lnTo>
                  <a:lnTo>
                    <a:pt x="480" y="273"/>
                  </a:lnTo>
                  <a:lnTo>
                    <a:pt x="484" y="251"/>
                  </a:lnTo>
                  <a:lnTo>
                    <a:pt x="487" y="237"/>
                  </a:lnTo>
                  <a:lnTo>
                    <a:pt x="461" y="240"/>
                  </a:lnTo>
                  <a:lnTo>
                    <a:pt x="435" y="242"/>
                  </a:lnTo>
                  <a:lnTo>
                    <a:pt x="406" y="247"/>
                  </a:lnTo>
                  <a:lnTo>
                    <a:pt x="380" y="249"/>
                  </a:lnTo>
                  <a:lnTo>
                    <a:pt x="354" y="251"/>
                  </a:lnTo>
                  <a:lnTo>
                    <a:pt x="328" y="254"/>
                  </a:lnTo>
                  <a:lnTo>
                    <a:pt x="302" y="256"/>
                  </a:lnTo>
                  <a:lnTo>
                    <a:pt x="276" y="259"/>
                  </a:lnTo>
                  <a:lnTo>
                    <a:pt x="276" y="256"/>
                  </a:lnTo>
                  <a:lnTo>
                    <a:pt x="281" y="251"/>
                  </a:lnTo>
                  <a:lnTo>
                    <a:pt x="281" y="244"/>
                  </a:lnTo>
                  <a:lnTo>
                    <a:pt x="276" y="232"/>
                  </a:lnTo>
                  <a:lnTo>
                    <a:pt x="279" y="225"/>
                  </a:lnTo>
                  <a:lnTo>
                    <a:pt x="283" y="223"/>
                  </a:lnTo>
                  <a:lnTo>
                    <a:pt x="286" y="214"/>
                  </a:lnTo>
                  <a:lnTo>
                    <a:pt x="286" y="202"/>
                  </a:lnTo>
                  <a:lnTo>
                    <a:pt x="288" y="192"/>
                  </a:lnTo>
                  <a:lnTo>
                    <a:pt x="293" y="187"/>
                  </a:lnTo>
                  <a:lnTo>
                    <a:pt x="295" y="176"/>
                  </a:lnTo>
                  <a:lnTo>
                    <a:pt x="300" y="159"/>
                  </a:lnTo>
                  <a:lnTo>
                    <a:pt x="307" y="145"/>
                  </a:lnTo>
                  <a:lnTo>
                    <a:pt x="319" y="131"/>
                  </a:lnTo>
                  <a:lnTo>
                    <a:pt x="326" y="121"/>
                  </a:lnTo>
                  <a:lnTo>
                    <a:pt x="326" y="114"/>
                  </a:lnTo>
                  <a:lnTo>
                    <a:pt x="326" y="109"/>
                  </a:lnTo>
                  <a:lnTo>
                    <a:pt x="331" y="109"/>
                  </a:lnTo>
                  <a:lnTo>
                    <a:pt x="333" y="102"/>
                  </a:lnTo>
                  <a:lnTo>
                    <a:pt x="340" y="95"/>
                  </a:lnTo>
                  <a:lnTo>
                    <a:pt x="340" y="90"/>
                  </a:lnTo>
                  <a:lnTo>
                    <a:pt x="340" y="88"/>
                  </a:lnTo>
                  <a:lnTo>
                    <a:pt x="338" y="83"/>
                  </a:lnTo>
                  <a:lnTo>
                    <a:pt x="333" y="79"/>
                  </a:lnTo>
                  <a:lnTo>
                    <a:pt x="326" y="74"/>
                  </a:lnTo>
                  <a:lnTo>
                    <a:pt x="319" y="64"/>
                  </a:lnTo>
                  <a:lnTo>
                    <a:pt x="319" y="60"/>
                  </a:lnTo>
                  <a:lnTo>
                    <a:pt x="317" y="53"/>
                  </a:lnTo>
                  <a:lnTo>
                    <a:pt x="314" y="50"/>
                  </a:lnTo>
                  <a:lnTo>
                    <a:pt x="314" y="45"/>
                  </a:lnTo>
                  <a:lnTo>
                    <a:pt x="319" y="41"/>
                  </a:lnTo>
                  <a:lnTo>
                    <a:pt x="319" y="36"/>
                  </a:lnTo>
                  <a:lnTo>
                    <a:pt x="314" y="31"/>
                  </a:lnTo>
                  <a:lnTo>
                    <a:pt x="312" y="27"/>
                  </a:lnTo>
                  <a:lnTo>
                    <a:pt x="317" y="15"/>
                  </a:lnTo>
                  <a:lnTo>
                    <a:pt x="317" y="10"/>
                  </a:lnTo>
                  <a:lnTo>
                    <a:pt x="309" y="5"/>
                  </a:lnTo>
                  <a:lnTo>
                    <a:pt x="309" y="0"/>
                  </a:lnTo>
                  <a:lnTo>
                    <a:pt x="288" y="3"/>
                  </a:lnTo>
                  <a:lnTo>
                    <a:pt x="269" y="3"/>
                  </a:lnTo>
                  <a:lnTo>
                    <a:pt x="250" y="5"/>
                  </a:lnTo>
                  <a:lnTo>
                    <a:pt x="231" y="8"/>
                  </a:lnTo>
                  <a:lnTo>
                    <a:pt x="210" y="10"/>
                  </a:lnTo>
                  <a:lnTo>
                    <a:pt x="191" y="12"/>
                  </a:lnTo>
                  <a:lnTo>
                    <a:pt x="172" y="12"/>
                  </a:lnTo>
                  <a:lnTo>
                    <a:pt x="153" y="15"/>
                  </a:lnTo>
                  <a:lnTo>
                    <a:pt x="134" y="17"/>
                  </a:lnTo>
                  <a:lnTo>
                    <a:pt x="115" y="17"/>
                  </a:lnTo>
                  <a:lnTo>
                    <a:pt x="97" y="19"/>
                  </a:lnTo>
                  <a:lnTo>
                    <a:pt x="78" y="22"/>
                  </a:lnTo>
                  <a:lnTo>
                    <a:pt x="59" y="22"/>
                  </a:lnTo>
                  <a:lnTo>
                    <a:pt x="37" y="24"/>
                  </a:lnTo>
                  <a:lnTo>
                    <a:pt x="19" y="27"/>
                  </a:lnTo>
                  <a:lnTo>
                    <a:pt x="0" y="27"/>
                  </a:lnTo>
                  <a:lnTo>
                    <a:pt x="2" y="43"/>
                  </a:lnTo>
                  <a:lnTo>
                    <a:pt x="2" y="76"/>
                  </a:lnTo>
                  <a:lnTo>
                    <a:pt x="4" y="90"/>
                  </a:lnTo>
                  <a:lnTo>
                    <a:pt x="4" y="107"/>
                  </a:lnTo>
                  <a:lnTo>
                    <a:pt x="7" y="124"/>
                  </a:lnTo>
                  <a:lnTo>
                    <a:pt x="7" y="140"/>
                  </a:lnTo>
                  <a:lnTo>
                    <a:pt x="7" y="154"/>
                  </a:lnTo>
                  <a:lnTo>
                    <a:pt x="23" y="169"/>
                  </a:lnTo>
                  <a:lnTo>
                    <a:pt x="30" y="180"/>
                  </a:lnTo>
                  <a:lnTo>
                    <a:pt x="33" y="185"/>
                  </a:lnTo>
                  <a:lnTo>
                    <a:pt x="35" y="204"/>
                  </a:lnTo>
                  <a:lnTo>
                    <a:pt x="37" y="209"/>
                  </a:lnTo>
                  <a:lnTo>
                    <a:pt x="45" y="214"/>
                  </a:lnTo>
                  <a:lnTo>
                    <a:pt x="45" y="218"/>
                  </a:lnTo>
                  <a:lnTo>
                    <a:pt x="54" y="232"/>
                  </a:lnTo>
                  <a:lnTo>
                    <a:pt x="54" y="237"/>
                  </a:lnTo>
                  <a:lnTo>
                    <a:pt x="63" y="251"/>
                  </a:lnTo>
                  <a:lnTo>
                    <a:pt x="68" y="254"/>
                  </a:lnTo>
                  <a:lnTo>
                    <a:pt x="68" y="263"/>
                  </a:lnTo>
                  <a:lnTo>
                    <a:pt x="71" y="270"/>
                  </a:lnTo>
                  <a:lnTo>
                    <a:pt x="68" y="277"/>
                  </a:lnTo>
                  <a:lnTo>
                    <a:pt x="71" y="285"/>
                  </a:lnTo>
                  <a:lnTo>
                    <a:pt x="68" y="292"/>
                  </a:lnTo>
                  <a:lnTo>
                    <a:pt x="68" y="299"/>
                  </a:lnTo>
                  <a:lnTo>
                    <a:pt x="63" y="313"/>
                  </a:lnTo>
                  <a:lnTo>
                    <a:pt x="59" y="320"/>
                  </a:lnTo>
                  <a:lnTo>
                    <a:pt x="54" y="334"/>
                  </a:lnTo>
                  <a:lnTo>
                    <a:pt x="56" y="346"/>
                  </a:lnTo>
                  <a:lnTo>
                    <a:pt x="52" y="358"/>
                  </a:lnTo>
                  <a:lnTo>
                    <a:pt x="52" y="363"/>
                  </a:lnTo>
                  <a:lnTo>
                    <a:pt x="56" y="370"/>
                  </a:lnTo>
                  <a:lnTo>
                    <a:pt x="59" y="391"/>
                  </a:lnTo>
                  <a:lnTo>
                    <a:pt x="56" y="396"/>
                  </a:lnTo>
                  <a:lnTo>
                    <a:pt x="52" y="408"/>
                  </a:lnTo>
                  <a:lnTo>
                    <a:pt x="54" y="412"/>
                  </a:lnTo>
                  <a:lnTo>
                    <a:pt x="54" y="417"/>
                  </a:lnTo>
                  <a:lnTo>
                    <a:pt x="49" y="424"/>
                  </a:lnTo>
                  <a:lnTo>
                    <a:pt x="47" y="429"/>
                  </a:lnTo>
                  <a:lnTo>
                    <a:pt x="42" y="429"/>
                  </a:lnTo>
                  <a:lnTo>
                    <a:pt x="45" y="436"/>
                  </a:lnTo>
                  <a:lnTo>
                    <a:pt x="49" y="441"/>
                  </a:lnTo>
                  <a:lnTo>
                    <a:pt x="56" y="436"/>
                  </a:lnTo>
                  <a:lnTo>
                    <a:pt x="63" y="434"/>
                  </a:lnTo>
                  <a:lnTo>
                    <a:pt x="97" y="431"/>
                  </a:lnTo>
                  <a:lnTo>
                    <a:pt x="108" y="429"/>
                  </a:lnTo>
                  <a:lnTo>
                    <a:pt x="120" y="429"/>
                  </a:lnTo>
                  <a:lnTo>
                    <a:pt x="146" y="434"/>
                  </a:lnTo>
                  <a:lnTo>
                    <a:pt x="165" y="443"/>
                  </a:lnTo>
                  <a:lnTo>
                    <a:pt x="179" y="446"/>
                  </a:lnTo>
                  <a:lnTo>
                    <a:pt x="224" y="448"/>
                  </a:lnTo>
                  <a:lnTo>
                    <a:pt x="243" y="441"/>
                  </a:lnTo>
                  <a:lnTo>
                    <a:pt x="246" y="438"/>
                  </a:lnTo>
                  <a:lnTo>
                    <a:pt x="241" y="431"/>
                  </a:lnTo>
                  <a:lnTo>
                    <a:pt x="236" y="429"/>
                  </a:lnTo>
                  <a:lnTo>
                    <a:pt x="243" y="419"/>
                  </a:lnTo>
                  <a:lnTo>
                    <a:pt x="248" y="415"/>
                  </a:lnTo>
                  <a:lnTo>
                    <a:pt x="262" y="408"/>
                  </a:lnTo>
                  <a:lnTo>
                    <a:pt x="272" y="419"/>
                  </a:lnTo>
                  <a:lnTo>
                    <a:pt x="288" y="417"/>
                  </a:lnTo>
                  <a:lnTo>
                    <a:pt x="302" y="434"/>
                  </a:lnTo>
                  <a:lnTo>
                    <a:pt x="307" y="441"/>
                  </a:lnTo>
                  <a:lnTo>
                    <a:pt x="328" y="443"/>
                  </a:lnTo>
                  <a:lnTo>
                    <a:pt x="333" y="436"/>
                  </a:lnTo>
                  <a:lnTo>
                    <a:pt x="338" y="436"/>
                  </a:lnTo>
                  <a:lnTo>
                    <a:pt x="335" y="443"/>
                  </a:lnTo>
                  <a:lnTo>
                    <a:pt x="338" y="450"/>
                  </a:lnTo>
                  <a:lnTo>
                    <a:pt x="350" y="462"/>
                  </a:lnTo>
                  <a:lnTo>
                    <a:pt x="350" y="467"/>
                  </a:lnTo>
                  <a:lnTo>
                    <a:pt x="340" y="464"/>
                  </a:lnTo>
                  <a:lnTo>
                    <a:pt x="335" y="467"/>
                  </a:lnTo>
                  <a:lnTo>
                    <a:pt x="335" y="472"/>
                  </a:lnTo>
                  <a:lnTo>
                    <a:pt x="369" y="479"/>
                  </a:lnTo>
                  <a:lnTo>
                    <a:pt x="397" y="486"/>
                  </a:lnTo>
                  <a:lnTo>
                    <a:pt x="404" y="481"/>
                  </a:lnTo>
                  <a:lnTo>
                    <a:pt x="414" y="464"/>
                  </a:lnTo>
                  <a:lnTo>
                    <a:pt x="423" y="460"/>
                  </a:lnTo>
                  <a:lnTo>
                    <a:pt x="437" y="460"/>
                  </a:lnTo>
                  <a:lnTo>
                    <a:pt x="447" y="464"/>
                  </a:lnTo>
                  <a:lnTo>
                    <a:pt x="454" y="479"/>
                  </a:lnTo>
                  <a:lnTo>
                    <a:pt x="456" y="481"/>
                  </a:lnTo>
                  <a:lnTo>
                    <a:pt x="466" y="476"/>
                  </a:lnTo>
                  <a:lnTo>
                    <a:pt x="468" y="469"/>
                  </a:lnTo>
                  <a:lnTo>
                    <a:pt x="470" y="462"/>
                  </a:lnTo>
                  <a:lnTo>
                    <a:pt x="470" y="455"/>
                  </a:lnTo>
                  <a:lnTo>
                    <a:pt x="473" y="450"/>
                  </a:lnTo>
                  <a:lnTo>
                    <a:pt x="470" y="438"/>
                  </a:lnTo>
                  <a:lnTo>
                    <a:pt x="466" y="434"/>
                  </a:lnTo>
                  <a:lnTo>
                    <a:pt x="461" y="434"/>
                  </a:lnTo>
                  <a:lnTo>
                    <a:pt x="458" y="431"/>
                  </a:lnTo>
                  <a:lnTo>
                    <a:pt x="458" y="427"/>
                  </a:lnTo>
                  <a:lnTo>
                    <a:pt x="489" y="434"/>
                  </a:lnTo>
                  <a:lnTo>
                    <a:pt x="496" y="436"/>
                  </a:lnTo>
                  <a:lnTo>
                    <a:pt x="501" y="441"/>
                  </a:lnTo>
                  <a:lnTo>
                    <a:pt x="501" y="448"/>
                  </a:lnTo>
                  <a:lnTo>
                    <a:pt x="510" y="448"/>
                  </a:lnTo>
                  <a:lnTo>
                    <a:pt x="515" y="448"/>
                  </a:lnTo>
                  <a:lnTo>
                    <a:pt x="520" y="448"/>
                  </a:lnTo>
                  <a:lnTo>
                    <a:pt x="525" y="453"/>
                  </a:lnTo>
                  <a:lnTo>
                    <a:pt x="532" y="455"/>
                  </a:lnTo>
                  <a:lnTo>
                    <a:pt x="541" y="460"/>
                  </a:lnTo>
                  <a:lnTo>
                    <a:pt x="548" y="472"/>
                  </a:lnTo>
                  <a:lnTo>
                    <a:pt x="553" y="474"/>
                  </a:lnTo>
                  <a:lnTo>
                    <a:pt x="551" y="486"/>
                  </a:lnTo>
                  <a:lnTo>
                    <a:pt x="558" y="483"/>
                  </a:lnTo>
                  <a:lnTo>
                    <a:pt x="567" y="472"/>
                  </a:lnTo>
                  <a:lnTo>
                    <a:pt x="572" y="474"/>
                  </a:lnTo>
                  <a:lnTo>
                    <a:pt x="577" y="479"/>
                  </a:lnTo>
                  <a:lnTo>
                    <a:pt x="579" y="474"/>
                  </a:lnTo>
                  <a:lnTo>
                    <a:pt x="579" y="467"/>
                  </a:lnTo>
                  <a:lnTo>
                    <a:pt x="589" y="460"/>
                  </a:lnTo>
                  <a:lnTo>
                    <a:pt x="589" y="453"/>
                  </a:lnTo>
                  <a:lnTo>
                    <a:pt x="584" y="453"/>
                  </a:lnTo>
                  <a:close/>
                </a:path>
              </a:pathLst>
            </a:custGeom>
            <a:solidFill>
              <a:schemeClr val="accent1">
                <a:lumMod val="40000"/>
                <a:lumOff val="6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14" name="Freeform 54">
              <a:extLst>
                <a:ext uri="{FF2B5EF4-FFF2-40B4-BE49-F238E27FC236}">
                  <a16:creationId xmlns:a16="http://schemas.microsoft.com/office/drawing/2014/main" id="{334543BA-0F73-3082-08DE-BE0A7C796519}"/>
                </a:ext>
              </a:extLst>
            </p:cNvPr>
            <p:cNvSpPr>
              <a:spLocks noEditPoints="1"/>
            </p:cNvSpPr>
            <p:nvPr/>
          </p:nvSpPr>
          <p:spPr bwMode="auto">
            <a:xfrm>
              <a:off x="2984500" y="3881438"/>
              <a:ext cx="2271713" cy="2135187"/>
            </a:xfrm>
            <a:custGeom>
              <a:avLst/>
              <a:gdLst/>
              <a:ahLst/>
              <a:cxnLst>
                <a:cxn ang="0">
                  <a:pos x="1078" y="1059"/>
                </a:cxn>
                <a:cxn ang="0">
                  <a:pos x="1045" y="1291"/>
                </a:cxn>
                <a:cxn ang="0">
                  <a:pos x="1036" y="1134"/>
                </a:cxn>
                <a:cxn ang="0">
                  <a:pos x="1300" y="895"/>
                </a:cxn>
                <a:cxn ang="0">
                  <a:pos x="1114" y="1040"/>
                </a:cxn>
                <a:cxn ang="0">
                  <a:pos x="1423" y="651"/>
                </a:cxn>
                <a:cxn ang="0">
                  <a:pos x="1390" y="580"/>
                </a:cxn>
                <a:cxn ang="0">
                  <a:pos x="1362" y="443"/>
                </a:cxn>
                <a:cxn ang="0">
                  <a:pos x="1334" y="355"/>
                </a:cxn>
                <a:cxn ang="0">
                  <a:pos x="1284" y="346"/>
                </a:cxn>
                <a:cxn ang="0">
                  <a:pos x="1213" y="327"/>
                </a:cxn>
                <a:cxn ang="0">
                  <a:pos x="1168" y="329"/>
                </a:cxn>
                <a:cxn ang="0">
                  <a:pos x="1102" y="344"/>
                </a:cxn>
                <a:cxn ang="0">
                  <a:pos x="1069" y="337"/>
                </a:cxn>
                <a:cxn ang="0">
                  <a:pos x="1038" y="337"/>
                </a:cxn>
                <a:cxn ang="0">
                  <a:pos x="1019" y="344"/>
                </a:cxn>
                <a:cxn ang="0">
                  <a:pos x="995" y="341"/>
                </a:cxn>
                <a:cxn ang="0">
                  <a:pos x="955" y="334"/>
                </a:cxn>
                <a:cxn ang="0">
                  <a:pos x="924" y="310"/>
                </a:cxn>
                <a:cxn ang="0">
                  <a:pos x="856" y="306"/>
                </a:cxn>
                <a:cxn ang="0">
                  <a:pos x="799" y="273"/>
                </a:cxn>
                <a:cxn ang="0">
                  <a:pos x="754" y="273"/>
                </a:cxn>
                <a:cxn ang="0">
                  <a:pos x="721" y="159"/>
                </a:cxn>
                <a:cxn ang="0">
                  <a:pos x="721" y="7"/>
                </a:cxn>
                <a:cxn ang="0">
                  <a:pos x="567" y="5"/>
                </a:cxn>
                <a:cxn ang="0">
                  <a:pos x="414" y="0"/>
                </a:cxn>
                <a:cxn ang="0">
                  <a:pos x="402" y="251"/>
                </a:cxn>
                <a:cxn ang="0">
                  <a:pos x="390" y="535"/>
                </a:cxn>
                <a:cxn ang="0">
                  <a:pos x="220" y="564"/>
                </a:cxn>
                <a:cxn ang="0">
                  <a:pos x="23" y="552"/>
                </a:cxn>
                <a:cxn ang="0">
                  <a:pos x="40" y="611"/>
                </a:cxn>
                <a:cxn ang="0">
                  <a:pos x="179" y="741"/>
                </a:cxn>
                <a:cxn ang="0">
                  <a:pos x="250" y="883"/>
                </a:cxn>
                <a:cxn ang="0">
                  <a:pos x="376" y="945"/>
                </a:cxn>
                <a:cxn ang="0">
                  <a:pos x="430" y="857"/>
                </a:cxn>
                <a:cxn ang="0">
                  <a:pos x="541" y="855"/>
                </a:cxn>
                <a:cxn ang="0">
                  <a:pos x="605" y="898"/>
                </a:cxn>
                <a:cxn ang="0">
                  <a:pos x="676" y="1004"/>
                </a:cxn>
                <a:cxn ang="0">
                  <a:pos x="735" y="1099"/>
                </a:cxn>
                <a:cxn ang="0">
                  <a:pos x="785" y="1179"/>
                </a:cxn>
                <a:cxn ang="0">
                  <a:pos x="818" y="1262"/>
                </a:cxn>
                <a:cxn ang="0">
                  <a:pos x="896" y="1305"/>
                </a:cxn>
                <a:cxn ang="0">
                  <a:pos x="1028" y="1345"/>
                </a:cxn>
                <a:cxn ang="0">
                  <a:pos x="1021" y="1279"/>
                </a:cxn>
                <a:cxn ang="0">
                  <a:pos x="1012" y="1182"/>
                </a:cxn>
                <a:cxn ang="0">
                  <a:pos x="1021" y="1151"/>
                </a:cxn>
                <a:cxn ang="0">
                  <a:pos x="1059" y="1066"/>
                </a:cxn>
                <a:cxn ang="0">
                  <a:pos x="1071" y="1054"/>
                </a:cxn>
                <a:cxn ang="0">
                  <a:pos x="1118" y="1023"/>
                </a:cxn>
                <a:cxn ang="0">
                  <a:pos x="1114" y="992"/>
                </a:cxn>
                <a:cxn ang="0">
                  <a:pos x="1147" y="1011"/>
                </a:cxn>
                <a:cxn ang="0">
                  <a:pos x="1265" y="931"/>
                </a:cxn>
                <a:cxn ang="0">
                  <a:pos x="1286" y="855"/>
                </a:cxn>
                <a:cxn ang="0">
                  <a:pos x="1334" y="867"/>
                </a:cxn>
                <a:cxn ang="0">
                  <a:pos x="1405" y="808"/>
                </a:cxn>
                <a:cxn ang="0">
                  <a:pos x="1414" y="734"/>
                </a:cxn>
              </a:cxnLst>
              <a:rect l="0" t="0" r="r" b="b"/>
              <a:pathLst>
                <a:path w="1431" h="1345">
                  <a:moveTo>
                    <a:pt x="1073" y="1061"/>
                  </a:moveTo>
                  <a:lnTo>
                    <a:pt x="1064" y="1075"/>
                  </a:lnTo>
                  <a:lnTo>
                    <a:pt x="1064" y="1080"/>
                  </a:lnTo>
                  <a:lnTo>
                    <a:pt x="1059" y="1089"/>
                  </a:lnTo>
                  <a:lnTo>
                    <a:pt x="1062" y="1089"/>
                  </a:lnTo>
                  <a:lnTo>
                    <a:pt x="1071" y="1075"/>
                  </a:lnTo>
                  <a:lnTo>
                    <a:pt x="1080" y="1066"/>
                  </a:lnTo>
                  <a:lnTo>
                    <a:pt x="1078" y="1059"/>
                  </a:lnTo>
                  <a:lnTo>
                    <a:pt x="1073" y="1061"/>
                  </a:lnTo>
                  <a:close/>
                  <a:moveTo>
                    <a:pt x="1021" y="1179"/>
                  </a:moveTo>
                  <a:lnTo>
                    <a:pt x="1019" y="1191"/>
                  </a:lnTo>
                  <a:lnTo>
                    <a:pt x="1021" y="1227"/>
                  </a:lnTo>
                  <a:lnTo>
                    <a:pt x="1038" y="1288"/>
                  </a:lnTo>
                  <a:lnTo>
                    <a:pt x="1047" y="1314"/>
                  </a:lnTo>
                  <a:lnTo>
                    <a:pt x="1050" y="1310"/>
                  </a:lnTo>
                  <a:lnTo>
                    <a:pt x="1045" y="1291"/>
                  </a:lnTo>
                  <a:lnTo>
                    <a:pt x="1026" y="1229"/>
                  </a:lnTo>
                  <a:lnTo>
                    <a:pt x="1021" y="1179"/>
                  </a:lnTo>
                  <a:close/>
                  <a:moveTo>
                    <a:pt x="1047" y="1104"/>
                  </a:moveTo>
                  <a:lnTo>
                    <a:pt x="1031" y="1137"/>
                  </a:lnTo>
                  <a:lnTo>
                    <a:pt x="1021" y="1163"/>
                  </a:lnTo>
                  <a:lnTo>
                    <a:pt x="1021" y="1172"/>
                  </a:lnTo>
                  <a:lnTo>
                    <a:pt x="1024" y="1165"/>
                  </a:lnTo>
                  <a:lnTo>
                    <a:pt x="1036" y="1134"/>
                  </a:lnTo>
                  <a:lnTo>
                    <a:pt x="1057" y="1099"/>
                  </a:lnTo>
                  <a:lnTo>
                    <a:pt x="1047" y="1104"/>
                  </a:lnTo>
                  <a:close/>
                  <a:moveTo>
                    <a:pt x="1296" y="902"/>
                  </a:moveTo>
                  <a:lnTo>
                    <a:pt x="1272" y="924"/>
                  </a:lnTo>
                  <a:lnTo>
                    <a:pt x="1277" y="921"/>
                  </a:lnTo>
                  <a:lnTo>
                    <a:pt x="1296" y="907"/>
                  </a:lnTo>
                  <a:lnTo>
                    <a:pt x="1308" y="895"/>
                  </a:lnTo>
                  <a:lnTo>
                    <a:pt x="1300" y="895"/>
                  </a:lnTo>
                  <a:lnTo>
                    <a:pt x="1296" y="902"/>
                  </a:lnTo>
                  <a:close/>
                  <a:moveTo>
                    <a:pt x="1123" y="1030"/>
                  </a:moveTo>
                  <a:lnTo>
                    <a:pt x="1116" y="1033"/>
                  </a:lnTo>
                  <a:lnTo>
                    <a:pt x="1097" y="1047"/>
                  </a:lnTo>
                  <a:lnTo>
                    <a:pt x="1090" y="1049"/>
                  </a:lnTo>
                  <a:lnTo>
                    <a:pt x="1085" y="1056"/>
                  </a:lnTo>
                  <a:lnTo>
                    <a:pt x="1088" y="1056"/>
                  </a:lnTo>
                  <a:lnTo>
                    <a:pt x="1114" y="1040"/>
                  </a:lnTo>
                  <a:lnTo>
                    <a:pt x="1128" y="1033"/>
                  </a:lnTo>
                  <a:lnTo>
                    <a:pt x="1128" y="1025"/>
                  </a:lnTo>
                  <a:lnTo>
                    <a:pt x="1128" y="1025"/>
                  </a:lnTo>
                  <a:lnTo>
                    <a:pt x="1123" y="1030"/>
                  </a:lnTo>
                  <a:close/>
                  <a:moveTo>
                    <a:pt x="1431" y="670"/>
                  </a:moveTo>
                  <a:lnTo>
                    <a:pt x="1428" y="663"/>
                  </a:lnTo>
                  <a:lnTo>
                    <a:pt x="1428" y="654"/>
                  </a:lnTo>
                  <a:lnTo>
                    <a:pt x="1423" y="651"/>
                  </a:lnTo>
                  <a:lnTo>
                    <a:pt x="1414" y="637"/>
                  </a:lnTo>
                  <a:lnTo>
                    <a:pt x="1414" y="632"/>
                  </a:lnTo>
                  <a:lnTo>
                    <a:pt x="1405" y="618"/>
                  </a:lnTo>
                  <a:lnTo>
                    <a:pt x="1405" y="614"/>
                  </a:lnTo>
                  <a:lnTo>
                    <a:pt x="1397" y="609"/>
                  </a:lnTo>
                  <a:lnTo>
                    <a:pt x="1395" y="604"/>
                  </a:lnTo>
                  <a:lnTo>
                    <a:pt x="1393" y="585"/>
                  </a:lnTo>
                  <a:lnTo>
                    <a:pt x="1390" y="580"/>
                  </a:lnTo>
                  <a:lnTo>
                    <a:pt x="1383" y="569"/>
                  </a:lnTo>
                  <a:lnTo>
                    <a:pt x="1367" y="554"/>
                  </a:lnTo>
                  <a:lnTo>
                    <a:pt x="1367" y="540"/>
                  </a:lnTo>
                  <a:lnTo>
                    <a:pt x="1367" y="524"/>
                  </a:lnTo>
                  <a:lnTo>
                    <a:pt x="1364" y="507"/>
                  </a:lnTo>
                  <a:lnTo>
                    <a:pt x="1364" y="490"/>
                  </a:lnTo>
                  <a:lnTo>
                    <a:pt x="1362" y="476"/>
                  </a:lnTo>
                  <a:lnTo>
                    <a:pt x="1362" y="443"/>
                  </a:lnTo>
                  <a:lnTo>
                    <a:pt x="1360" y="427"/>
                  </a:lnTo>
                  <a:lnTo>
                    <a:pt x="1360" y="410"/>
                  </a:lnTo>
                  <a:lnTo>
                    <a:pt x="1357" y="393"/>
                  </a:lnTo>
                  <a:lnTo>
                    <a:pt x="1357" y="377"/>
                  </a:lnTo>
                  <a:lnTo>
                    <a:pt x="1355" y="358"/>
                  </a:lnTo>
                  <a:lnTo>
                    <a:pt x="1350" y="355"/>
                  </a:lnTo>
                  <a:lnTo>
                    <a:pt x="1341" y="355"/>
                  </a:lnTo>
                  <a:lnTo>
                    <a:pt x="1334" y="355"/>
                  </a:lnTo>
                  <a:lnTo>
                    <a:pt x="1329" y="355"/>
                  </a:lnTo>
                  <a:lnTo>
                    <a:pt x="1324" y="360"/>
                  </a:lnTo>
                  <a:lnTo>
                    <a:pt x="1322" y="360"/>
                  </a:lnTo>
                  <a:lnTo>
                    <a:pt x="1319" y="360"/>
                  </a:lnTo>
                  <a:lnTo>
                    <a:pt x="1319" y="358"/>
                  </a:lnTo>
                  <a:lnTo>
                    <a:pt x="1315" y="355"/>
                  </a:lnTo>
                  <a:lnTo>
                    <a:pt x="1308" y="351"/>
                  </a:lnTo>
                  <a:lnTo>
                    <a:pt x="1284" y="346"/>
                  </a:lnTo>
                  <a:lnTo>
                    <a:pt x="1277" y="341"/>
                  </a:lnTo>
                  <a:lnTo>
                    <a:pt x="1267" y="337"/>
                  </a:lnTo>
                  <a:lnTo>
                    <a:pt x="1256" y="327"/>
                  </a:lnTo>
                  <a:lnTo>
                    <a:pt x="1237" y="318"/>
                  </a:lnTo>
                  <a:lnTo>
                    <a:pt x="1230" y="315"/>
                  </a:lnTo>
                  <a:lnTo>
                    <a:pt x="1227" y="315"/>
                  </a:lnTo>
                  <a:lnTo>
                    <a:pt x="1222" y="322"/>
                  </a:lnTo>
                  <a:lnTo>
                    <a:pt x="1213" y="327"/>
                  </a:lnTo>
                  <a:lnTo>
                    <a:pt x="1206" y="327"/>
                  </a:lnTo>
                  <a:lnTo>
                    <a:pt x="1196" y="327"/>
                  </a:lnTo>
                  <a:lnTo>
                    <a:pt x="1194" y="325"/>
                  </a:lnTo>
                  <a:lnTo>
                    <a:pt x="1192" y="322"/>
                  </a:lnTo>
                  <a:lnTo>
                    <a:pt x="1189" y="320"/>
                  </a:lnTo>
                  <a:lnTo>
                    <a:pt x="1185" y="320"/>
                  </a:lnTo>
                  <a:lnTo>
                    <a:pt x="1170" y="327"/>
                  </a:lnTo>
                  <a:lnTo>
                    <a:pt x="1168" y="329"/>
                  </a:lnTo>
                  <a:lnTo>
                    <a:pt x="1161" y="332"/>
                  </a:lnTo>
                  <a:lnTo>
                    <a:pt x="1151" y="329"/>
                  </a:lnTo>
                  <a:lnTo>
                    <a:pt x="1133" y="337"/>
                  </a:lnTo>
                  <a:lnTo>
                    <a:pt x="1125" y="344"/>
                  </a:lnTo>
                  <a:lnTo>
                    <a:pt x="1116" y="346"/>
                  </a:lnTo>
                  <a:lnTo>
                    <a:pt x="1114" y="353"/>
                  </a:lnTo>
                  <a:lnTo>
                    <a:pt x="1111" y="351"/>
                  </a:lnTo>
                  <a:lnTo>
                    <a:pt x="1102" y="344"/>
                  </a:lnTo>
                  <a:lnTo>
                    <a:pt x="1095" y="344"/>
                  </a:lnTo>
                  <a:lnTo>
                    <a:pt x="1083" y="337"/>
                  </a:lnTo>
                  <a:lnTo>
                    <a:pt x="1083" y="329"/>
                  </a:lnTo>
                  <a:lnTo>
                    <a:pt x="1080" y="329"/>
                  </a:lnTo>
                  <a:lnTo>
                    <a:pt x="1080" y="329"/>
                  </a:lnTo>
                  <a:lnTo>
                    <a:pt x="1078" y="329"/>
                  </a:lnTo>
                  <a:lnTo>
                    <a:pt x="1073" y="334"/>
                  </a:lnTo>
                  <a:lnTo>
                    <a:pt x="1069" y="337"/>
                  </a:lnTo>
                  <a:lnTo>
                    <a:pt x="1066" y="337"/>
                  </a:lnTo>
                  <a:lnTo>
                    <a:pt x="1057" y="332"/>
                  </a:lnTo>
                  <a:lnTo>
                    <a:pt x="1052" y="327"/>
                  </a:lnTo>
                  <a:lnTo>
                    <a:pt x="1050" y="325"/>
                  </a:lnTo>
                  <a:lnTo>
                    <a:pt x="1047" y="325"/>
                  </a:lnTo>
                  <a:lnTo>
                    <a:pt x="1043" y="327"/>
                  </a:lnTo>
                  <a:lnTo>
                    <a:pt x="1040" y="334"/>
                  </a:lnTo>
                  <a:lnTo>
                    <a:pt x="1038" y="337"/>
                  </a:lnTo>
                  <a:lnTo>
                    <a:pt x="1033" y="337"/>
                  </a:lnTo>
                  <a:lnTo>
                    <a:pt x="1033" y="341"/>
                  </a:lnTo>
                  <a:lnTo>
                    <a:pt x="1031" y="351"/>
                  </a:lnTo>
                  <a:lnTo>
                    <a:pt x="1028" y="353"/>
                  </a:lnTo>
                  <a:lnTo>
                    <a:pt x="1026" y="353"/>
                  </a:lnTo>
                  <a:lnTo>
                    <a:pt x="1021" y="351"/>
                  </a:lnTo>
                  <a:lnTo>
                    <a:pt x="1019" y="346"/>
                  </a:lnTo>
                  <a:lnTo>
                    <a:pt x="1019" y="344"/>
                  </a:lnTo>
                  <a:lnTo>
                    <a:pt x="1021" y="337"/>
                  </a:lnTo>
                  <a:lnTo>
                    <a:pt x="1019" y="334"/>
                  </a:lnTo>
                  <a:lnTo>
                    <a:pt x="1017" y="332"/>
                  </a:lnTo>
                  <a:lnTo>
                    <a:pt x="1012" y="337"/>
                  </a:lnTo>
                  <a:lnTo>
                    <a:pt x="1007" y="337"/>
                  </a:lnTo>
                  <a:lnTo>
                    <a:pt x="1002" y="341"/>
                  </a:lnTo>
                  <a:lnTo>
                    <a:pt x="998" y="341"/>
                  </a:lnTo>
                  <a:lnTo>
                    <a:pt x="995" y="341"/>
                  </a:lnTo>
                  <a:lnTo>
                    <a:pt x="988" y="334"/>
                  </a:lnTo>
                  <a:lnTo>
                    <a:pt x="979" y="332"/>
                  </a:lnTo>
                  <a:lnTo>
                    <a:pt x="976" y="325"/>
                  </a:lnTo>
                  <a:lnTo>
                    <a:pt x="974" y="322"/>
                  </a:lnTo>
                  <a:lnTo>
                    <a:pt x="972" y="322"/>
                  </a:lnTo>
                  <a:lnTo>
                    <a:pt x="969" y="322"/>
                  </a:lnTo>
                  <a:lnTo>
                    <a:pt x="967" y="325"/>
                  </a:lnTo>
                  <a:lnTo>
                    <a:pt x="955" y="334"/>
                  </a:lnTo>
                  <a:lnTo>
                    <a:pt x="950" y="337"/>
                  </a:lnTo>
                  <a:lnTo>
                    <a:pt x="946" y="339"/>
                  </a:lnTo>
                  <a:lnTo>
                    <a:pt x="943" y="337"/>
                  </a:lnTo>
                  <a:lnTo>
                    <a:pt x="939" y="334"/>
                  </a:lnTo>
                  <a:lnTo>
                    <a:pt x="939" y="325"/>
                  </a:lnTo>
                  <a:lnTo>
                    <a:pt x="936" y="322"/>
                  </a:lnTo>
                  <a:lnTo>
                    <a:pt x="927" y="318"/>
                  </a:lnTo>
                  <a:lnTo>
                    <a:pt x="924" y="310"/>
                  </a:lnTo>
                  <a:lnTo>
                    <a:pt x="922" y="303"/>
                  </a:lnTo>
                  <a:lnTo>
                    <a:pt x="910" y="306"/>
                  </a:lnTo>
                  <a:lnTo>
                    <a:pt x="896" y="306"/>
                  </a:lnTo>
                  <a:lnTo>
                    <a:pt x="889" y="310"/>
                  </a:lnTo>
                  <a:lnTo>
                    <a:pt x="887" y="313"/>
                  </a:lnTo>
                  <a:lnTo>
                    <a:pt x="882" y="310"/>
                  </a:lnTo>
                  <a:lnTo>
                    <a:pt x="870" y="303"/>
                  </a:lnTo>
                  <a:lnTo>
                    <a:pt x="856" y="306"/>
                  </a:lnTo>
                  <a:lnTo>
                    <a:pt x="849" y="303"/>
                  </a:lnTo>
                  <a:lnTo>
                    <a:pt x="830" y="296"/>
                  </a:lnTo>
                  <a:lnTo>
                    <a:pt x="816" y="296"/>
                  </a:lnTo>
                  <a:lnTo>
                    <a:pt x="811" y="296"/>
                  </a:lnTo>
                  <a:lnTo>
                    <a:pt x="808" y="294"/>
                  </a:lnTo>
                  <a:lnTo>
                    <a:pt x="806" y="284"/>
                  </a:lnTo>
                  <a:lnTo>
                    <a:pt x="801" y="275"/>
                  </a:lnTo>
                  <a:lnTo>
                    <a:pt x="799" y="273"/>
                  </a:lnTo>
                  <a:lnTo>
                    <a:pt x="790" y="266"/>
                  </a:lnTo>
                  <a:lnTo>
                    <a:pt x="787" y="266"/>
                  </a:lnTo>
                  <a:lnTo>
                    <a:pt x="787" y="268"/>
                  </a:lnTo>
                  <a:lnTo>
                    <a:pt x="785" y="275"/>
                  </a:lnTo>
                  <a:lnTo>
                    <a:pt x="782" y="275"/>
                  </a:lnTo>
                  <a:lnTo>
                    <a:pt x="771" y="273"/>
                  </a:lnTo>
                  <a:lnTo>
                    <a:pt x="761" y="275"/>
                  </a:lnTo>
                  <a:lnTo>
                    <a:pt x="754" y="273"/>
                  </a:lnTo>
                  <a:lnTo>
                    <a:pt x="735" y="256"/>
                  </a:lnTo>
                  <a:lnTo>
                    <a:pt x="728" y="251"/>
                  </a:lnTo>
                  <a:lnTo>
                    <a:pt x="721" y="249"/>
                  </a:lnTo>
                  <a:lnTo>
                    <a:pt x="721" y="235"/>
                  </a:lnTo>
                  <a:lnTo>
                    <a:pt x="721" y="204"/>
                  </a:lnTo>
                  <a:lnTo>
                    <a:pt x="721" y="190"/>
                  </a:lnTo>
                  <a:lnTo>
                    <a:pt x="721" y="173"/>
                  </a:lnTo>
                  <a:lnTo>
                    <a:pt x="721" y="159"/>
                  </a:lnTo>
                  <a:lnTo>
                    <a:pt x="721" y="145"/>
                  </a:lnTo>
                  <a:lnTo>
                    <a:pt x="721" y="114"/>
                  </a:lnTo>
                  <a:lnTo>
                    <a:pt x="721" y="97"/>
                  </a:lnTo>
                  <a:lnTo>
                    <a:pt x="721" y="83"/>
                  </a:lnTo>
                  <a:lnTo>
                    <a:pt x="721" y="67"/>
                  </a:lnTo>
                  <a:lnTo>
                    <a:pt x="721" y="52"/>
                  </a:lnTo>
                  <a:lnTo>
                    <a:pt x="721" y="22"/>
                  </a:lnTo>
                  <a:lnTo>
                    <a:pt x="721" y="7"/>
                  </a:lnTo>
                  <a:lnTo>
                    <a:pt x="702" y="7"/>
                  </a:lnTo>
                  <a:lnTo>
                    <a:pt x="683" y="7"/>
                  </a:lnTo>
                  <a:lnTo>
                    <a:pt x="664" y="7"/>
                  </a:lnTo>
                  <a:lnTo>
                    <a:pt x="645" y="7"/>
                  </a:lnTo>
                  <a:lnTo>
                    <a:pt x="626" y="7"/>
                  </a:lnTo>
                  <a:lnTo>
                    <a:pt x="605" y="5"/>
                  </a:lnTo>
                  <a:lnTo>
                    <a:pt x="586" y="5"/>
                  </a:lnTo>
                  <a:lnTo>
                    <a:pt x="567" y="5"/>
                  </a:lnTo>
                  <a:lnTo>
                    <a:pt x="548" y="5"/>
                  </a:lnTo>
                  <a:lnTo>
                    <a:pt x="529" y="5"/>
                  </a:lnTo>
                  <a:lnTo>
                    <a:pt x="510" y="5"/>
                  </a:lnTo>
                  <a:lnTo>
                    <a:pt x="492" y="3"/>
                  </a:lnTo>
                  <a:lnTo>
                    <a:pt x="473" y="3"/>
                  </a:lnTo>
                  <a:lnTo>
                    <a:pt x="454" y="3"/>
                  </a:lnTo>
                  <a:lnTo>
                    <a:pt x="432" y="3"/>
                  </a:lnTo>
                  <a:lnTo>
                    <a:pt x="414" y="0"/>
                  </a:lnTo>
                  <a:lnTo>
                    <a:pt x="409" y="0"/>
                  </a:lnTo>
                  <a:lnTo>
                    <a:pt x="409" y="38"/>
                  </a:lnTo>
                  <a:lnTo>
                    <a:pt x="406" y="74"/>
                  </a:lnTo>
                  <a:lnTo>
                    <a:pt x="406" y="109"/>
                  </a:lnTo>
                  <a:lnTo>
                    <a:pt x="404" y="145"/>
                  </a:lnTo>
                  <a:lnTo>
                    <a:pt x="404" y="180"/>
                  </a:lnTo>
                  <a:lnTo>
                    <a:pt x="402" y="216"/>
                  </a:lnTo>
                  <a:lnTo>
                    <a:pt x="402" y="251"/>
                  </a:lnTo>
                  <a:lnTo>
                    <a:pt x="399" y="287"/>
                  </a:lnTo>
                  <a:lnTo>
                    <a:pt x="397" y="322"/>
                  </a:lnTo>
                  <a:lnTo>
                    <a:pt x="397" y="358"/>
                  </a:lnTo>
                  <a:lnTo>
                    <a:pt x="395" y="393"/>
                  </a:lnTo>
                  <a:lnTo>
                    <a:pt x="395" y="429"/>
                  </a:lnTo>
                  <a:lnTo>
                    <a:pt x="392" y="464"/>
                  </a:lnTo>
                  <a:lnTo>
                    <a:pt x="392" y="500"/>
                  </a:lnTo>
                  <a:lnTo>
                    <a:pt x="390" y="535"/>
                  </a:lnTo>
                  <a:lnTo>
                    <a:pt x="390" y="571"/>
                  </a:lnTo>
                  <a:lnTo>
                    <a:pt x="364" y="571"/>
                  </a:lnTo>
                  <a:lnTo>
                    <a:pt x="340" y="569"/>
                  </a:lnTo>
                  <a:lnTo>
                    <a:pt x="317" y="569"/>
                  </a:lnTo>
                  <a:lnTo>
                    <a:pt x="291" y="566"/>
                  </a:lnTo>
                  <a:lnTo>
                    <a:pt x="267" y="566"/>
                  </a:lnTo>
                  <a:lnTo>
                    <a:pt x="243" y="564"/>
                  </a:lnTo>
                  <a:lnTo>
                    <a:pt x="220" y="564"/>
                  </a:lnTo>
                  <a:lnTo>
                    <a:pt x="194" y="561"/>
                  </a:lnTo>
                  <a:lnTo>
                    <a:pt x="170" y="561"/>
                  </a:lnTo>
                  <a:lnTo>
                    <a:pt x="146" y="559"/>
                  </a:lnTo>
                  <a:lnTo>
                    <a:pt x="120" y="557"/>
                  </a:lnTo>
                  <a:lnTo>
                    <a:pt x="97" y="557"/>
                  </a:lnTo>
                  <a:lnTo>
                    <a:pt x="73" y="554"/>
                  </a:lnTo>
                  <a:lnTo>
                    <a:pt x="47" y="552"/>
                  </a:lnTo>
                  <a:lnTo>
                    <a:pt x="23" y="552"/>
                  </a:lnTo>
                  <a:lnTo>
                    <a:pt x="0" y="550"/>
                  </a:lnTo>
                  <a:lnTo>
                    <a:pt x="0" y="550"/>
                  </a:lnTo>
                  <a:lnTo>
                    <a:pt x="9" y="573"/>
                  </a:lnTo>
                  <a:lnTo>
                    <a:pt x="9" y="573"/>
                  </a:lnTo>
                  <a:lnTo>
                    <a:pt x="21" y="580"/>
                  </a:lnTo>
                  <a:lnTo>
                    <a:pt x="21" y="580"/>
                  </a:lnTo>
                  <a:lnTo>
                    <a:pt x="30" y="592"/>
                  </a:lnTo>
                  <a:lnTo>
                    <a:pt x="40" y="611"/>
                  </a:lnTo>
                  <a:lnTo>
                    <a:pt x="52" y="623"/>
                  </a:lnTo>
                  <a:lnTo>
                    <a:pt x="63" y="630"/>
                  </a:lnTo>
                  <a:lnTo>
                    <a:pt x="85" y="651"/>
                  </a:lnTo>
                  <a:lnTo>
                    <a:pt x="115" y="687"/>
                  </a:lnTo>
                  <a:lnTo>
                    <a:pt x="142" y="711"/>
                  </a:lnTo>
                  <a:lnTo>
                    <a:pt x="160" y="722"/>
                  </a:lnTo>
                  <a:lnTo>
                    <a:pt x="172" y="732"/>
                  </a:lnTo>
                  <a:lnTo>
                    <a:pt x="179" y="741"/>
                  </a:lnTo>
                  <a:lnTo>
                    <a:pt x="186" y="758"/>
                  </a:lnTo>
                  <a:lnTo>
                    <a:pt x="203" y="798"/>
                  </a:lnTo>
                  <a:lnTo>
                    <a:pt x="203" y="817"/>
                  </a:lnTo>
                  <a:lnTo>
                    <a:pt x="208" y="834"/>
                  </a:lnTo>
                  <a:lnTo>
                    <a:pt x="220" y="857"/>
                  </a:lnTo>
                  <a:lnTo>
                    <a:pt x="231" y="872"/>
                  </a:lnTo>
                  <a:lnTo>
                    <a:pt x="241" y="876"/>
                  </a:lnTo>
                  <a:lnTo>
                    <a:pt x="250" y="883"/>
                  </a:lnTo>
                  <a:lnTo>
                    <a:pt x="262" y="898"/>
                  </a:lnTo>
                  <a:lnTo>
                    <a:pt x="276" y="905"/>
                  </a:lnTo>
                  <a:lnTo>
                    <a:pt x="291" y="909"/>
                  </a:lnTo>
                  <a:lnTo>
                    <a:pt x="312" y="921"/>
                  </a:lnTo>
                  <a:lnTo>
                    <a:pt x="338" y="940"/>
                  </a:lnTo>
                  <a:lnTo>
                    <a:pt x="357" y="950"/>
                  </a:lnTo>
                  <a:lnTo>
                    <a:pt x="366" y="950"/>
                  </a:lnTo>
                  <a:lnTo>
                    <a:pt x="376" y="945"/>
                  </a:lnTo>
                  <a:lnTo>
                    <a:pt x="383" y="933"/>
                  </a:lnTo>
                  <a:lnTo>
                    <a:pt x="390" y="926"/>
                  </a:lnTo>
                  <a:lnTo>
                    <a:pt x="397" y="924"/>
                  </a:lnTo>
                  <a:lnTo>
                    <a:pt x="402" y="919"/>
                  </a:lnTo>
                  <a:lnTo>
                    <a:pt x="399" y="912"/>
                  </a:lnTo>
                  <a:lnTo>
                    <a:pt x="404" y="895"/>
                  </a:lnTo>
                  <a:lnTo>
                    <a:pt x="416" y="869"/>
                  </a:lnTo>
                  <a:lnTo>
                    <a:pt x="430" y="857"/>
                  </a:lnTo>
                  <a:lnTo>
                    <a:pt x="447" y="855"/>
                  </a:lnTo>
                  <a:lnTo>
                    <a:pt x="456" y="850"/>
                  </a:lnTo>
                  <a:lnTo>
                    <a:pt x="461" y="843"/>
                  </a:lnTo>
                  <a:lnTo>
                    <a:pt x="470" y="843"/>
                  </a:lnTo>
                  <a:lnTo>
                    <a:pt x="482" y="850"/>
                  </a:lnTo>
                  <a:lnTo>
                    <a:pt x="501" y="853"/>
                  </a:lnTo>
                  <a:lnTo>
                    <a:pt x="527" y="855"/>
                  </a:lnTo>
                  <a:lnTo>
                    <a:pt x="541" y="855"/>
                  </a:lnTo>
                  <a:lnTo>
                    <a:pt x="546" y="853"/>
                  </a:lnTo>
                  <a:lnTo>
                    <a:pt x="551" y="853"/>
                  </a:lnTo>
                  <a:lnTo>
                    <a:pt x="551" y="855"/>
                  </a:lnTo>
                  <a:lnTo>
                    <a:pt x="553" y="857"/>
                  </a:lnTo>
                  <a:lnTo>
                    <a:pt x="563" y="857"/>
                  </a:lnTo>
                  <a:lnTo>
                    <a:pt x="567" y="862"/>
                  </a:lnTo>
                  <a:lnTo>
                    <a:pt x="577" y="876"/>
                  </a:lnTo>
                  <a:lnTo>
                    <a:pt x="605" y="898"/>
                  </a:lnTo>
                  <a:lnTo>
                    <a:pt x="605" y="898"/>
                  </a:lnTo>
                  <a:lnTo>
                    <a:pt x="607" y="905"/>
                  </a:lnTo>
                  <a:lnTo>
                    <a:pt x="619" y="917"/>
                  </a:lnTo>
                  <a:lnTo>
                    <a:pt x="638" y="933"/>
                  </a:lnTo>
                  <a:lnTo>
                    <a:pt x="648" y="947"/>
                  </a:lnTo>
                  <a:lnTo>
                    <a:pt x="650" y="959"/>
                  </a:lnTo>
                  <a:lnTo>
                    <a:pt x="659" y="978"/>
                  </a:lnTo>
                  <a:lnTo>
                    <a:pt x="676" y="1004"/>
                  </a:lnTo>
                  <a:lnTo>
                    <a:pt x="683" y="1018"/>
                  </a:lnTo>
                  <a:lnTo>
                    <a:pt x="683" y="1021"/>
                  </a:lnTo>
                  <a:lnTo>
                    <a:pt x="683" y="1028"/>
                  </a:lnTo>
                  <a:lnTo>
                    <a:pt x="688" y="1042"/>
                  </a:lnTo>
                  <a:lnTo>
                    <a:pt x="697" y="1052"/>
                  </a:lnTo>
                  <a:lnTo>
                    <a:pt x="709" y="1061"/>
                  </a:lnTo>
                  <a:lnTo>
                    <a:pt x="721" y="1075"/>
                  </a:lnTo>
                  <a:lnTo>
                    <a:pt x="735" y="1099"/>
                  </a:lnTo>
                  <a:lnTo>
                    <a:pt x="749" y="1115"/>
                  </a:lnTo>
                  <a:lnTo>
                    <a:pt x="768" y="1127"/>
                  </a:lnTo>
                  <a:lnTo>
                    <a:pt x="778" y="1139"/>
                  </a:lnTo>
                  <a:lnTo>
                    <a:pt x="780" y="1149"/>
                  </a:lnTo>
                  <a:lnTo>
                    <a:pt x="780" y="1158"/>
                  </a:lnTo>
                  <a:lnTo>
                    <a:pt x="778" y="1165"/>
                  </a:lnTo>
                  <a:lnTo>
                    <a:pt x="780" y="1172"/>
                  </a:lnTo>
                  <a:lnTo>
                    <a:pt x="785" y="1179"/>
                  </a:lnTo>
                  <a:lnTo>
                    <a:pt x="785" y="1186"/>
                  </a:lnTo>
                  <a:lnTo>
                    <a:pt x="785" y="1198"/>
                  </a:lnTo>
                  <a:lnTo>
                    <a:pt x="785" y="1201"/>
                  </a:lnTo>
                  <a:lnTo>
                    <a:pt x="785" y="1201"/>
                  </a:lnTo>
                  <a:lnTo>
                    <a:pt x="785" y="1203"/>
                  </a:lnTo>
                  <a:lnTo>
                    <a:pt x="801" y="1222"/>
                  </a:lnTo>
                  <a:lnTo>
                    <a:pt x="811" y="1239"/>
                  </a:lnTo>
                  <a:lnTo>
                    <a:pt x="818" y="1262"/>
                  </a:lnTo>
                  <a:lnTo>
                    <a:pt x="818" y="1262"/>
                  </a:lnTo>
                  <a:lnTo>
                    <a:pt x="825" y="1276"/>
                  </a:lnTo>
                  <a:lnTo>
                    <a:pt x="835" y="1284"/>
                  </a:lnTo>
                  <a:lnTo>
                    <a:pt x="851" y="1286"/>
                  </a:lnTo>
                  <a:lnTo>
                    <a:pt x="865" y="1291"/>
                  </a:lnTo>
                  <a:lnTo>
                    <a:pt x="872" y="1298"/>
                  </a:lnTo>
                  <a:lnTo>
                    <a:pt x="884" y="1302"/>
                  </a:lnTo>
                  <a:lnTo>
                    <a:pt x="896" y="1305"/>
                  </a:lnTo>
                  <a:lnTo>
                    <a:pt x="910" y="1310"/>
                  </a:lnTo>
                  <a:lnTo>
                    <a:pt x="922" y="1319"/>
                  </a:lnTo>
                  <a:lnTo>
                    <a:pt x="943" y="1324"/>
                  </a:lnTo>
                  <a:lnTo>
                    <a:pt x="976" y="1326"/>
                  </a:lnTo>
                  <a:lnTo>
                    <a:pt x="1002" y="1331"/>
                  </a:lnTo>
                  <a:lnTo>
                    <a:pt x="1019" y="1343"/>
                  </a:lnTo>
                  <a:lnTo>
                    <a:pt x="1026" y="1345"/>
                  </a:lnTo>
                  <a:lnTo>
                    <a:pt x="1028" y="1345"/>
                  </a:lnTo>
                  <a:lnTo>
                    <a:pt x="1028" y="1343"/>
                  </a:lnTo>
                  <a:lnTo>
                    <a:pt x="1031" y="1340"/>
                  </a:lnTo>
                  <a:lnTo>
                    <a:pt x="1038" y="1336"/>
                  </a:lnTo>
                  <a:lnTo>
                    <a:pt x="1052" y="1333"/>
                  </a:lnTo>
                  <a:lnTo>
                    <a:pt x="1052" y="1324"/>
                  </a:lnTo>
                  <a:lnTo>
                    <a:pt x="1052" y="1321"/>
                  </a:lnTo>
                  <a:lnTo>
                    <a:pt x="1045" y="1319"/>
                  </a:lnTo>
                  <a:lnTo>
                    <a:pt x="1021" y="1279"/>
                  </a:lnTo>
                  <a:lnTo>
                    <a:pt x="1017" y="1269"/>
                  </a:lnTo>
                  <a:lnTo>
                    <a:pt x="1014" y="1243"/>
                  </a:lnTo>
                  <a:lnTo>
                    <a:pt x="1010" y="1234"/>
                  </a:lnTo>
                  <a:lnTo>
                    <a:pt x="1005" y="1215"/>
                  </a:lnTo>
                  <a:lnTo>
                    <a:pt x="1002" y="1208"/>
                  </a:lnTo>
                  <a:lnTo>
                    <a:pt x="1007" y="1198"/>
                  </a:lnTo>
                  <a:lnTo>
                    <a:pt x="1012" y="1189"/>
                  </a:lnTo>
                  <a:lnTo>
                    <a:pt x="1012" y="1182"/>
                  </a:lnTo>
                  <a:lnTo>
                    <a:pt x="1010" y="1175"/>
                  </a:lnTo>
                  <a:lnTo>
                    <a:pt x="986" y="1168"/>
                  </a:lnTo>
                  <a:lnTo>
                    <a:pt x="976" y="1146"/>
                  </a:lnTo>
                  <a:lnTo>
                    <a:pt x="986" y="1156"/>
                  </a:lnTo>
                  <a:lnTo>
                    <a:pt x="1005" y="1165"/>
                  </a:lnTo>
                  <a:lnTo>
                    <a:pt x="1010" y="1165"/>
                  </a:lnTo>
                  <a:lnTo>
                    <a:pt x="1014" y="1163"/>
                  </a:lnTo>
                  <a:lnTo>
                    <a:pt x="1021" y="1151"/>
                  </a:lnTo>
                  <a:lnTo>
                    <a:pt x="1031" y="1120"/>
                  </a:lnTo>
                  <a:lnTo>
                    <a:pt x="1014" y="1099"/>
                  </a:lnTo>
                  <a:lnTo>
                    <a:pt x="1017" y="1096"/>
                  </a:lnTo>
                  <a:lnTo>
                    <a:pt x="1021" y="1094"/>
                  </a:lnTo>
                  <a:lnTo>
                    <a:pt x="1033" y="1096"/>
                  </a:lnTo>
                  <a:lnTo>
                    <a:pt x="1043" y="1092"/>
                  </a:lnTo>
                  <a:lnTo>
                    <a:pt x="1054" y="1078"/>
                  </a:lnTo>
                  <a:lnTo>
                    <a:pt x="1059" y="1066"/>
                  </a:lnTo>
                  <a:lnTo>
                    <a:pt x="1045" y="1070"/>
                  </a:lnTo>
                  <a:lnTo>
                    <a:pt x="1045" y="1063"/>
                  </a:lnTo>
                  <a:lnTo>
                    <a:pt x="1045" y="1059"/>
                  </a:lnTo>
                  <a:lnTo>
                    <a:pt x="1050" y="1056"/>
                  </a:lnTo>
                  <a:lnTo>
                    <a:pt x="1059" y="1056"/>
                  </a:lnTo>
                  <a:lnTo>
                    <a:pt x="1066" y="1052"/>
                  </a:lnTo>
                  <a:lnTo>
                    <a:pt x="1069" y="1049"/>
                  </a:lnTo>
                  <a:lnTo>
                    <a:pt x="1071" y="1054"/>
                  </a:lnTo>
                  <a:lnTo>
                    <a:pt x="1073" y="1056"/>
                  </a:lnTo>
                  <a:lnTo>
                    <a:pt x="1080" y="1052"/>
                  </a:lnTo>
                  <a:lnTo>
                    <a:pt x="1083" y="1049"/>
                  </a:lnTo>
                  <a:lnTo>
                    <a:pt x="1085" y="1035"/>
                  </a:lnTo>
                  <a:lnTo>
                    <a:pt x="1085" y="1023"/>
                  </a:lnTo>
                  <a:lnTo>
                    <a:pt x="1097" y="1033"/>
                  </a:lnTo>
                  <a:lnTo>
                    <a:pt x="1111" y="1028"/>
                  </a:lnTo>
                  <a:lnTo>
                    <a:pt x="1118" y="1023"/>
                  </a:lnTo>
                  <a:lnTo>
                    <a:pt x="1125" y="1016"/>
                  </a:lnTo>
                  <a:lnTo>
                    <a:pt x="1121" y="1014"/>
                  </a:lnTo>
                  <a:lnTo>
                    <a:pt x="1114" y="1014"/>
                  </a:lnTo>
                  <a:lnTo>
                    <a:pt x="1099" y="985"/>
                  </a:lnTo>
                  <a:lnTo>
                    <a:pt x="1104" y="983"/>
                  </a:lnTo>
                  <a:lnTo>
                    <a:pt x="1107" y="985"/>
                  </a:lnTo>
                  <a:lnTo>
                    <a:pt x="1109" y="988"/>
                  </a:lnTo>
                  <a:lnTo>
                    <a:pt x="1114" y="992"/>
                  </a:lnTo>
                  <a:lnTo>
                    <a:pt x="1123" y="999"/>
                  </a:lnTo>
                  <a:lnTo>
                    <a:pt x="1130" y="995"/>
                  </a:lnTo>
                  <a:lnTo>
                    <a:pt x="1130" y="990"/>
                  </a:lnTo>
                  <a:lnTo>
                    <a:pt x="1142" y="990"/>
                  </a:lnTo>
                  <a:lnTo>
                    <a:pt x="1161" y="995"/>
                  </a:lnTo>
                  <a:lnTo>
                    <a:pt x="1170" y="992"/>
                  </a:lnTo>
                  <a:lnTo>
                    <a:pt x="1159" y="1002"/>
                  </a:lnTo>
                  <a:lnTo>
                    <a:pt x="1147" y="1011"/>
                  </a:lnTo>
                  <a:lnTo>
                    <a:pt x="1154" y="1009"/>
                  </a:lnTo>
                  <a:lnTo>
                    <a:pt x="1170" y="997"/>
                  </a:lnTo>
                  <a:lnTo>
                    <a:pt x="1189" y="990"/>
                  </a:lnTo>
                  <a:lnTo>
                    <a:pt x="1203" y="980"/>
                  </a:lnTo>
                  <a:lnTo>
                    <a:pt x="1211" y="976"/>
                  </a:lnTo>
                  <a:lnTo>
                    <a:pt x="1241" y="954"/>
                  </a:lnTo>
                  <a:lnTo>
                    <a:pt x="1253" y="947"/>
                  </a:lnTo>
                  <a:lnTo>
                    <a:pt x="1265" y="931"/>
                  </a:lnTo>
                  <a:lnTo>
                    <a:pt x="1267" y="919"/>
                  </a:lnTo>
                  <a:lnTo>
                    <a:pt x="1279" y="907"/>
                  </a:lnTo>
                  <a:lnTo>
                    <a:pt x="1293" y="893"/>
                  </a:lnTo>
                  <a:lnTo>
                    <a:pt x="1286" y="881"/>
                  </a:lnTo>
                  <a:lnTo>
                    <a:pt x="1282" y="874"/>
                  </a:lnTo>
                  <a:lnTo>
                    <a:pt x="1277" y="853"/>
                  </a:lnTo>
                  <a:lnTo>
                    <a:pt x="1282" y="850"/>
                  </a:lnTo>
                  <a:lnTo>
                    <a:pt x="1286" y="855"/>
                  </a:lnTo>
                  <a:lnTo>
                    <a:pt x="1291" y="855"/>
                  </a:lnTo>
                  <a:lnTo>
                    <a:pt x="1298" y="843"/>
                  </a:lnTo>
                  <a:lnTo>
                    <a:pt x="1308" y="843"/>
                  </a:lnTo>
                  <a:lnTo>
                    <a:pt x="1310" y="855"/>
                  </a:lnTo>
                  <a:lnTo>
                    <a:pt x="1305" y="869"/>
                  </a:lnTo>
                  <a:lnTo>
                    <a:pt x="1310" y="872"/>
                  </a:lnTo>
                  <a:lnTo>
                    <a:pt x="1324" y="867"/>
                  </a:lnTo>
                  <a:lnTo>
                    <a:pt x="1334" y="867"/>
                  </a:lnTo>
                  <a:lnTo>
                    <a:pt x="1308" y="886"/>
                  </a:lnTo>
                  <a:lnTo>
                    <a:pt x="1308" y="891"/>
                  </a:lnTo>
                  <a:lnTo>
                    <a:pt x="1326" y="876"/>
                  </a:lnTo>
                  <a:lnTo>
                    <a:pt x="1379" y="850"/>
                  </a:lnTo>
                  <a:lnTo>
                    <a:pt x="1402" y="846"/>
                  </a:lnTo>
                  <a:lnTo>
                    <a:pt x="1402" y="841"/>
                  </a:lnTo>
                  <a:lnTo>
                    <a:pt x="1395" y="829"/>
                  </a:lnTo>
                  <a:lnTo>
                    <a:pt x="1405" y="808"/>
                  </a:lnTo>
                  <a:lnTo>
                    <a:pt x="1412" y="808"/>
                  </a:lnTo>
                  <a:lnTo>
                    <a:pt x="1416" y="796"/>
                  </a:lnTo>
                  <a:lnTo>
                    <a:pt x="1419" y="791"/>
                  </a:lnTo>
                  <a:lnTo>
                    <a:pt x="1416" y="770"/>
                  </a:lnTo>
                  <a:lnTo>
                    <a:pt x="1412" y="763"/>
                  </a:lnTo>
                  <a:lnTo>
                    <a:pt x="1412" y="758"/>
                  </a:lnTo>
                  <a:lnTo>
                    <a:pt x="1416" y="746"/>
                  </a:lnTo>
                  <a:lnTo>
                    <a:pt x="1414" y="734"/>
                  </a:lnTo>
                  <a:lnTo>
                    <a:pt x="1419" y="720"/>
                  </a:lnTo>
                  <a:lnTo>
                    <a:pt x="1423" y="713"/>
                  </a:lnTo>
                  <a:lnTo>
                    <a:pt x="1428" y="699"/>
                  </a:lnTo>
                  <a:lnTo>
                    <a:pt x="1428" y="692"/>
                  </a:lnTo>
                  <a:lnTo>
                    <a:pt x="1431" y="685"/>
                  </a:lnTo>
                  <a:lnTo>
                    <a:pt x="1428" y="677"/>
                  </a:lnTo>
                  <a:lnTo>
                    <a:pt x="1431" y="670"/>
                  </a:lnTo>
                  <a:close/>
                </a:path>
              </a:pathLst>
            </a:custGeom>
            <a:solidFill>
              <a:schemeClr val="accent1">
                <a:lumMod val="40000"/>
                <a:lumOff val="60000"/>
              </a:schemeClr>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615" name="Freeform 55">
              <a:extLst>
                <a:ext uri="{FF2B5EF4-FFF2-40B4-BE49-F238E27FC236}">
                  <a16:creationId xmlns:a16="http://schemas.microsoft.com/office/drawing/2014/main" id="{F6A99D0F-5B6E-D68D-DBB9-46413A871BEE}"/>
                </a:ext>
              </a:extLst>
            </p:cNvPr>
            <p:cNvSpPr>
              <a:spLocks noEditPoints="1"/>
            </p:cNvSpPr>
            <p:nvPr/>
          </p:nvSpPr>
          <p:spPr bwMode="auto">
            <a:xfrm>
              <a:off x="446088" y="2247900"/>
              <a:ext cx="1331912" cy="2190750"/>
            </a:xfrm>
            <a:custGeom>
              <a:avLst/>
              <a:gdLst/>
              <a:ahLst/>
              <a:cxnLst>
                <a:cxn ang="0">
                  <a:pos x="260" y="1214"/>
                </a:cxn>
                <a:cxn ang="0">
                  <a:pos x="201" y="1096"/>
                </a:cxn>
                <a:cxn ang="0">
                  <a:pos x="227" y="1107"/>
                </a:cxn>
                <a:cxn ang="0">
                  <a:pos x="189" y="1093"/>
                </a:cxn>
                <a:cxn ang="0">
                  <a:pos x="350" y="1259"/>
                </a:cxn>
                <a:cxn ang="0">
                  <a:pos x="366" y="1290"/>
                </a:cxn>
                <a:cxn ang="0">
                  <a:pos x="236" y="1098"/>
                </a:cxn>
                <a:cxn ang="0">
                  <a:pos x="274" y="1112"/>
                </a:cxn>
                <a:cxn ang="0">
                  <a:pos x="816" y="1164"/>
                </a:cxn>
                <a:cxn ang="0">
                  <a:pos x="799" y="1107"/>
                </a:cxn>
                <a:cxn ang="0">
                  <a:pos x="714" y="975"/>
                </a:cxn>
                <a:cxn ang="0">
                  <a:pos x="615" y="835"/>
                </a:cxn>
                <a:cxn ang="0">
                  <a:pos x="539" y="729"/>
                </a:cxn>
                <a:cxn ang="0">
                  <a:pos x="454" y="610"/>
                </a:cxn>
                <a:cxn ang="0">
                  <a:pos x="364" y="480"/>
                </a:cxn>
                <a:cxn ang="0">
                  <a:pos x="392" y="364"/>
                </a:cxn>
                <a:cxn ang="0">
                  <a:pos x="418" y="248"/>
                </a:cxn>
                <a:cxn ang="0">
                  <a:pos x="447" y="130"/>
                </a:cxn>
                <a:cxn ang="0">
                  <a:pos x="357" y="82"/>
                </a:cxn>
                <a:cxn ang="0">
                  <a:pos x="239" y="49"/>
                </a:cxn>
                <a:cxn ang="0">
                  <a:pos x="120" y="14"/>
                </a:cxn>
                <a:cxn ang="0">
                  <a:pos x="61" y="26"/>
                </a:cxn>
                <a:cxn ang="0">
                  <a:pos x="49" y="106"/>
                </a:cxn>
                <a:cxn ang="0">
                  <a:pos x="30" y="153"/>
                </a:cxn>
                <a:cxn ang="0">
                  <a:pos x="23" y="153"/>
                </a:cxn>
                <a:cxn ang="0">
                  <a:pos x="0" y="213"/>
                </a:cxn>
                <a:cxn ang="0">
                  <a:pos x="26" y="319"/>
                </a:cxn>
                <a:cxn ang="0">
                  <a:pos x="38" y="454"/>
                </a:cxn>
                <a:cxn ang="0">
                  <a:pos x="64" y="516"/>
                </a:cxn>
                <a:cxn ang="0">
                  <a:pos x="56" y="523"/>
                </a:cxn>
                <a:cxn ang="0">
                  <a:pos x="87" y="563"/>
                </a:cxn>
                <a:cxn ang="0">
                  <a:pos x="116" y="530"/>
                </a:cxn>
                <a:cxn ang="0">
                  <a:pos x="153" y="546"/>
                </a:cxn>
                <a:cxn ang="0">
                  <a:pos x="191" y="561"/>
                </a:cxn>
                <a:cxn ang="0">
                  <a:pos x="123" y="544"/>
                </a:cxn>
                <a:cxn ang="0">
                  <a:pos x="109" y="572"/>
                </a:cxn>
                <a:cxn ang="0">
                  <a:pos x="120" y="617"/>
                </a:cxn>
                <a:cxn ang="0">
                  <a:pos x="97" y="589"/>
                </a:cxn>
                <a:cxn ang="0">
                  <a:pos x="85" y="584"/>
                </a:cxn>
                <a:cxn ang="0">
                  <a:pos x="123" y="691"/>
                </a:cxn>
                <a:cxn ang="0">
                  <a:pos x="106" y="736"/>
                </a:cxn>
                <a:cxn ang="0">
                  <a:pos x="135" y="835"/>
                </a:cxn>
                <a:cxn ang="0">
                  <a:pos x="175" y="904"/>
                </a:cxn>
                <a:cxn ang="0">
                  <a:pos x="189" y="949"/>
                </a:cxn>
                <a:cxn ang="0">
                  <a:pos x="179" y="1006"/>
                </a:cxn>
                <a:cxn ang="0">
                  <a:pos x="222" y="1041"/>
                </a:cxn>
                <a:cxn ang="0">
                  <a:pos x="295" y="1077"/>
                </a:cxn>
                <a:cxn ang="0">
                  <a:pos x="371" y="1134"/>
                </a:cxn>
                <a:cxn ang="0">
                  <a:pos x="399" y="1176"/>
                </a:cxn>
                <a:cxn ang="0">
                  <a:pos x="470" y="1252"/>
                </a:cxn>
                <a:cxn ang="0">
                  <a:pos x="480" y="1335"/>
                </a:cxn>
                <a:cxn ang="0">
                  <a:pos x="518" y="1358"/>
                </a:cxn>
                <a:cxn ang="0">
                  <a:pos x="671" y="1373"/>
                </a:cxn>
                <a:cxn ang="0">
                  <a:pos x="747" y="1380"/>
                </a:cxn>
                <a:cxn ang="0">
                  <a:pos x="776" y="1351"/>
                </a:cxn>
                <a:cxn ang="0">
                  <a:pos x="761" y="1292"/>
                </a:cxn>
                <a:cxn ang="0">
                  <a:pos x="787" y="1261"/>
                </a:cxn>
                <a:cxn ang="0">
                  <a:pos x="835" y="1197"/>
                </a:cxn>
                <a:cxn ang="0">
                  <a:pos x="376" y="1216"/>
                </a:cxn>
                <a:cxn ang="0">
                  <a:pos x="366" y="1212"/>
                </a:cxn>
                <a:cxn ang="0">
                  <a:pos x="385" y="1231"/>
                </a:cxn>
              </a:cxnLst>
              <a:rect l="0" t="0" r="r" b="b"/>
              <a:pathLst>
                <a:path w="839" h="1380">
                  <a:moveTo>
                    <a:pt x="260" y="1207"/>
                  </a:moveTo>
                  <a:lnTo>
                    <a:pt x="255" y="1205"/>
                  </a:lnTo>
                  <a:lnTo>
                    <a:pt x="250" y="1205"/>
                  </a:lnTo>
                  <a:lnTo>
                    <a:pt x="253" y="1212"/>
                  </a:lnTo>
                  <a:lnTo>
                    <a:pt x="260" y="1214"/>
                  </a:lnTo>
                  <a:lnTo>
                    <a:pt x="265" y="1216"/>
                  </a:lnTo>
                  <a:lnTo>
                    <a:pt x="265" y="1214"/>
                  </a:lnTo>
                  <a:lnTo>
                    <a:pt x="260" y="1207"/>
                  </a:lnTo>
                  <a:close/>
                  <a:moveTo>
                    <a:pt x="220" y="1100"/>
                  </a:moveTo>
                  <a:lnTo>
                    <a:pt x="201" y="1096"/>
                  </a:lnTo>
                  <a:lnTo>
                    <a:pt x="208" y="1110"/>
                  </a:lnTo>
                  <a:lnTo>
                    <a:pt x="213" y="1115"/>
                  </a:lnTo>
                  <a:lnTo>
                    <a:pt x="220" y="1115"/>
                  </a:lnTo>
                  <a:lnTo>
                    <a:pt x="227" y="1107"/>
                  </a:lnTo>
                  <a:lnTo>
                    <a:pt x="227" y="1107"/>
                  </a:lnTo>
                  <a:lnTo>
                    <a:pt x="220" y="1100"/>
                  </a:lnTo>
                  <a:close/>
                  <a:moveTo>
                    <a:pt x="191" y="1086"/>
                  </a:moveTo>
                  <a:lnTo>
                    <a:pt x="187" y="1086"/>
                  </a:lnTo>
                  <a:lnTo>
                    <a:pt x="182" y="1089"/>
                  </a:lnTo>
                  <a:lnTo>
                    <a:pt x="189" y="1093"/>
                  </a:lnTo>
                  <a:lnTo>
                    <a:pt x="196" y="1093"/>
                  </a:lnTo>
                  <a:lnTo>
                    <a:pt x="191" y="1089"/>
                  </a:lnTo>
                  <a:lnTo>
                    <a:pt x="191" y="1086"/>
                  </a:lnTo>
                  <a:close/>
                  <a:moveTo>
                    <a:pt x="354" y="1271"/>
                  </a:moveTo>
                  <a:lnTo>
                    <a:pt x="350" y="1259"/>
                  </a:lnTo>
                  <a:lnTo>
                    <a:pt x="347" y="1261"/>
                  </a:lnTo>
                  <a:lnTo>
                    <a:pt x="350" y="1273"/>
                  </a:lnTo>
                  <a:lnTo>
                    <a:pt x="354" y="1285"/>
                  </a:lnTo>
                  <a:lnTo>
                    <a:pt x="362" y="1290"/>
                  </a:lnTo>
                  <a:lnTo>
                    <a:pt x="366" y="1290"/>
                  </a:lnTo>
                  <a:lnTo>
                    <a:pt x="364" y="1287"/>
                  </a:lnTo>
                  <a:lnTo>
                    <a:pt x="354" y="1271"/>
                  </a:lnTo>
                  <a:close/>
                  <a:moveTo>
                    <a:pt x="260" y="1110"/>
                  </a:moveTo>
                  <a:lnTo>
                    <a:pt x="241" y="1098"/>
                  </a:lnTo>
                  <a:lnTo>
                    <a:pt x="236" y="1098"/>
                  </a:lnTo>
                  <a:lnTo>
                    <a:pt x="239" y="1103"/>
                  </a:lnTo>
                  <a:lnTo>
                    <a:pt x="239" y="1107"/>
                  </a:lnTo>
                  <a:lnTo>
                    <a:pt x="246" y="1112"/>
                  </a:lnTo>
                  <a:lnTo>
                    <a:pt x="272" y="1115"/>
                  </a:lnTo>
                  <a:lnTo>
                    <a:pt x="274" y="1112"/>
                  </a:lnTo>
                  <a:lnTo>
                    <a:pt x="272" y="1107"/>
                  </a:lnTo>
                  <a:lnTo>
                    <a:pt x="260" y="1110"/>
                  </a:lnTo>
                  <a:close/>
                  <a:moveTo>
                    <a:pt x="837" y="1183"/>
                  </a:moveTo>
                  <a:lnTo>
                    <a:pt x="823" y="1171"/>
                  </a:lnTo>
                  <a:lnTo>
                    <a:pt x="816" y="1164"/>
                  </a:lnTo>
                  <a:lnTo>
                    <a:pt x="818" y="1157"/>
                  </a:lnTo>
                  <a:lnTo>
                    <a:pt x="816" y="1157"/>
                  </a:lnTo>
                  <a:lnTo>
                    <a:pt x="816" y="1150"/>
                  </a:lnTo>
                  <a:lnTo>
                    <a:pt x="804" y="1122"/>
                  </a:lnTo>
                  <a:lnTo>
                    <a:pt x="799" y="1107"/>
                  </a:lnTo>
                  <a:lnTo>
                    <a:pt x="802" y="1096"/>
                  </a:lnTo>
                  <a:lnTo>
                    <a:pt x="778" y="1065"/>
                  </a:lnTo>
                  <a:lnTo>
                    <a:pt x="757" y="1034"/>
                  </a:lnTo>
                  <a:lnTo>
                    <a:pt x="735" y="1006"/>
                  </a:lnTo>
                  <a:lnTo>
                    <a:pt x="714" y="975"/>
                  </a:lnTo>
                  <a:lnTo>
                    <a:pt x="693" y="947"/>
                  </a:lnTo>
                  <a:lnTo>
                    <a:pt x="671" y="916"/>
                  </a:lnTo>
                  <a:lnTo>
                    <a:pt x="650" y="885"/>
                  </a:lnTo>
                  <a:lnTo>
                    <a:pt x="629" y="857"/>
                  </a:lnTo>
                  <a:lnTo>
                    <a:pt x="615" y="835"/>
                  </a:lnTo>
                  <a:lnTo>
                    <a:pt x="598" y="814"/>
                  </a:lnTo>
                  <a:lnTo>
                    <a:pt x="584" y="793"/>
                  </a:lnTo>
                  <a:lnTo>
                    <a:pt x="570" y="771"/>
                  </a:lnTo>
                  <a:lnTo>
                    <a:pt x="553" y="750"/>
                  </a:lnTo>
                  <a:lnTo>
                    <a:pt x="539" y="729"/>
                  </a:lnTo>
                  <a:lnTo>
                    <a:pt x="525" y="707"/>
                  </a:lnTo>
                  <a:lnTo>
                    <a:pt x="511" y="686"/>
                  </a:lnTo>
                  <a:lnTo>
                    <a:pt x="492" y="662"/>
                  </a:lnTo>
                  <a:lnTo>
                    <a:pt x="473" y="636"/>
                  </a:lnTo>
                  <a:lnTo>
                    <a:pt x="454" y="610"/>
                  </a:lnTo>
                  <a:lnTo>
                    <a:pt x="437" y="584"/>
                  </a:lnTo>
                  <a:lnTo>
                    <a:pt x="418" y="558"/>
                  </a:lnTo>
                  <a:lnTo>
                    <a:pt x="399" y="532"/>
                  </a:lnTo>
                  <a:lnTo>
                    <a:pt x="383" y="506"/>
                  </a:lnTo>
                  <a:lnTo>
                    <a:pt x="364" y="480"/>
                  </a:lnTo>
                  <a:lnTo>
                    <a:pt x="371" y="456"/>
                  </a:lnTo>
                  <a:lnTo>
                    <a:pt x="376" y="435"/>
                  </a:lnTo>
                  <a:lnTo>
                    <a:pt x="381" y="411"/>
                  </a:lnTo>
                  <a:lnTo>
                    <a:pt x="388" y="388"/>
                  </a:lnTo>
                  <a:lnTo>
                    <a:pt x="392" y="364"/>
                  </a:lnTo>
                  <a:lnTo>
                    <a:pt x="397" y="340"/>
                  </a:lnTo>
                  <a:lnTo>
                    <a:pt x="402" y="317"/>
                  </a:lnTo>
                  <a:lnTo>
                    <a:pt x="409" y="293"/>
                  </a:lnTo>
                  <a:lnTo>
                    <a:pt x="414" y="269"/>
                  </a:lnTo>
                  <a:lnTo>
                    <a:pt x="418" y="248"/>
                  </a:lnTo>
                  <a:lnTo>
                    <a:pt x="425" y="224"/>
                  </a:lnTo>
                  <a:lnTo>
                    <a:pt x="430" y="201"/>
                  </a:lnTo>
                  <a:lnTo>
                    <a:pt x="437" y="177"/>
                  </a:lnTo>
                  <a:lnTo>
                    <a:pt x="442" y="153"/>
                  </a:lnTo>
                  <a:lnTo>
                    <a:pt x="447" y="130"/>
                  </a:lnTo>
                  <a:lnTo>
                    <a:pt x="454" y="106"/>
                  </a:lnTo>
                  <a:lnTo>
                    <a:pt x="428" y="101"/>
                  </a:lnTo>
                  <a:lnTo>
                    <a:pt x="404" y="94"/>
                  </a:lnTo>
                  <a:lnTo>
                    <a:pt x="381" y="87"/>
                  </a:lnTo>
                  <a:lnTo>
                    <a:pt x="357" y="82"/>
                  </a:lnTo>
                  <a:lnTo>
                    <a:pt x="333" y="75"/>
                  </a:lnTo>
                  <a:lnTo>
                    <a:pt x="310" y="68"/>
                  </a:lnTo>
                  <a:lnTo>
                    <a:pt x="286" y="63"/>
                  </a:lnTo>
                  <a:lnTo>
                    <a:pt x="262" y="56"/>
                  </a:lnTo>
                  <a:lnTo>
                    <a:pt x="239" y="49"/>
                  </a:lnTo>
                  <a:lnTo>
                    <a:pt x="215" y="42"/>
                  </a:lnTo>
                  <a:lnTo>
                    <a:pt x="191" y="35"/>
                  </a:lnTo>
                  <a:lnTo>
                    <a:pt x="168" y="28"/>
                  </a:lnTo>
                  <a:lnTo>
                    <a:pt x="144" y="21"/>
                  </a:lnTo>
                  <a:lnTo>
                    <a:pt x="120" y="14"/>
                  </a:lnTo>
                  <a:lnTo>
                    <a:pt x="97" y="7"/>
                  </a:lnTo>
                  <a:lnTo>
                    <a:pt x="71" y="0"/>
                  </a:lnTo>
                  <a:lnTo>
                    <a:pt x="73" y="2"/>
                  </a:lnTo>
                  <a:lnTo>
                    <a:pt x="68" y="14"/>
                  </a:lnTo>
                  <a:lnTo>
                    <a:pt x="61" y="26"/>
                  </a:lnTo>
                  <a:lnTo>
                    <a:pt x="66" y="35"/>
                  </a:lnTo>
                  <a:lnTo>
                    <a:pt x="68" y="49"/>
                  </a:lnTo>
                  <a:lnTo>
                    <a:pt x="66" y="71"/>
                  </a:lnTo>
                  <a:lnTo>
                    <a:pt x="64" y="80"/>
                  </a:lnTo>
                  <a:lnTo>
                    <a:pt x="49" y="106"/>
                  </a:lnTo>
                  <a:lnTo>
                    <a:pt x="42" y="130"/>
                  </a:lnTo>
                  <a:lnTo>
                    <a:pt x="30" y="146"/>
                  </a:lnTo>
                  <a:lnTo>
                    <a:pt x="28" y="149"/>
                  </a:lnTo>
                  <a:lnTo>
                    <a:pt x="28" y="151"/>
                  </a:lnTo>
                  <a:lnTo>
                    <a:pt x="30" y="153"/>
                  </a:lnTo>
                  <a:lnTo>
                    <a:pt x="28" y="156"/>
                  </a:lnTo>
                  <a:lnTo>
                    <a:pt x="26" y="161"/>
                  </a:lnTo>
                  <a:lnTo>
                    <a:pt x="23" y="158"/>
                  </a:lnTo>
                  <a:lnTo>
                    <a:pt x="23" y="156"/>
                  </a:lnTo>
                  <a:lnTo>
                    <a:pt x="23" y="153"/>
                  </a:lnTo>
                  <a:lnTo>
                    <a:pt x="21" y="158"/>
                  </a:lnTo>
                  <a:lnTo>
                    <a:pt x="12" y="170"/>
                  </a:lnTo>
                  <a:lnTo>
                    <a:pt x="4" y="182"/>
                  </a:lnTo>
                  <a:lnTo>
                    <a:pt x="2" y="196"/>
                  </a:lnTo>
                  <a:lnTo>
                    <a:pt x="0" y="213"/>
                  </a:lnTo>
                  <a:lnTo>
                    <a:pt x="14" y="239"/>
                  </a:lnTo>
                  <a:lnTo>
                    <a:pt x="26" y="274"/>
                  </a:lnTo>
                  <a:lnTo>
                    <a:pt x="28" y="286"/>
                  </a:lnTo>
                  <a:lnTo>
                    <a:pt x="28" y="307"/>
                  </a:lnTo>
                  <a:lnTo>
                    <a:pt x="26" y="319"/>
                  </a:lnTo>
                  <a:lnTo>
                    <a:pt x="16" y="336"/>
                  </a:lnTo>
                  <a:lnTo>
                    <a:pt x="16" y="371"/>
                  </a:lnTo>
                  <a:lnTo>
                    <a:pt x="12" y="397"/>
                  </a:lnTo>
                  <a:lnTo>
                    <a:pt x="28" y="433"/>
                  </a:lnTo>
                  <a:lnTo>
                    <a:pt x="38" y="454"/>
                  </a:lnTo>
                  <a:lnTo>
                    <a:pt x="49" y="468"/>
                  </a:lnTo>
                  <a:lnTo>
                    <a:pt x="52" y="490"/>
                  </a:lnTo>
                  <a:lnTo>
                    <a:pt x="59" y="494"/>
                  </a:lnTo>
                  <a:lnTo>
                    <a:pt x="64" y="506"/>
                  </a:lnTo>
                  <a:lnTo>
                    <a:pt x="64" y="516"/>
                  </a:lnTo>
                  <a:lnTo>
                    <a:pt x="56" y="501"/>
                  </a:lnTo>
                  <a:lnTo>
                    <a:pt x="54" y="518"/>
                  </a:lnTo>
                  <a:lnTo>
                    <a:pt x="47" y="525"/>
                  </a:lnTo>
                  <a:lnTo>
                    <a:pt x="47" y="530"/>
                  </a:lnTo>
                  <a:lnTo>
                    <a:pt x="56" y="523"/>
                  </a:lnTo>
                  <a:lnTo>
                    <a:pt x="61" y="527"/>
                  </a:lnTo>
                  <a:lnTo>
                    <a:pt x="68" y="542"/>
                  </a:lnTo>
                  <a:lnTo>
                    <a:pt x="75" y="549"/>
                  </a:lnTo>
                  <a:lnTo>
                    <a:pt x="82" y="556"/>
                  </a:lnTo>
                  <a:lnTo>
                    <a:pt x="87" y="563"/>
                  </a:lnTo>
                  <a:lnTo>
                    <a:pt x="94" y="563"/>
                  </a:lnTo>
                  <a:lnTo>
                    <a:pt x="94" y="549"/>
                  </a:lnTo>
                  <a:lnTo>
                    <a:pt x="101" y="530"/>
                  </a:lnTo>
                  <a:lnTo>
                    <a:pt x="111" y="527"/>
                  </a:lnTo>
                  <a:lnTo>
                    <a:pt x="116" y="530"/>
                  </a:lnTo>
                  <a:lnTo>
                    <a:pt x="125" y="542"/>
                  </a:lnTo>
                  <a:lnTo>
                    <a:pt x="130" y="544"/>
                  </a:lnTo>
                  <a:lnTo>
                    <a:pt x="144" y="539"/>
                  </a:lnTo>
                  <a:lnTo>
                    <a:pt x="149" y="539"/>
                  </a:lnTo>
                  <a:lnTo>
                    <a:pt x="153" y="546"/>
                  </a:lnTo>
                  <a:lnTo>
                    <a:pt x="158" y="549"/>
                  </a:lnTo>
                  <a:lnTo>
                    <a:pt x="170" y="551"/>
                  </a:lnTo>
                  <a:lnTo>
                    <a:pt x="177" y="554"/>
                  </a:lnTo>
                  <a:lnTo>
                    <a:pt x="182" y="554"/>
                  </a:lnTo>
                  <a:lnTo>
                    <a:pt x="191" y="561"/>
                  </a:lnTo>
                  <a:lnTo>
                    <a:pt x="187" y="561"/>
                  </a:lnTo>
                  <a:lnTo>
                    <a:pt x="179" y="558"/>
                  </a:lnTo>
                  <a:lnTo>
                    <a:pt x="172" y="558"/>
                  </a:lnTo>
                  <a:lnTo>
                    <a:pt x="137" y="546"/>
                  </a:lnTo>
                  <a:lnTo>
                    <a:pt x="123" y="544"/>
                  </a:lnTo>
                  <a:lnTo>
                    <a:pt x="113" y="546"/>
                  </a:lnTo>
                  <a:lnTo>
                    <a:pt x="106" y="549"/>
                  </a:lnTo>
                  <a:lnTo>
                    <a:pt x="106" y="556"/>
                  </a:lnTo>
                  <a:lnTo>
                    <a:pt x="109" y="558"/>
                  </a:lnTo>
                  <a:lnTo>
                    <a:pt x="109" y="572"/>
                  </a:lnTo>
                  <a:lnTo>
                    <a:pt x="113" y="582"/>
                  </a:lnTo>
                  <a:lnTo>
                    <a:pt x="116" y="598"/>
                  </a:lnTo>
                  <a:lnTo>
                    <a:pt x="118" y="608"/>
                  </a:lnTo>
                  <a:lnTo>
                    <a:pt x="118" y="613"/>
                  </a:lnTo>
                  <a:lnTo>
                    <a:pt x="120" y="617"/>
                  </a:lnTo>
                  <a:lnTo>
                    <a:pt x="116" y="617"/>
                  </a:lnTo>
                  <a:lnTo>
                    <a:pt x="111" y="613"/>
                  </a:lnTo>
                  <a:lnTo>
                    <a:pt x="109" y="603"/>
                  </a:lnTo>
                  <a:lnTo>
                    <a:pt x="101" y="598"/>
                  </a:lnTo>
                  <a:lnTo>
                    <a:pt x="97" y="589"/>
                  </a:lnTo>
                  <a:lnTo>
                    <a:pt x="97" y="577"/>
                  </a:lnTo>
                  <a:lnTo>
                    <a:pt x="99" y="572"/>
                  </a:lnTo>
                  <a:lnTo>
                    <a:pt x="94" y="568"/>
                  </a:lnTo>
                  <a:lnTo>
                    <a:pt x="87" y="570"/>
                  </a:lnTo>
                  <a:lnTo>
                    <a:pt x="85" y="584"/>
                  </a:lnTo>
                  <a:lnTo>
                    <a:pt x="80" y="598"/>
                  </a:lnTo>
                  <a:lnTo>
                    <a:pt x="85" y="622"/>
                  </a:lnTo>
                  <a:lnTo>
                    <a:pt x="80" y="643"/>
                  </a:lnTo>
                  <a:lnTo>
                    <a:pt x="97" y="677"/>
                  </a:lnTo>
                  <a:lnTo>
                    <a:pt x="123" y="691"/>
                  </a:lnTo>
                  <a:lnTo>
                    <a:pt x="127" y="703"/>
                  </a:lnTo>
                  <a:lnTo>
                    <a:pt x="127" y="710"/>
                  </a:lnTo>
                  <a:lnTo>
                    <a:pt x="125" y="719"/>
                  </a:lnTo>
                  <a:lnTo>
                    <a:pt x="118" y="726"/>
                  </a:lnTo>
                  <a:lnTo>
                    <a:pt x="106" y="736"/>
                  </a:lnTo>
                  <a:lnTo>
                    <a:pt x="104" y="752"/>
                  </a:lnTo>
                  <a:lnTo>
                    <a:pt x="104" y="767"/>
                  </a:lnTo>
                  <a:lnTo>
                    <a:pt x="120" y="793"/>
                  </a:lnTo>
                  <a:lnTo>
                    <a:pt x="132" y="828"/>
                  </a:lnTo>
                  <a:lnTo>
                    <a:pt x="135" y="835"/>
                  </a:lnTo>
                  <a:lnTo>
                    <a:pt x="142" y="847"/>
                  </a:lnTo>
                  <a:lnTo>
                    <a:pt x="144" y="864"/>
                  </a:lnTo>
                  <a:lnTo>
                    <a:pt x="156" y="875"/>
                  </a:lnTo>
                  <a:lnTo>
                    <a:pt x="163" y="894"/>
                  </a:lnTo>
                  <a:lnTo>
                    <a:pt x="175" y="904"/>
                  </a:lnTo>
                  <a:lnTo>
                    <a:pt x="177" y="913"/>
                  </a:lnTo>
                  <a:lnTo>
                    <a:pt x="172" y="923"/>
                  </a:lnTo>
                  <a:lnTo>
                    <a:pt x="172" y="932"/>
                  </a:lnTo>
                  <a:lnTo>
                    <a:pt x="187" y="942"/>
                  </a:lnTo>
                  <a:lnTo>
                    <a:pt x="189" y="949"/>
                  </a:lnTo>
                  <a:lnTo>
                    <a:pt x="191" y="954"/>
                  </a:lnTo>
                  <a:lnTo>
                    <a:pt x="184" y="970"/>
                  </a:lnTo>
                  <a:lnTo>
                    <a:pt x="184" y="987"/>
                  </a:lnTo>
                  <a:lnTo>
                    <a:pt x="182" y="994"/>
                  </a:lnTo>
                  <a:lnTo>
                    <a:pt x="179" y="1006"/>
                  </a:lnTo>
                  <a:lnTo>
                    <a:pt x="177" y="1015"/>
                  </a:lnTo>
                  <a:lnTo>
                    <a:pt x="184" y="1022"/>
                  </a:lnTo>
                  <a:lnTo>
                    <a:pt x="189" y="1034"/>
                  </a:lnTo>
                  <a:lnTo>
                    <a:pt x="198" y="1036"/>
                  </a:lnTo>
                  <a:lnTo>
                    <a:pt x="222" y="1041"/>
                  </a:lnTo>
                  <a:lnTo>
                    <a:pt x="234" y="1044"/>
                  </a:lnTo>
                  <a:lnTo>
                    <a:pt x="253" y="1058"/>
                  </a:lnTo>
                  <a:lnTo>
                    <a:pt x="267" y="1063"/>
                  </a:lnTo>
                  <a:lnTo>
                    <a:pt x="276" y="1063"/>
                  </a:lnTo>
                  <a:lnTo>
                    <a:pt x="295" y="1077"/>
                  </a:lnTo>
                  <a:lnTo>
                    <a:pt x="307" y="1091"/>
                  </a:lnTo>
                  <a:lnTo>
                    <a:pt x="310" y="1103"/>
                  </a:lnTo>
                  <a:lnTo>
                    <a:pt x="317" y="1112"/>
                  </a:lnTo>
                  <a:lnTo>
                    <a:pt x="347" y="1129"/>
                  </a:lnTo>
                  <a:lnTo>
                    <a:pt x="371" y="1134"/>
                  </a:lnTo>
                  <a:lnTo>
                    <a:pt x="381" y="1138"/>
                  </a:lnTo>
                  <a:lnTo>
                    <a:pt x="388" y="1160"/>
                  </a:lnTo>
                  <a:lnTo>
                    <a:pt x="383" y="1174"/>
                  </a:lnTo>
                  <a:lnTo>
                    <a:pt x="395" y="1181"/>
                  </a:lnTo>
                  <a:lnTo>
                    <a:pt x="399" y="1176"/>
                  </a:lnTo>
                  <a:lnTo>
                    <a:pt x="409" y="1179"/>
                  </a:lnTo>
                  <a:lnTo>
                    <a:pt x="416" y="1186"/>
                  </a:lnTo>
                  <a:lnTo>
                    <a:pt x="428" y="1200"/>
                  </a:lnTo>
                  <a:lnTo>
                    <a:pt x="442" y="1214"/>
                  </a:lnTo>
                  <a:lnTo>
                    <a:pt x="470" y="1252"/>
                  </a:lnTo>
                  <a:lnTo>
                    <a:pt x="482" y="1280"/>
                  </a:lnTo>
                  <a:lnTo>
                    <a:pt x="482" y="1302"/>
                  </a:lnTo>
                  <a:lnTo>
                    <a:pt x="482" y="1309"/>
                  </a:lnTo>
                  <a:lnTo>
                    <a:pt x="480" y="1318"/>
                  </a:lnTo>
                  <a:lnTo>
                    <a:pt x="480" y="1335"/>
                  </a:lnTo>
                  <a:lnTo>
                    <a:pt x="487" y="1335"/>
                  </a:lnTo>
                  <a:lnTo>
                    <a:pt x="489" y="1339"/>
                  </a:lnTo>
                  <a:lnTo>
                    <a:pt x="489" y="1354"/>
                  </a:lnTo>
                  <a:lnTo>
                    <a:pt x="489" y="1354"/>
                  </a:lnTo>
                  <a:lnTo>
                    <a:pt x="518" y="1358"/>
                  </a:lnTo>
                  <a:lnTo>
                    <a:pt x="548" y="1361"/>
                  </a:lnTo>
                  <a:lnTo>
                    <a:pt x="579" y="1363"/>
                  </a:lnTo>
                  <a:lnTo>
                    <a:pt x="610" y="1368"/>
                  </a:lnTo>
                  <a:lnTo>
                    <a:pt x="641" y="1370"/>
                  </a:lnTo>
                  <a:lnTo>
                    <a:pt x="671" y="1373"/>
                  </a:lnTo>
                  <a:lnTo>
                    <a:pt x="702" y="1375"/>
                  </a:lnTo>
                  <a:lnTo>
                    <a:pt x="733" y="1380"/>
                  </a:lnTo>
                  <a:lnTo>
                    <a:pt x="745" y="1380"/>
                  </a:lnTo>
                  <a:lnTo>
                    <a:pt x="747" y="1380"/>
                  </a:lnTo>
                  <a:lnTo>
                    <a:pt x="747" y="1380"/>
                  </a:lnTo>
                  <a:lnTo>
                    <a:pt x="761" y="1380"/>
                  </a:lnTo>
                  <a:lnTo>
                    <a:pt x="768" y="1377"/>
                  </a:lnTo>
                  <a:lnTo>
                    <a:pt x="773" y="1368"/>
                  </a:lnTo>
                  <a:lnTo>
                    <a:pt x="776" y="1358"/>
                  </a:lnTo>
                  <a:lnTo>
                    <a:pt x="776" y="1351"/>
                  </a:lnTo>
                  <a:lnTo>
                    <a:pt x="771" y="1342"/>
                  </a:lnTo>
                  <a:lnTo>
                    <a:pt x="761" y="1337"/>
                  </a:lnTo>
                  <a:lnTo>
                    <a:pt x="757" y="1323"/>
                  </a:lnTo>
                  <a:lnTo>
                    <a:pt x="759" y="1302"/>
                  </a:lnTo>
                  <a:lnTo>
                    <a:pt x="761" y="1292"/>
                  </a:lnTo>
                  <a:lnTo>
                    <a:pt x="766" y="1292"/>
                  </a:lnTo>
                  <a:lnTo>
                    <a:pt x="773" y="1287"/>
                  </a:lnTo>
                  <a:lnTo>
                    <a:pt x="778" y="1280"/>
                  </a:lnTo>
                  <a:lnTo>
                    <a:pt x="785" y="1271"/>
                  </a:lnTo>
                  <a:lnTo>
                    <a:pt x="787" y="1261"/>
                  </a:lnTo>
                  <a:lnTo>
                    <a:pt x="790" y="1250"/>
                  </a:lnTo>
                  <a:lnTo>
                    <a:pt x="792" y="1235"/>
                  </a:lnTo>
                  <a:lnTo>
                    <a:pt x="804" y="1216"/>
                  </a:lnTo>
                  <a:lnTo>
                    <a:pt x="813" y="1207"/>
                  </a:lnTo>
                  <a:lnTo>
                    <a:pt x="835" y="1197"/>
                  </a:lnTo>
                  <a:lnTo>
                    <a:pt x="839" y="1193"/>
                  </a:lnTo>
                  <a:lnTo>
                    <a:pt x="839" y="1190"/>
                  </a:lnTo>
                  <a:lnTo>
                    <a:pt x="839" y="1190"/>
                  </a:lnTo>
                  <a:lnTo>
                    <a:pt x="837" y="1183"/>
                  </a:lnTo>
                  <a:close/>
                  <a:moveTo>
                    <a:pt x="376" y="1216"/>
                  </a:moveTo>
                  <a:lnTo>
                    <a:pt x="362" y="1205"/>
                  </a:lnTo>
                  <a:lnTo>
                    <a:pt x="359" y="1205"/>
                  </a:lnTo>
                  <a:lnTo>
                    <a:pt x="359" y="1209"/>
                  </a:lnTo>
                  <a:lnTo>
                    <a:pt x="359" y="1209"/>
                  </a:lnTo>
                  <a:lnTo>
                    <a:pt x="366" y="1212"/>
                  </a:lnTo>
                  <a:lnTo>
                    <a:pt x="366" y="1214"/>
                  </a:lnTo>
                  <a:lnTo>
                    <a:pt x="366" y="1221"/>
                  </a:lnTo>
                  <a:lnTo>
                    <a:pt x="369" y="1226"/>
                  </a:lnTo>
                  <a:lnTo>
                    <a:pt x="376" y="1228"/>
                  </a:lnTo>
                  <a:lnTo>
                    <a:pt x="385" y="1231"/>
                  </a:lnTo>
                  <a:lnTo>
                    <a:pt x="381" y="1221"/>
                  </a:lnTo>
                  <a:lnTo>
                    <a:pt x="376" y="1216"/>
                  </a:lnTo>
                  <a:close/>
                </a:path>
              </a:pathLst>
            </a:custGeom>
            <a:solidFill>
              <a:srgbClr val="92D05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sp>
          <p:nvSpPr>
            <p:cNvPr id="616" name="Freeform 56">
              <a:extLst>
                <a:ext uri="{FF2B5EF4-FFF2-40B4-BE49-F238E27FC236}">
                  <a16:creationId xmlns:a16="http://schemas.microsoft.com/office/drawing/2014/main" id="{2FFB4DE5-A4CF-A8AE-A5EA-3231F22211C7}"/>
                </a:ext>
              </a:extLst>
            </p:cNvPr>
            <p:cNvSpPr>
              <a:spLocks noEditPoints="1"/>
            </p:cNvSpPr>
            <p:nvPr/>
          </p:nvSpPr>
          <p:spPr bwMode="auto">
            <a:xfrm>
              <a:off x="831850" y="928688"/>
              <a:ext cx="1063625" cy="795337"/>
            </a:xfrm>
            <a:custGeom>
              <a:avLst/>
              <a:gdLst/>
              <a:ahLst/>
              <a:cxnLst>
                <a:cxn ang="0">
                  <a:pos x="194" y="87"/>
                </a:cxn>
                <a:cxn ang="0">
                  <a:pos x="190" y="113"/>
                </a:cxn>
                <a:cxn ang="0">
                  <a:pos x="197" y="142"/>
                </a:cxn>
                <a:cxn ang="0">
                  <a:pos x="197" y="125"/>
                </a:cxn>
                <a:cxn ang="0">
                  <a:pos x="187" y="101"/>
                </a:cxn>
                <a:cxn ang="0">
                  <a:pos x="190" y="49"/>
                </a:cxn>
                <a:cxn ang="0">
                  <a:pos x="180" y="40"/>
                </a:cxn>
                <a:cxn ang="0">
                  <a:pos x="185" y="73"/>
                </a:cxn>
                <a:cxn ang="0">
                  <a:pos x="178" y="68"/>
                </a:cxn>
                <a:cxn ang="0">
                  <a:pos x="185" y="2"/>
                </a:cxn>
                <a:cxn ang="0">
                  <a:pos x="138" y="224"/>
                </a:cxn>
                <a:cxn ang="0">
                  <a:pos x="178" y="172"/>
                </a:cxn>
                <a:cxn ang="0">
                  <a:pos x="182" y="175"/>
                </a:cxn>
                <a:cxn ang="0">
                  <a:pos x="178" y="198"/>
                </a:cxn>
                <a:cxn ang="0">
                  <a:pos x="175" y="215"/>
                </a:cxn>
                <a:cxn ang="0">
                  <a:pos x="168" y="45"/>
                </a:cxn>
                <a:cxn ang="0">
                  <a:pos x="660" y="123"/>
                </a:cxn>
                <a:cxn ang="0">
                  <a:pos x="454" y="75"/>
                </a:cxn>
                <a:cxn ang="0">
                  <a:pos x="249" y="19"/>
                </a:cxn>
                <a:cxn ang="0">
                  <a:pos x="213" y="37"/>
                </a:cxn>
                <a:cxn ang="0">
                  <a:pos x="213" y="68"/>
                </a:cxn>
                <a:cxn ang="0">
                  <a:pos x="197" y="78"/>
                </a:cxn>
                <a:cxn ang="0">
                  <a:pos x="211" y="104"/>
                </a:cxn>
                <a:cxn ang="0">
                  <a:pos x="206" y="127"/>
                </a:cxn>
                <a:cxn ang="0">
                  <a:pos x="211" y="130"/>
                </a:cxn>
                <a:cxn ang="0">
                  <a:pos x="194" y="165"/>
                </a:cxn>
                <a:cxn ang="0">
                  <a:pos x="190" y="187"/>
                </a:cxn>
                <a:cxn ang="0">
                  <a:pos x="168" y="222"/>
                </a:cxn>
                <a:cxn ang="0">
                  <a:pos x="138" y="234"/>
                </a:cxn>
                <a:cxn ang="0">
                  <a:pos x="142" y="210"/>
                </a:cxn>
                <a:cxn ang="0">
                  <a:pos x="156" y="220"/>
                </a:cxn>
                <a:cxn ang="0">
                  <a:pos x="166" y="179"/>
                </a:cxn>
                <a:cxn ang="0">
                  <a:pos x="185" y="163"/>
                </a:cxn>
                <a:cxn ang="0">
                  <a:pos x="180" y="153"/>
                </a:cxn>
                <a:cxn ang="0">
                  <a:pos x="130" y="187"/>
                </a:cxn>
                <a:cxn ang="0">
                  <a:pos x="128" y="201"/>
                </a:cxn>
                <a:cxn ang="0">
                  <a:pos x="161" y="153"/>
                </a:cxn>
                <a:cxn ang="0">
                  <a:pos x="175" y="127"/>
                </a:cxn>
                <a:cxn ang="0">
                  <a:pos x="159" y="116"/>
                </a:cxn>
                <a:cxn ang="0">
                  <a:pos x="81" y="78"/>
                </a:cxn>
                <a:cxn ang="0">
                  <a:pos x="31" y="47"/>
                </a:cxn>
                <a:cxn ang="0">
                  <a:pos x="24" y="163"/>
                </a:cxn>
                <a:cxn ang="0">
                  <a:pos x="26" y="215"/>
                </a:cxn>
                <a:cxn ang="0">
                  <a:pos x="26" y="258"/>
                </a:cxn>
                <a:cxn ang="0">
                  <a:pos x="10" y="284"/>
                </a:cxn>
                <a:cxn ang="0">
                  <a:pos x="36" y="319"/>
                </a:cxn>
                <a:cxn ang="0">
                  <a:pos x="76" y="345"/>
                </a:cxn>
                <a:cxn ang="0">
                  <a:pos x="97" y="423"/>
                </a:cxn>
                <a:cxn ang="0">
                  <a:pos x="164" y="435"/>
                </a:cxn>
                <a:cxn ang="0">
                  <a:pos x="263" y="464"/>
                </a:cxn>
                <a:cxn ang="0">
                  <a:pos x="414" y="464"/>
                </a:cxn>
                <a:cxn ang="0">
                  <a:pos x="509" y="483"/>
                </a:cxn>
                <a:cxn ang="0">
                  <a:pos x="596" y="485"/>
                </a:cxn>
                <a:cxn ang="0">
                  <a:pos x="599" y="447"/>
                </a:cxn>
                <a:cxn ang="0">
                  <a:pos x="625" y="326"/>
                </a:cxn>
                <a:cxn ang="0">
                  <a:pos x="651" y="206"/>
                </a:cxn>
              </a:cxnLst>
              <a:rect l="0" t="0" r="r" b="b"/>
              <a:pathLst>
                <a:path w="670" h="501">
                  <a:moveTo>
                    <a:pt x="201" y="99"/>
                  </a:moveTo>
                  <a:lnTo>
                    <a:pt x="204" y="94"/>
                  </a:lnTo>
                  <a:lnTo>
                    <a:pt x="201" y="90"/>
                  </a:lnTo>
                  <a:lnTo>
                    <a:pt x="199" y="87"/>
                  </a:lnTo>
                  <a:lnTo>
                    <a:pt x="197" y="85"/>
                  </a:lnTo>
                  <a:lnTo>
                    <a:pt x="194" y="87"/>
                  </a:lnTo>
                  <a:lnTo>
                    <a:pt x="187" y="97"/>
                  </a:lnTo>
                  <a:lnTo>
                    <a:pt x="182" y="99"/>
                  </a:lnTo>
                  <a:lnTo>
                    <a:pt x="182" y="101"/>
                  </a:lnTo>
                  <a:lnTo>
                    <a:pt x="185" y="108"/>
                  </a:lnTo>
                  <a:lnTo>
                    <a:pt x="187" y="113"/>
                  </a:lnTo>
                  <a:lnTo>
                    <a:pt x="190" y="113"/>
                  </a:lnTo>
                  <a:lnTo>
                    <a:pt x="190" y="118"/>
                  </a:lnTo>
                  <a:lnTo>
                    <a:pt x="187" y="125"/>
                  </a:lnTo>
                  <a:lnTo>
                    <a:pt x="187" y="130"/>
                  </a:lnTo>
                  <a:lnTo>
                    <a:pt x="190" y="135"/>
                  </a:lnTo>
                  <a:lnTo>
                    <a:pt x="194" y="137"/>
                  </a:lnTo>
                  <a:lnTo>
                    <a:pt x="197" y="142"/>
                  </a:lnTo>
                  <a:lnTo>
                    <a:pt x="197" y="146"/>
                  </a:lnTo>
                  <a:lnTo>
                    <a:pt x="199" y="149"/>
                  </a:lnTo>
                  <a:lnTo>
                    <a:pt x="201" y="149"/>
                  </a:lnTo>
                  <a:lnTo>
                    <a:pt x="204" y="146"/>
                  </a:lnTo>
                  <a:lnTo>
                    <a:pt x="204" y="139"/>
                  </a:lnTo>
                  <a:lnTo>
                    <a:pt x="197" y="125"/>
                  </a:lnTo>
                  <a:lnTo>
                    <a:pt x="192" y="132"/>
                  </a:lnTo>
                  <a:lnTo>
                    <a:pt x="194" y="113"/>
                  </a:lnTo>
                  <a:lnTo>
                    <a:pt x="194" y="108"/>
                  </a:lnTo>
                  <a:lnTo>
                    <a:pt x="192" y="106"/>
                  </a:lnTo>
                  <a:lnTo>
                    <a:pt x="187" y="101"/>
                  </a:lnTo>
                  <a:lnTo>
                    <a:pt x="187" y="101"/>
                  </a:lnTo>
                  <a:lnTo>
                    <a:pt x="201" y="99"/>
                  </a:lnTo>
                  <a:close/>
                  <a:moveTo>
                    <a:pt x="185" y="54"/>
                  </a:moveTo>
                  <a:lnTo>
                    <a:pt x="185" y="52"/>
                  </a:lnTo>
                  <a:lnTo>
                    <a:pt x="187" y="45"/>
                  </a:lnTo>
                  <a:lnTo>
                    <a:pt x="187" y="45"/>
                  </a:lnTo>
                  <a:lnTo>
                    <a:pt x="190" y="49"/>
                  </a:lnTo>
                  <a:lnTo>
                    <a:pt x="192" y="52"/>
                  </a:lnTo>
                  <a:lnTo>
                    <a:pt x="197" y="49"/>
                  </a:lnTo>
                  <a:lnTo>
                    <a:pt x="197" y="47"/>
                  </a:lnTo>
                  <a:lnTo>
                    <a:pt x="187" y="37"/>
                  </a:lnTo>
                  <a:lnTo>
                    <a:pt x="187" y="37"/>
                  </a:lnTo>
                  <a:lnTo>
                    <a:pt x="180" y="40"/>
                  </a:lnTo>
                  <a:lnTo>
                    <a:pt x="178" y="42"/>
                  </a:lnTo>
                  <a:lnTo>
                    <a:pt x="178" y="47"/>
                  </a:lnTo>
                  <a:lnTo>
                    <a:pt x="185" y="54"/>
                  </a:lnTo>
                  <a:close/>
                  <a:moveTo>
                    <a:pt x="182" y="75"/>
                  </a:moveTo>
                  <a:lnTo>
                    <a:pt x="185" y="75"/>
                  </a:lnTo>
                  <a:lnTo>
                    <a:pt x="185" y="73"/>
                  </a:lnTo>
                  <a:lnTo>
                    <a:pt x="182" y="66"/>
                  </a:lnTo>
                  <a:lnTo>
                    <a:pt x="185" y="59"/>
                  </a:lnTo>
                  <a:lnTo>
                    <a:pt x="182" y="59"/>
                  </a:lnTo>
                  <a:lnTo>
                    <a:pt x="180" y="59"/>
                  </a:lnTo>
                  <a:lnTo>
                    <a:pt x="178" y="66"/>
                  </a:lnTo>
                  <a:lnTo>
                    <a:pt x="178" y="68"/>
                  </a:lnTo>
                  <a:lnTo>
                    <a:pt x="178" y="73"/>
                  </a:lnTo>
                  <a:lnTo>
                    <a:pt x="182" y="75"/>
                  </a:lnTo>
                  <a:close/>
                  <a:moveTo>
                    <a:pt x="185" y="2"/>
                  </a:moveTo>
                  <a:lnTo>
                    <a:pt x="187" y="0"/>
                  </a:lnTo>
                  <a:lnTo>
                    <a:pt x="185" y="0"/>
                  </a:lnTo>
                  <a:lnTo>
                    <a:pt x="185" y="2"/>
                  </a:lnTo>
                  <a:lnTo>
                    <a:pt x="185" y="2"/>
                  </a:lnTo>
                  <a:close/>
                  <a:moveTo>
                    <a:pt x="133" y="220"/>
                  </a:moveTo>
                  <a:lnTo>
                    <a:pt x="133" y="227"/>
                  </a:lnTo>
                  <a:lnTo>
                    <a:pt x="135" y="227"/>
                  </a:lnTo>
                  <a:lnTo>
                    <a:pt x="135" y="224"/>
                  </a:lnTo>
                  <a:lnTo>
                    <a:pt x="138" y="224"/>
                  </a:lnTo>
                  <a:lnTo>
                    <a:pt x="135" y="215"/>
                  </a:lnTo>
                  <a:lnTo>
                    <a:pt x="133" y="217"/>
                  </a:lnTo>
                  <a:lnTo>
                    <a:pt x="133" y="220"/>
                  </a:lnTo>
                  <a:close/>
                  <a:moveTo>
                    <a:pt x="182" y="172"/>
                  </a:moveTo>
                  <a:lnTo>
                    <a:pt x="180" y="170"/>
                  </a:lnTo>
                  <a:lnTo>
                    <a:pt x="178" y="172"/>
                  </a:lnTo>
                  <a:lnTo>
                    <a:pt x="175" y="175"/>
                  </a:lnTo>
                  <a:lnTo>
                    <a:pt x="173" y="179"/>
                  </a:lnTo>
                  <a:lnTo>
                    <a:pt x="175" y="184"/>
                  </a:lnTo>
                  <a:lnTo>
                    <a:pt x="178" y="187"/>
                  </a:lnTo>
                  <a:lnTo>
                    <a:pt x="180" y="187"/>
                  </a:lnTo>
                  <a:lnTo>
                    <a:pt x="182" y="175"/>
                  </a:lnTo>
                  <a:lnTo>
                    <a:pt x="182" y="172"/>
                  </a:lnTo>
                  <a:close/>
                  <a:moveTo>
                    <a:pt x="175" y="217"/>
                  </a:moveTo>
                  <a:lnTo>
                    <a:pt x="180" y="215"/>
                  </a:lnTo>
                  <a:lnTo>
                    <a:pt x="180" y="213"/>
                  </a:lnTo>
                  <a:lnTo>
                    <a:pt x="178" y="206"/>
                  </a:lnTo>
                  <a:lnTo>
                    <a:pt x="178" y="198"/>
                  </a:lnTo>
                  <a:lnTo>
                    <a:pt x="178" y="198"/>
                  </a:lnTo>
                  <a:lnTo>
                    <a:pt x="173" y="206"/>
                  </a:lnTo>
                  <a:lnTo>
                    <a:pt x="171" y="215"/>
                  </a:lnTo>
                  <a:lnTo>
                    <a:pt x="175" y="210"/>
                  </a:lnTo>
                  <a:lnTo>
                    <a:pt x="175" y="213"/>
                  </a:lnTo>
                  <a:lnTo>
                    <a:pt x="175" y="215"/>
                  </a:lnTo>
                  <a:lnTo>
                    <a:pt x="175" y="217"/>
                  </a:lnTo>
                  <a:close/>
                  <a:moveTo>
                    <a:pt x="164" y="61"/>
                  </a:moveTo>
                  <a:lnTo>
                    <a:pt x="173" y="66"/>
                  </a:lnTo>
                  <a:lnTo>
                    <a:pt x="171" y="61"/>
                  </a:lnTo>
                  <a:lnTo>
                    <a:pt x="171" y="56"/>
                  </a:lnTo>
                  <a:lnTo>
                    <a:pt x="168" y="45"/>
                  </a:lnTo>
                  <a:lnTo>
                    <a:pt x="164" y="45"/>
                  </a:lnTo>
                  <a:lnTo>
                    <a:pt x="161" y="47"/>
                  </a:lnTo>
                  <a:lnTo>
                    <a:pt x="161" y="54"/>
                  </a:lnTo>
                  <a:lnTo>
                    <a:pt x="161" y="56"/>
                  </a:lnTo>
                  <a:lnTo>
                    <a:pt x="164" y="61"/>
                  </a:lnTo>
                  <a:close/>
                  <a:moveTo>
                    <a:pt x="660" y="123"/>
                  </a:moveTo>
                  <a:lnTo>
                    <a:pt x="625" y="116"/>
                  </a:lnTo>
                  <a:lnTo>
                    <a:pt x="592" y="108"/>
                  </a:lnTo>
                  <a:lnTo>
                    <a:pt x="556" y="99"/>
                  </a:lnTo>
                  <a:lnTo>
                    <a:pt x="523" y="92"/>
                  </a:lnTo>
                  <a:lnTo>
                    <a:pt x="488" y="82"/>
                  </a:lnTo>
                  <a:lnTo>
                    <a:pt x="454" y="75"/>
                  </a:lnTo>
                  <a:lnTo>
                    <a:pt x="419" y="66"/>
                  </a:lnTo>
                  <a:lnTo>
                    <a:pt x="386" y="56"/>
                  </a:lnTo>
                  <a:lnTo>
                    <a:pt x="350" y="47"/>
                  </a:lnTo>
                  <a:lnTo>
                    <a:pt x="317" y="37"/>
                  </a:lnTo>
                  <a:lnTo>
                    <a:pt x="284" y="28"/>
                  </a:lnTo>
                  <a:lnTo>
                    <a:pt x="249" y="19"/>
                  </a:lnTo>
                  <a:lnTo>
                    <a:pt x="216" y="9"/>
                  </a:lnTo>
                  <a:lnTo>
                    <a:pt x="208" y="7"/>
                  </a:lnTo>
                  <a:lnTo>
                    <a:pt x="208" y="26"/>
                  </a:lnTo>
                  <a:lnTo>
                    <a:pt x="208" y="33"/>
                  </a:lnTo>
                  <a:lnTo>
                    <a:pt x="211" y="37"/>
                  </a:lnTo>
                  <a:lnTo>
                    <a:pt x="213" y="37"/>
                  </a:lnTo>
                  <a:lnTo>
                    <a:pt x="216" y="37"/>
                  </a:lnTo>
                  <a:lnTo>
                    <a:pt x="218" y="37"/>
                  </a:lnTo>
                  <a:lnTo>
                    <a:pt x="218" y="40"/>
                  </a:lnTo>
                  <a:lnTo>
                    <a:pt x="218" y="52"/>
                  </a:lnTo>
                  <a:lnTo>
                    <a:pt x="213" y="66"/>
                  </a:lnTo>
                  <a:lnTo>
                    <a:pt x="213" y="68"/>
                  </a:lnTo>
                  <a:lnTo>
                    <a:pt x="213" y="73"/>
                  </a:lnTo>
                  <a:lnTo>
                    <a:pt x="208" y="75"/>
                  </a:lnTo>
                  <a:lnTo>
                    <a:pt x="201" y="71"/>
                  </a:lnTo>
                  <a:lnTo>
                    <a:pt x="199" y="71"/>
                  </a:lnTo>
                  <a:lnTo>
                    <a:pt x="197" y="73"/>
                  </a:lnTo>
                  <a:lnTo>
                    <a:pt x="197" y="78"/>
                  </a:lnTo>
                  <a:lnTo>
                    <a:pt x="199" y="78"/>
                  </a:lnTo>
                  <a:lnTo>
                    <a:pt x="204" y="80"/>
                  </a:lnTo>
                  <a:lnTo>
                    <a:pt x="206" y="85"/>
                  </a:lnTo>
                  <a:lnTo>
                    <a:pt x="208" y="90"/>
                  </a:lnTo>
                  <a:lnTo>
                    <a:pt x="213" y="101"/>
                  </a:lnTo>
                  <a:lnTo>
                    <a:pt x="211" y="104"/>
                  </a:lnTo>
                  <a:lnTo>
                    <a:pt x="206" y="104"/>
                  </a:lnTo>
                  <a:lnTo>
                    <a:pt x="201" y="106"/>
                  </a:lnTo>
                  <a:lnTo>
                    <a:pt x="199" y="111"/>
                  </a:lnTo>
                  <a:lnTo>
                    <a:pt x="199" y="116"/>
                  </a:lnTo>
                  <a:lnTo>
                    <a:pt x="199" y="120"/>
                  </a:lnTo>
                  <a:lnTo>
                    <a:pt x="206" y="127"/>
                  </a:lnTo>
                  <a:lnTo>
                    <a:pt x="206" y="127"/>
                  </a:lnTo>
                  <a:lnTo>
                    <a:pt x="206" y="116"/>
                  </a:lnTo>
                  <a:lnTo>
                    <a:pt x="208" y="116"/>
                  </a:lnTo>
                  <a:lnTo>
                    <a:pt x="208" y="118"/>
                  </a:lnTo>
                  <a:lnTo>
                    <a:pt x="211" y="125"/>
                  </a:lnTo>
                  <a:lnTo>
                    <a:pt x="211" y="130"/>
                  </a:lnTo>
                  <a:lnTo>
                    <a:pt x="216" y="137"/>
                  </a:lnTo>
                  <a:lnTo>
                    <a:pt x="216" y="139"/>
                  </a:lnTo>
                  <a:lnTo>
                    <a:pt x="206" y="149"/>
                  </a:lnTo>
                  <a:lnTo>
                    <a:pt x="204" y="151"/>
                  </a:lnTo>
                  <a:lnTo>
                    <a:pt x="197" y="161"/>
                  </a:lnTo>
                  <a:lnTo>
                    <a:pt x="194" y="165"/>
                  </a:lnTo>
                  <a:lnTo>
                    <a:pt x="194" y="168"/>
                  </a:lnTo>
                  <a:lnTo>
                    <a:pt x="194" y="172"/>
                  </a:lnTo>
                  <a:lnTo>
                    <a:pt x="190" y="177"/>
                  </a:lnTo>
                  <a:lnTo>
                    <a:pt x="190" y="179"/>
                  </a:lnTo>
                  <a:lnTo>
                    <a:pt x="190" y="184"/>
                  </a:lnTo>
                  <a:lnTo>
                    <a:pt x="190" y="187"/>
                  </a:lnTo>
                  <a:lnTo>
                    <a:pt x="187" y="196"/>
                  </a:lnTo>
                  <a:lnTo>
                    <a:pt x="185" y="213"/>
                  </a:lnTo>
                  <a:lnTo>
                    <a:pt x="182" y="217"/>
                  </a:lnTo>
                  <a:lnTo>
                    <a:pt x="175" y="222"/>
                  </a:lnTo>
                  <a:lnTo>
                    <a:pt x="171" y="222"/>
                  </a:lnTo>
                  <a:lnTo>
                    <a:pt x="168" y="222"/>
                  </a:lnTo>
                  <a:lnTo>
                    <a:pt x="164" y="224"/>
                  </a:lnTo>
                  <a:lnTo>
                    <a:pt x="156" y="236"/>
                  </a:lnTo>
                  <a:lnTo>
                    <a:pt x="152" y="239"/>
                  </a:lnTo>
                  <a:lnTo>
                    <a:pt x="145" y="241"/>
                  </a:lnTo>
                  <a:lnTo>
                    <a:pt x="142" y="239"/>
                  </a:lnTo>
                  <a:lnTo>
                    <a:pt x="138" y="234"/>
                  </a:lnTo>
                  <a:lnTo>
                    <a:pt x="128" y="232"/>
                  </a:lnTo>
                  <a:lnTo>
                    <a:pt x="119" y="229"/>
                  </a:lnTo>
                  <a:lnTo>
                    <a:pt x="123" y="224"/>
                  </a:lnTo>
                  <a:lnTo>
                    <a:pt x="128" y="217"/>
                  </a:lnTo>
                  <a:lnTo>
                    <a:pt x="133" y="213"/>
                  </a:lnTo>
                  <a:lnTo>
                    <a:pt x="142" y="210"/>
                  </a:lnTo>
                  <a:lnTo>
                    <a:pt x="145" y="210"/>
                  </a:lnTo>
                  <a:lnTo>
                    <a:pt x="142" y="224"/>
                  </a:lnTo>
                  <a:lnTo>
                    <a:pt x="145" y="224"/>
                  </a:lnTo>
                  <a:lnTo>
                    <a:pt x="152" y="215"/>
                  </a:lnTo>
                  <a:lnTo>
                    <a:pt x="152" y="215"/>
                  </a:lnTo>
                  <a:lnTo>
                    <a:pt x="156" y="220"/>
                  </a:lnTo>
                  <a:lnTo>
                    <a:pt x="159" y="222"/>
                  </a:lnTo>
                  <a:lnTo>
                    <a:pt x="161" y="220"/>
                  </a:lnTo>
                  <a:lnTo>
                    <a:pt x="168" y="208"/>
                  </a:lnTo>
                  <a:lnTo>
                    <a:pt x="171" y="201"/>
                  </a:lnTo>
                  <a:lnTo>
                    <a:pt x="171" y="191"/>
                  </a:lnTo>
                  <a:lnTo>
                    <a:pt x="166" y="179"/>
                  </a:lnTo>
                  <a:lnTo>
                    <a:pt x="166" y="179"/>
                  </a:lnTo>
                  <a:lnTo>
                    <a:pt x="168" y="179"/>
                  </a:lnTo>
                  <a:lnTo>
                    <a:pt x="171" y="179"/>
                  </a:lnTo>
                  <a:lnTo>
                    <a:pt x="173" y="170"/>
                  </a:lnTo>
                  <a:lnTo>
                    <a:pt x="173" y="168"/>
                  </a:lnTo>
                  <a:lnTo>
                    <a:pt x="185" y="163"/>
                  </a:lnTo>
                  <a:lnTo>
                    <a:pt x="187" y="158"/>
                  </a:lnTo>
                  <a:lnTo>
                    <a:pt x="190" y="144"/>
                  </a:lnTo>
                  <a:lnTo>
                    <a:pt x="185" y="142"/>
                  </a:lnTo>
                  <a:lnTo>
                    <a:pt x="182" y="144"/>
                  </a:lnTo>
                  <a:lnTo>
                    <a:pt x="182" y="151"/>
                  </a:lnTo>
                  <a:lnTo>
                    <a:pt x="180" y="153"/>
                  </a:lnTo>
                  <a:lnTo>
                    <a:pt x="168" y="161"/>
                  </a:lnTo>
                  <a:lnTo>
                    <a:pt x="161" y="165"/>
                  </a:lnTo>
                  <a:lnTo>
                    <a:pt x="156" y="170"/>
                  </a:lnTo>
                  <a:lnTo>
                    <a:pt x="147" y="175"/>
                  </a:lnTo>
                  <a:lnTo>
                    <a:pt x="138" y="177"/>
                  </a:lnTo>
                  <a:lnTo>
                    <a:pt x="130" y="187"/>
                  </a:lnTo>
                  <a:lnTo>
                    <a:pt x="128" y="189"/>
                  </a:lnTo>
                  <a:lnTo>
                    <a:pt x="126" y="196"/>
                  </a:lnTo>
                  <a:lnTo>
                    <a:pt x="130" y="196"/>
                  </a:lnTo>
                  <a:lnTo>
                    <a:pt x="140" y="196"/>
                  </a:lnTo>
                  <a:lnTo>
                    <a:pt x="138" y="198"/>
                  </a:lnTo>
                  <a:lnTo>
                    <a:pt x="128" y="201"/>
                  </a:lnTo>
                  <a:lnTo>
                    <a:pt x="121" y="201"/>
                  </a:lnTo>
                  <a:lnTo>
                    <a:pt x="119" y="198"/>
                  </a:lnTo>
                  <a:lnTo>
                    <a:pt x="119" y="196"/>
                  </a:lnTo>
                  <a:lnTo>
                    <a:pt x="121" y="189"/>
                  </a:lnTo>
                  <a:lnTo>
                    <a:pt x="133" y="177"/>
                  </a:lnTo>
                  <a:lnTo>
                    <a:pt x="161" y="153"/>
                  </a:lnTo>
                  <a:lnTo>
                    <a:pt x="161" y="156"/>
                  </a:lnTo>
                  <a:lnTo>
                    <a:pt x="159" y="161"/>
                  </a:lnTo>
                  <a:lnTo>
                    <a:pt x="161" y="161"/>
                  </a:lnTo>
                  <a:lnTo>
                    <a:pt x="178" y="146"/>
                  </a:lnTo>
                  <a:lnTo>
                    <a:pt x="178" y="139"/>
                  </a:lnTo>
                  <a:lnTo>
                    <a:pt x="175" y="127"/>
                  </a:lnTo>
                  <a:lnTo>
                    <a:pt x="175" y="120"/>
                  </a:lnTo>
                  <a:lnTo>
                    <a:pt x="178" y="113"/>
                  </a:lnTo>
                  <a:lnTo>
                    <a:pt x="178" y="111"/>
                  </a:lnTo>
                  <a:lnTo>
                    <a:pt x="168" y="116"/>
                  </a:lnTo>
                  <a:lnTo>
                    <a:pt x="164" y="116"/>
                  </a:lnTo>
                  <a:lnTo>
                    <a:pt x="159" y="116"/>
                  </a:lnTo>
                  <a:lnTo>
                    <a:pt x="154" y="113"/>
                  </a:lnTo>
                  <a:lnTo>
                    <a:pt x="149" y="101"/>
                  </a:lnTo>
                  <a:lnTo>
                    <a:pt x="147" y="101"/>
                  </a:lnTo>
                  <a:lnTo>
                    <a:pt x="138" y="101"/>
                  </a:lnTo>
                  <a:lnTo>
                    <a:pt x="135" y="101"/>
                  </a:lnTo>
                  <a:lnTo>
                    <a:pt x="81" y="78"/>
                  </a:lnTo>
                  <a:lnTo>
                    <a:pt x="74" y="71"/>
                  </a:lnTo>
                  <a:lnTo>
                    <a:pt x="69" y="63"/>
                  </a:lnTo>
                  <a:lnTo>
                    <a:pt x="50" y="52"/>
                  </a:lnTo>
                  <a:lnTo>
                    <a:pt x="38" y="37"/>
                  </a:lnTo>
                  <a:lnTo>
                    <a:pt x="31" y="33"/>
                  </a:lnTo>
                  <a:lnTo>
                    <a:pt x="31" y="47"/>
                  </a:lnTo>
                  <a:lnTo>
                    <a:pt x="24" y="61"/>
                  </a:lnTo>
                  <a:lnTo>
                    <a:pt x="19" y="85"/>
                  </a:lnTo>
                  <a:lnTo>
                    <a:pt x="19" y="94"/>
                  </a:lnTo>
                  <a:lnTo>
                    <a:pt x="29" y="113"/>
                  </a:lnTo>
                  <a:lnTo>
                    <a:pt x="29" y="130"/>
                  </a:lnTo>
                  <a:lnTo>
                    <a:pt x="24" y="163"/>
                  </a:lnTo>
                  <a:lnTo>
                    <a:pt x="26" y="191"/>
                  </a:lnTo>
                  <a:lnTo>
                    <a:pt x="24" y="206"/>
                  </a:lnTo>
                  <a:lnTo>
                    <a:pt x="22" y="215"/>
                  </a:lnTo>
                  <a:lnTo>
                    <a:pt x="22" y="222"/>
                  </a:lnTo>
                  <a:lnTo>
                    <a:pt x="24" y="217"/>
                  </a:lnTo>
                  <a:lnTo>
                    <a:pt x="26" y="215"/>
                  </a:lnTo>
                  <a:lnTo>
                    <a:pt x="31" y="217"/>
                  </a:lnTo>
                  <a:lnTo>
                    <a:pt x="36" y="224"/>
                  </a:lnTo>
                  <a:lnTo>
                    <a:pt x="45" y="229"/>
                  </a:lnTo>
                  <a:lnTo>
                    <a:pt x="19" y="236"/>
                  </a:lnTo>
                  <a:lnTo>
                    <a:pt x="19" y="251"/>
                  </a:lnTo>
                  <a:lnTo>
                    <a:pt x="26" y="258"/>
                  </a:lnTo>
                  <a:lnTo>
                    <a:pt x="31" y="267"/>
                  </a:lnTo>
                  <a:lnTo>
                    <a:pt x="24" y="281"/>
                  </a:lnTo>
                  <a:lnTo>
                    <a:pt x="17" y="293"/>
                  </a:lnTo>
                  <a:lnTo>
                    <a:pt x="15" y="279"/>
                  </a:lnTo>
                  <a:lnTo>
                    <a:pt x="17" y="269"/>
                  </a:lnTo>
                  <a:lnTo>
                    <a:pt x="10" y="284"/>
                  </a:lnTo>
                  <a:lnTo>
                    <a:pt x="7" y="298"/>
                  </a:lnTo>
                  <a:lnTo>
                    <a:pt x="0" y="307"/>
                  </a:lnTo>
                  <a:lnTo>
                    <a:pt x="12" y="307"/>
                  </a:lnTo>
                  <a:lnTo>
                    <a:pt x="15" y="314"/>
                  </a:lnTo>
                  <a:lnTo>
                    <a:pt x="33" y="314"/>
                  </a:lnTo>
                  <a:lnTo>
                    <a:pt x="36" y="319"/>
                  </a:lnTo>
                  <a:lnTo>
                    <a:pt x="52" y="324"/>
                  </a:lnTo>
                  <a:lnTo>
                    <a:pt x="55" y="333"/>
                  </a:lnTo>
                  <a:lnTo>
                    <a:pt x="62" y="340"/>
                  </a:lnTo>
                  <a:lnTo>
                    <a:pt x="64" y="343"/>
                  </a:lnTo>
                  <a:lnTo>
                    <a:pt x="67" y="345"/>
                  </a:lnTo>
                  <a:lnTo>
                    <a:pt x="76" y="345"/>
                  </a:lnTo>
                  <a:lnTo>
                    <a:pt x="83" y="350"/>
                  </a:lnTo>
                  <a:lnTo>
                    <a:pt x="90" y="357"/>
                  </a:lnTo>
                  <a:lnTo>
                    <a:pt x="93" y="376"/>
                  </a:lnTo>
                  <a:lnTo>
                    <a:pt x="93" y="407"/>
                  </a:lnTo>
                  <a:lnTo>
                    <a:pt x="93" y="416"/>
                  </a:lnTo>
                  <a:lnTo>
                    <a:pt x="97" y="423"/>
                  </a:lnTo>
                  <a:lnTo>
                    <a:pt x="104" y="428"/>
                  </a:lnTo>
                  <a:lnTo>
                    <a:pt x="133" y="440"/>
                  </a:lnTo>
                  <a:lnTo>
                    <a:pt x="138" y="440"/>
                  </a:lnTo>
                  <a:lnTo>
                    <a:pt x="138" y="440"/>
                  </a:lnTo>
                  <a:lnTo>
                    <a:pt x="142" y="442"/>
                  </a:lnTo>
                  <a:lnTo>
                    <a:pt x="164" y="435"/>
                  </a:lnTo>
                  <a:lnTo>
                    <a:pt x="182" y="438"/>
                  </a:lnTo>
                  <a:lnTo>
                    <a:pt x="204" y="445"/>
                  </a:lnTo>
                  <a:lnTo>
                    <a:pt x="218" y="452"/>
                  </a:lnTo>
                  <a:lnTo>
                    <a:pt x="220" y="456"/>
                  </a:lnTo>
                  <a:lnTo>
                    <a:pt x="232" y="461"/>
                  </a:lnTo>
                  <a:lnTo>
                    <a:pt x="263" y="464"/>
                  </a:lnTo>
                  <a:lnTo>
                    <a:pt x="294" y="466"/>
                  </a:lnTo>
                  <a:lnTo>
                    <a:pt x="313" y="466"/>
                  </a:lnTo>
                  <a:lnTo>
                    <a:pt x="334" y="461"/>
                  </a:lnTo>
                  <a:lnTo>
                    <a:pt x="379" y="461"/>
                  </a:lnTo>
                  <a:lnTo>
                    <a:pt x="402" y="464"/>
                  </a:lnTo>
                  <a:lnTo>
                    <a:pt x="414" y="464"/>
                  </a:lnTo>
                  <a:lnTo>
                    <a:pt x="417" y="461"/>
                  </a:lnTo>
                  <a:lnTo>
                    <a:pt x="419" y="461"/>
                  </a:lnTo>
                  <a:lnTo>
                    <a:pt x="440" y="466"/>
                  </a:lnTo>
                  <a:lnTo>
                    <a:pt x="464" y="473"/>
                  </a:lnTo>
                  <a:lnTo>
                    <a:pt x="485" y="478"/>
                  </a:lnTo>
                  <a:lnTo>
                    <a:pt x="509" y="483"/>
                  </a:lnTo>
                  <a:lnTo>
                    <a:pt x="533" y="487"/>
                  </a:lnTo>
                  <a:lnTo>
                    <a:pt x="554" y="492"/>
                  </a:lnTo>
                  <a:lnTo>
                    <a:pt x="577" y="497"/>
                  </a:lnTo>
                  <a:lnTo>
                    <a:pt x="599" y="501"/>
                  </a:lnTo>
                  <a:lnTo>
                    <a:pt x="596" y="494"/>
                  </a:lnTo>
                  <a:lnTo>
                    <a:pt x="596" y="485"/>
                  </a:lnTo>
                  <a:lnTo>
                    <a:pt x="601" y="483"/>
                  </a:lnTo>
                  <a:lnTo>
                    <a:pt x="601" y="473"/>
                  </a:lnTo>
                  <a:lnTo>
                    <a:pt x="599" y="459"/>
                  </a:lnTo>
                  <a:lnTo>
                    <a:pt x="596" y="449"/>
                  </a:lnTo>
                  <a:lnTo>
                    <a:pt x="599" y="447"/>
                  </a:lnTo>
                  <a:lnTo>
                    <a:pt x="599" y="447"/>
                  </a:lnTo>
                  <a:lnTo>
                    <a:pt x="603" y="426"/>
                  </a:lnTo>
                  <a:lnTo>
                    <a:pt x="608" y="407"/>
                  </a:lnTo>
                  <a:lnTo>
                    <a:pt x="613" y="385"/>
                  </a:lnTo>
                  <a:lnTo>
                    <a:pt x="615" y="367"/>
                  </a:lnTo>
                  <a:lnTo>
                    <a:pt x="620" y="345"/>
                  </a:lnTo>
                  <a:lnTo>
                    <a:pt x="625" y="326"/>
                  </a:lnTo>
                  <a:lnTo>
                    <a:pt x="629" y="305"/>
                  </a:lnTo>
                  <a:lnTo>
                    <a:pt x="634" y="286"/>
                  </a:lnTo>
                  <a:lnTo>
                    <a:pt x="639" y="265"/>
                  </a:lnTo>
                  <a:lnTo>
                    <a:pt x="641" y="246"/>
                  </a:lnTo>
                  <a:lnTo>
                    <a:pt x="646" y="227"/>
                  </a:lnTo>
                  <a:lnTo>
                    <a:pt x="651" y="206"/>
                  </a:lnTo>
                  <a:lnTo>
                    <a:pt x="655" y="187"/>
                  </a:lnTo>
                  <a:lnTo>
                    <a:pt x="660" y="165"/>
                  </a:lnTo>
                  <a:lnTo>
                    <a:pt x="665" y="146"/>
                  </a:lnTo>
                  <a:lnTo>
                    <a:pt x="670" y="125"/>
                  </a:lnTo>
                  <a:lnTo>
                    <a:pt x="660" y="123"/>
                  </a:lnTo>
                  <a:close/>
                </a:path>
              </a:pathLst>
            </a:custGeom>
            <a:solidFill>
              <a:srgbClr val="92D05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617" name="Freeform 10">
              <a:extLst>
                <a:ext uri="{FF2B5EF4-FFF2-40B4-BE49-F238E27FC236}">
                  <a16:creationId xmlns:a16="http://schemas.microsoft.com/office/drawing/2014/main" id="{279DDF53-EDE0-E90A-7F32-B74BED4FA07B}"/>
                </a:ext>
              </a:extLst>
            </p:cNvPr>
            <p:cNvSpPr>
              <a:spLocks noEditPoints="1"/>
            </p:cNvSpPr>
            <p:nvPr/>
          </p:nvSpPr>
          <p:spPr bwMode="auto">
            <a:xfrm>
              <a:off x="304800" y="4876800"/>
              <a:ext cx="2395538" cy="1690688"/>
            </a:xfrm>
            <a:custGeom>
              <a:avLst/>
              <a:gdLst/>
              <a:ahLst/>
              <a:cxnLst>
                <a:cxn ang="0">
                  <a:pos x="2539" y="1293"/>
                </a:cxn>
                <a:cxn ang="0">
                  <a:pos x="2260" y="1229"/>
                </a:cxn>
                <a:cxn ang="0">
                  <a:pos x="1964" y="385"/>
                </a:cxn>
                <a:cxn ang="0">
                  <a:pos x="1613" y="114"/>
                </a:cxn>
                <a:cxn ang="0">
                  <a:pos x="1417" y="15"/>
                </a:cxn>
                <a:cxn ang="0">
                  <a:pos x="1213" y="114"/>
                </a:cxn>
                <a:cxn ang="0">
                  <a:pos x="1125" y="456"/>
                </a:cxn>
                <a:cxn ang="0">
                  <a:pos x="1156" y="544"/>
                </a:cxn>
                <a:cxn ang="0">
                  <a:pos x="884" y="551"/>
                </a:cxn>
                <a:cxn ang="0">
                  <a:pos x="1073" y="738"/>
                </a:cxn>
                <a:cxn ang="0">
                  <a:pos x="1000" y="885"/>
                </a:cxn>
                <a:cxn ang="0">
                  <a:pos x="865" y="1035"/>
                </a:cxn>
                <a:cxn ang="0">
                  <a:pos x="947" y="1137"/>
                </a:cxn>
                <a:cxn ang="0">
                  <a:pos x="1023" y="1215"/>
                </a:cxn>
                <a:cxn ang="0">
                  <a:pos x="1196" y="1367"/>
                </a:cxn>
                <a:cxn ang="0">
                  <a:pos x="1227" y="1533"/>
                </a:cxn>
                <a:cxn ang="0">
                  <a:pos x="1049" y="1694"/>
                </a:cxn>
                <a:cxn ang="0">
                  <a:pos x="957" y="1779"/>
                </a:cxn>
                <a:cxn ang="0">
                  <a:pos x="1111" y="1713"/>
                </a:cxn>
                <a:cxn ang="0">
                  <a:pos x="1244" y="1618"/>
                </a:cxn>
                <a:cxn ang="0">
                  <a:pos x="1419" y="1459"/>
                </a:cxn>
                <a:cxn ang="0">
                  <a:pos x="1495" y="1274"/>
                </a:cxn>
                <a:cxn ang="0">
                  <a:pos x="1637" y="1115"/>
                </a:cxn>
                <a:cxn ang="0">
                  <a:pos x="1540" y="1331"/>
                </a:cxn>
                <a:cxn ang="0">
                  <a:pos x="1663" y="1246"/>
                </a:cxn>
                <a:cxn ang="0">
                  <a:pos x="1701" y="1163"/>
                </a:cxn>
                <a:cxn ang="0">
                  <a:pos x="1796" y="1148"/>
                </a:cxn>
                <a:cxn ang="0">
                  <a:pos x="2009" y="1205"/>
                </a:cxn>
                <a:cxn ang="0">
                  <a:pos x="2165" y="1224"/>
                </a:cxn>
                <a:cxn ang="0">
                  <a:pos x="2321" y="1267"/>
                </a:cxn>
                <a:cxn ang="0">
                  <a:pos x="2414" y="1265"/>
                </a:cxn>
                <a:cxn ang="0">
                  <a:pos x="2525" y="1319"/>
                </a:cxn>
                <a:cxn ang="0">
                  <a:pos x="2684" y="1530"/>
                </a:cxn>
                <a:cxn ang="0">
                  <a:pos x="765" y="795"/>
                </a:cxn>
                <a:cxn ang="0">
                  <a:pos x="739" y="833"/>
                </a:cxn>
                <a:cxn ang="0">
                  <a:pos x="1743" y="1201"/>
                </a:cxn>
                <a:cxn ang="0">
                  <a:pos x="836" y="1156"/>
                </a:cxn>
                <a:cxn ang="0">
                  <a:pos x="1760" y="1265"/>
                </a:cxn>
                <a:cxn ang="0">
                  <a:pos x="1511" y="1433"/>
                </a:cxn>
                <a:cxn ang="0">
                  <a:pos x="1488" y="1452"/>
                </a:cxn>
                <a:cxn ang="0">
                  <a:pos x="2506" y="1336"/>
                </a:cxn>
                <a:cxn ang="0">
                  <a:pos x="2397" y="1317"/>
                </a:cxn>
                <a:cxn ang="0">
                  <a:pos x="1464" y="1511"/>
                </a:cxn>
                <a:cxn ang="0">
                  <a:pos x="1414" y="1587"/>
                </a:cxn>
                <a:cxn ang="0">
                  <a:pos x="1523" y="1542"/>
                </a:cxn>
                <a:cxn ang="0">
                  <a:pos x="2457" y="1435"/>
                </a:cxn>
                <a:cxn ang="0">
                  <a:pos x="2584" y="1459"/>
                </a:cxn>
                <a:cxn ang="0">
                  <a:pos x="2549" y="1454"/>
                </a:cxn>
                <a:cxn ang="0">
                  <a:pos x="585" y="1540"/>
                </a:cxn>
                <a:cxn ang="0">
                  <a:pos x="2625" y="1471"/>
                </a:cxn>
                <a:cxn ang="0">
                  <a:pos x="2653" y="1523"/>
                </a:cxn>
                <a:cxn ang="0">
                  <a:pos x="2634" y="1566"/>
                </a:cxn>
                <a:cxn ang="0">
                  <a:pos x="2708" y="1563"/>
                </a:cxn>
                <a:cxn ang="0">
                  <a:pos x="1049" y="1779"/>
                </a:cxn>
                <a:cxn ang="0">
                  <a:pos x="1101" y="1775"/>
                </a:cxn>
                <a:cxn ang="0">
                  <a:pos x="1120" y="1798"/>
                </a:cxn>
                <a:cxn ang="0">
                  <a:pos x="917" y="1820"/>
                </a:cxn>
                <a:cxn ang="0">
                  <a:pos x="760" y="1860"/>
                </a:cxn>
                <a:cxn ang="0">
                  <a:pos x="647" y="1929"/>
                </a:cxn>
                <a:cxn ang="0">
                  <a:pos x="568" y="1926"/>
                </a:cxn>
                <a:cxn ang="0">
                  <a:pos x="234" y="1919"/>
                </a:cxn>
                <a:cxn ang="0">
                  <a:pos x="294" y="1976"/>
                </a:cxn>
                <a:cxn ang="0">
                  <a:pos x="54" y="1931"/>
                </a:cxn>
              </a:cxnLst>
              <a:rect l="0" t="0" r="r" b="b"/>
              <a:pathLst>
                <a:path w="2800" h="1976">
                  <a:moveTo>
                    <a:pt x="2798" y="1542"/>
                  </a:moveTo>
                  <a:lnTo>
                    <a:pt x="2798" y="1535"/>
                  </a:lnTo>
                  <a:lnTo>
                    <a:pt x="2800" y="1516"/>
                  </a:lnTo>
                  <a:lnTo>
                    <a:pt x="2798" y="1511"/>
                  </a:lnTo>
                  <a:lnTo>
                    <a:pt x="2793" y="1504"/>
                  </a:lnTo>
                  <a:lnTo>
                    <a:pt x="2786" y="1495"/>
                  </a:lnTo>
                  <a:lnTo>
                    <a:pt x="2783" y="1488"/>
                  </a:lnTo>
                  <a:lnTo>
                    <a:pt x="2779" y="1480"/>
                  </a:lnTo>
                  <a:lnTo>
                    <a:pt x="2779" y="1476"/>
                  </a:lnTo>
                  <a:lnTo>
                    <a:pt x="2776" y="1469"/>
                  </a:lnTo>
                  <a:lnTo>
                    <a:pt x="2776" y="1461"/>
                  </a:lnTo>
                  <a:lnTo>
                    <a:pt x="2779" y="1454"/>
                  </a:lnTo>
                  <a:lnTo>
                    <a:pt x="2776" y="1450"/>
                  </a:lnTo>
                  <a:lnTo>
                    <a:pt x="2774" y="1443"/>
                  </a:lnTo>
                  <a:lnTo>
                    <a:pt x="2769" y="1438"/>
                  </a:lnTo>
                  <a:lnTo>
                    <a:pt x="2767" y="1435"/>
                  </a:lnTo>
                  <a:lnTo>
                    <a:pt x="2760" y="1440"/>
                  </a:lnTo>
                  <a:lnTo>
                    <a:pt x="2748" y="1440"/>
                  </a:lnTo>
                  <a:lnTo>
                    <a:pt x="2741" y="1431"/>
                  </a:lnTo>
                  <a:lnTo>
                    <a:pt x="2731" y="1431"/>
                  </a:lnTo>
                  <a:lnTo>
                    <a:pt x="2722" y="1424"/>
                  </a:lnTo>
                  <a:lnTo>
                    <a:pt x="2712" y="1424"/>
                  </a:lnTo>
                  <a:lnTo>
                    <a:pt x="2703" y="1426"/>
                  </a:lnTo>
                  <a:lnTo>
                    <a:pt x="2693" y="1424"/>
                  </a:lnTo>
                  <a:lnTo>
                    <a:pt x="2686" y="1421"/>
                  </a:lnTo>
                  <a:lnTo>
                    <a:pt x="2677" y="1416"/>
                  </a:lnTo>
                  <a:lnTo>
                    <a:pt x="2670" y="1414"/>
                  </a:lnTo>
                  <a:lnTo>
                    <a:pt x="2665" y="1416"/>
                  </a:lnTo>
                  <a:lnTo>
                    <a:pt x="2656" y="1421"/>
                  </a:lnTo>
                  <a:lnTo>
                    <a:pt x="2653" y="1412"/>
                  </a:lnTo>
                  <a:lnTo>
                    <a:pt x="2648" y="1407"/>
                  </a:lnTo>
                  <a:lnTo>
                    <a:pt x="2646" y="1400"/>
                  </a:lnTo>
                  <a:lnTo>
                    <a:pt x="2641" y="1400"/>
                  </a:lnTo>
                  <a:lnTo>
                    <a:pt x="2632" y="1400"/>
                  </a:lnTo>
                  <a:lnTo>
                    <a:pt x="2632" y="1388"/>
                  </a:lnTo>
                  <a:lnTo>
                    <a:pt x="2629" y="1381"/>
                  </a:lnTo>
                  <a:lnTo>
                    <a:pt x="2622" y="1381"/>
                  </a:lnTo>
                  <a:lnTo>
                    <a:pt x="2613" y="1381"/>
                  </a:lnTo>
                  <a:lnTo>
                    <a:pt x="2613" y="1371"/>
                  </a:lnTo>
                  <a:lnTo>
                    <a:pt x="2613" y="1367"/>
                  </a:lnTo>
                  <a:lnTo>
                    <a:pt x="2608" y="1359"/>
                  </a:lnTo>
                  <a:lnTo>
                    <a:pt x="2596" y="1348"/>
                  </a:lnTo>
                  <a:lnTo>
                    <a:pt x="2587" y="1341"/>
                  </a:lnTo>
                  <a:lnTo>
                    <a:pt x="2575" y="1329"/>
                  </a:lnTo>
                  <a:lnTo>
                    <a:pt x="2565" y="1317"/>
                  </a:lnTo>
                  <a:lnTo>
                    <a:pt x="2556" y="1310"/>
                  </a:lnTo>
                  <a:lnTo>
                    <a:pt x="2549" y="1303"/>
                  </a:lnTo>
                  <a:lnTo>
                    <a:pt x="2539" y="1293"/>
                  </a:lnTo>
                  <a:lnTo>
                    <a:pt x="2528" y="1279"/>
                  </a:lnTo>
                  <a:lnTo>
                    <a:pt x="2516" y="1269"/>
                  </a:lnTo>
                  <a:lnTo>
                    <a:pt x="2513" y="1262"/>
                  </a:lnTo>
                  <a:lnTo>
                    <a:pt x="2504" y="1255"/>
                  </a:lnTo>
                  <a:lnTo>
                    <a:pt x="2494" y="1248"/>
                  </a:lnTo>
                  <a:lnTo>
                    <a:pt x="2483" y="1239"/>
                  </a:lnTo>
                  <a:lnTo>
                    <a:pt x="2475" y="1236"/>
                  </a:lnTo>
                  <a:lnTo>
                    <a:pt x="2468" y="1234"/>
                  </a:lnTo>
                  <a:lnTo>
                    <a:pt x="2459" y="1231"/>
                  </a:lnTo>
                  <a:lnTo>
                    <a:pt x="2454" y="1227"/>
                  </a:lnTo>
                  <a:lnTo>
                    <a:pt x="2452" y="1224"/>
                  </a:lnTo>
                  <a:lnTo>
                    <a:pt x="2449" y="1220"/>
                  </a:lnTo>
                  <a:lnTo>
                    <a:pt x="2445" y="1217"/>
                  </a:lnTo>
                  <a:lnTo>
                    <a:pt x="2442" y="1212"/>
                  </a:lnTo>
                  <a:lnTo>
                    <a:pt x="2440" y="1210"/>
                  </a:lnTo>
                  <a:lnTo>
                    <a:pt x="2430" y="1205"/>
                  </a:lnTo>
                  <a:lnTo>
                    <a:pt x="2426" y="1201"/>
                  </a:lnTo>
                  <a:lnTo>
                    <a:pt x="2419" y="1198"/>
                  </a:lnTo>
                  <a:lnTo>
                    <a:pt x="2412" y="1198"/>
                  </a:lnTo>
                  <a:lnTo>
                    <a:pt x="2409" y="1196"/>
                  </a:lnTo>
                  <a:lnTo>
                    <a:pt x="2400" y="1182"/>
                  </a:lnTo>
                  <a:lnTo>
                    <a:pt x="2400" y="1177"/>
                  </a:lnTo>
                  <a:lnTo>
                    <a:pt x="2397" y="1170"/>
                  </a:lnTo>
                  <a:lnTo>
                    <a:pt x="2397" y="1167"/>
                  </a:lnTo>
                  <a:lnTo>
                    <a:pt x="2383" y="1158"/>
                  </a:lnTo>
                  <a:lnTo>
                    <a:pt x="2376" y="1156"/>
                  </a:lnTo>
                  <a:lnTo>
                    <a:pt x="2369" y="1153"/>
                  </a:lnTo>
                  <a:lnTo>
                    <a:pt x="2359" y="1163"/>
                  </a:lnTo>
                  <a:lnTo>
                    <a:pt x="2350" y="1172"/>
                  </a:lnTo>
                  <a:lnTo>
                    <a:pt x="2343" y="1177"/>
                  </a:lnTo>
                  <a:lnTo>
                    <a:pt x="2331" y="1184"/>
                  </a:lnTo>
                  <a:lnTo>
                    <a:pt x="2338" y="1191"/>
                  </a:lnTo>
                  <a:lnTo>
                    <a:pt x="2338" y="1196"/>
                  </a:lnTo>
                  <a:lnTo>
                    <a:pt x="2333" y="1201"/>
                  </a:lnTo>
                  <a:lnTo>
                    <a:pt x="2329" y="1201"/>
                  </a:lnTo>
                  <a:lnTo>
                    <a:pt x="2333" y="1220"/>
                  </a:lnTo>
                  <a:lnTo>
                    <a:pt x="2331" y="1234"/>
                  </a:lnTo>
                  <a:lnTo>
                    <a:pt x="2319" y="1239"/>
                  </a:lnTo>
                  <a:lnTo>
                    <a:pt x="2312" y="1246"/>
                  </a:lnTo>
                  <a:lnTo>
                    <a:pt x="2305" y="1255"/>
                  </a:lnTo>
                  <a:lnTo>
                    <a:pt x="2298" y="1262"/>
                  </a:lnTo>
                  <a:lnTo>
                    <a:pt x="2293" y="1272"/>
                  </a:lnTo>
                  <a:lnTo>
                    <a:pt x="2288" y="1272"/>
                  </a:lnTo>
                  <a:lnTo>
                    <a:pt x="2288" y="1265"/>
                  </a:lnTo>
                  <a:lnTo>
                    <a:pt x="2281" y="1250"/>
                  </a:lnTo>
                  <a:lnTo>
                    <a:pt x="2276" y="1241"/>
                  </a:lnTo>
                  <a:lnTo>
                    <a:pt x="2269" y="1236"/>
                  </a:lnTo>
                  <a:lnTo>
                    <a:pt x="2260" y="1229"/>
                  </a:lnTo>
                  <a:lnTo>
                    <a:pt x="2250" y="1224"/>
                  </a:lnTo>
                  <a:lnTo>
                    <a:pt x="2239" y="1215"/>
                  </a:lnTo>
                  <a:lnTo>
                    <a:pt x="2231" y="1210"/>
                  </a:lnTo>
                  <a:lnTo>
                    <a:pt x="2222" y="1203"/>
                  </a:lnTo>
                  <a:lnTo>
                    <a:pt x="2210" y="1196"/>
                  </a:lnTo>
                  <a:lnTo>
                    <a:pt x="2205" y="1184"/>
                  </a:lnTo>
                  <a:lnTo>
                    <a:pt x="2196" y="1182"/>
                  </a:lnTo>
                  <a:lnTo>
                    <a:pt x="2186" y="1177"/>
                  </a:lnTo>
                  <a:lnTo>
                    <a:pt x="2184" y="1177"/>
                  </a:lnTo>
                  <a:lnTo>
                    <a:pt x="2177" y="1170"/>
                  </a:lnTo>
                  <a:lnTo>
                    <a:pt x="2177" y="1160"/>
                  </a:lnTo>
                  <a:lnTo>
                    <a:pt x="2177" y="1148"/>
                  </a:lnTo>
                  <a:lnTo>
                    <a:pt x="2177" y="1141"/>
                  </a:lnTo>
                  <a:lnTo>
                    <a:pt x="2170" y="1144"/>
                  </a:lnTo>
                  <a:lnTo>
                    <a:pt x="2158" y="1146"/>
                  </a:lnTo>
                  <a:lnTo>
                    <a:pt x="2146" y="1151"/>
                  </a:lnTo>
                  <a:lnTo>
                    <a:pt x="2141" y="1160"/>
                  </a:lnTo>
                  <a:lnTo>
                    <a:pt x="2137" y="1167"/>
                  </a:lnTo>
                  <a:lnTo>
                    <a:pt x="2123" y="1165"/>
                  </a:lnTo>
                  <a:lnTo>
                    <a:pt x="2108" y="1160"/>
                  </a:lnTo>
                  <a:lnTo>
                    <a:pt x="2108" y="1170"/>
                  </a:lnTo>
                  <a:lnTo>
                    <a:pt x="2094" y="1170"/>
                  </a:lnTo>
                  <a:lnTo>
                    <a:pt x="2082" y="1167"/>
                  </a:lnTo>
                  <a:lnTo>
                    <a:pt x="2077" y="1137"/>
                  </a:lnTo>
                  <a:lnTo>
                    <a:pt x="2070" y="1103"/>
                  </a:lnTo>
                  <a:lnTo>
                    <a:pt x="2066" y="1073"/>
                  </a:lnTo>
                  <a:lnTo>
                    <a:pt x="2061" y="1042"/>
                  </a:lnTo>
                  <a:lnTo>
                    <a:pt x="2056" y="1011"/>
                  </a:lnTo>
                  <a:lnTo>
                    <a:pt x="2051" y="980"/>
                  </a:lnTo>
                  <a:lnTo>
                    <a:pt x="2044" y="947"/>
                  </a:lnTo>
                  <a:lnTo>
                    <a:pt x="2040" y="916"/>
                  </a:lnTo>
                  <a:lnTo>
                    <a:pt x="2035" y="885"/>
                  </a:lnTo>
                  <a:lnTo>
                    <a:pt x="2030" y="854"/>
                  </a:lnTo>
                  <a:lnTo>
                    <a:pt x="2025" y="823"/>
                  </a:lnTo>
                  <a:lnTo>
                    <a:pt x="2021" y="793"/>
                  </a:lnTo>
                  <a:lnTo>
                    <a:pt x="2016" y="759"/>
                  </a:lnTo>
                  <a:lnTo>
                    <a:pt x="2011" y="729"/>
                  </a:lnTo>
                  <a:lnTo>
                    <a:pt x="2006" y="698"/>
                  </a:lnTo>
                  <a:lnTo>
                    <a:pt x="2002" y="667"/>
                  </a:lnTo>
                  <a:lnTo>
                    <a:pt x="1999" y="636"/>
                  </a:lnTo>
                  <a:lnTo>
                    <a:pt x="1995" y="603"/>
                  </a:lnTo>
                  <a:lnTo>
                    <a:pt x="1990" y="572"/>
                  </a:lnTo>
                  <a:lnTo>
                    <a:pt x="1985" y="541"/>
                  </a:lnTo>
                  <a:lnTo>
                    <a:pt x="1980" y="510"/>
                  </a:lnTo>
                  <a:lnTo>
                    <a:pt x="1978" y="477"/>
                  </a:lnTo>
                  <a:lnTo>
                    <a:pt x="1973" y="446"/>
                  </a:lnTo>
                  <a:lnTo>
                    <a:pt x="1969" y="416"/>
                  </a:lnTo>
                  <a:lnTo>
                    <a:pt x="1964" y="385"/>
                  </a:lnTo>
                  <a:lnTo>
                    <a:pt x="1961" y="354"/>
                  </a:lnTo>
                  <a:lnTo>
                    <a:pt x="1957" y="321"/>
                  </a:lnTo>
                  <a:lnTo>
                    <a:pt x="1952" y="290"/>
                  </a:lnTo>
                  <a:lnTo>
                    <a:pt x="1950" y="259"/>
                  </a:lnTo>
                  <a:lnTo>
                    <a:pt x="1945" y="228"/>
                  </a:lnTo>
                  <a:lnTo>
                    <a:pt x="1942" y="197"/>
                  </a:lnTo>
                  <a:lnTo>
                    <a:pt x="1938" y="164"/>
                  </a:lnTo>
                  <a:lnTo>
                    <a:pt x="1935" y="164"/>
                  </a:lnTo>
                  <a:lnTo>
                    <a:pt x="1928" y="166"/>
                  </a:lnTo>
                  <a:lnTo>
                    <a:pt x="1926" y="166"/>
                  </a:lnTo>
                  <a:lnTo>
                    <a:pt x="1924" y="166"/>
                  </a:lnTo>
                  <a:lnTo>
                    <a:pt x="1919" y="162"/>
                  </a:lnTo>
                  <a:lnTo>
                    <a:pt x="1912" y="157"/>
                  </a:lnTo>
                  <a:lnTo>
                    <a:pt x="1890" y="150"/>
                  </a:lnTo>
                  <a:lnTo>
                    <a:pt x="1886" y="143"/>
                  </a:lnTo>
                  <a:lnTo>
                    <a:pt x="1874" y="133"/>
                  </a:lnTo>
                  <a:lnTo>
                    <a:pt x="1857" y="129"/>
                  </a:lnTo>
                  <a:lnTo>
                    <a:pt x="1855" y="131"/>
                  </a:lnTo>
                  <a:lnTo>
                    <a:pt x="1852" y="131"/>
                  </a:lnTo>
                  <a:lnTo>
                    <a:pt x="1845" y="131"/>
                  </a:lnTo>
                  <a:lnTo>
                    <a:pt x="1838" y="131"/>
                  </a:lnTo>
                  <a:lnTo>
                    <a:pt x="1826" y="138"/>
                  </a:lnTo>
                  <a:lnTo>
                    <a:pt x="1815" y="140"/>
                  </a:lnTo>
                  <a:lnTo>
                    <a:pt x="1807" y="147"/>
                  </a:lnTo>
                  <a:lnTo>
                    <a:pt x="1788" y="147"/>
                  </a:lnTo>
                  <a:lnTo>
                    <a:pt x="1786" y="145"/>
                  </a:lnTo>
                  <a:lnTo>
                    <a:pt x="1779" y="145"/>
                  </a:lnTo>
                  <a:lnTo>
                    <a:pt x="1765" y="133"/>
                  </a:lnTo>
                  <a:lnTo>
                    <a:pt x="1758" y="136"/>
                  </a:lnTo>
                  <a:lnTo>
                    <a:pt x="1751" y="133"/>
                  </a:lnTo>
                  <a:lnTo>
                    <a:pt x="1734" y="133"/>
                  </a:lnTo>
                  <a:lnTo>
                    <a:pt x="1722" y="136"/>
                  </a:lnTo>
                  <a:lnTo>
                    <a:pt x="1701" y="133"/>
                  </a:lnTo>
                  <a:lnTo>
                    <a:pt x="1698" y="131"/>
                  </a:lnTo>
                  <a:lnTo>
                    <a:pt x="1694" y="124"/>
                  </a:lnTo>
                  <a:lnTo>
                    <a:pt x="1689" y="124"/>
                  </a:lnTo>
                  <a:lnTo>
                    <a:pt x="1684" y="119"/>
                  </a:lnTo>
                  <a:lnTo>
                    <a:pt x="1682" y="119"/>
                  </a:lnTo>
                  <a:lnTo>
                    <a:pt x="1677" y="124"/>
                  </a:lnTo>
                  <a:lnTo>
                    <a:pt x="1675" y="124"/>
                  </a:lnTo>
                  <a:lnTo>
                    <a:pt x="1668" y="114"/>
                  </a:lnTo>
                  <a:lnTo>
                    <a:pt x="1661" y="112"/>
                  </a:lnTo>
                  <a:lnTo>
                    <a:pt x="1646" y="105"/>
                  </a:lnTo>
                  <a:lnTo>
                    <a:pt x="1642" y="107"/>
                  </a:lnTo>
                  <a:lnTo>
                    <a:pt x="1637" y="105"/>
                  </a:lnTo>
                  <a:lnTo>
                    <a:pt x="1627" y="105"/>
                  </a:lnTo>
                  <a:lnTo>
                    <a:pt x="1618" y="112"/>
                  </a:lnTo>
                  <a:lnTo>
                    <a:pt x="1613" y="114"/>
                  </a:lnTo>
                  <a:lnTo>
                    <a:pt x="1608" y="112"/>
                  </a:lnTo>
                  <a:lnTo>
                    <a:pt x="1604" y="107"/>
                  </a:lnTo>
                  <a:lnTo>
                    <a:pt x="1599" y="105"/>
                  </a:lnTo>
                  <a:lnTo>
                    <a:pt x="1589" y="112"/>
                  </a:lnTo>
                  <a:lnTo>
                    <a:pt x="1585" y="112"/>
                  </a:lnTo>
                  <a:lnTo>
                    <a:pt x="1580" y="117"/>
                  </a:lnTo>
                  <a:lnTo>
                    <a:pt x="1556" y="112"/>
                  </a:lnTo>
                  <a:lnTo>
                    <a:pt x="1561" y="107"/>
                  </a:lnTo>
                  <a:lnTo>
                    <a:pt x="1561" y="102"/>
                  </a:lnTo>
                  <a:lnTo>
                    <a:pt x="1563" y="100"/>
                  </a:lnTo>
                  <a:lnTo>
                    <a:pt x="1549" y="100"/>
                  </a:lnTo>
                  <a:lnTo>
                    <a:pt x="1547" y="100"/>
                  </a:lnTo>
                  <a:lnTo>
                    <a:pt x="1547" y="95"/>
                  </a:lnTo>
                  <a:lnTo>
                    <a:pt x="1542" y="93"/>
                  </a:lnTo>
                  <a:lnTo>
                    <a:pt x="1540" y="91"/>
                  </a:lnTo>
                  <a:lnTo>
                    <a:pt x="1542" y="81"/>
                  </a:lnTo>
                  <a:lnTo>
                    <a:pt x="1549" y="74"/>
                  </a:lnTo>
                  <a:lnTo>
                    <a:pt x="1547" y="69"/>
                  </a:lnTo>
                  <a:lnTo>
                    <a:pt x="1540" y="64"/>
                  </a:lnTo>
                  <a:lnTo>
                    <a:pt x="1535" y="64"/>
                  </a:lnTo>
                  <a:lnTo>
                    <a:pt x="1530" y="67"/>
                  </a:lnTo>
                  <a:lnTo>
                    <a:pt x="1516" y="60"/>
                  </a:lnTo>
                  <a:lnTo>
                    <a:pt x="1507" y="64"/>
                  </a:lnTo>
                  <a:lnTo>
                    <a:pt x="1502" y="62"/>
                  </a:lnTo>
                  <a:lnTo>
                    <a:pt x="1495" y="64"/>
                  </a:lnTo>
                  <a:lnTo>
                    <a:pt x="1483" y="72"/>
                  </a:lnTo>
                  <a:lnTo>
                    <a:pt x="1478" y="69"/>
                  </a:lnTo>
                  <a:lnTo>
                    <a:pt x="1471" y="67"/>
                  </a:lnTo>
                  <a:lnTo>
                    <a:pt x="1466" y="62"/>
                  </a:lnTo>
                  <a:lnTo>
                    <a:pt x="1466" y="57"/>
                  </a:lnTo>
                  <a:lnTo>
                    <a:pt x="1469" y="53"/>
                  </a:lnTo>
                  <a:lnTo>
                    <a:pt x="1466" y="45"/>
                  </a:lnTo>
                  <a:lnTo>
                    <a:pt x="1462" y="41"/>
                  </a:lnTo>
                  <a:lnTo>
                    <a:pt x="1454" y="38"/>
                  </a:lnTo>
                  <a:lnTo>
                    <a:pt x="1452" y="41"/>
                  </a:lnTo>
                  <a:lnTo>
                    <a:pt x="1450" y="48"/>
                  </a:lnTo>
                  <a:lnTo>
                    <a:pt x="1438" y="60"/>
                  </a:lnTo>
                  <a:lnTo>
                    <a:pt x="1433" y="64"/>
                  </a:lnTo>
                  <a:lnTo>
                    <a:pt x="1428" y="67"/>
                  </a:lnTo>
                  <a:lnTo>
                    <a:pt x="1426" y="64"/>
                  </a:lnTo>
                  <a:lnTo>
                    <a:pt x="1424" y="57"/>
                  </a:lnTo>
                  <a:lnTo>
                    <a:pt x="1421" y="55"/>
                  </a:lnTo>
                  <a:lnTo>
                    <a:pt x="1433" y="48"/>
                  </a:lnTo>
                  <a:lnTo>
                    <a:pt x="1440" y="41"/>
                  </a:lnTo>
                  <a:lnTo>
                    <a:pt x="1443" y="36"/>
                  </a:lnTo>
                  <a:lnTo>
                    <a:pt x="1440" y="29"/>
                  </a:lnTo>
                  <a:lnTo>
                    <a:pt x="1436" y="27"/>
                  </a:lnTo>
                  <a:lnTo>
                    <a:pt x="1417" y="15"/>
                  </a:lnTo>
                  <a:lnTo>
                    <a:pt x="1414" y="8"/>
                  </a:lnTo>
                  <a:lnTo>
                    <a:pt x="1417" y="5"/>
                  </a:lnTo>
                  <a:lnTo>
                    <a:pt x="1419" y="3"/>
                  </a:lnTo>
                  <a:lnTo>
                    <a:pt x="1417" y="0"/>
                  </a:lnTo>
                  <a:lnTo>
                    <a:pt x="1405" y="10"/>
                  </a:lnTo>
                  <a:lnTo>
                    <a:pt x="1398" y="19"/>
                  </a:lnTo>
                  <a:lnTo>
                    <a:pt x="1388" y="34"/>
                  </a:lnTo>
                  <a:lnTo>
                    <a:pt x="1383" y="38"/>
                  </a:lnTo>
                  <a:lnTo>
                    <a:pt x="1374" y="50"/>
                  </a:lnTo>
                  <a:lnTo>
                    <a:pt x="1362" y="57"/>
                  </a:lnTo>
                  <a:lnTo>
                    <a:pt x="1360" y="60"/>
                  </a:lnTo>
                  <a:lnTo>
                    <a:pt x="1343" y="57"/>
                  </a:lnTo>
                  <a:lnTo>
                    <a:pt x="1341" y="60"/>
                  </a:lnTo>
                  <a:lnTo>
                    <a:pt x="1338" y="62"/>
                  </a:lnTo>
                  <a:lnTo>
                    <a:pt x="1327" y="60"/>
                  </a:lnTo>
                  <a:lnTo>
                    <a:pt x="1322" y="62"/>
                  </a:lnTo>
                  <a:lnTo>
                    <a:pt x="1317" y="64"/>
                  </a:lnTo>
                  <a:lnTo>
                    <a:pt x="1315" y="64"/>
                  </a:lnTo>
                  <a:lnTo>
                    <a:pt x="1315" y="60"/>
                  </a:lnTo>
                  <a:lnTo>
                    <a:pt x="1317" y="57"/>
                  </a:lnTo>
                  <a:lnTo>
                    <a:pt x="1319" y="55"/>
                  </a:lnTo>
                  <a:lnTo>
                    <a:pt x="1319" y="53"/>
                  </a:lnTo>
                  <a:lnTo>
                    <a:pt x="1319" y="50"/>
                  </a:lnTo>
                  <a:lnTo>
                    <a:pt x="1317" y="50"/>
                  </a:lnTo>
                  <a:lnTo>
                    <a:pt x="1303" y="57"/>
                  </a:lnTo>
                  <a:lnTo>
                    <a:pt x="1286" y="74"/>
                  </a:lnTo>
                  <a:lnTo>
                    <a:pt x="1291" y="74"/>
                  </a:lnTo>
                  <a:lnTo>
                    <a:pt x="1296" y="86"/>
                  </a:lnTo>
                  <a:lnTo>
                    <a:pt x="1308" y="88"/>
                  </a:lnTo>
                  <a:lnTo>
                    <a:pt x="1298" y="93"/>
                  </a:lnTo>
                  <a:lnTo>
                    <a:pt x="1293" y="91"/>
                  </a:lnTo>
                  <a:lnTo>
                    <a:pt x="1291" y="95"/>
                  </a:lnTo>
                  <a:lnTo>
                    <a:pt x="1289" y="100"/>
                  </a:lnTo>
                  <a:lnTo>
                    <a:pt x="1289" y="107"/>
                  </a:lnTo>
                  <a:lnTo>
                    <a:pt x="1286" y="114"/>
                  </a:lnTo>
                  <a:lnTo>
                    <a:pt x="1286" y="107"/>
                  </a:lnTo>
                  <a:lnTo>
                    <a:pt x="1282" y="107"/>
                  </a:lnTo>
                  <a:lnTo>
                    <a:pt x="1286" y="93"/>
                  </a:lnTo>
                  <a:lnTo>
                    <a:pt x="1284" y="91"/>
                  </a:lnTo>
                  <a:lnTo>
                    <a:pt x="1289" y="81"/>
                  </a:lnTo>
                  <a:lnTo>
                    <a:pt x="1286" y="79"/>
                  </a:lnTo>
                  <a:lnTo>
                    <a:pt x="1284" y="79"/>
                  </a:lnTo>
                  <a:lnTo>
                    <a:pt x="1265" y="91"/>
                  </a:lnTo>
                  <a:lnTo>
                    <a:pt x="1265" y="93"/>
                  </a:lnTo>
                  <a:lnTo>
                    <a:pt x="1251" y="105"/>
                  </a:lnTo>
                  <a:lnTo>
                    <a:pt x="1227" y="110"/>
                  </a:lnTo>
                  <a:lnTo>
                    <a:pt x="1222" y="112"/>
                  </a:lnTo>
                  <a:lnTo>
                    <a:pt x="1213" y="114"/>
                  </a:lnTo>
                  <a:lnTo>
                    <a:pt x="1210" y="114"/>
                  </a:lnTo>
                  <a:lnTo>
                    <a:pt x="1213" y="112"/>
                  </a:lnTo>
                  <a:lnTo>
                    <a:pt x="1218" y="110"/>
                  </a:lnTo>
                  <a:lnTo>
                    <a:pt x="1222" y="107"/>
                  </a:lnTo>
                  <a:lnTo>
                    <a:pt x="1225" y="105"/>
                  </a:lnTo>
                  <a:lnTo>
                    <a:pt x="1222" y="102"/>
                  </a:lnTo>
                  <a:lnTo>
                    <a:pt x="1222" y="102"/>
                  </a:lnTo>
                  <a:lnTo>
                    <a:pt x="1222" y="98"/>
                  </a:lnTo>
                  <a:lnTo>
                    <a:pt x="1218" y="100"/>
                  </a:lnTo>
                  <a:lnTo>
                    <a:pt x="1213" y="107"/>
                  </a:lnTo>
                  <a:lnTo>
                    <a:pt x="1201" y="119"/>
                  </a:lnTo>
                  <a:lnTo>
                    <a:pt x="1173" y="152"/>
                  </a:lnTo>
                  <a:lnTo>
                    <a:pt x="1163" y="169"/>
                  </a:lnTo>
                  <a:lnTo>
                    <a:pt x="1158" y="185"/>
                  </a:lnTo>
                  <a:lnTo>
                    <a:pt x="1156" y="193"/>
                  </a:lnTo>
                  <a:lnTo>
                    <a:pt x="1156" y="193"/>
                  </a:lnTo>
                  <a:lnTo>
                    <a:pt x="1156" y="193"/>
                  </a:lnTo>
                  <a:lnTo>
                    <a:pt x="1154" y="197"/>
                  </a:lnTo>
                  <a:lnTo>
                    <a:pt x="1139" y="214"/>
                  </a:lnTo>
                  <a:lnTo>
                    <a:pt x="1123" y="226"/>
                  </a:lnTo>
                  <a:lnTo>
                    <a:pt x="1111" y="233"/>
                  </a:lnTo>
                  <a:lnTo>
                    <a:pt x="1106" y="233"/>
                  </a:lnTo>
                  <a:lnTo>
                    <a:pt x="1085" y="233"/>
                  </a:lnTo>
                  <a:lnTo>
                    <a:pt x="1078" y="233"/>
                  </a:lnTo>
                  <a:lnTo>
                    <a:pt x="1061" y="230"/>
                  </a:lnTo>
                  <a:lnTo>
                    <a:pt x="1038" y="223"/>
                  </a:lnTo>
                  <a:lnTo>
                    <a:pt x="1038" y="233"/>
                  </a:lnTo>
                  <a:lnTo>
                    <a:pt x="1028" y="257"/>
                  </a:lnTo>
                  <a:lnTo>
                    <a:pt x="1019" y="273"/>
                  </a:lnTo>
                  <a:lnTo>
                    <a:pt x="1016" y="276"/>
                  </a:lnTo>
                  <a:lnTo>
                    <a:pt x="1011" y="278"/>
                  </a:lnTo>
                  <a:lnTo>
                    <a:pt x="1009" y="276"/>
                  </a:lnTo>
                  <a:lnTo>
                    <a:pt x="1014" y="271"/>
                  </a:lnTo>
                  <a:lnTo>
                    <a:pt x="1009" y="271"/>
                  </a:lnTo>
                  <a:lnTo>
                    <a:pt x="1004" y="276"/>
                  </a:lnTo>
                  <a:lnTo>
                    <a:pt x="1009" y="283"/>
                  </a:lnTo>
                  <a:lnTo>
                    <a:pt x="1016" y="285"/>
                  </a:lnTo>
                  <a:lnTo>
                    <a:pt x="1021" y="290"/>
                  </a:lnTo>
                  <a:lnTo>
                    <a:pt x="1028" y="304"/>
                  </a:lnTo>
                  <a:lnTo>
                    <a:pt x="1045" y="323"/>
                  </a:lnTo>
                  <a:lnTo>
                    <a:pt x="1080" y="380"/>
                  </a:lnTo>
                  <a:lnTo>
                    <a:pt x="1085" y="397"/>
                  </a:lnTo>
                  <a:lnTo>
                    <a:pt x="1085" y="420"/>
                  </a:lnTo>
                  <a:lnTo>
                    <a:pt x="1085" y="427"/>
                  </a:lnTo>
                  <a:lnTo>
                    <a:pt x="1092" y="439"/>
                  </a:lnTo>
                  <a:lnTo>
                    <a:pt x="1109" y="451"/>
                  </a:lnTo>
                  <a:lnTo>
                    <a:pt x="1118" y="453"/>
                  </a:lnTo>
                  <a:lnTo>
                    <a:pt x="1125" y="456"/>
                  </a:lnTo>
                  <a:lnTo>
                    <a:pt x="1135" y="449"/>
                  </a:lnTo>
                  <a:lnTo>
                    <a:pt x="1132" y="453"/>
                  </a:lnTo>
                  <a:lnTo>
                    <a:pt x="1132" y="458"/>
                  </a:lnTo>
                  <a:lnTo>
                    <a:pt x="1149" y="456"/>
                  </a:lnTo>
                  <a:lnTo>
                    <a:pt x="1158" y="461"/>
                  </a:lnTo>
                  <a:lnTo>
                    <a:pt x="1161" y="468"/>
                  </a:lnTo>
                  <a:lnTo>
                    <a:pt x="1156" y="472"/>
                  </a:lnTo>
                  <a:lnTo>
                    <a:pt x="1149" y="484"/>
                  </a:lnTo>
                  <a:lnTo>
                    <a:pt x="1146" y="496"/>
                  </a:lnTo>
                  <a:lnTo>
                    <a:pt x="1154" y="503"/>
                  </a:lnTo>
                  <a:lnTo>
                    <a:pt x="1156" y="510"/>
                  </a:lnTo>
                  <a:lnTo>
                    <a:pt x="1163" y="515"/>
                  </a:lnTo>
                  <a:lnTo>
                    <a:pt x="1177" y="506"/>
                  </a:lnTo>
                  <a:lnTo>
                    <a:pt x="1184" y="506"/>
                  </a:lnTo>
                  <a:lnTo>
                    <a:pt x="1191" y="513"/>
                  </a:lnTo>
                  <a:lnTo>
                    <a:pt x="1203" y="515"/>
                  </a:lnTo>
                  <a:lnTo>
                    <a:pt x="1208" y="520"/>
                  </a:lnTo>
                  <a:lnTo>
                    <a:pt x="1208" y="527"/>
                  </a:lnTo>
                  <a:lnTo>
                    <a:pt x="1206" y="536"/>
                  </a:lnTo>
                  <a:lnTo>
                    <a:pt x="1189" y="539"/>
                  </a:lnTo>
                  <a:lnTo>
                    <a:pt x="1184" y="536"/>
                  </a:lnTo>
                  <a:lnTo>
                    <a:pt x="1175" y="525"/>
                  </a:lnTo>
                  <a:lnTo>
                    <a:pt x="1170" y="522"/>
                  </a:lnTo>
                  <a:lnTo>
                    <a:pt x="1163" y="522"/>
                  </a:lnTo>
                  <a:lnTo>
                    <a:pt x="1154" y="525"/>
                  </a:lnTo>
                  <a:lnTo>
                    <a:pt x="1142" y="510"/>
                  </a:lnTo>
                  <a:lnTo>
                    <a:pt x="1139" y="499"/>
                  </a:lnTo>
                  <a:lnTo>
                    <a:pt x="1142" y="487"/>
                  </a:lnTo>
                  <a:lnTo>
                    <a:pt x="1139" y="482"/>
                  </a:lnTo>
                  <a:lnTo>
                    <a:pt x="1137" y="470"/>
                  </a:lnTo>
                  <a:lnTo>
                    <a:pt x="1132" y="465"/>
                  </a:lnTo>
                  <a:lnTo>
                    <a:pt x="1128" y="465"/>
                  </a:lnTo>
                  <a:lnTo>
                    <a:pt x="1123" y="470"/>
                  </a:lnTo>
                  <a:lnTo>
                    <a:pt x="1123" y="480"/>
                  </a:lnTo>
                  <a:lnTo>
                    <a:pt x="1125" y="489"/>
                  </a:lnTo>
                  <a:lnTo>
                    <a:pt x="1130" y="489"/>
                  </a:lnTo>
                  <a:lnTo>
                    <a:pt x="1135" y="494"/>
                  </a:lnTo>
                  <a:lnTo>
                    <a:pt x="1142" y="517"/>
                  </a:lnTo>
                  <a:lnTo>
                    <a:pt x="1139" y="527"/>
                  </a:lnTo>
                  <a:lnTo>
                    <a:pt x="1142" y="532"/>
                  </a:lnTo>
                  <a:lnTo>
                    <a:pt x="1154" y="529"/>
                  </a:lnTo>
                  <a:lnTo>
                    <a:pt x="1170" y="541"/>
                  </a:lnTo>
                  <a:lnTo>
                    <a:pt x="1170" y="546"/>
                  </a:lnTo>
                  <a:lnTo>
                    <a:pt x="1170" y="558"/>
                  </a:lnTo>
                  <a:lnTo>
                    <a:pt x="1168" y="551"/>
                  </a:lnTo>
                  <a:lnTo>
                    <a:pt x="1163" y="553"/>
                  </a:lnTo>
                  <a:lnTo>
                    <a:pt x="1158" y="548"/>
                  </a:lnTo>
                  <a:lnTo>
                    <a:pt x="1156" y="544"/>
                  </a:lnTo>
                  <a:lnTo>
                    <a:pt x="1151" y="548"/>
                  </a:lnTo>
                  <a:lnTo>
                    <a:pt x="1137" y="567"/>
                  </a:lnTo>
                  <a:lnTo>
                    <a:pt x="1132" y="567"/>
                  </a:lnTo>
                  <a:lnTo>
                    <a:pt x="1120" y="563"/>
                  </a:lnTo>
                  <a:lnTo>
                    <a:pt x="1106" y="563"/>
                  </a:lnTo>
                  <a:lnTo>
                    <a:pt x="1101" y="560"/>
                  </a:lnTo>
                  <a:lnTo>
                    <a:pt x="1094" y="555"/>
                  </a:lnTo>
                  <a:lnTo>
                    <a:pt x="1083" y="555"/>
                  </a:lnTo>
                  <a:lnTo>
                    <a:pt x="1064" y="551"/>
                  </a:lnTo>
                  <a:lnTo>
                    <a:pt x="1052" y="534"/>
                  </a:lnTo>
                  <a:lnTo>
                    <a:pt x="1056" y="529"/>
                  </a:lnTo>
                  <a:lnTo>
                    <a:pt x="1059" y="527"/>
                  </a:lnTo>
                  <a:lnTo>
                    <a:pt x="1061" y="517"/>
                  </a:lnTo>
                  <a:lnTo>
                    <a:pt x="1068" y="506"/>
                  </a:lnTo>
                  <a:lnTo>
                    <a:pt x="1068" y="501"/>
                  </a:lnTo>
                  <a:lnTo>
                    <a:pt x="1068" y="496"/>
                  </a:lnTo>
                  <a:lnTo>
                    <a:pt x="1066" y="496"/>
                  </a:lnTo>
                  <a:lnTo>
                    <a:pt x="1068" y="496"/>
                  </a:lnTo>
                  <a:lnTo>
                    <a:pt x="1075" y="496"/>
                  </a:lnTo>
                  <a:lnTo>
                    <a:pt x="1073" y="491"/>
                  </a:lnTo>
                  <a:lnTo>
                    <a:pt x="1059" y="489"/>
                  </a:lnTo>
                  <a:lnTo>
                    <a:pt x="1045" y="489"/>
                  </a:lnTo>
                  <a:lnTo>
                    <a:pt x="1035" y="491"/>
                  </a:lnTo>
                  <a:lnTo>
                    <a:pt x="1016" y="501"/>
                  </a:lnTo>
                  <a:lnTo>
                    <a:pt x="1011" y="499"/>
                  </a:lnTo>
                  <a:lnTo>
                    <a:pt x="1002" y="501"/>
                  </a:lnTo>
                  <a:lnTo>
                    <a:pt x="985" y="508"/>
                  </a:lnTo>
                  <a:lnTo>
                    <a:pt x="985" y="510"/>
                  </a:lnTo>
                  <a:lnTo>
                    <a:pt x="983" y="515"/>
                  </a:lnTo>
                  <a:lnTo>
                    <a:pt x="990" y="527"/>
                  </a:lnTo>
                  <a:lnTo>
                    <a:pt x="990" y="529"/>
                  </a:lnTo>
                  <a:lnTo>
                    <a:pt x="988" y="529"/>
                  </a:lnTo>
                  <a:lnTo>
                    <a:pt x="983" y="532"/>
                  </a:lnTo>
                  <a:lnTo>
                    <a:pt x="974" y="527"/>
                  </a:lnTo>
                  <a:lnTo>
                    <a:pt x="971" y="527"/>
                  </a:lnTo>
                  <a:lnTo>
                    <a:pt x="966" y="520"/>
                  </a:lnTo>
                  <a:lnTo>
                    <a:pt x="957" y="520"/>
                  </a:lnTo>
                  <a:lnTo>
                    <a:pt x="952" y="525"/>
                  </a:lnTo>
                  <a:lnTo>
                    <a:pt x="943" y="527"/>
                  </a:lnTo>
                  <a:lnTo>
                    <a:pt x="933" y="536"/>
                  </a:lnTo>
                  <a:lnTo>
                    <a:pt x="929" y="541"/>
                  </a:lnTo>
                  <a:lnTo>
                    <a:pt x="924" y="544"/>
                  </a:lnTo>
                  <a:lnTo>
                    <a:pt x="912" y="541"/>
                  </a:lnTo>
                  <a:lnTo>
                    <a:pt x="902" y="551"/>
                  </a:lnTo>
                  <a:lnTo>
                    <a:pt x="886" y="555"/>
                  </a:lnTo>
                  <a:lnTo>
                    <a:pt x="886" y="553"/>
                  </a:lnTo>
                  <a:lnTo>
                    <a:pt x="888" y="548"/>
                  </a:lnTo>
                  <a:lnTo>
                    <a:pt x="884" y="551"/>
                  </a:lnTo>
                  <a:lnTo>
                    <a:pt x="879" y="558"/>
                  </a:lnTo>
                  <a:lnTo>
                    <a:pt x="879" y="565"/>
                  </a:lnTo>
                  <a:lnTo>
                    <a:pt x="881" y="567"/>
                  </a:lnTo>
                  <a:lnTo>
                    <a:pt x="900" y="591"/>
                  </a:lnTo>
                  <a:lnTo>
                    <a:pt x="926" y="608"/>
                  </a:lnTo>
                  <a:lnTo>
                    <a:pt x="929" y="605"/>
                  </a:lnTo>
                  <a:lnTo>
                    <a:pt x="945" y="615"/>
                  </a:lnTo>
                  <a:lnTo>
                    <a:pt x="945" y="617"/>
                  </a:lnTo>
                  <a:lnTo>
                    <a:pt x="947" y="619"/>
                  </a:lnTo>
                  <a:lnTo>
                    <a:pt x="940" y="617"/>
                  </a:lnTo>
                  <a:lnTo>
                    <a:pt x="933" y="619"/>
                  </a:lnTo>
                  <a:lnTo>
                    <a:pt x="929" y="629"/>
                  </a:lnTo>
                  <a:lnTo>
                    <a:pt x="919" y="629"/>
                  </a:lnTo>
                  <a:lnTo>
                    <a:pt x="914" y="627"/>
                  </a:lnTo>
                  <a:lnTo>
                    <a:pt x="912" y="624"/>
                  </a:lnTo>
                  <a:lnTo>
                    <a:pt x="912" y="624"/>
                  </a:lnTo>
                  <a:lnTo>
                    <a:pt x="914" y="631"/>
                  </a:lnTo>
                  <a:lnTo>
                    <a:pt x="921" y="650"/>
                  </a:lnTo>
                  <a:lnTo>
                    <a:pt x="926" y="655"/>
                  </a:lnTo>
                  <a:lnTo>
                    <a:pt x="924" y="665"/>
                  </a:lnTo>
                  <a:lnTo>
                    <a:pt x="921" y="667"/>
                  </a:lnTo>
                  <a:lnTo>
                    <a:pt x="919" y="676"/>
                  </a:lnTo>
                  <a:lnTo>
                    <a:pt x="924" y="688"/>
                  </a:lnTo>
                  <a:lnTo>
                    <a:pt x="929" y="695"/>
                  </a:lnTo>
                  <a:lnTo>
                    <a:pt x="957" y="710"/>
                  </a:lnTo>
                  <a:lnTo>
                    <a:pt x="969" y="717"/>
                  </a:lnTo>
                  <a:lnTo>
                    <a:pt x="976" y="719"/>
                  </a:lnTo>
                  <a:lnTo>
                    <a:pt x="978" y="719"/>
                  </a:lnTo>
                  <a:lnTo>
                    <a:pt x="981" y="717"/>
                  </a:lnTo>
                  <a:lnTo>
                    <a:pt x="983" y="714"/>
                  </a:lnTo>
                  <a:lnTo>
                    <a:pt x="985" y="712"/>
                  </a:lnTo>
                  <a:lnTo>
                    <a:pt x="988" y="714"/>
                  </a:lnTo>
                  <a:lnTo>
                    <a:pt x="988" y="717"/>
                  </a:lnTo>
                  <a:lnTo>
                    <a:pt x="1007" y="712"/>
                  </a:lnTo>
                  <a:lnTo>
                    <a:pt x="1030" y="714"/>
                  </a:lnTo>
                  <a:lnTo>
                    <a:pt x="1040" y="721"/>
                  </a:lnTo>
                  <a:lnTo>
                    <a:pt x="1047" y="731"/>
                  </a:lnTo>
                  <a:lnTo>
                    <a:pt x="1052" y="738"/>
                  </a:lnTo>
                  <a:lnTo>
                    <a:pt x="1054" y="733"/>
                  </a:lnTo>
                  <a:lnTo>
                    <a:pt x="1056" y="729"/>
                  </a:lnTo>
                  <a:lnTo>
                    <a:pt x="1052" y="726"/>
                  </a:lnTo>
                  <a:lnTo>
                    <a:pt x="1049" y="721"/>
                  </a:lnTo>
                  <a:lnTo>
                    <a:pt x="1049" y="717"/>
                  </a:lnTo>
                  <a:lnTo>
                    <a:pt x="1054" y="712"/>
                  </a:lnTo>
                  <a:lnTo>
                    <a:pt x="1064" y="729"/>
                  </a:lnTo>
                  <a:lnTo>
                    <a:pt x="1066" y="745"/>
                  </a:lnTo>
                  <a:lnTo>
                    <a:pt x="1068" y="745"/>
                  </a:lnTo>
                  <a:lnTo>
                    <a:pt x="1073" y="738"/>
                  </a:lnTo>
                  <a:lnTo>
                    <a:pt x="1090" y="724"/>
                  </a:lnTo>
                  <a:lnTo>
                    <a:pt x="1097" y="717"/>
                  </a:lnTo>
                  <a:lnTo>
                    <a:pt x="1111" y="712"/>
                  </a:lnTo>
                  <a:lnTo>
                    <a:pt x="1118" y="705"/>
                  </a:lnTo>
                  <a:lnTo>
                    <a:pt x="1123" y="707"/>
                  </a:lnTo>
                  <a:lnTo>
                    <a:pt x="1130" y="710"/>
                  </a:lnTo>
                  <a:lnTo>
                    <a:pt x="1142" y="695"/>
                  </a:lnTo>
                  <a:lnTo>
                    <a:pt x="1144" y="695"/>
                  </a:lnTo>
                  <a:lnTo>
                    <a:pt x="1146" y="700"/>
                  </a:lnTo>
                  <a:lnTo>
                    <a:pt x="1151" y="707"/>
                  </a:lnTo>
                  <a:lnTo>
                    <a:pt x="1154" y="712"/>
                  </a:lnTo>
                  <a:lnTo>
                    <a:pt x="1154" y="717"/>
                  </a:lnTo>
                  <a:lnTo>
                    <a:pt x="1154" y="724"/>
                  </a:lnTo>
                  <a:lnTo>
                    <a:pt x="1149" y="731"/>
                  </a:lnTo>
                  <a:lnTo>
                    <a:pt x="1149" y="736"/>
                  </a:lnTo>
                  <a:lnTo>
                    <a:pt x="1142" y="740"/>
                  </a:lnTo>
                  <a:lnTo>
                    <a:pt x="1135" y="740"/>
                  </a:lnTo>
                  <a:lnTo>
                    <a:pt x="1128" y="738"/>
                  </a:lnTo>
                  <a:lnTo>
                    <a:pt x="1123" y="748"/>
                  </a:lnTo>
                  <a:lnTo>
                    <a:pt x="1128" y="748"/>
                  </a:lnTo>
                  <a:lnTo>
                    <a:pt x="1132" y="755"/>
                  </a:lnTo>
                  <a:lnTo>
                    <a:pt x="1139" y="771"/>
                  </a:lnTo>
                  <a:lnTo>
                    <a:pt x="1142" y="797"/>
                  </a:lnTo>
                  <a:lnTo>
                    <a:pt x="1142" y="807"/>
                  </a:lnTo>
                  <a:lnTo>
                    <a:pt x="1144" y="821"/>
                  </a:lnTo>
                  <a:lnTo>
                    <a:pt x="1139" y="831"/>
                  </a:lnTo>
                  <a:lnTo>
                    <a:pt x="1135" y="838"/>
                  </a:lnTo>
                  <a:lnTo>
                    <a:pt x="1125" y="847"/>
                  </a:lnTo>
                  <a:lnTo>
                    <a:pt x="1116" y="854"/>
                  </a:lnTo>
                  <a:lnTo>
                    <a:pt x="1106" y="854"/>
                  </a:lnTo>
                  <a:lnTo>
                    <a:pt x="1085" y="854"/>
                  </a:lnTo>
                  <a:lnTo>
                    <a:pt x="1083" y="852"/>
                  </a:lnTo>
                  <a:lnTo>
                    <a:pt x="1080" y="845"/>
                  </a:lnTo>
                  <a:lnTo>
                    <a:pt x="1078" y="842"/>
                  </a:lnTo>
                  <a:lnTo>
                    <a:pt x="1073" y="842"/>
                  </a:lnTo>
                  <a:lnTo>
                    <a:pt x="1068" y="852"/>
                  </a:lnTo>
                  <a:lnTo>
                    <a:pt x="1054" y="871"/>
                  </a:lnTo>
                  <a:lnTo>
                    <a:pt x="1045" y="876"/>
                  </a:lnTo>
                  <a:lnTo>
                    <a:pt x="1038" y="885"/>
                  </a:lnTo>
                  <a:lnTo>
                    <a:pt x="1030" y="887"/>
                  </a:lnTo>
                  <a:lnTo>
                    <a:pt x="1021" y="890"/>
                  </a:lnTo>
                  <a:lnTo>
                    <a:pt x="1016" y="887"/>
                  </a:lnTo>
                  <a:lnTo>
                    <a:pt x="1014" y="883"/>
                  </a:lnTo>
                  <a:lnTo>
                    <a:pt x="1011" y="880"/>
                  </a:lnTo>
                  <a:lnTo>
                    <a:pt x="1004" y="885"/>
                  </a:lnTo>
                  <a:lnTo>
                    <a:pt x="1000" y="890"/>
                  </a:lnTo>
                  <a:lnTo>
                    <a:pt x="1000" y="887"/>
                  </a:lnTo>
                  <a:lnTo>
                    <a:pt x="1000" y="885"/>
                  </a:lnTo>
                  <a:lnTo>
                    <a:pt x="1004" y="883"/>
                  </a:lnTo>
                  <a:lnTo>
                    <a:pt x="1007" y="880"/>
                  </a:lnTo>
                  <a:lnTo>
                    <a:pt x="1007" y="878"/>
                  </a:lnTo>
                  <a:lnTo>
                    <a:pt x="1002" y="869"/>
                  </a:lnTo>
                  <a:lnTo>
                    <a:pt x="995" y="861"/>
                  </a:lnTo>
                  <a:lnTo>
                    <a:pt x="988" y="859"/>
                  </a:lnTo>
                  <a:lnTo>
                    <a:pt x="974" y="861"/>
                  </a:lnTo>
                  <a:lnTo>
                    <a:pt x="971" y="864"/>
                  </a:lnTo>
                  <a:lnTo>
                    <a:pt x="966" y="871"/>
                  </a:lnTo>
                  <a:lnTo>
                    <a:pt x="971" y="880"/>
                  </a:lnTo>
                  <a:lnTo>
                    <a:pt x="971" y="883"/>
                  </a:lnTo>
                  <a:lnTo>
                    <a:pt x="969" y="880"/>
                  </a:lnTo>
                  <a:lnTo>
                    <a:pt x="959" y="880"/>
                  </a:lnTo>
                  <a:lnTo>
                    <a:pt x="952" y="885"/>
                  </a:lnTo>
                  <a:lnTo>
                    <a:pt x="950" y="890"/>
                  </a:lnTo>
                  <a:lnTo>
                    <a:pt x="947" y="904"/>
                  </a:lnTo>
                  <a:lnTo>
                    <a:pt x="945" y="916"/>
                  </a:lnTo>
                  <a:lnTo>
                    <a:pt x="945" y="923"/>
                  </a:lnTo>
                  <a:lnTo>
                    <a:pt x="950" y="918"/>
                  </a:lnTo>
                  <a:lnTo>
                    <a:pt x="957" y="916"/>
                  </a:lnTo>
                  <a:lnTo>
                    <a:pt x="955" y="918"/>
                  </a:lnTo>
                  <a:lnTo>
                    <a:pt x="950" y="925"/>
                  </a:lnTo>
                  <a:lnTo>
                    <a:pt x="943" y="928"/>
                  </a:lnTo>
                  <a:lnTo>
                    <a:pt x="943" y="935"/>
                  </a:lnTo>
                  <a:lnTo>
                    <a:pt x="945" y="937"/>
                  </a:lnTo>
                  <a:lnTo>
                    <a:pt x="943" y="940"/>
                  </a:lnTo>
                  <a:lnTo>
                    <a:pt x="938" y="935"/>
                  </a:lnTo>
                  <a:lnTo>
                    <a:pt x="933" y="930"/>
                  </a:lnTo>
                  <a:lnTo>
                    <a:pt x="929" y="933"/>
                  </a:lnTo>
                  <a:lnTo>
                    <a:pt x="924" y="935"/>
                  </a:lnTo>
                  <a:lnTo>
                    <a:pt x="910" y="952"/>
                  </a:lnTo>
                  <a:lnTo>
                    <a:pt x="893" y="973"/>
                  </a:lnTo>
                  <a:lnTo>
                    <a:pt x="891" y="982"/>
                  </a:lnTo>
                  <a:lnTo>
                    <a:pt x="891" y="987"/>
                  </a:lnTo>
                  <a:lnTo>
                    <a:pt x="891" y="992"/>
                  </a:lnTo>
                  <a:lnTo>
                    <a:pt x="893" y="999"/>
                  </a:lnTo>
                  <a:lnTo>
                    <a:pt x="881" y="999"/>
                  </a:lnTo>
                  <a:lnTo>
                    <a:pt x="874" y="999"/>
                  </a:lnTo>
                  <a:lnTo>
                    <a:pt x="869" y="1001"/>
                  </a:lnTo>
                  <a:lnTo>
                    <a:pt x="872" y="1008"/>
                  </a:lnTo>
                  <a:lnTo>
                    <a:pt x="881" y="1016"/>
                  </a:lnTo>
                  <a:lnTo>
                    <a:pt x="879" y="1018"/>
                  </a:lnTo>
                  <a:lnTo>
                    <a:pt x="867" y="1018"/>
                  </a:lnTo>
                  <a:lnTo>
                    <a:pt x="865" y="1018"/>
                  </a:lnTo>
                  <a:lnTo>
                    <a:pt x="862" y="1018"/>
                  </a:lnTo>
                  <a:lnTo>
                    <a:pt x="862" y="1025"/>
                  </a:lnTo>
                  <a:lnTo>
                    <a:pt x="862" y="1030"/>
                  </a:lnTo>
                  <a:lnTo>
                    <a:pt x="865" y="1035"/>
                  </a:lnTo>
                  <a:lnTo>
                    <a:pt x="872" y="1030"/>
                  </a:lnTo>
                  <a:lnTo>
                    <a:pt x="876" y="1032"/>
                  </a:lnTo>
                  <a:lnTo>
                    <a:pt x="876" y="1039"/>
                  </a:lnTo>
                  <a:lnTo>
                    <a:pt x="869" y="1046"/>
                  </a:lnTo>
                  <a:lnTo>
                    <a:pt x="872" y="1056"/>
                  </a:lnTo>
                  <a:lnTo>
                    <a:pt x="879" y="1061"/>
                  </a:lnTo>
                  <a:lnTo>
                    <a:pt x="879" y="1077"/>
                  </a:lnTo>
                  <a:lnTo>
                    <a:pt x="879" y="1084"/>
                  </a:lnTo>
                  <a:lnTo>
                    <a:pt x="884" y="1084"/>
                  </a:lnTo>
                  <a:lnTo>
                    <a:pt x="888" y="1084"/>
                  </a:lnTo>
                  <a:lnTo>
                    <a:pt x="891" y="1077"/>
                  </a:lnTo>
                  <a:lnTo>
                    <a:pt x="891" y="1073"/>
                  </a:lnTo>
                  <a:lnTo>
                    <a:pt x="893" y="1068"/>
                  </a:lnTo>
                  <a:lnTo>
                    <a:pt x="898" y="1068"/>
                  </a:lnTo>
                  <a:lnTo>
                    <a:pt x="898" y="1068"/>
                  </a:lnTo>
                  <a:lnTo>
                    <a:pt x="895" y="1073"/>
                  </a:lnTo>
                  <a:lnTo>
                    <a:pt x="893" y="1075"/>
                  </a:lnTo>
                  <a:lnTo>
                    <a:pt x="895" y="1080"/>
                  </a:lnTo>
                  <a:lnTo>
                    <a:pt x="898" y="1082"/>
                  </a:lnTo>
                  <a:lnTo>
                    <a:pt x="900" y="1080"/>
                  </a:lnTo>
                  <a:lnTo>
                    <a:pt x="902" y="1077"/>
                  </a:lnTo>
                  <a:lnTo>
                    <a:pt x="900" y="1084"/>
                  </a:lnTo>
                  <a:lnTo>
                    <a:pt x="902" y="1089"/>
                  </a:lnTo>
                  <a:lnTo>
                    <a:pt x="910" y="1089"/>
                  </a:lnTo>
                  <a:lnTo>
                    <a:pt x="912" y="1089"/>
                  </a:lnTo>
                  <a:lnTo>
                    <a:pt x="912" y="1091"/>
                  </a:lnTo>
                  <a:lnTo>
                    <a:pt x="905" y="1096"/>
                  </a:lnTo>
                  <a:lnTo>
                    <a:pt x="895" y="1103"/>
                  </a:lnTo>
                  <a:lnTo>
                    <a:pt x="898" y="1108"/>
                  </a:lnTo>
                  <a:lnTo>
                    <a:pt x="900" y="1108"/>
                  </a:lnTo>
                  <a:lnTo>
                    <a:pt x="914" y="1110"/>
                  </a:lnTo>
                  <a:lnTo>
                    <a:pt x="929" y="1120"/>
                  </a:lnTo>
                  <a:lnTo>
                    <a:pt x="950" y="1125"/>
                  </a:lnTo>
                  <a:lnTo>
                    <a:pt x="964" y="1115"/>
                  </a:lnTo>
                  <a:lnTo>
                    <a:pt x="966" y="1120"/>
                  </a:lnTo>
                  <a:lnTo>
                    <a:pt x="969" y="1125"/>
                  </a:lnTo>
                  <a:lnTo>
                    <a:pt x="966" y="1127"/>
                  </a:lnTo>
                  <a:lnTo>
                    <a:pt x="957" y="1125"/>
                  </a:lnTo>
                  <a:lnTo>
                    <a:pt x="955" y="1127"/>
                  </a:lnTo>
                  <a:lnTo>
                    <a:pt x="966" y="1132"/>
                  </a:lnTo>
                  <a:lnTo>
                    <a:pt x="971" y="1137"/>
                  </a:lnTo>
                  <a:lnTo>
                    <a:pt x="976" y="1141"/>
                  </a:lnTo>
                  <a:lnTo>
                    <a:pt x="969" y="1151"/>
                  </a:lnTo>
                  <a:lnTo>
                    <a:pt x="957" y="1158"/>
                  </a:lnTo>
                  <a:lnTo>
                    <a:pt x="955" y="1148"/>
                  </a:lnTo>
                  <a:lnTo>
                    <a:pt x="952" y="1139"/>
                  </a:lnTo>
                  <a:lnTo>
                    <a:pt x="950" y="1137"/>
                  </a:lnTo>
                  <a:lnTo>
                    <a:pt x="947" y="1137"/>
                  </a:lnTo>
                  <a:lnTo>
                    <a:pt x="940" y="1144"/>
                  </a:lnTo>
                  <a:lnTo>
                    <a:pt x="931" y="1151"/>
                  </a:lnTo>
                  <a:lnTo>
                    <a:pt x="926" y="1151"/>
                  </a:lnTo>
                  <a:lnTo>
                    <a:pt x="931" y="1146"/>
                  </a:lnTo>
                  <a:lnTo>
                    <a:pt x="936" y="1139"/>
                  </a:lnTo>
                  <a:lnTo>
                    <a:pt x="933" y="1132"/>
                  </a:lnTo>
                  <a:lnTo>
                    <a:pt x="931" y="1129"/>
                  </a:lnTo>
                  <a:lnTo>
                    <a:pt x="924" y="1125"/>
                  </a:lnTo>
                  <a:lnTo>
                    <a:pt x="917" y="1118"/>
                  </a:lnTo>
                  <a:lnTo>
                    <a:pt x="912" y="1115"/>
                  </a:lnTo>
                  <a:lnTo>
                    <a:pt x="907" y="1115"/>
                  </a:lnTo>
                  <a:lnTo>
                    <a:pt x="900" y="1129"/>
                  </a:lnTo>
                  <a:lnTo>
                    <a:pt x="879" y="1148"/>
                  </a:lnTo>
                  <a:lnTo>
                    <a:pt x="886" y="1151"/>
                  </a:lnTo>
                  <a:lnTo>
                    <a:pt x="891" y="1153"/>
                  </a:lnTo>
                  <a:lnTo>
                    <a:pt x="895" y="1156"/>
                  </a:lnTo>
                  <a:lnTo>
                    <a:pt x="893" y="1160"/>
                  </a:lnTo>
                  <a:lnTo>
                    <a:pt x="891" y="1165"/>
                  </a:lnTo>
                  <a:lnTo>
                    <a:pt x="898" y="1174"/>
                  </a:lnTo>
                  <a:lnTo>
                    <a:pt x="902" y="1179"/>
                  </a:lnTo>
                  <a:lnTo>
                    <a:pt x="907" y="1182"/>
                  </a:lnTo>
                  <a:lnTo>
                    <a:pt x="914" y="1201"/>
                  </a:lnTo>
                  <a:lnTo>
                    <a:pt x="929" y="1220"/>
                  </a:lnTo>
                  <a:lnTo>
                    <a:pt x="929" y="1224"/>
                  </a:lnTo>
                  <a:lnTo>
                    <a:pt x="926" y="1231"/>
                  </a:lnTo>
                  <a:lnTo>
                    <a:pt x="938" y="1243"/>
                  </a:lnTo>
                  <a:lnTo>
                    <a:pt x="947" y="1246"/>
                  </a:lnTo>
                  <a:lnTo>
                    <a:pt x="971" y="1243"/>
                  </a:lnTo>
                  <a:lnTo>
                    <a:pt x="990" y="1239"/>
                  </a:lnTo>
                  <a:lnTo>
                    <a:pt x="997" y="1231"/>
                  </a:lnTo>
                  <a:lnTo>
                    <a:pt x="1004" y="1234"/>
                  </a:lnTo>
                  <a:lnTo>
                    <a:pt x="1007" y="1229"/>
                  </a:lnTo>
                  <a:lnTo>
                    <a:pt x="1011" y="1220"/>
                  </a:lnTo>
                  <a:lnTo>
                    <a:pt x="1011" y="1210"/>
                  </a:lnTo>
                  <a:lnTo>
                    <a:pt x="1009" y="1208"/>
                  </a:lnTo>
                  <a:lnTo>
                    <a:pt x="1004" y="1201"/>
                  </a:lnTo>
                  <a:lnTo>
                    <a:pt x="1009" y="1198"/>
                  </a:lnTo>
                  <a:lnTo>
                    <a:pt x="1016" y="1189"/>
                  </a:lnTo>
                  <a:lnTo>
                    <a:pt x="1028" y="1167"/>
                  </a:lnTo>
                  <a:lnTo>
                    <a:pt x="1033" y="1165"/>
                  </a:lnTo>
                  <a:lnTo>
                    <a:pt x="1035" y="1160"/>
                  </a:lnTo>
                  <a:lnTo>
                    <a:pt x="1040" y="1158"/>
                  </a:lnTo>
                  <a:lnTo>
                    <a:pt x="1045" y="1160"/>
                  </a:lnTo>
                  <a:lnTo>
                    <a:pt x="1045" y="1160"/>
                  </a:lnTo>
                  <a:lnTo>
                    <a:pt x="1035" y="1167"/>
                  </a:lnTo>
                  <a:lnTo>
                    <a:pt x="1026" y="1184"/>
                  </a:lnTo>
                  <a:lnTo>
                    <a:pt x="1016" y="1201"/>
                  </a:lnTo>
                  <a:lnTo>
                    <a:pt x="1023" y="1215"/>
                  </a:lnTo>
                  <a:lnTo>
                    <a:pt x="1026" y="1239"/>
                  </a:lnTo>
                  <a:lnTo>
                    <a:pt x="1035" y="1269"/>
                  </a:lnTo>
                  <a:lnTo>
                    <a:pt x="1038" y="1284"/>
                  </a:lnTo>
                  <a:lnTo>
                    <a:pt x="1035" y="1291"/>
                  </a:lnTo>
                  <a:lnTo>
                    <a:pt x="1033" y="1300"/>
                  </a:lnTo>
                  <a:lnTo>
                    <a:pt x="1030" y="1307"/>
                  </a:lnTo>
                  <a:lnTo>
                    <a:pt x="1023" y="1314"/>
                  </a:lnTo>
                  <a:lnTo>
                    <a:pt x="1023" y="1331"/>
                  </a:lnTo>
                  <a:lnTo>
                    <a:pt x="1028" y="1341"/>
                  </a:lnTo>
                  <a:lnTo>
                    <a:pt x="1033" y="1336"/>
                  </a:lnTo>
                  <a:lnTo>
                    <a:pt x="1040" y="1338"/>
                  </a:lnTo>
                  <a:lnTo>
                    <a:pt x="1033" y="1348"/>
                  </a:lnTo>
                  <a:lnTo>
                    <a:pt x="1030" y="1355"/>
                  </a:lnTo>
                  <a:lnTo>
                    <a:pt x="1030" y="1359"/>
                  </a:lnTo>
                  <a:lnTo>
                    <a:pt x="1033" y="1371"/>
                  </a:lnTo>
                  <a:lnTo>
                    <a:pt x="1026" y="1381"/>
                  </a:lnTo>
                  <a:lnTo>
                    <a:pt x="1016" y="1383"/>
                  </a:lnTo>
                  <a:lnTo>
                    <a:pt x="1009" y="1386"/>
                  </a:lnTo>
                  <a:lnTo>
                    <a:pt x="1028" y="1393"/>
                  </a:lnTo>
                  <a:lnTo>
                    <a:pt x="1049" y="1388"/>
                  </a:lnTo>
                  <a:lnTo>
                    <a:pt x="1052" y="1381"/>
                  </a:lnTo>
                  <a:lnTo>
                    <a:pt x="1054" y="1378"/>
                  </a:lnTo>
                  <a:lnTo>
                    <a:pt x="1056" y="1374"/>
                  </a:lnTo>
                  <a:lnTo>
                    <a:pt x="1059" y="1374"/>
                  </a:lnTo>
                  <a:lnTo>
                    <a:pt x="1075" y="1369"/>
                  </a:lnTo>
                  <a:lnTo>
                    <a:pt x="1080" y="1369"/>
                  </a:lnTo>
                  <a:lnTo>
                    <a:pt x="1090" y="1362"/>
                  </a:lnTo>
                  <a:lnTo>
                    <a:pt x="1097" y="1355"/>
                  </a:lnTo>
                  <a:lnTo>
                    <a:pt x="1104" y="1352"/>
                  </a:lnTo>
                  <a:lnTo>
                    <a:pt x="1109" y="1362"/>
                  </a:lnTo>
                  <a:lnTo>
                    <a:pt x="1113" y="1369"/>
                  </a:lnTo>
                  <a:lnTo>
                    <a:pt x="1125" y="1381"/>
                  </a:lnTo>
                  <a:lnTo>
                    <a:pt x="1130" y="1378"/>
                  </a:lnTo>
                  <a:lnTo>
                    <a:pt x="1135" y="1374"/>
                  </a:lnTo>
                  <a:lnTo>
                    <a:pt x="1139" y="1371"/>
                  </a:lnTo>
                  <a:lnTo>
                    <a:pt x="1149" y="1386"/>
                  </a:lnTo>
                  <a:lnTo>
                    <a:pt x="1154" y="1393"/>
                  </a:lnTo>
                  <a:lnTo>
                    <a:pt x="1165" y="1424"/>
                  </a:lnTo>
                  <a:lnTo>
                    <a:pt x="1173" y="1431"/>
                  </a:lnTo>
                  <a:lnTo>
                    <a:pt x="1182" y="1428"/>
                  </a:lnTo>
                  <a:lnTo>
                    <a:pt x="1182" y="1419"/>
                  </a:lnTo>
                  <a:lnTo>
                    <a:pt x="1180" y="1395"/>
                  </a:lnTo>
                  <a:lnTo>
                    <a:pt x="1182" y="1388"/>
                  </a:lnTo>
                  <a:lnTo>
                    <a:pt x="1184" y="1376"/>
                  </a:lnTo>
                  <a:lnTo>
                    <a:pt x="1184" y="1369"/>
                  </a:lnTo>
                  <a:lnTo>
                    <a:pt x="1187" y="1371"/>
                  </a:lnTo>
                  <a:lnTo>
                    <a:pt x="1189" y="1374"/>
                  </a:lnTo>
                  <a:lnTo>
                    <a:pt x="1196" y="1367"/>
                  </a:lnTo>
                  <a:lnTo>
                    <a:pt x="1199" y="1359"/>
                  </a:lnTo>
                  <a:lnTo>
                    <a:pt x="1203" y="1357"/>
                  </a:lnTo>
                  <a:lnTo>
                    <a:pt x="1215" y="1364"/>
                  </a:lnTo>
                  <a:lnTo>
                    <a:pt x="1222" y="1371"/>
                  </a:lnTo>
                  <a:lnTo>
                    <a:pt x="1215" y="1369"/>
                  </a:lnTo>
                  <a:lnTo>
                    <a:pt x="1210" y="1367"/>
                  </a:lnTo>
                  <a:lnTo>
                    <a:pt x="1203" y="1367"/>
                  </a:lnTo>
                  <a:lnTo>
                    <a:pt x="1201" y="1374"/>
                  </a:lnTo>
                  <a:lnTo>
                    <a:pt x="1199" y="1383"/>
                  </a:lnTo>
                  <a:lnTo>
                    <a:pt x="1201" y="1390"/>
                  </a:lnTo>
                  <a:lnTo>
                    <a:pt x="1203" y="1395"/>
                  </a:lnTo>
                  <a:lnTo>
                    <a:pt x="1208" y="1407"/>
                  </a:lnTo>
                  <a:lnTo>
                    <a:pt x="1213" y="1409"/>
                  </a:lnTo>
                  <a:lnTo>
                    <a:pt x="1222" y="1409"/>
                  </a:lnTo>
                  <a:lnTo>
                    <a:pt x="1241" y="1397"/>
                  </a:lnTo>
                  <a:lnTo>
                    <a:pt x="1270" y="1386"/>
                  </a:lnTo>
                  <a:lnTo>
                    <a:pt x="1279" y="1374"/>
                  </a:lnTo>
                  <a:lnTo>
                    <a:pt x="1289" y="1357"/>
                  </a:lnTo>
                  <a:lnTo>
                    <a:pt x="1282" y="1376"/>
                  </a:lnTo>
                  <a:lnTo>
                    <a:pt x="1274" y="1397"/>
                  </a:lnTo>
                  <a:lnTo>
                    <a:pt x="1274" y="1400"/>
                  </a:lnTo>
                  <a:lnTo>
                    <a:pt x="1277" y="1400"/>
                  </a:lnTo>
                  <a:lnTo>
                    <a:pt x="1263" y="1412"/>
                  </a:lnTo>
                  <a:lnTo>
                    <a:pt x="1251" y="1426"/>
                  </a:lnTo>
                  <a:lnTo>
                    <a:pt x="1248" y="1433"/>
                  </a:lnTo>
                  <a:lnTo>
                    <a:pt x="1246" y="1443"/>
                  </a:lnTo>
                  <a:lnTo>
                    <a:pt x="1248" y="1452"/>
                  </a:lnTo>
                  <a:lnTo>
                    <a:pt x="1253" y="1454"/>
                  </a:lnTo>
                  <a:lnTo>
                    <a:pt x="1255" y="1454"/>
                  </a:lnTo>
                  <a:lnTo>
                    <a:pt x="1263" y="1461"/>
                  </a:lnTo>
                  <a:lnTo>
                    <a:pt x="1251" y="1461"/>
                  </a:lnTo>
                  <a:lnTo>
                    <a:pt x="1244" y="1466"/>
                  </a:lnTo>
                  <a:lnTo>
                    <a:pt x="1241" y="1476"/>
                  </a:lnTo>
                  <a:lnTo>
                    <a:pt x="1239" y="1492"/>
                  </a:lnTo>
                  <a:lnTo>
                    <a:pt x="1237" y="1509"/>
                  </a:lnTo>
                  <a:lnTo>
                    <a:pt x="1234" y="1516"/>
                  </a:lnTo>
                  <a:lnTo>
                    <a:pt x="1237" y="1521"/>
                  </a:lnTo>
                  <a:lnTo>
                    <a:pt x="1239" y="1526"/>
                  </a:lnTo>
                  <a:lnTo>
                    <a:pt x="1241" y="1533"/>
                  </a:lnTo>
                  <a:lnTo>
                    <a:pt x="1244" y="1533"/>
                  </a:lnTo>
                  <a:lnTo>
                    <a:pt x="1246" y="1535"/>
                  </a:lnTo>
                  <a:lnTo>
                    <a:pt x="1246" y="1535"/>
                  </a:lnTo>
                  <a:lnTo>
                    <a:pt x="1244" y="1537"/>
                  </a:lnTo>
                  <a:lnTo>
                    <a:pt x="1237" y="1537"/>
                  </a:lnTo>
                  <a:lnTo>
                    <a:pt x="1234" y="1535"/>
                  </a:lnTo>
                  <a:lnTo>
                    <a:pt x="1234" y="1533"/>
                  </a:lnTo>
                  <a:lnTo>
                    <a:pt x="1232" y="1530"/>
                  </a:lnTo>
                  <a:lnTo>
                    <a:pt x="1227" y="1533"/>
                  </a:lnTo>
                  <a:lnTo>
                    <a:pt x="1222" y="1535"/>
                  </a:lnTo>
                  <a:lnTo>
                    <a:pt x="1215" y="1544"/>
                  </a:lnTo>
                  <a:lnTo>
                    <a:pt x="1210" y="1549"/>
                  </a:lnTo>
                  <a:lnTo>
                    <a:pt x="1206" y="1552"/>
                  </a:lnTo>
                  <a:lnTo>
                    <a:pt x="1199" y="1556"/>
                  </a:lnTo>
                  <a:lnTo>
                    <a:pt x="1191" y="1566"/>
                  </a:lnTo>
                  <a:lnTo>
                    <a:pt x="1184" y="1575"/>
                  </a:lnTo>
                  <a:lnTo>
                    <a:pt x="1180" y="1585"/>
                  </a:lnTo>
                  <a:lnTo>
                    <a:pt x="1180" y="1587"/>
                  </a:lnTo>
                  <a:lnTo>
                    <a:pt x="1177" y="1594"/>
                  </a:lnTo>
                  <a:lnTo>
                    <a:pt x="1177" y="1601"/>
                  </a:lnTo>
                  <a:lnTo>
                    <a:pt x="1180" y="1606"/>
                  </a:lnTo>
                  <a:lnTo>
                    <a:pt x="1177" y="1611"/>
                  </a:lnTo>
                  <a:lnTo>
                    <a:pt x="1175" y="1611"/>
                  </a:lnTo>
                  <a:lnTo>
                    <a:pt x="1173" y="1611"/>
                  </a:lnTo>
                  <a:lnTo>
                    <a:pt x="1165" y="1609"/>
                  </a:lnTo>
                  <a:lnTo>
                    <a:pt x="1165" y="1604"/>
                  </a:lnTo>
                  <a:lnTo>
                    <a:pt x="1165" y="1599"/>
                  </a:lnTo>
                  <a:lnTo>
                    <a:pt x="1161" y="1601"/>
                  </a:lnTo>
                  <a:lnTo>
                    <a:pt x="1151" y="1611"/>
                  </a:lnTo>
                  <a:lnTo>
                    <a:pt x="1144" y="1620"/>
                  </a:lnTo>
                  <a:lnTo>
                    <a:pt x="1116" y="1632"/>
                  </a:lnTo>
                  <a:lnTo>
                    <a:pt x="1101" y="1644"/>
                  </a:lnTo>
                  <a:lnTo>
                    <a:pt x="1094" y="1649"/>
                  </a:lnTo>
                  <a:lnTo>
                    <a:pt x="1085" y="1656"/>
                  </a:lnTo>
                  <a:lnTo>
                    <a:pt x="1080" y="1663"/>
                  </a:lnTo>
                  <a:lnTo>
                    <a:pt x="1075" y="1675"/>
                  </a:lnTo>
                  <a:lnTo>
                    <a:pt x="1073" y="1684"/>
                  </a:lnTo>
                  <a:lnTo>
                    <a:pt x="1071" y="1689"/>
                  </a:lnTo>
                  <a:lnTo>
                    <a:pt x="1071" y="1694"/>
                  </a:lnTo>
                  <a:lnTo>
                    <a:pt x="1073" y="1699"/>
                  </a:lnTo>
                  <a:lnTo>
                    <a:pt x="1083" y="1706"/>
                  </a:lnTo>
                  <a:lnTo>
                    <a:pt x="1085" y="1711"/>
                  </a:lnTo>
                  <a:lnTo>
                    <a:pt x="1083" y="1713"/>
                  </a:lnTo>
                  <a:lnTo>
                    <a:pt x="1080" y="1713"/>
                  </a:lnTo>
                  <a:lnTo>
                    <a:pt x="1075" y="1711"/>
                  </a:lnTo>
                  <a:lnTo>
                    <a:pt x="1071" y="1708"/>
                  </a:lnTo>
                  <a:lnTo>
                    <a:pt x="1071" y="1706"/>
                  </a:lnTo>
                  <a:lnTo>
                    <a:pt x="1066" y="1703"/>
                  </a:lnTo>
                  <a:lnTo>
                    <a:pt x="1061" y="1703"/>
                  </a:lnTo>
                  <a:lnTo>
                    <a:pt x="1056" y="1706"/>
                  </a:lnTo>
                  <a:lnTo>
                    <a:pt x="1056" y="1715"/>
                  </a:lnTo>
                  <a:lnTo>
                    <a:pt x="1056" y="1715"/>
                  </a:lnTo>
                  <a:lnTo>
                    <a:pt x="1054" y="1715"/>
                  </a:lnTo>
                  <a:lnTo>
                    <a:pt x="1052" y="1713"/>
                  </a:lnTo>
                  <a:lnTo>
                    <a:pt x="1045" y="1701"/>
                  </a:lnTo>
                  <a:lnTo>
                    <a:pt x="1045" y="1696"/>
                  </a:lnTo>
                  <a:lnTo>
                    <a:pt x="1049" y="1694"/>
                  </a:lnTo>
                  <a:lnTo>
                    <a:pt x="1052" y="1692"/>
                  </a:lnTo>
                  <a:lnTo>
                    <a:pt x="1049" y="1689"/>
                  </a:lnTo>
                  <a:lnTo>
                    <a:pt x="1047" y="1692"/>
                  </a:lnTo>
                  <a:lnTo>
                    <a:pt x="1038" y="1692"/>
                  </a:lnTo>
                  <a:lnTo>
                    <a:pt x="1033" y="1692"/>
                  </a:lnTo>
                  <a:lnTo>
                    <a:pt x="1033" y="1689"/>
                  </a:lnTo>
                  <a:lnTo>
                    <a:pt x="1035" y="1684"/>
                  </a:lnTo>
                  <a:lnTo>
                    <a:pt x="1033" y="1684"/>
                  </a:lnTo>
                  <a:lnTo>
                    <a:pt x="1004" y="1694"/>
                  </a:lnTo>
                  <a:lnTo>
                    <a:pt x="993" y="1701"/>
                  </a:lnTo>
                  <a:lnTo>
                    <a:pt x="978" y="1711"/>
                  </a:lnTo>
                  <a:lnTo>
                    <a:pt x="966" y="1722"/>
                  </a:lnTo>
                  <a:lnTo>
                    <a:pt x="957" y="1739"/>
                  </a:lnTo>
                  <a:lnTo>
                    <a:pt x="947" y="1748"/>
                  </a:lnTo>
                  <a:lnTo>
                    <a:pt x="938" y="1753"/>
                  </a:lnTo>
                  <a:lnTo>
                    <a:pt x="936" y="1758"/>
                  </a:lnTo>
                  <a:lnTo>
                    <a:pt x="933" y="1760"/>
                  </a:lnTo>
                  <a:lnTo>
                    <a:pt x="931" y="1763"/>
                  </a:lnTo>
                  <a:lnTo>
                    <a:pt x="929" y="1765"/>
                  </a:lnTo>
                  <a:lnTo>
                    <a:pt x="926" y="1763"/>
                  </a:lnTo>
                  <a:lnTo>
                    <a:pt x="924" y="1760"/>
                  </a:lnTo>
                  <a:lnTo>
                    <a:pt x="919" y="1763"/>
                  </a:lnTo>
                  <a:lnTo>
                    <a:pt x="910" y="1770"/>
                  </a:lnTo>
                  <a:lnTo>
                    <a:pt x="907" y="1772"/>
                  </a:lnTo>
                  <a:lnTo>
                    <a:pt x="907" y="1775"/>
                  </a:lnTo>
                  <a:lnTo>
                    <a:pt x="907" y="1782"/>
                  </a:lnTo>
                  <a:lnTo>
                    <a:pt x="907" y="1789"/>
                  </a:lnTo>
                  <a:lnTo>
                    <a:pt x="905" y="1796"/>
                  </a:lnTo>
                  <a:lnTo>
                    <a:pt x="902" y="1801"/>
                  </a:lnTo>
                  <a:lnTo>
                    <a:pt x="907" y="1801"/>
                  </a:lnTo>
                  <a:lnTo>
                    <a:pt x="910" y="1798"/>
                  </a:lnTo>
                  <a:lnTo>
                    <a:pt x="917" y="1794"/>
                  </a:lnTo>
                  <a:lnTo>
                    <a:pt x="919" y="1786"/>
                  </a:lnTo>
                  <a:lnTo>
                    <a:pt x="917" y="1779"/>
                  </a:lnTo>
                  <a:lnTo>
                    <a:pt x="919" y="1777"/>
                  </a:lnTo>
                  <a:lnTo>
                    <a:pt x="924" y="1779"/>
                  </a:lnTo>
                  <a:lnTo>
                    <a:pt x="931" y="1791"/>
                  </a:lnTo>
                  <a:lnTo>
                    <a:pt x="933" y="1791"/>
                  </a:lnTo>
                  <a:lnTo>
                    <a:pt x="943" y="1789"/>
                  </a:lnTo>
                  <a:lnTo>
                    <a:pt x="945" y="1784"/>
                  </a:lnTo>
                  <a:lnTo>
                    <a:pt x="947" y="1779"/>
                  </a:lnTo>
                  <a:lnTo>
                    <a:pt x="947" y="1763"/>
                  </a:lnTo>
                  <a:lnTo>
                    <a:pt x="947" y="1760"/>
                  </a:lnTo>
                  <a:lnTo>
                    <a:pt x="952" y="1760"/>
                  </a:lnTo>
                  <a:lnTo>
                    <a:pt x="955" y="1765"/>
                  </a:lnTo>
                  <a:lnTo>
                    <a:pt x="957" y="1772"/>
                  </a:lnTo>
                  <a:lnTo>
                    <a:pt x="959" y="1777"/>
                  </a:lnTo>
                  <a:lnTo>
                    <a:pt x="957" y="1779"/>
                  </a:lnTo>
                  <a:lnTo>
                    <a:pt x="955" y="1779"/>
                  </a:lnTo>
                  <a:lnTo>
                    <a:pt x="957" y="1782"/>
                  </a:lnTo>
                  <a:lnTo>
                    <a:pt x="959" y="1784"/>
                  </a:lnTo>
                  <a:lnTo>
                    <a:pt x="962" y="1784"/>
                  </a:lnTo>
                  <a:lnTo>
                    <a:pt x="966" y="1782"/>
                  </a:lnTo>
                  <a:lnTo>
                    <a:pt x="969" y="1777"/>
                  </a:lnTo>
                  <a:lnTo>
                    <a:pt x="974" y="1775"/>
                  </a:lnTo>
                  <a:lnTo>
                    <a:pt x="978" y="1777"/>
                  </a:lnTo>
                  <a:lnTo>
                    <a:pt x="983" y="1770"/>
                  </a:lnTo>
                  <a:lnTo>
                    <a:pt x="1000" y="1751"/>
                  </a:lnTo>
                  <a:lnTo>
                    <a:pt x="1000" y="1748"/>
                  </a:lnTo>
                  <a:lnTo>
                    <a:pt x="1002" y="1734"/>
                  </a:lnTo>
                  <a:lnTo>
                    <a:pt x="1004" y="1732"/>
                  </a:lnTo>
                  <a:lnTo>
                    <a:pt x="1009" y="1730"/>
                  </a:lnTo>
                  <a:lnTo>
                    <a:pt x="1014" y="1727"/>
                  </a:lnTo>
                  <a:lnTo>
                    <a:pt x="1016" y="1725"/>
                  </a:lnTo>
                  <a:lnTo>
                    <a:pt x="1021" y="1730"/>
                  </a:lnTo>
                  <a:lnTo>
                    <a:pt x="1028" y="1732"/>
                  </a:lnTo>
                  <a:lnTo>
                    <a:pt x="1030" y="1734"/>
                  </a:lnTo>
                  <a:lnTo>
                    <a:pt x="1030" y="1737"/>
                  </a:lnTo>
                  <a:lnTo>
                    <a:pt x="1023" y="1734"/>
                  </a:lnTo>
                  <a:lnTo>
                    <a:pt x="1021" y="1734"/>
                  </a:lnTo>
                  <a:lnTo>
                    <a:pt x="1019" y="1737"/>
                  </a:lnTo>
                  <a:lnTo>
                    <a:pt x="1016" y="1739"/>
                  </a:lnTo>
                  <a:lnTo>
                    <a:pt x="1014" y="1744"/>
                  </a:lnTo>
                  <a:lnTo>
                    <a:pt x="1014" y="1751"/>
                  </a:lnTo>
                  <a:lnTo>
                    <a:pt x="1014" y="1753"/>
                  </a:lnTo>
                  <a:lnTo>
                    <a:pt x="1019" y="1756"/>
                  </a:lnTo>
                  <a:lnTo>
                    <a:pt x="1030" y="1753"/>
                  </a:lnTo>
                  <a:lnTo>
                    <a:pt x="1035" y="1753"/>
                  </a:lnTo>
                  <a:lnTo>
                    <a:pt x="1040" y="1748"/>
                  </a:lnTo>
                  <a:lnTo>
                    <a:pt x="1045" y="1744"/>
                  </a:lnTo>
                  <a:lnTo>
                    <a:pt x="1047" y="1741"/>
                  </a:lnTo>
                  <a:lnTo>
                    <a:pt x="1054" y="1746"/>
                  </a:lnTo>
                  <a:lnTo>
                    <a:pt x="1056" y="1744"/>
                  </a:lnTo>
                  <a:lnTo>
                    <a:pt x="1059" y="1741"/>
                  </a:lnTo>
                  <a:lnTo>
                    <a:pt x="1064" y="1739"/>
                  </a:lnTo>
                  <a:lnTo>
                    <a:pt x="1066" y="1741"/>
                  </a:lnTo>
                  <a:lnTo>
                    <a:pt x="1071" y="1741"/>
                  </a:lnTo>
                  <a:lnTo>
                    <a:pt x="1071" y="1739"/>
                  </a:lnTo>
                  <a:lnTo>
                    <a:pt x="1075" y="1734"/>
                  </a:lnTo>
                  <a:lnTo>
                    <a:pt x="1078" y="1732"/>
                  </a:lnTo>
                  <a:lnTo>
                    <a:pt x="1085" y="1730"/>
                  </a:lnTo>
                  <a:lnTo>
                    <a:pt x="1097" y="1720"/>
                  </a:lnTo>
                  <a:lnTo>
                    <a:pt x="1101" y="1715"/>
                  </a:lnTo>
                  <a:lnTo>
                    <a:pt x="1104" y="1718"/>
                  </a:lnTo>
                  <a:lnTo>
                    <a:pt x="1106" y="1715"/>
                  </a:lnTo>
                  <a:lnTo>
                    <a:pt x="1111" y="1713"/>
                  </a:lnTo>
                  <a:lnTo>
                    <a:pt x="1113" y="1713"/>
                  </a:lnTo>
                  <a:lnTo>
                    <a:pt x="1113" y="1713"/>
                  </a:lnTo>
                  <a:lnTo>
                    <a:pt x="1118" y="1715"/>
                  </a:lnTo>
                  <a:lnTo>
                    <a:pt x="1118" y="1718"/>
                  </a:lnTo>
                  <a:lnTo>
                    <a:pt x="1116" y="1734"/>
                  </a:lnTo>
                  <a:lnTo>
                    <a:pt x="1118" y="1737"/>
                  </a:lnTo>
                  <a:lnTo>
                    <a:pt x="1120" y="1734"/>
                  </a:lnTo>
                  <a:lnTo>
                    <a:pt x="1123" y="1730"/>
                  </a:lnTo>
                  <a:lnTo>
                    <a:pt x="1125" y="1722"/>
                  </a:lnTo>
                  <a:lnTo>
                    <a:pt x="1125" y="1718"/>
                  </a:lnTo>
                  <a:lnTo>
                    <a:pt x="1132" y="1713"/>
                  </a:lnTo>
                  <a:lnTo>
                    <a:pt x="1168" y="1701"/>
                  </a:lnTo>
                  <a:lnTo>
                    <a:pt x="1173" y="1694"/>
                  </a:lnTo>
                  <a:lnTo>
                    <a:pt x="1177" y="1682"/>
                  </a:lnTo>
                  <a:lnTo>
                    <a:pt x="1180" y="1680"/>
                  </a:lnTo>
                  <a:lnTo>
                    <a:pt x="1182" y="1680"/>
                  </a:lnTo>
                  <a:lnTo>
                    <a:pt x="1182" y="1682"/>
                  </a:lnTo>
                  <a:lnTo>
                    <a:pt x="1182" y="1692"/>
                  </a:lnTo>
                  <a:lnTo>
                    <a:pt x="1184" y="1694"/>
                  </a:lnTo>
                  <a:lnTo>
                    <a:pt x="1187" y="1692"/>
                  </a:lnTo>
                  <a:lnTo>
                    <a:pt x="1189" y="1687"/>
                  </a:lnTo>
                  <a:lnTo>
                    <a:pt x="1196" y="1680"/>
                  </a:lnTo>
                  <a:lnTo>
                    <a:pt x="1196" y="1677"/>
                  </a:lnTo>
                  <a:lnTo>
                    <a:pt x="1196" y="1673"/>
                  </a:lnTo>
                  <a:lnTo>
                    <a:pt x="1194" y="1670"/>
                  </a:lnTo>
                  <a:lnTo>
                    <a:pt x="1191" y="1668"/>
                  </a:lnTo>
                  <a:lnTo>
                    <a:pt x="1187" y="1665"/>
                  </a:lnTo>
                  <a:lnTo>
                    <a:pt x="1184" y="1665"/>
                  </a:lnTo>
                  <a:lnTo>
                    <a:pt x="1182" y="1665"/>
                  </a:lnTo>
                  <a:lnTo>
                    <a:pt x="1184" y="1663"/>
                  </a:lnTo>
                  <a:lnTo>
                    <a:pt x="1191" y="1651"/>
                  </a:lnTo>
                  <a:lnTo>
                    <a:pt x="1194" y="1649"/>
                  </a:lnTo>
                  <a:lnTo>
                    <a:pt x="1203" y="1649"/>
                  </a:lnTo>
                  <a:lnTo>
                    <a:pt x="1206" y="1646"/>
                  </a:lnTo>
                  <a:lnTo>
                    <a:pt x="1210" y="1644"/>
                  </a:lnTo>
                  <a:lnTo>
                    <a:pt x="1215" y="1644"/>
                  </a:lnTo>
                  <a:lnTo>
                    <a:pt x="1218" y="1644"/>
                  </a:lnTo>
                  <a:lnTo>
                    <a:pt x="1218" y="1642"/>
                  </a:lnTo>
                  <a:lnTo>
                    <a:pt x="1215" y="1642"/>
                  </a:lnTo>
                  <a:lnTo>
                    <a:pt x="1210" y="1639"/>
                  </a:lnTo>
                  <a:lnTo>
                    <a:pt x="1213" y="1635"/>
                  </a:lnTo>
                  <a:lnTo>
                    <a:pt x="1222" y="1630"/>
                  </a:lnTo>
                  <a:lnTo>
                    <a:pt x="1227" y="1630"/>
                  </a:lnTo>
                  <a:lnTo>
                    <a:pt x="1232" y="1632"/>
                  </a:lnTo>
                  <a:lnTo>
                    <a:pt x="1237" y="1632"/>
                  </a:lnTo>
                  <a:lnTo>
                    <a:pt x="1237" y="1632"/>
                  </a:lnTo>
                  <a:lnTo>
                    <a:pt x="1241" y="1628"/>
                  </a:lnTo>
                  <a:lnTo>
                    <a:pt x="1244" y="1618"/>
                  </a:lnTo>
                  <a:lnTo>
                    <a:pt x="1246" y="1616"/>
                  </a:lnTo>
                  <a:lnTo>
                    <a:pt x="1248" y="1613"/>
                  </a:lnTo>
                  <a:lnTo>
                    <a:pt x="1251" y="1613"/>
                  </a:lnTo>
                  <a:lnTo>
                    <a:pt x="1255" y="1613"/>
                  </a:lnTo>
                  <a:lnTo>
                    <a:pt x="1258" y="1613"/>
                  </a:lnTo>
                  <a:lnTo>
                    <a:pt x="1263" y="1613"/>
                  </a:lnTo>
                  <a:lnTo>
                    <a:pt x="1265" y="1609"/>
                  </a:lnTo>
                  <a:lnTo>
                    <a:pt x="1270" y="1604"/>
                  </a:lnTo>
                  <a:lnTo>
                    <a:pt x="1274" y="1599"/>
                  </a:lnTo>
                  <a:lnTo>
                    <a:pt x="1277" y="1599"/>
                  </a:lnTo>
                  <a:lnTo>
                    <a:pt x="1279" y="1597"/>
                  </a:lnTo>
                  <a:lnTo>
                    <a:pt x="1282" y="1594"/>
                  </a:lnTo>
                  <a:lnTo>
                    <a:pt x="1286" y="1592"/>
                  </a:lnTo>
                  <a:lnTo>
                    <a:pt x="1291" y="1594"/>
                  </a:lnTo>
                  <a:lnTo>
                    <a:pt x="1293" y="1587"/>
                  </a:lnTo>
                  <a:lnTo>
                    <a:pt x="1298" y="1585"/>
                  </a:lnTo>
                  <a:lnTo>
                    <a:pt x="1298" y="1582"/>
                  </a:lnTo>
                  <a:lnTo>
                    <a:pt x="1303" y="1573"/>
                  </a:lnTo>
                  <a:lnTo>
                    <a:pt x="1303" y="1568"/>
                  </a:lnTo>
                  <a:lnTo>
                    <a:pt x="1300" y="1561"/>
                  </a:lnTo>
                  <a:lnTo>
                    <a:pt x="1300" y="1561"/>
                  </a:lnTo>
                  <a:lnTo>
                    <a:pt x="1298" y="1559"/>
                  </a:lnTo>
                  <a:lnTo>
                    <a:pt x="1300" y="1554"/>
                  </a:lnTo>
                  <a:lnTo>
                    <a:pt x="1312" y="1544"/>
                  </a:lnTo>
                  <a:lnTo>
                    <a:pt x="1317" y="1544"/>
                  </a:lnTo>
                  <a:lnTo>
                    <a:pt x="1319" y="1547"/>
                  </a:lnTo>
                  <a:lnTo>
                    <a:pt x="1322" y="1547"/>
                  </a:lnTo>
                  <a:lnTo>
                    <a:pt x="1324" y="1537"/>
                  </a:lnTo>
                  <a:lnTo>
                    <a:pt x="1324" y="1535"/>
                  </a:lnTo>
                  <a:lnTo>
                    <a:pt x="1336" y="1533"/>
                  </a:lnTo>
                  <a:lnTo>
                    <a:pt x="1338" y="1533"/>
                  </a:lnTo>
                  <a:lnTo>
                    <a:pt x="1341" y="1526"/>
                  </a:lnTo>
                  <a:lnTo>
                    <a:pt x="1345" y="1521"/>
                  </a:lnTo>
                  <a:lnTo>
                    <a:pt x="1348" y="1518"/>
                  </a:lnTo>
                  <a:lnTo>
                    <a:pt x="1348" y="1514"/>
                  </a:lnTo>
                  <a:lnTo>
                    <a:pt x="1350" y="1511"/>
                  </a:lnTo>
                  <a:lnTo>
                    <a:pt x="1357" y="1509"/>
                  </a:lnTo>
                  <a:lnTo>
                    <a:pt x="1362" y="1507"/>
                  </a:lnTo>
                  <a:lnTo>
                    <a:pt x="1372" y="1499"/>
                  </a:lnTo>
                  <a:lnTo>
                    <a:pt x="1374" y="1495"/>
                  </a:lnTo>
                  <a:lnTo>
                    <a:pt x="1379" y="1483"/>
                  </a:lnTo>
                  <a:lnTo>
                    <a:pt x="1402" y="1480"/>
                  </a:lnTo>
                  <a:lnTo>
                    <a:pt x="1402" y="1473"/>
                  </a:lnTo>
                  <a:lnTo>
                    <a:pt x="1402" y="1473"/>
                  </a:lnTo>
                  <a:lnTo>
                    <a:pt x="1412" y="1469"/>
                  </a:lnTo>
                  <a:lnTo>
                    <a:pt x="1417" y="1471"/>
                  </a:lnTo>
                  <a:lnTo>
                    <a:pt x="1419" y="1469"/>
                  </a:lnTo>
                  <a:lnTo>
                    <a:pt x="1419" y="1459"/>
                  </a:lnTo>
                  <a:lnTo>
                    <a:pt x="1421" y="1454"/>
                  </a:lnTo>
                  <a:lnTo>
                    <a:pt x="1417" y="1454"/>
                  </a:lnTo>
                  <a:lnTo>
                    <a:pt x="1417" y="1452"/>
                  </a:lnTo>
                  <a:lnTo>
                    <a:pt x="1428" y="1445"/>
                  </a:lnTo>
                  <a:lnTo>
                    <a:pt x="1428" y="1443"/>
                  </a:lnTo>
                  <a:lnTo>
                    <a:pt x="1428" y="1438"/>
                  </a:lnTo>
                  <a:lnTo>
                    <a:pt x="1431" y="1431"/>
                  </a:lnTo>
                  <a:lnTo>
                    <a:pt x="1440" y="1421"/>
                  </a:lnTo>
                  <a:lnTo>
                    <a:pt x="1443" y="1419"/>
                  </a:lnTo>
                  <a:lnTo>
                    <a:pt x="1447" y="1416"/>
                  </a:lnTo>
                  <a:lnTo>
                    <a:pt x="1452" y="1414"/>
                  </a:lnTo>
                  <a:lnTo>
                    <a:pt x="1462" y="1402"/>
                  </a:lnTo>
                  <a:lnTo>
                    <a:pt x="1466" y="1395"/>
                  </a:lnTo>
                  <a:lnTo>
                    <a:pt x="1466" y="1390"/>
                  </a:lnTo>
                  <a:lnTo>
                    <a:pt x="1466" y="1388"/>
                  </a:lnTo>
                  <a:lnTo>
                    <a:pt x="1466" y="1386"/>
                  </a:lnTo>
                  <a:lnTo>
                    <a:pt x="1462" y="1381"/>
                  </a:lnTo>
                  <a:lnTo>
                    <a:pt x="1450" y="1371"/>
                  </a:lnTo>
                  <a:lnTo>
                    <a:pt x="1443" y="1369"/>
                  </a:lnTo>
                  <a:lnTo>
                    <a:pt x="1438" y="1367"/>
                  </a:lnTo>
                  <a:lnTo>
                    <a:pt x="1426" y="1362"/>
                  </a:lnTo>
                  <a:lnTo>
                    <a:pt x="1424" y="1357"/>
                  </a:lnTo>
                  <a:lnTo>
                    <a:pt x="1426" y="1350"/>
                  </a:lnTo>
                  <a:lnTo>
                    <a:pt x="1428" y="1338"/>
                  </a:lnTo>
                  <a:lnTo>
                    <a:pt x="1428" y="1336"/>
                  </a:lnTo>
                  <a:lnTo>
                    <a:pt x="1443" y="1324"/>
                  </a:lnTo>
                  <a:lnTo>
                    <a:pt x="1445" y="1319"/>
                  </a:lnTo>
                  <a:lnTo>
                    <a:pt x="1447" y="1314"/>
                  </a:lnTo>
                  <a:lnTo>
                    <a:pt x="1452" y="1310"/>
                  </a:lnTo>
                  <a:lnTo>
                    <a:pt x="1452" y="1307"/>
                  </a:lnTo>
                  <a:lnTo>
                    <a:pt x="1450" y="1305"/>
                  </a:lnTo>
                  <a:lnTo>
                    <a:pt x="1450" y="1305"/>
                  </a:lnTo>
                  <a:lnTo>
                    <a:pt x="1459" y="1295"/>
                  </a:lnTo>
                  <a:lnTo>
                    <a:pt x="1462" y="1293"/>
                  </a:lnTo>
                  <a:lnTo>
                    <a:pt x="1464" y="1295"/>
                  </a:lnTo>
                  <a:lnTo>
                    <a:pt x="1464" y="1295"/>
                  </a:lnTo>
                  <a:lnTo>
                    <a:pt x="1464" y="1303"/>
                  </a:lnTo>
                  <a:lnTo>
                    <a:pt x="1464" y="1303"/>
                  </a:lnTo>
                  <a:lnTo>
                    <a:pt x="1471" y="1300"/>
                  </a:lnTo>
                  <a:lnTo>
                    <a:pt x="1478" y="1298"/>
                  </a:lnTo>
                  <a:lnTo>
                    <a:pt x="1481" y="1295"/>
                  </a:lnTo>
                  <a:lnTo>
                    <a:pt x="1481" y="1288"/>
                  </a:lnTo>
                  <a:lnTo>
                    <a:pt x="1481" y="1286"/>
                  </a:lnTo>
                  <a:lnTo>
                    <a:pt x="1471" y="1281"/>
                  </a:lnTo>
                  <a:lnTo>
                    <a:pt x="1473" y="1281"/>
                  </a:lnTo>
                  <a:lnTo>
                    <a:pt x="1478" y="1279"/>
                  </a:lnTo>
                  <a:lnTo>
                    <a:pt x="1490" y="1276"/>
                  </a:lnTo>
                  <a:lnTo>
                    <a:pt x="1495" y="1274"/>
                  </a:lnTo>
                  <a:lnTo>
                    <a:pt x="1499" y="1265"/>
                  </a:lnTo>
                  <a:lnTo>
                    <a:pt x="1502" y="1260"/>
                  </a:lnTo>
                  <a:lnTo>
                    <a:pt x="1502" y="1255"/>
                  </a:lnTo>
                  <a:lnTo>
                    <a:pt x="1499" y="1250"/>
                  </a:lnTo>
                  <a:lnTo>
                    <a:pt x="1495" y="1246"/>
                  </a:lnTo>
                  <a:lnTo>
                    <a:pt x="1488" y="1239"/>
                  </a:lnTo>
                  <a:lnTo>
                    <a:pt x="1481" y="1234"/>
                  </a:lnTo>
                  <a:lnTo>
                    <a:pt x="1481" y="1231"/>
                  </a:lnTo>
                  <a:lnTo>
                    <a:pt x="1485" y="1231"/>
                  </a:lnTo>
                  <a:lnTo>
                    <a:pt x="1492" y="1236"/>
                  </a:lnTo>
                  <a:lnTo>
                    <a:pt x="1497" y="1239"/>
                  </a:lnTo>
                  <a:lnTo>
                    <a:pt x="1499" y="1239"/>
                  </a:lnTo>
                  <a:lnTo>
                    <a:pt x="1507" y="1236"/>
                  </a:lnTo>
                  <a:lnTo>
                    <a:pt x="1514" y="1227"/>
                  </a:lnTo>
                  <a:lnTo>
                    <a:pt x="1518" y="1222"/>
                  </a:lnTo>
                  <a:lnTo>
                    <a:pt x="1518" y="1220"/>
                  </a:lnTo>
                  <a:lnTo>
                    <a:pt x="1516" y="1215"/>
                  </a:lnTo>
                  <a:lnTo>
                    <a:pt x="1516" y="1212"/>
                  </a:lnTo>
                  <a:lnTo>
                    <a:pt x="1518" y="1205"/>
                  </a:lnTo>
                  <a:lnTo>
                    <a:pt x="1533" y="1189"/>
                  </a:lnTo>
                  <a:lnTo>
                    <a:pt x="1537" y="1182"/>
                  </a:lnTo>
                  <a:lnTo>
                    <a:pt x="1542" y="1182"/>
                  </a:lnTo>
                  <a:lnTo>
                    <a:pt x="1544" y="1179"/>
                  </a:lnTo>
                  <a:lnTo>
                    <a:pt x="1542" y="1172"/>
                  </a:lnTo>
                  <a:lnTo>
                    <a:pt x="1542" y="1170"/>
                  </a:lnTo>
                  <a:lnTo>
                    <a:pt x="1544" y="1163"/>
                  </a:lnTo>
                  <a:lnTo>
                    <a:pt x="1552" y="1156"/>
                  </a:lnTo>
                  <a:lnTo>
                    <a:pt x="1556" y="1151"/>
                  </a:lnTo>
                  <a:lnTo>
                    <a:pt x="1566" y="1148"/>
                  </a:lnTo>
                  <a:lnTo>
                    <a:pt x="1573" y="1144"/>
                  </a:lnTo>
                  <a:lnTo>
                    <a:pt x="1575" y="1137"/>
                  </a:lnTo>
                  <a:lnTo>
                    <a:pt x="1582" y="1129"/>
                  </a:lnTo>
                  <a:lnTo>
                    <a:pt x="1599" y="1118"/>
                  </a:lnTo>
                  <a:lnTo>
                    <a:pt x="1599" y="1118"/>
                  </a:lnTo>
                  <a:lnTo>
                    <a:pt x="1601" y="1118"/>
                  </a:lnTo>
                  <a:lnTo>
                    <a:pt x="1606" y="1122"/>
                  </a:lnTo>
                  <a:lnTo>
                    <a:pt x="1623" y="1120"/>
                  </a:lnTo>
                  <a:lnTo>
                    <a:pt x="1630" y="1118"/>
                  </a:lnTo>
                  <a:lnTo>
                    <a:pt x="1630" y="1118"/>
                  </a:lnTo>
                  <a:lnTo>
                    <a:pt x="1634" y="1108"/>
                  </a:lnTo>
                  <a:lnTo>
                    <a:pt x="1637" y="1103"/>
                  </a:lnTo>
                  <a:lnTo>
                    <a:pt x="1642" y="1096"/>
                  </a:lnTo>
                  <a:lnTo>
                    <a:pt x="1644" y="1094"/>
                  </a:lnTo>
                  <a:lnTo>
                    <a:pt x="1653" y="1091"/>
                  </a:lnTo>
                  <a:lnTo>
                    <a:pt x="1658" y="1094"/>
                  </a:lnTo>
                  <a:lnTo>
                    <a:pt x="1646" y="1103"/>
                  </a:lnTo>
                  <a:lnTo>
                    <a:pt x="1639" y="1108"/>
                  </a:lnTo>
                  <a:lnTo>
                    <a:pt x="1637" y="1115"/>
                  </a:lnTo>
                  <a:lnTo>
                    <a:pt x="1634" y="1120"/>
                  </a:lnTo>
                  <a:lnTo>
                    <a:pt x="1632" y="1125"/>
                  </a:lnTo>
                  <a:lnTo>
                    <a:pt x="1632" y="1125"/>
                  </a:lnTo>
                  <a:lnTo>
                    <a:pt x="1627" y="1127"/>
                  </a:lnTo>
                  <a:lnTo>
                    <a:pt x="1625" y="1132"/>
                  </a:lnTo>
                  <a:lnTo>
                    <a:pt x="1630" y="1137"/>
                  </a:lnTo>
                  <a:lnTo>
                    <a:pt x="1649" y="1148"/>
                  </a:lnTo>
                  <a:lnTo>
                    <a:pt x="1656" y="1151"/>
                  </a:lnTo>
                  <a:lnTo>
                    <a:pt x="1672" y="1153"/>
                  </a:lnTo>
                  <a:lnTo>
                    <a:pt x="1675" y="1158"/>
                  </a:lnTo>
                  <a:lnTo>
                    <a:pt x="1675" y="1160"/>
                  </a:lnTo>
                  <a:lnTo>
                    <a:pt x="1670" y="1160"/>
                  </a:lnTo>
                  <a:lnTo>
                    <a:pt x="1646" y="1153"/>
                  </a:lnTo>
                  <a:lnTo>
                    <a:pt x="1637" y="1153"/>
                  </a:lnTo>
                  <a:lnTo>
                    <a:pt x="1630" y="1156"/>
                  </a:lnTo>
                  <a:lnTo>
                    <a:pt x="1623" y="1158"/>
                  </a:lnTo>
                  <a:lnTo>
                    <a:pt x="1620" y="1156"/>
                  </a:lnTo>
                  <a:lnTo>
                    <a:pt x="1616" y="1151"/>
                  </a:lnTo>
                  <a:lnTo>
                    <a:pt x="1611" y="1148"/>
                  </a:lnTo>
                  <a:lnTo>
                    <a:pt x="1608" y="1148"/>
                  </a:lnTo>
                  <a:lnTo>
                    <a:pt x="1592" y="1160"/>
                  </a:lnTo>
                  <a:lnTo>
                    <a:pt x="1582" y="1170"/>
                  </a:lnTo>
                  <a:lnTo>
                    <a:pt x="1566" y="1182"/>
                  </a:lnTo>
                  <a:lnTo>
                    <a:pt x="1563" y="1184"/>
                  </a:lnTo>
                  <a:lnTo>
                    <a:pt x="1563" y="1191"/>
                  </a:lnTo>
                  <a:lnTo>
                    <a:pt x="1566" y="1201"/>
                  </a:lnTo>
                  <a:lnTo>
                    <a:pt x="1566" y="1210"/>
                  </a:lnTo>
                  <a:lnTo>
                    <a:pt x="1563" y="1231"/>
                  </a:lnTo>
                  <a:lnTo>
                    <a:pt x="1561" y="1241"/>
                  </a:lnTo>
                  <a:lnTo>
                    <a:pt x="1552" y="1253"/>
                  </a:lnTo>
                  <a:lnTo>
                    <a:pt x="1547" y="1265"/>
                  </a:lnTo>
                  <a:lnTo>
                    <a:pt x="1544" y="1272"/>
                  </a:lnTo>
                  <a:lnTo>
                    <a:pt x="1542" y="1288"/>
                  </a:lnTo>
                  <a:lnTo>
                    <a:pt x="1542" y="1293"/>
                  </a:lnTo>
                  <a:lnTo>
                    <a:pt x="1547" y="1295"/>
                  </a:lnTo>
                  <a:lnTo>
                    <a:pt x="1559" y="1300"/>
                  </a:lnTo>
                  <a:lnTo>
                    <a:pt x="1561" y="1300"/>
                  </a:lnTo>
                  <a:lnTo>
                    <a:pt x="1563" y="1300"/>
                  </a:lnTo>
                  <a:lnTo>
                    <a:pt x="1580" y="1286"/>
                  </a:lnTo>
                  <a:lnTo>
                    <a:pt x="1582" y="1286"/>
                  </a:lnTo>
                  <a:lnTo>
                    <a:pt x="1582" y="1286"/>
                  </a:lnTo>
                  <a:lnTo>
                    <a:pt x="1575" y="1303"/>
                  </a:lnTo>
                  <a:lnTo>
                    <a:pt x="1571" y="1307"/>
                  </a:lnTo>
                  <a:lnTo>
                    <a:pt x="1566" y="1317"/>
                  </a:lnTo>
                  <a:lnTo>
                    <a:pt x="1559" y="1319"/>
                  </a:lnTo>
                  <a:lnTo>
                    <a:pt x="1549" y="1322"/>
                  </a:lnTo>
                  <a:lnTo>
                    <a:pt x="1542" y="1329"/>
                  </a:lnTo>
                  <a:lnTo>
                    <a:pt x="1540" y="1331"/>
                  </a:lnTo>
                  <a:lnTo>
                    <a:pt x="1537" y="1336"/>
                  </a:lnTo>
                  <a:lnTo>
                    <a:pt x="1537" y="1343"/>
                  </a:lnTo>
                  <a:lnTo>
                    <a:pt x="1537" y="1345"/>
                  </a:lnTo>
                  <a:lnTo>
                    <a:pt x="1540" y="1345"/>
                  </a:lnTo>
                  <a:lnTo>
                    <a:pt x="1549" y="1352"/>
                  </a:lnTo>
                  <a:lnTo>
                    <a:pt x="1554" y="1352"/>
                  </a:lnTo>
                  <a:lnTo>
                    <a:pt x="1561" y="1348"/>
                  </a:lnTo>
                  <a:lnTo>
                    <a:pt x="1568" y="1345"/>
                  </a:lnTo>
                  <a:lnTo>
                    <a:pt x="1573" y="1348"/>
                  </a:lnTo>
                  <a:lnTo>
                    <a:pt x="1575" y="1348"/>
                  </a:lnTo>
                  <a:lnTo>
                    <a:pt x="1578" y="1345"/>
                  </a:lnTo>
                  <a:lnTo>
                    <a:pt x="1578" y="1343"/>
                  </a:lnTo>
                  <a:lnTo>
                    <a:pt x="1575" y="1341"/>
                  </a:lnTo>
                  <a:lnTo>
                    <a:pt x="1578" y="1338"/>
                  </a:lnTo>
                  <a:lnTo>
                    <a:pt x="1582" y="1341"/>
                  </a:lnTo>
                  <a:lnTo>
                    <a:pt x="1589" y="1345"/>
                  </a:lnTo>
                  <a:lnTo>
                    <a:pt x="1589" y="1345"/>
                  </a:lnTo>
                  <a:lnTo>
                    <a:pt x="1592" y="1338"/>
                  </a:lnTo>
                  <a:lnTo>
                    <a:pt x="1594" y="1333"/>
                  </a:lnTo>
                  <a:lnTo>
                    <a:pt x="1601" y="1324"/>
                  </a:lnTo>
                  <a:lnTo>
                    <a:pt x="1604" y="1319"/>
                  </a:lnTo>
                  <a:lnTo>
                    <a:pt x="1604" y="1312"/>
                  </a:lnTo>
                  <a:lnTo>
                    <a:pt x="1606" y="1310"/>
                  </a:lnTo>
                  <a:lnTo>
                    <a:pt x="1606" y="1310"/>
                  </a:lnTo>
                  <a:lnTo>
                    <a:pt x="1608" y="1312"/>
                  </a:lnTo>
                  <a:lnTo>
                    <a:pt x="1611" y="1312"/>
                  </a:lnTo>
                  <a:lnTo>
                    <a:pt x="1618" y="1307"/>
                  </a:lnTo>
                  <a:lnTo>
                    <a:pt x="1620" y="1305"/>
                  </a:lnTo>
                  <a:lnTo>
                    <a:pt x="1623" y="1307"/>
                  </a:lnTo>
                  <a:lnTo>
                    <a:pt x="1625" y="1307"/>
                  </a:lnTo>
                  <a:lnTo>
                    <a:pt x="1637" y="1293"/>
                  </a:lnTo>
                  <a:lnTo>
                    <a:pt x="1637" y="1291"/>
                  </a:lnTo>
                  <a:lnTo>
                    <a:pt x="1634" y="1284"/>
                  </a:lnTo>
                  <a:lnTo>
                    <a:pt x="1634" y="1284"/>
                  </a:lnTo>
                  <a:lnTo>
                    <a:pt x="1637" y="1284"/>
                  </a:lnTo>
                  <a:lnTo>
                    <a:pt x="1646" y="1288"/>
                  </a:lnTo>
                  <a:lnTo>
                    <a:pt x="1646" y="1286"/>
                  </a:lnTo>
                  <a:lnTo>
                    <a:pt x="1644" y="1276"/>
                  </a:lnTo>
                  <a:lnTo>
                    <a:pt x="1644" y="1274"/>
                  </a:lnTo>
                  <a:lnTo>
                    <a:pt x="1649" y="1267"/>
                  </a:lnTo>
                  <a:lnTo>
                    <a:pt x="1651" y="1269"/>
                  </a:lnTo>
                  <a:lnTo>
                    <a:pt x="1653" y="1281"/>
                  </a:lnTo>
                  <a:lnTo>
                    <a:pt x="1656" y="1284"/>
                  </a:lnTo>
                  <a:lnTo>
                    <a:pt x="1656" y="1284"/>
                  </a:lnTo>
                  <a:lnTo>
                    <a:pt x="1658" y="1269"/>
                  </a:lnTo>
                  <a:lnTo>
                    <a:pt x="1661" y="1262"/>
                  </a:lnTo>
                  <a:lnTo>
                    <a:pt x="1663" y="1258"/>
                  </a:lnTo>
                  <a:lnTo>
                    <a:pt x="1663" y="1246"/>
                  </a:lnTo>
                  <a:lnTo>
                    <a:pt x="1663" y="1246"/>
                  </a:lnTo>
                  <a:lnTo>
                    <a:pt x="1670" y="1255"/>
                  </a:lnTo>
                  <a:lnTo>
                    <a:pt x="1670" y="1258"/>
                  </a:lnTo>
                  <a:lnTo>
                    <a:pt x="1677" y="1253"/>
                  </a:lnTo>
                  <a:lnTo>
                    <a:pt x="1682" y="1255"/>
                  </a:lnTo>
                  <a:lnTo>
                    <a:pt x="1684" y="1258"/>
                  </a:lnTo>
                  <a:lnTo>
                    <a:pt x="1694" y="1260"/>
                  </a:lnTo>
                  <a:lnTo>
                    <a:pt x="1698" y="1260"/>
                  </a:lnTo>
                  <a:lnTo>
                    <a:pt x="1703" y="1260"/>
                  </a:lnTo>
                  <a:lnTo>
                    <a:pt x="1706" y="1258"/>
                  </a:lnTo>
                  <a:lnTo>
                    <a:pt x="1708" y="1255"/>
                  </a:lnTo>
                  <a:lnTo>
                    <a:pt x="1710" y="1255"/>
                  </a:lnTo>
                  <a:lnTo>
                    <a:pt x="1713" y="1255"/>
                  </a:lnTo>
                  <a:lnTo>
                    <a:pt x="1713" y="1255"/>
                  </a:lnTo>
                  <a:lnTo>
                    <a:pt x="1717" y="1239"/>
                  </a:lnTo>
                  <a:lnTo>
                    <a:pt x="1720" y="1236"/>
                  </a:lnTo>
                  <a:lnTo>
                    <a:pt x="1722" y="1236"/>
                  </a:lnTo>
                  <a:lnTo>
                    <a:pt x="1722" y="1236"/>
                  </a:lnTo>
                  <a:lnTo>
                    <a:pt x="1725" y="1234"/>
                  </a:lnTo>
                  <a:lnTo>
                    <a:pt x="1722" y="1224"/>
                  </a:lnTo>
                  <a:lnTo>
                    <a:pt x="1722" y="1217"/>
                  </a:lnTo>
                  <a:lnTo>
                    <a:pt x="1722" y="1212"/>
                  </a:lnTo>
                  <a:lnTo>
                    <a:pt x="1722" y="1210"/>
                  </a:lnTo>
                  <a:lnTo>
                    <a:pt x="1725" y="1208"/>
                  </a:lnTo>
                  <a:lnTo>
                    <a:pt x="1729" y="1205"/>
                  </a:lnTo>
                  <a:lnTo>
                    <a:pt x="1732" y="1203"/>
                  </a:lnTo>
                  <a:lnTo>
                    <a:pt x="1732" y="1198"/>
                  </a:lnTo>
                  <a:lnTo>
                    <a:pt x="1732" y="1193"/>
                  </a:lnTo>
                  <a:lnTo>
                    <a:pt x="1727" y="1189"/>
                  </a:lnTo>
                  <a:lnTo>
                    <a:pt x="1725" y="1189"/>
                  </a:lnTo>
                  <a:lnTo>
                    <a:pt x="1722" y="1193"/>
                  </a:lnTo>
                  <a:lnTo>
                    <a:pt x="1715" y="1193"/>
                  </a:lnTo>
                  <a:lnTo>
                    <a:pt x="1708" y="1196"/>
                  </a:lnTo>
                  <a:lnTo>
                    <a:pt x="1703" y="1198"/>
                  </a:lnTo>
                  <a:lnTo>
                    <a:pt x="1701" y="1201"/>
                  </a:lnTo>
                  <a:lnTo>
                    <a:pt x="1698" y="1201"/>
                  </a:lnTo>
                  <a:lnTo>
                    <a:pt x="1701" y="1196"/>
                  </a:lnTo>
                  <a:lnTo>
                    <a:pt x="1706" y="1191"/>
                  </a:lnTo>
                  <a:lnTo>
                    <a:pt x="1708" y="1191"/>
                  </a:lnTo>
                  <a:lnTo>
                    <a:pt x="1713" y="1191"/>
                  </a:lnTo>
                  <a:lnTo>
                    <a:pt x="1715" y="1189"/>
                  </a:lnTo>
                  <a:lnTo>
                    <a:pt x="1715" y="1186"/>
                  </a:lnTo>
                  <a:lnTo>
                    <a:pt x="1717" y="1179"/>
                  </a:lnTo>
                  <a:lnTo>
                    <a:pt x="1715" y="1177"/>
                  </a:lnTo>
                  <a:lnTo>
                    <a:pt x="1713" y="1174"/>
                  </a:lnTo>
                  <a:lnTo>
                    <a:pt x="1710" y="1172"/>
                  </a:lnTo>
                  <a:lnTo>
                    <a:pt x="1701" y="1165"/>
                  </a:lnTo>
                  <a:lnTo>
                    <a:pt x="1701" y="1163"/>
                  </a:lnTo>
                  <a:lnTo>
                    <a:pt x="1706" y="1163"/>
                  </a:lnTo>
                  <a:lnTo>
                    <a:pt x="1708" y="1163"/>
                  </a:lnTo>
                  <a:lnTo>
                    <a:pt x="1710" y="1160"/>
                  </a:lnTo>
                  <a:lnTo>
                    <a:pt x="1713" y="1151"/>
                  </a:lnTo>
                  <a:lnTo>
                    <a:pt x="1717" y="1139"/>
                  </a:lnTo>
                  <a:lnTo>
                    <a:pt x="1715" y="1139"/>
                  </a:lnTo>
                  <a:lnTo>
                    <a:pt x="1713" y="1139"/>
                  </a:lnTo>
                  <a:lnTo>
                    <a:pt x="1708" y="1144"/>
                  </a:lnTo>
                  <a:lnTo>
                    <a:pt x="1706" y="1144"/>
                  </a:lnTo>
                  <a:lnTo>
                    <a:pt x="1708" y="1139"/>
                  </a:lnTo>
                  <a:lnTo>
                    <a:pt x="1710" y="1137"/>
                  </a:lnTo>
                  <a:lnTo>
                    <a:pt x="1713" y="1134"/>
                  </a:lnTo>
                  <a:lnTo>
                    <a:pt x="1715" y="1134"/>
                  </a:lnTo>
                  <a:lnTo>
                    <a:pt x="1720" y="1134"/>
                  </a:lnTo>
                  <a:lnTo>
                    <a:pt x="1725" y="1134"/>
                  </a:lnTo>
                  <a:lnTo>
                    <a:pt x="1727" y="1129"/>
                  </a:lnTo>
                  <a:lnTo>
                    <a:pt x="1734" y="1120"/>
                  </a:lnTo>
                  <a:lnTo>
                    <a:pt x="1736" y="1118"/>
                  </a:lnTo>
                  <a:lnTo>
                    <a:pt x="1736" y="1118"/>
                  </a:lnTo>
                  <a:lnTo>
                    <a:pt x="1729" y="1139"/>
                  </a:lnTo>
                  <a:lnTo>
                    <a:pt x="1727" y="1146"/>
                  </a:lnTo>
                  <a:lnTo>
                    <a:pt x="1727" y="1148"/>
                  </a:lnTo>
                  <a:lnTo>
                    <a:pt x="1734" y="1153"/>
                  </a:lnTo>
                  <a:lnTo>
                    <a:pt x="1736" y="1153"/>
                  </a:lnTo>
                  <a:lnTo>
                    <a:pt x="1743" y="1151"/>
                  </a:lnTo>
                  <a:lnTo>
                    <a:pt x="1746" y="1148"/>
                  </a:lnTo>
                  <a:lnTo>
                    <a:pt x="1748" y="1141"/>
                  </a:lnTo>
                  <a:lnTo>
                    <a:pt x="1748" y="1141"/>
                  </a:lnTo>
                  <a:lnTo>
                    <a:pt x="1751" y="1144"/>
                  </a:lnTo>
                  <a:lnTo>
                    <a:pt x="1755" y="1144"/>
                  </a:lnTo>
                  <a:lnTo>
                    <a:pt x="1758" y="1148"/>
                  </a:lnTo>
                  <a:lnTo>
                    <a:pt x="1760" y="1148"/>
                  </a:lnTo>
                  <a:lnTo>
                    <a:pt x="1760" y="1146"/>
                  </a:lnTo>
                  <a:lnTo>
                    <a:pt x="1762" y="1144"/>
                  </a:lnTo>
                  <a:lnTo>
                    <a:pt x="1765" y="1141"/>
                  </a:lnTo>
                  <a:lnTo>
                    <a:pt x="1767" y="1139"/>
                  </a:lnTo>
                  <a:lnTo>
                    <a:pt x="1770" y="1137"/>
                  </a:lnTo>
                  <a:lnTo>
                    <a:pt x="1774" y="1139"/>
                  </a:lnTo>
                  <a:lnTo>
                    <a:pt x="1777" y="1139"/>
                  </a:lnTo>
                  <a:lnTo>
                    <a:pt x="1781" y="1137"/>
                  </a:lnTo>
                  <a:lnTo>
                    <a:pt x="1788" y="1127"/>
                  </a:lnTo>
                  <a:lnTo>
                    <a:pt x="1796" y="1120"/>
                  </a:lnTo>
                  <a:lnTo>
                    <a:pt x="1805" y="1120"/>
                  </a:lnTo>
                  <a:lnTo>
                    <a:pt x="1810" y="1120"/>
                  </a:lnTo>
                  <a:lnTo>
                    <a:pt x="1796" y="1129"/>
                  </a:lnTo>
                  <a:lnTo>
                    <a:pt x="1793" y="1137"/>
                  </a:lnTo>
                  <a:lnTo>
                    <a:pt x="1796" y="1146"/>
                  </a:lnTo>
                  <a:lnTo>
                    <a:pt x="1796" y="1148"/>
                  </a:lnTo>
                  <a:lnTo>
                    <a:pt x="1800" y="1153"/>
                  </a:lnTo>
                  <a:lnTo>
                    <a:pt x="1807" y="1156"/>
                  </a:lnTo>
                  <a:lnTo>
                    <a:pt x="1803" y="1160"/>
                  </a:lnTo>
                  <a:lnTo>
                    <a:pt x="1800" y="1163"/>
                  </a:lnTo>
                  <a:lnTo>
                    <a:pt x="1800" y="1165"/>
                  </a:lnTo>
                  <a:lnTo>
                    <a:pt x="1803" y="1167"/>
                  </a:lnTo>
                  <a:lnTo>
                    <a:pt x="1810" y="1163"/>
                  </a:lnTo>
                  <a:lnTo>
                    <a:pt x="1815" y="1160"/>
                  </a:lnTo>
                  <a:lnTo>
                    <a:pt x="1819" y="1163"/>
                  </a:lnTo>
                  <a:lnTo>
                    <a:pt x="1819" y="1163"/>
                  </a:lnTo>
                  <a:lnTo>
                    <a:pt x="1819" y="1165"/>
                  </a:lnTo>
                  <a:lnTo>
                    <a:pt x="1822" y="1170"/>
                  </a:lnTo>
                  <a:lnTo>
                    <a:pt x="1845" y="1167"/>
                  </a:lnTo>
                  <a:lnTo>
                    <a:pt x="1845" y="1170"/>
                  </a:lnTo>
                  <a:lnTo>
                    <a:pt x="1841" y="1177"/>
                  </a:lnTo>
                  <a:lnTo>
                    <a:pt x="1841" y="1182"/>
                  </a:lnTo>
                  <a:lnTo>
                    <a:pt x="1836" y="1189"/>
                  </a:lnTo>
                  <a:lnTo>
                    <a:pt x="1838" y="1189"/>
                  </a:lnTo>
                  <a:lnTo>
                    <a:pt x="1845" y="1189"/>
                  </a:lnTo>
                  <a:lnTo>
                    <a:pt x="1852" y="1189"/>
                  </a:lnTo>
                  <a:lnTo>
                    <a:pt x="1862" y="1193"/>
                  </a:lnTo>
                  <a:lnTo>
                    <a:pt x="1869" y="1193"/>
                  </a:lnTo>
                  <a:lnTo>
                    <a:pt x="1874" y="1189"/>
                  </a:lnTo>
                  <a:lnTo>
                    <a:pt x="1876" y="1184"/>
                  </a:lnTo>
                  <a:lnTo>
                    <a:pt x="1881" y="1174"/>
                  </a:lnTo>
                  <a:lnTo>
                    <a:pt x="1886" y="1167"/>
                  </a:lnTo>
                  <a:lnTo>
                    <a:pt x="1893" y="1160"/>
                  </a:lnTo>
                  <a:lnTo>
                    <a:pt x="1893" y="1158"/>
                  </a:lnTo>
                  <a:lnTo>
                    <a:pt x="1890" y="1170"/>
                  </a:lnTo>
                  <a:lnTo>
                    <a:pt x="1888" y="1174"/>
                  </a:lnTo>
                  <a:lnTo>
                    <a:pt x="1888" y="1184"/>
                  </a:lnTo>
                  <a:lnTo>
                    <a:pt x="1888" y="1196"/>
                  </a:lnTo>
                  <a:lnTo>
                    <a:pt x="1890" y="1201"/>
                  </a:lnTo>
                  <a:lnTo>
                    <a:pt x="1895" y="1203"/>
                  </a:lnTo>
                  <a:lnTo>
                    <a:pt x="1900" y="1205"/>
                  </a:lnTo>
                  <a:lnTo>
                    <a:pt x="1902" y="1208"/>
                  </a:lnTo>
                  <a:lnTo>
                    <a:pt x="1907" y="1208"/>
                  </a:lnTo>
                  <a:lnTo>
                    <a:pt x="1916" y="1208"/>
                  </a:lnTo>
                  <a:lnTo>
                    <a:pt x="1926" y="1212"/>
                  </a:lnTo>
                  <a:lnTo>
                    <a:pt x="1931" y="1217"/>
                  </a:lnTo>
                  <a:lnTo>
                    <a:pt x="1931" y="1220"/>
                  </a:lnTo>
                  <a:lnTo>
                    <a:pt x="1928" y="1222"/>
                  </a:lnTo>
                  <a:lnTo>
                    <a:pt x="1928" y="1227"/>
                  </a:lnTo>
                  <a:lnTo>
                    <a:pt x="1938" y="1224"/>
                  </a:lnTo>
                  <a:lnTo>
                    <a:pt x="1947" y="1224"/>
                  </a:lnTo>
                  <a:lnTo>
                    <a:pt x="1961" y="1217"/>
                  </a:lnTo>
                  <a:lnTo>
                    <a:pt x="1987" y="1208"/>
                  </a:lnTo>
                  <a:lnTo>
                    <a:pt x="2009" y="1205"/>
                  </a:lnTo>
                  <a:lnTo>
                    <a:pt x="2032" y="1205"/>
                  </a:lnTo>
                  <a:lnTo>
                    <a:pt x="2054" y="1208"/>
                  </a:lnTo>
                  <a:lnTo>
                    <a:pt x="2061" y="1205"/>
                  </a:lnTo>
                  <a:lnTo>
                    <a:pt x="2066" y="1201"/>
                  </a:lnTo>
                  <a:lnTo>
                    <a:pt x="2066" y="1198"/>
                  </a:lnTo>
                  <a:lnTo>
                    <a:pt x="2066" y="1193"/>
                  </a:lnTo>
                  <a:lnTo>
                    <a:pt x="2066" y="1191"/>
                  </a:lnTo>
                  <a:lnTo>
                    <a:pt x="2066" y="1191"/>
                  </a:lnTo>
                  <a:lnTo>
                    <a:pt x="2068" y="1191"/>
                  </a:lnTo>
                  <a:lnTo>
                    <a:pt x="2070" y="1193"/>
                  </a:lnTo>
                  <a:lnTo>
                    <a:pt x="2073" y="1201"/>
                  </a:lnTo>
                  <a:lnTo>
                    <a:pt x="2073" y="1203"/>
                  </a:lnTo>
                  <a:lnTo>
                    <a:pt x="2068" y="1212"/>
                  </a:lnTo>
                  <a:lnTo>
                    <a:pt x="2073" y="1215"/>
                  </a:lnTo>
                  <a:lnTo>
                    <a:pt x="2101" y="1224"/>
                  </a:lnTo>
                  <a:lnTo>
                    <a:pt x="2111" y="1224"/>
                  </a:lnTo>
                  <a:lnTo>
                    <a:pt x="2123" y="1224"/>
                  </a:lnTo>
                  <a:lnTo>
                    <a:pt x="2132" y="1220"/>
                  </a:lnTo>
                  <a:lnTo>
                    <a:pt x="2146" y="1208"/>
                  </a:lnTo>
                  <a:lnTo>
                    <a:pt x="2149" y="1205"/>
                  </a:lnTo>
                  <a:lnTo>
                    <a:pt x="2158" y="1186"/>
                  </a:lnTo>
                  <a:lnTo>
                    <a:pt x="2163" y="1182"/>
                  </a:lnTo>
                  <a:lnTo>
                    <a:pt x="2165" y="1182"/>
                  </a:lnTo>
                  <a:lnTo>
                    <a:pt x="2168" y="1182"/>
                  </a:lnTo>
                  <a:lnTo>
                    <a:pt x="2177" y="1191"/>
                  </a:lnTo>
                  <a:lnTo>
                    <a:pt x="2191" y="1193"/>
                  </a:lnTo>
                  <a:lnTo>
                    <a:pt x="2189" y="1196"/>
                  </a:lnTo>
                  <a:lnTo>
                    <a:pt x="2182" y="1196"/>
                  </a:lnTo>
                  <a:lnTo>
                    <a:pt x="2182" y="1198"/>
                  </a:lnTo>
                  <a:lnTo>
                    <a:pt x="2179" y="1203"/>
                  </a:lnTo>
                  <a:lnTo>
                    <a:pt x="2179" y="1208"/>
                  </a:lnTo>
                  <a:lnTo>
                    <a:pt x="2182" y="1215"/>
                  </a:lnTo>
                  <a:lnTo>
                    <a:pt x="2182" y="1220"/>
                  </a:lnTo>
                  <a:lnTo>
                    <a:pt x="2182" y="1222"/>
                  </a:lnTo>
                  <a:lnTo>
                    <a:pt x="2177" y="1208"/>
                  </a:lnTo>
                  <a:lnTo>
                    <a:pt x="2175" y="1196"/>
                  </a:lnTo>
                  <a:lnTo>
                    <a:pt x="2175" y="1193"/>
                  </a:lnTo>
                  <a:lnTo>
                    <a:pt x="2168" y="1186"/>
                  </a:lnTo>
                  <a:lnTo>
                    <a:pt x="2165" y="1186"/>
                  </a:lnTo>
                  <a:lnTo>
                    <a:pt x="2163" y="1189"/>
                  </a:lnTo>
                  <a:lnTo>
                    <a:pt x="2163" y="1191"/>
                  </a:lnTo>
                  <a:lnTo>
                    <a:pt x="2160" y="1193"/>
                  </a:lnTo>
                  <a:lnTo>
                    <a:pt x="2160" y="1196"/>
                  </a:lnTo>
                  <a:lnTo>
                    <a:pt x="2163" y="1201"/>
                  </a:lnTo>
                  <a:lnTo>
                    <a:pt x="2165" y="1205"/>
                  </a:lnTo>
                  <a:lnTo>
                    <a:pt x="2168" y="1212"/>
                  </a:lnTo>
                  <a:lnTo>
                    <a:pt x="2168" y="1215"/>
                  </a:lnTo>
                  <a:lnTo>
                    <a:pt x="2165" y="1224"/>
                  </a:lnTo>
                  <a:lnTo>
                    <a:pt x="2163" y="1229"/>
                  </a:lnTo>
                  <a:lnTo>
                    <a:pt x="2158" y="1231"/>
                  </a:lnTo>
                  <a:lnTo>
                    <a:pt x="2158" y="1234"/>
                  </a:lnTo>
                  <a:lnTo>
                    <a:pt x="2158" y="1236"/>
                  </a:lnTo>
                  <a:lnTo>
                    <a:pt x="2163" y="1239"/>
                  </a:lnTo>
                  <a:lnTo>
                    <a:pt x="2170" y="1241"/>
                  </a:lnTo>
                  <a:lnTo>
                    <a:pt x="2184" y="1248"/>
                  </a:lnTo>
                  <a:lnTo>
                    <a:pt x="2210" y="1255"/>
                  </a:lnTo>
                  <a:lnTo>
                    <a:pt x="2222" y="1260"/>
                  </a:lnTo>
                  <a:lnTo>
                    <a:pt x="2231" y="1260"/>
                  </a:lnTo>
                  <a:lnTo>
                    <a:pt x="2231" y="1260"/>
                  </a:lnTo>
                  <a:lnTo>
                    <a:pt x="2229" y="1265"/>
                  </a:lnTo>
                  <a:lnTo>
                    <a:pt x="2231" y="1265"/>
                  </a:lnTo>
                  <a:lnTo>
                    <a:pt x="2236" y="1265"/>
                  </a:lnTo>
                  <a:lnTo>
                    <a:pt x="2241" y="1265"/>
                  </a:lnTo>
                  <a:lnTo>
                    <a:pt x="2248" y="1269"/>
                  </a:lnTo>
                  <a:lnTo>
                    <a:pt x="2262" y="1276"/>
                  </a:lnTo>
                  <a:lnTo>
                    <a:pt x="2267" y="1281"/>
                  </a:lnTo>
                  <a:lnTo>
                    <a:pt x="2269" y="1286"/>
                  </a:lnTo>
                  <a:lnTo>
                    <a:pt x="2274" y="1291"/>
                  </a:lnTo>
                  <a:lnTo>
                    <a:pt x="2281" y="1298"/>
                  </a:lnTo>
                  <a:lnTo>
                    <a:pt x="2286" y="1303"/>
                  </a:lnTo>
                  <a:lnTo>
                    <a:pt x="2291" y="1303"/>
                  </a:lnTo>
                  <a:lnTo>
                    <a:pt x="2293" y="1303"/>
                  </a:lnTo>
                  <a:lnTo>
                    <a:pt x="2293" y="1307"/>
                  </a:lnTo>
                  <a:lnTo>
                    <a:pt x="2295" y="1307"/>
                  </a:lnTo>
                  <a:lnTo>
                    <a:pt x="2324" y="1322"/>
                  </a:lnTo>
                  <a:lnTo>
                    <a:pt x="2336" y="1324"/>
                  </a:lnTo>
                  <a:lnTo>
                    <a:pt x="2348" y="1329"/>
                  </a:lnTo>
                  <a:lnTo>
                    <a:pt x="2352" y="1331"/>
                  </a:lnTo>
                  <a:lnTo>
                    <a:pt x="2355" y="1329"/>
                  </a:lnTo>
                  <a:lnTo>
                    <a:pt x="2357" y="1319"/>
                  </a:lnTo>
                  <a:lnTo>
                    <a:pt x="2374" y="1312"/>
                  </a:lnTo>
                  <a:lnTo>
                    <a:pt x="2376" y="1310"/>
                  </a:lnTo>
                  <a:lnTo>
                    <a:pt x="2378" y="1307"/>
                  </a:lnTo>
                  <a:lnTo>
                    <a:pt x="2376" y="1300"/>
                  </a:lnTo>
                  <a:lnTo>
                    <a:pt x="2371" y="1295"/>
                  </a:lnTo>
                  <a:lnTo>
                    <a:pt x="2364" y="1288"/>
                  </a:lnTo>
                  <a:lnTo>
                    <a:pt x="2357" y="1286"/>
                  </a:lnTo>
                  <a:lnTo>
                    <a:pt x="2350" y="1288"/>
                  </a:lnTo>
                  <a:lnTo>
                    <a:pt x="2352" y="1281"/>
                  </a:lnTo>
                  <a:lnTo>
                    <a:pt x="2350" y="1279"/>
                  </a:lnTo>
                  <a:lnTo>
                    <a:pt x="2343" y="1276"/>
                  </a:lnTo>
                  <a:lnTo>
                    <a:pt x="2343" y="1276"/>
                  </a:lnTo>
                  <a:lnTo>
                    <a:pt x="2340" y="1274"/>
                  </a:lnTo>
                  <a:lnTo>
                    <a:pt x="2338" y="1272"/>
                  </a:lnTo>
                  <a:lnTo>
                    <a:pt x="2331" y="1269"/>
                  </a:lnTo>
                  <a:lnTo>
                    <a:pt x="2321" y="1267"/>
                  </a:lnTo>
                  <a:lnTo>
                    <a:pt x="2317" y="1269"/>
                  </a:lnTo>
                  <a:lnTo>
                    <a:pt x="2314" y="1272"/>
                  </a:lnTo>
                  <a:lnTo>
                    <a:pt x="2312" y="1272"/>
                  </a:lnTo>
                  <a:lnTo>
                    <a:pt x="2314" y="1265"/>
                  </a:lnTo>
                  <a:lnTo>
                    <a:pt x="2317" y="1262"/>
                  </a:lnTo>
                  <a:lnTo>
                    <a:pt x="2317" y="1260"/>
                  </a:lnTo>
                  <a:lnTo>
                    <a:pt x="2312" y="1255"/>
                  </a:lnTo>
                  <a:lnTo>
                    <a:pt x="2312" y="1253"/>
                  </a:lnTo>
                  <a:lnTo>
                    <a:pt x="2321" y="1255"/>
                  </a:lnTo>
                  <a:lnTo>
                    <a:pt x="2336" y="1258"/>
                  </a:lnTo>
                  <a:lnTo>
                    <a:pt x="2340" y="1260"/>
                  </a:lnTo>
                  <a:lnTo>
                    <a:pt x="2343" y="1265"/>
                  </a:lnTo>
                  <a:lnTo>
                    <a:pt x="2345" y="1265"/>
                  </a:lnTo>
                  <a:lnTo>
                    <a:pt x="2350" y="1267"/>
                  </a:lnTo>
                  <a:lnTo>
                    <a:pt x="2355" y="1269"/>
                  </a:lnTo>
                  <a:lnTo>
                    <a:pt x="2359" y="1269"/>
                  </a:lnTo>
                  <a:lnTo>
                    <a:pt x="2359" y="1269"/>
                  </a:lnTo>
                  <a:lnTo>
                    <a:pt x="2362" y="1267"/>
                  </a:lnTo>
                  <a:lnTo>
                    <a:pt x="2362" y="1262"/>
                  </a:lnTo>
                  <a:lnTo>
                    <a:pt x="2362" y="1258"/>
                  </a:lnTo>
                  <a:lnTo>
                    <a:pt x="2359" y="1255"/>
                  </a:lnTo>
                  <a:lnTo>
                    <a:pt x="2357" y="1250"/>
                  </a:lnTo>
                  <a:lnTo>
                    <a:pt x="2355" y="1239"/>
                  </a:lnTo>
                  <a:lnTo>
                    <a:pt x="2357" y="1241"/>
                  </a:lnTo>
                  <a:lnTo>
                    <a:pt x="2359" y="1243"/>
                  </a:lnTo>
                  <a:lnTo>
                    <a:pt x="2364" y="1255"/>
                  </a:lnTo>
                  <a:lnTo>
                    <a:pt x="2367" y="1255"/>
                  </a:lnTo>
                  <a:lnTo>
                    <a:pt x="2369" y="1250"/>
                  </a:lnTo>
                  <a:lnTo>
                    <a:pt x="2376" y="1250"/>
                  </a:lnTo>
                  <a:lnTo>
                    <a:pt x="2367" y="1262"/>
                  </a:lnTo>
                  <a:lnTo>
                    <a:pt x="2367" y="1265"/>
                  </a:lnTo>
                  <a:lnTo>
                    <a:pt x="2381" y="1281"/>
                  </a:lnTo>
                  <a:lnTo>
                    <a:pt x="2383" y="1284"/>
                  </a:lnTo>
                  <a:lnTo>
                    <a:pt x="2383" y="1298"/>
                  </a:lnTo>
                  <a:lnTo>
                    <a:pt x="2385" y="1303"/>
                  </a:lnTo>
                  <a:lnTo>
                    <a:pt x="2388" y="1303"/>
                  </a:lnTo>
                  <a:lnTo>
                    <a:pt x="2402" y="1298"/>
                  </a:lnTo>
                  <a:lnTo>
                    <a:pt x="2409" y="1300"/>
                  </a:lnTo>
                  <a:lnTo>
                    <a:pt x="2416" y="1305"/>
                  </a:lnTo>
                  <a:lnTo>
                    <a:pt x="2421" y="1310"/>
                  </a:lnTo>
                  <a:lnTo>
                    <a:pt x="2428" y="1310"/>
                  </a:lnTo>
                  <a:lnTo>
                    <a:pt x="2430" y="1307"/>
                  </a:lnTo>
                  <a:lnTo>
                    <a:pt x="2433" y="1303"/>
                  </a:lnTo>
                  <a:lnTo>
                    <a:pt x="2433" y="1300"/>
                  </a:lnTo>
                  <a:lnTo>
                    <a:pt x="2430" y="1298"/>
                  </a:lnTo>
                  <a:lnTo>
                    <a:pt x="2421" y="1281"/>
                  </a:lnTo>
                  <a:lnTo>
                    <a:pt x="2416" y="1272"/>
                  </a:lnTo>
                  <a:lnTo>
                    <a:pt x="2414" y="1265"/>
                  </a:lnTo>
                  <a:lnTo>
                    <a:pt x="2409" y="1255"/>
                  </a:lnTo>
                  <a:lnTo>
                    <a:pt x="2400" y="1241"/>
                  </a:lnTo>
                  <a:lnTo>
                    <a:pt x="2393" y="1224"/>
                  </a:lnTo>
                  <a:lnTo>
                    <a:pt x="2383" y="1215"/>
                  </a:lnTo>
                  <a:lnTo>
                    <a:pt x="2388" y="1212"/>
                  </a:lnTo>
                  <a:lnTo>
                    <a:pt x="2388" y="1212"/>
                  </a:lnTo>
                  <a:lnTo>
                    <a:pt x="2388" y="1208"/>
                  </a:lnTo>
                  <a:lnTo>
                    <a:pt x="2381" y="1203"/>
                  </a:lnTo>
                  <a:lnTo>
                    <a:pt x="2385" y="1201"/>
                  </a:lnTo>
                  <a:lnTo>
                    <a:pt x="2385" y="1196"/>
                  </a:lnTo>
                  <a:lnTo>
                    <a:pt x="2385" y="1189"/>
                  </a:lnTo>
                  <a:lnTo>
                    <a:pt x="2385" y="1191"/>
                  </a:lnTo>
                  <a:lnTo>
                    <a:pt x="2388" y="1198"/>
                  </a:lnTo>
                  <a:lnTo>
                    <a:pt x="2393" y="1208"/>
                  </a:lnTo>
                  <a:lnTo>
                    <a:pt x="2402" y="1222"/>
                  </a:lnTo>
                  <a:lnTo>
                    <a:pt x="2412" y="1246"/>
                  </a:lnTo>
                  <a:lnTo>
                    <a:pt x="2416" y="1250"/>
                  </a:lnTo>
                  <a:lnTo>
                    <a:pt x="2423" y="1250"/>
                  </a:lnTo>
                  <a:lnTo>
                    <a:pt x="2423" y="1253"/>
                  </a:lnTo>
                  <a:lnTo>
                    <a:pt x="2428" y="1262"/>
                  </a:lnTo>
                  <a:lnTo>
                    <a:pt x="2442" y="1281"/>
                  </a:lnTo>
                  <a:lnTo>
                    <a:pt x="2449" y="1286"/>
                  </a:lnTo>
                  <a:lnTo>
                    <a:pt x="2459" y="1286"/>
                  </a:lnTo>
                  <a:lnTo>
                    <a:pt x="2468" y="1288"/>
                  </a:lnTo>
                  <a:lnTo>
                    <a:pt x="2475" y="1293"/>
                  </a:lnTo>
                  <a:lnTo>
                    <a:pt x="2478" y="1295"/>
                  </a:lnTo>
                  <a:lnTo>
                    <a:pt x="2480" y="1288"/>
                  </a:lnTo>
                  <a:lnTo>
                    <a:pt x="2480" y="1272"/>
                  </a:lnTo>
                  <a:lnTo>
                    <a:pt x="2483" y="1262"/>
                  </a:lnTo>
                  <a:lnTo>
                    <a:pt x="2485" y="1260"/>
                  </a:lnTo>
                  <a:lnTo>
                    <a:pt x="2487" y="1260"/>
                  </a:lnTo>
                  <a:lnTo>
                    <a:pt x="2487" y="1262"/>
                  </a:lnTo>
                  <a:lnTo>
                    <a:pt x="2485" y="1265"/>
                  </a:lnTo>
                  <a:lnTo>
                    <a:pt x="2485" y="1286"/>
                  </a:lnTo>
                  <a:lnTo>
                    <a:pt x="2485" y="1293"/>
                  </a:lnTo>
                  <a:lnTo>
                    <a:pt x="2490" y="1303"/>
                  </a:lnTo>
                  <a:lnTo>
                    <a:pt x="2492" y="1307"/>
                  </a:lnTo>
                  <a:lnTo>
                    <a:pt x="2502" y="1314"/>
                  </a:lnTo>
                  <a:lnTo>
                    <a:pt x="2506" y="1319"/>
                  </a:lnTo>
                  <a:lnTo>
                    <a:pt x="2513" y="1326"/>
                  </a:lnTo>
                  <a:lnTo>
                    <a:pt x="2516" y="1326"/>
                  </a:lnTo>
                  <a:lnTo>
                    <a:pt x="2518" y="1326"/>
                  </a:lnTo>
                  <a:lnTo>
                    <a:pt x="2520" y="1324"/>
                  </a:lnTo>
                  <a:lnTo>
                    <a:pt x="2520" y="1314"/>
                  </a:lnTo>
                  <a:lnTo>
                    <a:pt x="2525" y="1314"/>
                  </a:lnTo>
                  <a:lnTo>
                    <a:pt x="2542" y="1314"/>
                  </a:lnTo>
                  <a:lnTo>
                    <a:pt x="2542" y="1314"/>
                  </a:lnTo>
                  <a:lnTo>
                    <a:pt x="2525" y="1319"/>
                  </a:lnTo>
                  <a:lnTo>
                    <a:pt x="2523" y="1322"/>
                  </a:lnTo>
                  <a:lnTo>
                    <a:pt x="2525" y="1324"/>
                  </a:lnTo>
                  <a:lnTo>
                    <a:pt x="2528" y="1331"/>
                  </a:lnTo>
                  <a:lnTo>
                    <a:pt x="2532" y="1333"/>
                  </a:lnTo>
                  <a:lnTo>
                    <a:pt x="2556" y="1345"/>
                  </a:lnTo>
                  <a:lnTo>
                    <a:pt x="2554" y="1345"/>
                  </a:lnTo>
                  <a:lnTo>
                    <a:pt x="2542" y="1343"/>
                  </a:lnTo>
                  <a:lnTo>
                    <a:pt x="2528" y="1338"/>
                  </a:lnTo>
                  <a:lnTo>
                    <a:pt x="2525" y="1341"/>
                  </a:lnTo>
                  <a:lnTo>
                    <a:pt x="2525" y="1343"/>
                  </a:lnTo>
                  <a:lnTo>
                    <a:pt x="2525" y="1345"/>
                  </a:lnTo>
                  <a:lnTo>
                    <a:pt x="2532" y="1352"/>
                  </a:lnTo>
                  <a:lnTo>
                    <a:pt x="2547" y="1374"/>
                  </a:lnTo>
                  <a:lnTo>
                    <a:pt x="2549" y="1390"/>
                  </a:lnTo>
                  <a:lnTo>
                    <a:pt x="2582" y="1395"/>
                  </a:lnTo>
                  <a:lnTo>
                    <a:pt x="2587" y="1393"/>
                  </a:lnTo>
                  <a:lnTo>
                    <a:pt x="2589" y="1393"/>
                  </a:lnTo>
                  <a:lnTo>
                    <a:pt x="2589" y="1402"/>
                  </a:lnTo>
                  <a:lnTo>
                    <a:pt x="2592" y="1405"/>
                  </a:lnTo>
                  <a:lnTo>
                    <a:pt x="2594" y="1407"/>
                  </a:lnTo>
                  <a:lnTo>
                    <a:pt x="2601" y="1414"/>
                  </a:lnTo>
                  <a:lnTo>
                    <a:pt x="2606" y="1414"/>
                  </a:lnTo>
                  <a:lnTo>
                    <a:pt x="2615" y="1414"/>
                  </a:lnTo>
                  <a:lnTo>
                    <a:pt x="2620" y="1426"/>
                  </a:lnTo>
                  <a:lnTo>
                    <a:pt x="2622" y="1428"/>
                  </a:lnTo>
                  <a:lnTo>
                    <a:pt x="2627" y="1426"/>
                  </a:lnTo>
                  <a:lnTo>
                    <a:pt x="2627" y="1428"/>
                  </a:lnTo>
                  <a:lnTo>
                    <a:pt x="2629" y="1433"/>
                  </a:lnTo>
                  <a:lnTo>
                    <a:pt x="2632" y="1438"/>
                  </a:lnTo>
                  <a:lnTo>
                    <a:pt x="2637" y="1440"/>
                  </a:lnTo>
                  <a:lnTo>
                    <a:pt x="2641" y="1445"/>
                  </a:lnTo>
                  <a:lnTo>
                    <a:pt x="2646" y="1445"/>
                  </a:lnTo>
                  <a:lnTo>
                    <a:pt x="2653" y="1445"/>
                  </a:lnTo>
                  <a:lnTo>
                    <a:pt x="2658" y="1450"/>
                  </a:lnTo>
                  <a:lnTo>
                    <a:pt x="2660" y="1454"/>
                  </a:lnTo>
                  <a:lnTo>
                    <a:pt x="2665" y="1457"/>
                  </a:lnTo>
                  <a:lnTo>
                    <a:pt x="2667" y="1457"/>
                  </a:lnTo>
                  <a:lnTo>
                    <a:pt x="2684" y="1454"/>
                  </a:lnTo>
                  <a:lnTo>
                    <a:pt x="2674" y="1461"/>
                  </a:lnTo>
                  <a:lnTo>
                    <a:pt x="2670" y="1464"/>
                  </a:lnTo>
                  <a:lnTo>
                    <a:pt x="2667" y="1492"/>
                  </a:lnTo>
                  <a:lnTo>
                    <a:pt x="2667" y="1502"/>
                  </a:lnTo>
                  <a:lnTo>
                    <a:pt x="2665" y="1509"/>
                  </a:lnTo>
                  <a:lnTo>
                    <a:pt x="2663" y="1514"/>
                  </a:lnTo>
                  <a:lnTo>
                    <a:pt x="2663" y="1516"/>
                  </a:lnTo>
                  <a:lnTo>
                    <a:pt x="2672" y="1528"/>
                  </a:lnTo>
                  <a:lnTo>
                    <a:pt x="2674" y="1530"/>
                  </a:lnTo>
                  <a:lnTo>
                    <a:pt x="2684" y="1530"/>
                  </a:lnTo>
                  <a:lnTo>
                    <a:pt x="2684" y="1528"/>
                  </a:lnTo>
                  <a:lnTo>
                    <a:pt x="2686" y="1518"/>
                  </a:lnTo>
                  <a:lnTo>
                    <a:pt x="2684" y="1507"/>
                  </a:lnTo>
                  <a:lnTo>
                    <a:pt x="2684" y="1504"/>
                  </a:lnTo>
                  <a:lnTo>
                    <a:pt x="2684" y="1502"/>
                  </a:lnTo>
                  <a:lnTo>
                    <a:pt x="2682" y="1497"/>
                  </a:lnTo>
                  <a:lnTo>
                    <a:pt x="2682" y="1495"/>
                  </a:lnTo>
                  <a:lnTo>
                    <a:pt x="2682" y="1492"/>
                  </a:lnTo>
                  <a:lnTo>
                    <a:pt x="2689" y="1483"/>
                  </a:lnTo>
                  <a:lnTo>
                    <a:pt x="2705" y="1469"/>
                  </a:lnTo>
                  <a:lnTo>
                    <a:pt x="2717" y="1457"/>
                  </a:lnTo>
                  <a:lnTo>
                    <a:pt x="2715" y="1461"/>
                  </a:lnTo>
                  <a:lnTo>
                    <a:pt x="2712" y="1466"/>
                  </a:lnTo>
                  <a:lnTo>
                    <a:pt x="2715" y="1471"/>
                  </a:lnTo>
                  <a:lnTo>
                    <a:pt x="2729" y="1483"/>
                  </a:lnTo>
                  <a:lnTo>
                    <a:pt x="2734" y="1490"/>
                  </a:lnTo>
                  <a:lnTo>
                    <a:pt x="2741" y="1502"/>
                  </a:lnTo>
                  <a:lnTo>
                    <a:pt x="2743" y="1507"/>
                  </a:lnTo>
                  <a:lnTo>
                    <a:pt x="2746" y="1516"/>
                  </a:lnTo>
                  <a:lnTo>
                    <a:pt x="2753" y="1526"/>
                  </a:lnTo>
                  <a:lnTo>
                    <a:pt x="2753" y="1528"/>
                  </a:lnTo>
                  <a:lnTo>
                    <a:pt x="2760" y="1528"/>
                  </a:lnTo>
                  <a:lnTo>
                    <a:pt x="2760" y="1530"/>
                  </a:lnTo>
                  <a:lnTo>
                    <a:pt x="2748" y="1540"/>
                  </a:lnTo>
                  <a:lnTo>
                    <a:pt x="2748" y="1549"/>
                  </a:lnTo>
                  <a:lnTo>
                    <a:pt x="2748" y="1552"/>
                  </a:lnTo>
                  <a:lnTo>
                    <a:pt x="2755" y="1559"/>
                  </a:lnTo>
                  <a:lnTo>
                    <a:pt x="2762" y="1568"/>
                  </a:lnTo>
                  <a:lnTo>
                    <a:pt x="2772" y="1582"/>
                  </a:lnTo>
                  <a:lnTo>
                    <a:pt x="2786" y="1578"/>
                  </a:lnTo>
                  <a:lnTo>
                    <a:pt x="2788" y="1580"/>
                  </a:lnTo>
                  <a:lnTo>
                    <a:pt x="2791" y="1571"/>
                  </a:lnTo>
                  <a:lnTo>
                    <a:pt x="2798" y="1556"/>
                  </a:lnTo>
                  <a:lnTo>
                    <a:pt x="2800" y="1547"/>
                  </a:lnTo>
                  <a:lnTo>
                    <a:pt x="2798" y="1542"/>
                  </a:lnTo>
                  <a:close/>
                  <a:moveTo>
                    <a:pt x="985" y="508"/>
                  </a:moveTo>
                  <a:lnTo>
                    <a:pt x="985" y="506"/>
                  </a:lnTo>
                  <a:lnTo>
                    <a:pt x="976" y="510"/>
                  </a:lnTo>
                  <a:lnTo>
                    <a:pt x="971" y="513"/>
                  </a:lnTo>
                  <a:lnTo>
                    <a:pt x="969" y="515"/>
                  </a:lnTo>
                  <a:lnTo>
                    <a:pt x="971" y="515"/>
                  </a:lnTo>
                  <a:lnTo>
                    <a:pt x="978" y="510"/>
                  </a:lnTo>
                  <a:lnTo>
                    <a:pt x="985" y="508"/>
                  </a:lnTo>
                  <a:close/>
                  <a:moveTo>
                    <a:pt x="784" y="816"/>
                  </a:moveTo>
                  <a:lnTo>
                    <a:pt x="789" y="807"/>
                  </a:lnTo>
                  <a:lnTo>
                    <a:pt x="779" y="800"/>
                  </a:lnTo>
                  <a:lnTo>
                    <a:pt x="770" y="795"/>
                  </a:lnTo>
                  <a:lnTo>
                    <a:pt x="765" y="795"/>
                  </a:lnTo>
                  <a:lnTo>
                    <a:pt x="760" y="793"/>
                  </a:lnTo>
                  <a:lnTo>
                    <a:pt x="756" y="788"/>
                  </a:lnTo>
                  <a:lnTo>
                    <a:pt x="756" y="786"/>
                  </a:lnTo>
                  <a:lnTo>
                    <a:pt x="753" y="781"/>
                  </a:lnTo>
                  <a:lnTo>
                    <a:pt x="749" y="778"/>
                  </a:lnTo>
                  <a:lnTo>
                    <a:pt x="739" y="771"/>
                  </a:lnTo>
                  <a:lnTo>
                    <a:pt x="739" y="767"/>
                  </a:lnTo>
                  <a:lnTo>
                    <a:pt x="739" y="759"/>
                  </a:lnTo>
                  <a:lnTo>
                    <a:pt x="739" y="755"/>
                  </a:lnTo>
                  <a:lnTo>
                    <a:pt x="737" y="752"/>
                  </a:lnTo>
                  <a:lnTo>
                    <a:pt x="732" y="745"/>
                  </a:lnTo>
                  <a:lnTo>
                    <a:pt x="727" y="743"/>
                  </a:lnTo>
                  <a:lnTo>
                    <a:pt x="722" y="743"/>
                  </a:lnTo>
                  <a:lnTo>
                    <a:pt x="718" y="743"/>
                  </a:lnTo>
                  <a:lnTo>
                    <a:pt x="706" y="748"/>
                  </a:lnTo>
                  <a:lnTo>
                    <a:pt x="699" y="748"/>
                  </a:lnTo>
                  <a:lnTo>
                    <a:pt x="694" y="740"/>
                  </a:lnTo>
                  <a:lnTo>
                    <a:pt x="687" y="738"/>
                  </a:lnTo>
                  <a:lnTo>
                    <a:pt x="682" y="738"/>
                  </a:lnTo>
                  <a:lnTo>
                    <a:pt x="685" y="736"/>
                  </a:lnTo>
                  <a:lnTo>
                    <a:pt x="677" y="721"/>
                  </a:lnTo>
                  <a:lnTo>
                    <a:pt x="673" y="724"/>
                  </a:lnTo>
                  <a:lnTo>
                    <a:pt x="668" y="736"/>
                  </a:lnTo>
                  <a:lnTo>
                    <a:pt x="666" y="740"/>
                  </a:lnTo>
                  <a:lnTo>
                    <a:pt x="663" y="748"/>
                  </a:lnTo>
                  <a:lnTo>
                    <a:pt x="663" y="752"/>
                  </a:lnTo>
                  <a:lnTo>
                    <a:pt x="663" y="757"/>
                  </a:lnTo>
                  <a:lnTo>
                    <a:pt x="668" y="764"/>
                  </a:lnTo>
                  <a:lnTo>
                    <a:pt x="670" y="767"/>
                  </a:lnTo>
                  <a:lnTo>
                    <a:pt x="677" y="769"/>
                  </a:lnTo>
                  <a:lnTo>
                    <a:pt x="682" y="767"/>
                  </a:lnTo>
                  <a:lnTo>
                    <a:pt x="689" y="762"/>
                  </a:lnTo>
                  <a:lnTo>
                    <a:pt x="694" y="762"/>
                  </a:lnTo>
                  <a:lnTo>
                    <a:pt x="699" y="762"/>
                  </a:lnTo>
                  <a:lnTo>
                    <a:pt x="703" y="764"/>
                  </a:lnTo>
                  <a:lnTo>
                    <a:pt x="715" y="776"/>
                  </a:lnTo>
                  <a:lnTo>
                    <a:pt x="718" y="781"/>
                  </a:lnTo>
                  <a:lnTo>
                    <a:pt x="720" y="786"/>
                  </a:lnTo>
                  <a:lnTo>
                    <a:pt x="722" y="790"/>
                  </a:lnTo>
                  <a:lnTo>
                    <a:pt x="722" y="795"/>
                  </a:lnTo>
                  <a:lnTo>
                    <a:pt x="722" y="800"/>
                  </a:lnTo>
                  <a:lnTo>
                    <a:pt x="727" y="802"/>
                  </a:lnTo>
                  <a:lnTo>
                    <a:pt x="732" y="804"/>
                  </a:lnTo>
                  <a:lnTo>
                    <a:pt x="737" y="812"/>
                  </a:lnTo>
                  <a:lnTo>
                    <a:pt x="737" y="814"/>
                  </a:lnTo>
                  <a:lnTo>
                    <a:pt x="739" y="816"/>
                  </a:lnTo>
                  <a:lnTo>
                    <a:pt x="739" y="828"/>
                  </a:lnTo>
                  <a:lnTo>
                    <a:pt x="739" y="833"/>
                  </a:lnTo>
                  <a:lnTo>
                    <a:pt x="741" y="833"/>
                  </a:lnTo>
                  <a:lnTo>
                    <a:pt x="744" y="831"/>
                  </a:lnTo>
                  <a:lnTo>
                    <a:pt x="746" y="823"/>
                  </a:lnTo>
                  <a:lnTo>
                    <a:pt x="753" y="819"/>
                  </a:lnTo>
                  <a:lnTo>
                    <a:pt x="758" y="814"/>
                  </a:lnTo>
                  <a:lnTo>
                    <a:pt x="770" y="816"/>
                  </a:lnTo>
                  <a:lnTo>
                    <a:pt x="779" y="819"/>
                  </a:lnTo>
                  <a:lnTo>
                    <a:pt x="784" y="816"/>
                  </a:lnTo>
                  <a:close/>
                  <a:moveTo>
                    <a:pt x="1725" y="1151"/>
                  </a:moveTo>
                  <a:lnTo>
                    <a:pt x="1722" y="1151"/>
                  </a:lnTo>
                  <a:lnTo>
                    <a:pt x="1722" y="1153"/>
                  </a:lnTo>
                  <a:lnTo>
                    <a:pt x="1722" y="1160"/>
                  </a:lnTo>
                  <a:lnTo>
                    <a:pt x="1722" y="1160"/>
                  </a:lnTo>
                  <a:lnTo>
                    <a:pt x="1725" y="1163"/>
                  </a:lnTo>
                  <a:lnTo>
                    <a:pt x="1732" y="1160"/>
                  </a:lnTo>
                  <a:lnTo>
                    <a:pt x="1732" y="1156"/>
                  </a:lnTo>
                  <a:lnTo>
                    <a:pt x="1729" y="1153"/>
                  </a:lnTo>
                  <a:lnTo>
                    <a:pt x="1725" y="1151"/>
                  </a:lnTo>
                  <a:close/>
                  <a:moveTo>
                    <a:pt x="545" y="1073"/>
                  </a:moveTo>
                  <a:lnTo>
                    <a:pt x="538" y="1073"/>
                  </a:lnTo>
                  <a:lnTo>
                    <a:pt x="531" y="1061"/>
                  </a:lnTo>
                  <a:lnTo>
                    <a:pt x="526" y="1054"/>
                  </a:lnTo>
                  <a:lnTo>
                    <a:pt x="526" y="1042"/>
                  </a:lnTo>
                  <a:lnTo>
                    <a:pt x="521" y="1044"/>
                  </a:lnTo>
                  <a:lnTo>
                    <a:pt x="516" y="1051"/>
                  </a:lnTo>
                  <a:lnTo>
                    <a:pt x="521" y="1058"/>
                  </a:lnTo>
                  <a:lnTo>
                    <a:pt x="533" y="1077"/>
                  </a:lnTo>
                  <a:lnTo>
                    <a:pt x="542" y="1082"/>
                  </a:lnTo>
                  <a:lnTo>
                    <a:pt x="550" y="1087"/>
                  </a:lnTo>
                  <a:lnTo>
                    <a:pt x="550" y="1082"/>
                  </a:lnTo>
                  <a:lnTo>
                    <a:pt x="545" y="1073"/>
                  </a:lnTo>
                  <a:close/>
                  <a:moveTo>
                    <a:pt x="1530" y="1224"/>
                  </a:moveTo>
                  <a:lnTo>
                    <a:pt x="1533" y="1222"/>
                  </a:lnTo>
                  <a:lnTo>
                    <a:pt x="1537" y="1212"/>
                  </a:lnTo>
                  <a:lnTo>
                    <a:pt x="1537" y="1210"/>
                  </a:lnTo>
                  <a:lnTo>
                    <a:pt x="1535" y="1208"/>
                  </a:lnTo>
                  <a:lnTo>
                    <a:pt x="1533" y="1220"/>
                  </a:lnTo>
                  <a:lnTo>
                    <a:pt x="1528" y="1224"/>
                  </a:lnTo>
                  <a:lnTo>
                    <a:pt x="1530" y="1224"/>
                  </a:lnTo>
                  <a:close/>
                  <a:moveTo>
                    <a:pt x="1748" y="1210"/>
                  </a:moveTo>
                  <a:lnTo>
                    <a:pt x="1748" y="1205"/>
                  </a:lnTo>
                  <a:lnTo>
                    <a:pt x="1748" y="1203"/>
                  </a:lnTo>
                  <a:lnTo>
                    <a:pt x="1748" y="1201"/>
                  </a:lnTo>
                  <a:lnTo>
                    <a:pt x="1746" y="1196"/>
                  </a:lnTo>
                  <a:lnTo>
                    <a:pt x="1746" y="1196"/>
                  </a:lnTo>
                  <a:lnTo>
                    <a:pt x="1743" y="1201"/>
                  </a:lnTo>
                  <a:lnTo>
                    <a:pt x="1743" y="1203"/>
                  </a:lnTo>
                  <a:lnTo>
                    <a:pt x="1743" y="1201"/>
                  </a:lnTo>
                  <a:lnTo>
                    <a:pt x="1741" y="1201"/>
                  </a:lnTo>
                  <a:lnTo>
                    <a:pt x="1741" y="1201"/>
                  </a:lnTo>
                  <a:lnTo>
                    <a:pt x="1741" y="1210"/>
                  </a:lnTo>
                  <a:lnTo>
                    <a:pt x="1739" y="1212"/>
                  </a:lnTo>
                  <a:lnTo>
                    <a:pt x="1739" y="1215"/>
                  </a:lnTo>
                  <a:lnTo>
                    <a:pt x="1739" y="1217"/>
                  </a:lnTo>
                  <a:lnTo>
                    <a:pt x="1739" y="1227"/>
                  </a:lnTo>
                  <a:lnTo>
                    <a:pt x="1743" y="1224"/>
                  </a:lnTo>
                  <a:lnTo>
                    <a:pt x="1741" y="1229"/>
                  </a:lnTo>
                  <a:lnTo>
                    <a:pt x="1743" y="1231"/>
                  </a:lnTo>
                  <a:lnTo>
                    <a:pt x="1743" y="1231"/>
                  </a:lnTo>
                  <a:lnTo>
                    <a:pt x="1746" y="1229"/>
                  </a:lnTo>
                  <a:lnTo>
                    <a:pt x="1746" y="1227"/>
                  </a:lnTo>
                  <a:lnTo>
                    <a:pt x="1748" y="1220"/>
                  </a:lnTo>
                  <a:lnTo>
                    <a:pt x="1748" y="1210"/>
                  </a:lnTo>
                  <a:close/>
                  <a:moveTo>
                    <a:pt x="1822" y="1196"/>
                  </a:moveTo>
                  <a:lnTo>
                    <a:pt x="1812" y="1196"/>
                  </a:lnTo>
                  <a:lnTo>
                    <a:pt x="1812" y="1193"/>
                  </a:lnTo>
                  <a:lnTo>
                    <a:pt x="1803" y="1191"/>
                  </a:lnTo>
                  <a:lnTo>
                    <a:pt x="1800" y="1193"/>
                  </a:lnTo>
                  <a:lnTo>
                    <a:pt x="1798" y="1198"/>
                  </a:lnTo>
                  <a:lnTo>
                    <a:pt x="1796" y="1201"/>
                  </a:lnTo>
                  <a:lnTo>
                    <a:pt x="1796" y="1201"/>
                  </a:lnTo>
                  <a:lnTo>
                    <a:pt x="1798" y="1205"/>
                  </a:lnTo>
                  <a:lnTo>
                    <a:pt x="1800" y="1208"/>
                  </a:lnTo>
                  <a:lnTo>
                    <a:pt x="1803" y="1215"/>
                  </a:lnTo>
                  <a:lnTo>
                    <a:pt x="1803" y="1215"/>
                  </a:lnTo>
                  <a:lnTo>
                    <a:pt x="1812" y="1208"/>
                  </a:lnTo>
                  <a:lnTo>
                    <a:pt x="1822" y="1201"/>
                  </a:lnTo>
                  <a:lnTo>
                    <a:pt x="1824" y="1198"/>
                  </a:lnTo>
                  <a:lnTo>
                    <a:pt x="1826" y="1196"/>
                  </a:lnTo>
                  <a:lnTo>
                    <a:pt x="1824" y="1196"/>
                  </a:lnTo>
                  <a:lnTo>
                    <a:pt x="1822" y="1196"/>
                  </a:lnTo>
                  <a:close/>
                  <a:moveTo>
                    <a:pt x="1874" y="1191"/>
                  </a:moveTo>
                  <a:lnTo>
                    <a:pt x="1869" y="1198"/>
                  </a:lnTo>
                  <a:lnTo>
                    <a:pt x="1871" y="1201"/>
                  </a:lnTo>
                  <a:lnTo>
                    <a:pt x="1874" y="1201"/>
                  </a:lnTo>
                  <a:lnTo>
                    <a:pt x="1876" y="1198"/>
                  </a:lnTo>
                  <a:lnTo>
                    <a:pt x="1876" y="1193"/>
                  </a:lnTo>
                  <a:lnTo>
                    <a:pt x="1874" y="1191"/>
                  </a:lnTo>
                  <a:close/>
                  <a:moveTo>
                    <a:pt x="857" y="1174"/>
                  </a:moveTo>
                  <a:lnTo>
                    <a:pt x="857" y="1170"/>
                  </a:lnTo>
                  <a:lnTo>
                    <a:pt x="855" y="1167"/>
                  </a:lnTo>
                  <a:lnTo>
                    <a:pt x="853" y="1165"/>
                  </a:lnTo>
                  <a:lnTo>
                    <a:pt x="846" y="1165"/>
                  </a:lnTo>
                  <a:lnTo>
                    <a:pt x="843" y="1165"/>
                  </a:lnTo>
                  <a:lnTo>
                    <a:pt x="839" y="1158"/>
                  </a:lnTo>
                  <a:lnTo>
                    <a:pt x="836" y="1156"/>
                  </a:lnTo>
                  <a:lnTo>
                    <a:pt x="834" y="1156"/>
                  </a:lnTo>
                  <a:lnTo>
                    <a:pt x="827" y="1158"/>
                  </a:lnTo>
                  <a:lnTo>
                    <a:pt x="824" y="1156"/>
                  </a:lnTo>
                  <a:lnTo>
                    <a:pt x="822" y="1153"/>
                  </a:lnTo>
                  <a:lnTo>
                    <a:pt x="815" y="1158"/>
                  </a:lnTo>
                  <a:lnTo>
                    <a:pt x="810" y="1158"/>
                  </a:lnTo>
                  <a:lnTo>
                    <a:pt x="805" y="1160"/>
                  </a:lnTo>
                  <a:lnTo>
                    <a:pt x="803" y="1167"/>
                  </a:lnTo>
                  <a:lnTo>
                    <a:pt x="782" y="1163"/>
                  </a:lnTo>
                  <a:lnTo>
                    <a:pt x="777" y="1163"/>
                  </a:lnTo>
                  <a:lnTo>
                    <a:pt x="772" y="1163"/>
                  </a:lnTo>
                  <a:lnTo>
                    <a:pt x="777" y="1177"/>
                  </a:lnTo>
                  <a:lnTo>
                    <a:pt x="784" y="1189"/>
                  </a:lnTo>
                  <a:lnTo>
                    <a:pt x="791" y="1193"/>
                  </a:lnTo>
                  <a:lnTo>
                    <a:pt x="805" y="1210"/>
                  </a:lnTo>
                  <a:lnTo>
                    <a:pt x="817" y="1217"/>
                  </a:lnTo>
                  <a:lnTo>
                    <a:pt x="822" y="1220"/>
                  </a:lnTo>
                  <a:lnTo>
                    <a:pt x="824" y="1224"/>
                  </a:lnTo>
                  <a:lnTo>
                    <a:pt x="827" y="1227"/>
                  </a:lnTo>
                  <a:lnTo>
                    <a:pt x="829" y="1224"/>
                  </a:lnTo>
                  <a:lnTo>
                    <a:pt x="829" y="1220"/>
                  </a:lnTo>
                  <a:lnTo>
                    <a:pt x="831" y="1217"/>
                  </a:lnTo>
                  <a:lnTo>
                    <a:pt x="839" y="1215"/>
                  </a:lnTo>
                  <a:lnTo>
                    <a:pt x="848" y="1215"/>
                  </a:lnTo>
                  <a:lnTo>
                    <a:pt x="855" y="1215"/>
                  </a:lnTo>
                  <a:lnTo>
                    <a:pt x="857" y="1208"/>
                  </a:lnTo>
                  <a:lnTo>
                    <a:pt x="857" y="1203"/>
                  </a:lnTo>
                  <a:lnTo>
                    <a:pt x="853" y="1196"/>
                  </a:lnTo>
                  <a:lnTo>
                    <a:pt x="855" y="1193"/>
                  </a:lnTo>
                  <a:lnTo>
                    <a:pt x="855" y="1186"/>
                  </a:lnTo>
                  <a:lnTo>
                    <a:pt x="857" y="1179"/>
                  </a:lnTo>
                  <a:lnTo>
                    <a:pt x="857" y="1174"/>
                  </a:lnTo>
                  <a:close/>
                  <a:moveTo>
                    <a:pt x="1777" y="1208"/>
                  </a:moveTo>
                  <a:lnTo>
                    <a:pt x="1772" y="1208"/>
                  </a:lnTo>
                  <a:lnTo>
                    <a:pt x="1772" y="1212"/>
                  </a:lnTo>
                  <a:lnTo>
                    <a:pt x="1767" y="1229"/>
                  </a:lnTo>
                  <a:lnTo>
                    <a:pt x="1760" y="1239"/>
                  </a:lnTo>
                  <a:lnTo>
                    <a:pt x="1755" y="1246"/>
                  </a:lnTo>
                  <a:lnTo>
                    <a:pt x="1748" y="1255"/>
                  </a:lnTo>
                  <a:lnTo>
                    <a:pt x="1748" y="1258"/>
                  </a:lnTo>
                  <a:lnTo>
                    <a:pt x="1746" y="1262"/>
                  </a:lnTo>
                  <a:lnTo>
                    <a:pt x="1743" y="1269"/>
                  </a:lnTo>
                  <a:lnTo>
                    <a:pt x="1743" y="1272"/>
                  </a:lnTo>
                  <a:lnTo>
                    <a:pt x="1751" y="1269"/>
                  </a:lnTo>
                  <a:lnTo>
                    <a:pt x="1753" y="1269"/>
                  </a:lnTo>
                  <a:lnTo>
                    <a:pt x="1753" y="1265"/>
                  </a:lnTo>
                  <a:lnTo>
                    <a:pt x="1755" y="1265"/>
                  </a:lnTo>
                  <a:lnTo>
                    <a:pt x="1760" y="1265"/>
                  </a:lnTo>
                  <a:lnTo>
                    <a:pt x="1760" y="1260"/>
                  </a:lnTo>
                  <a:lnTo>
                    <a:pt x="1762" y="1255"/>
                  </a:lnTo>
                  <a:lnTo>
                    <a:pt x="1762" y="1253"/>
                  </a:lnTo>
                  <a:lnTo>
                    <a:pt x="1765" y="1253"/>
                  </a:lnTo>
                  <a:lnTo>
                    <a:pt x="1767" y="1250"/>
                  </a:lnTo>
                  <a:lnTo>
                    <a:pt x="1767" y="1243"/>
                  </a:lnTo>
                  <a:lnTo>
                    <a:pt x="1770" y="1241"/>
                  </a:lnTo>
                  <a:lnTo>
                    <a:pt x="1784" y="1220"/>
                  </a:lnTo>
                  <a:lnTo>
                    <a:pt x="1784" y="1215"/>
                  </a:lnTo>
                  <a:lnTo>
                    <a:pt x="1781" y="1210"/>
                  </a:lnTo>
                  <a:lnTo>
                    <a:pt x="1777" y="1208"/>
                  </a:lnTo>
                  <a:close/>
                  <a:moveTo>
                    <a:pt x="1722" y="1241"/>
                  </a:moveTo>
                  <a:lnTo>
                    <a:pt x="1720" y="1248"/>
                  </a:lnTo>
                  <a:lnTo>
                    <a:pt x="1732" y="1248"/>
                  </a:lnTo>
                  <a:lnTo>
                    <a:pt x="1734" y="1243"/>
                  </a:lnTo>
                  <a:lnTo>
                    <a:pt x="1739" y="1241"/>
                  </a:lnTo>
                  <a:lnTo>
                    <a:pt x="1729" y="1236"/>
                  </a:lnTo>
                  <a:lnTo>
                    <a:pt x="1722" y="1241"/>
                  </a:lnTo>
                  <a:close/>
                  <a:moveTo>
                    <a:pt x="1919" y="1229"/>
                  </a:moveTo>
                  <a:lnTo>
                    <a:pt x="1914" y="1234"/>
                  </a:lnTo>
                  <a:lnTo>
                    <a:pt x="1912" y="1243"/>
                  </a:lnTo>
                  <a:lnTo>
                    <a:pt x="1909" y="1250"/>
                  </a:lnTo>
                  <a:lnTo>
                    <a:pt x="1912" y="1250"/>
                  </a:lnTo>
                  <a:lnTo>
                    <a:pt x="1916" y="1239"/>
                  </a:lnTo>
                  <a:lnTo>
                    <a:pt x="1924" y="1229"/>
                  </a:lnTo>
                  <a:lnTo>
                    <a:pt x="1924" y="1227"/>
                  </a:lnTo>
                  <a:lnTo>
                    <a:pt x="1919" y="1229"/>
                  </a:lnTo>
                  <a:close/>
                  <a:moveTo>
                    <a:pt x="1073" y="1402"/>
                  </a:moveTo>
                  <a:lnTo>
                    <a:pt x="1085" y="1378"/>
                  </a:lnTo>
                  <a:lnTo>
                    <a:pt x="1083" y="1378"/>
                  </a:lnTo>
                  <a:lnTo>
                    <a:pt x="1071" y="1383"/>
                  </a:lnTo>
                  <a:lnTo>
                    <a:pt x="1064" y="1390"/>
                  </a:lnTo>
                  <a:lnTo>
                    <a:pt x="1061" y="1390"/>
                  </a:lnTo>
                  <a:lnTo>
                    <a:pt x="1064" y="1402"/>
                  </a:lnTo>
                  <a:lnTo>
                    <a:pt x="1068" y="1402"/>
                  </a:lnTo>
                  <a:lnTo>
                    <a:pt x="1073" y="1402"/>
                  </a:lnTo>
                  <a:close/>
                  <a:moveTo>
                    <a:pt x="1511" y="1433"/>
                  </a:moveTo>
                  <a:lnTo>
                    <a:pt x="1511" y="1431"/>
                  </a:lnTo>
                  <a:lnTo>
                    <a:pt x="1516" y="1426"/>
                  </a:lnTo>
                  <a:lnTo>
                    <a:pt x="1518" y="1421"/>
                  </a:lnTo>
                  <a:lnTo>
                    <a:pt x="1518" y="1419"/>
                  </a:lnTo>
                  <a:lnTo>
                    <a:pt x="1518" y="1416"/>
                  </a:lnTo>
                  <a:lnTo>
                    <a:pt x="1516" y="1416"/>
                  </a:lnTo>
                  <a:lnTo>
                    <a:pt x="1514" y="1416"/>
                  </a:lnTo>
                  <a:lnTo>
                    <a:pt x="1507" y="1424"/>
                  </a:lnTo>
                  <a:lnTo>
                    <a:pt x="1504" y="1426"/>
                  </a:lnTo>
                  <a:lnTo>
                    <a:pt x="1507" y="1428"/>
                  </a:lnTo>
                  <a:lnTo>
                    <a:pt x="1511" y="1433"/>
                  </a:lnTo>
                  <a:close/>
                  <a:moveTo>
                    <a:pt x="1466" y="1476"/>
                  </a:moveTo>
                  <a:lnTo>
                    <a:pt x="1469" y="1478"/>
                  </a:lnTo>
                  <a:lnTo>
                    <a:pt x="1488" y="1485"/>
                  </a:lnTo>
                  <a:lnTo>
                    <a:pt x="1490" y="1485"/>
                  </a:lnTo>
                  <a:lnTo>
                    <a:pt x="1495" y="1483"/>
                  </a:lnTo>
                  <a:lnTo>
                    <a:pt x="1497" y="1483"/>
                  </a:lnTo>
                  <a:lnTo>
                    <a:pt x="1499" y="1483"/>
                  </a:lnTo>
                  <a:lnTo>
                    <a:pt x="1502" y="1478"/>
                  </a:lnTo>
                  <a:lnTo>
                    <a:pt x="1504" y="1473"/>
                  </a:lnTo>
                  <a:lnTo>
                    <a:pt x="1507" y="1466"/>
                  </a:lnTo>
                  <a:lnTo>
                    <a:pt x="1509" y="1466"/>
                  </a:lnTo>
                  <a:lnTo>
                    <a:pt x="1509" y="1471"/>
                  </a:lnTo>
                  <a:lnTo>
                    <a:pt x="1511" y="1473"/>
                  </a:lnTo>
                  <a:lnTo>
                    <a:pt x="1514" y="1471"/>
                  </a:lnTo>
                  <a:lnTo>
                    <a:pt x="1518" y="1471"/>
                  </a:lnTo>
                  <a:lnTo>
                    <a:pt x="1523" y="1471"/>
                  </a:lnTo>
                  <a:lnTo>
                    <a:pt x="1523" y="1469"/>
                  </a:lnTo>
                  <a:lnTo>
                    <a:pt x="1521" y="1464"/>
                  </a:lnTo>
                  <a:lnTo>
                    <a:pt x="1521" y="1461"/>
                  </a:lnTo>
                  <a:lnTo>
                    <a:pt x="1523" y="1457"/>
                  </a:lnTo>
                  <a:lnTo>
                    <a:pt x="1526" y="1457"/>
                  </a:lnTo>
                  <a:lnTo>
                    <a:pt x="1526" y="1461"/>
                  </a:lnTo>
                  <a:lnTo>
                    <a:pt x="1528" y="1464"/>
                  </a:lnTo>
                  <a:lnTo>
                    <a:pt x="1530" y="1464"/>
                  </a:lnTo>
                  <a:lnTo>
                    <a:pt x="1533" y="1466"/>
                  </a:lnTo>
                  <a:lnTo>
                    <a:pt x="1535" y="1464"/>
                  </a:lnTo>
                  <a:lnTo>
                    <a:pt x="1540" y="1457"/>
                  </a:lnTo>
                  <a:lnTo>
                    <a:pt x="1540" y="1450"/>
                  </a:lnTo>
                  <a:lnTo>
                    <a:pt x="1537" y="1450"/>
                  </a:lnTo>
                  <a:lnTo>
                    <a:pt x="1535" y="1450"/>
                  </a:lnTo>
                  <a:lnTo>
                    <a:pt x="1535" y="1450"/>
                  </a:lnTo>
                  <a:lnTo>
                    <a:pt x="1530" y="1443"/>
                  </a:lnTo>
                  <a:lnTo>
                    <a:pt x="1528" y="1445"/>
                  </a:lnTo>
                  <a:lnTo>
                    <a:pt x="1521" y="1440"/>
                  </a:lnTo>
                  <a:lnTo>
                    <a:pt x="1521" y="1440"/>
                  </a:lnTo>
                  <a:lnTo>
                    <a:pt x="1518" y="1445"/>
                  </a:lnTo>
                  <a:lnTo>
                    <a:pt x="1516" y="1445"/>
                  </a:lnTo>
                  <a:lnTo>
                    <a:pt x="1514" y="1440"/>
                  </a:lnTo>
                  <a:lnTo>
                    <a:pt x="1509" y="1438"/>
                  </a:lnTo>
                  <a:lnTo>
                    <a:pt x="1504" y="1435"/>
                  </a:lnTo>
                  <a:lnTo>
                    <a:pt x="1502" y="1435"/>
                  </a:lnTo>
                  <a:lnTo>
                    <a:pt x="1492" y="1440"/>
                  </a:lnTo>
                  <a:lnTo>
                    <a:pt x="1492" y="1443"/>
                  </a:lnTo>
                  <a:lnTo>
                    <a:pt x="1497" y="1447"/>
                  </a:lnTo>
                  <a:lnTo>
                    <a:pt x="1497" y="1454"/>
                  </a:lnTo>
                  <a:lnTo>
                    <a:pt x="1495" y="1454"/>
                  </a:lnTo>
                  <a:lnTo>
                    <a:pt x="1490" y="1452"/>
                  </a:lnTo>
                  <a:lnTo>
                    <a:pt x="1488" y="1452"/>
                  </a:lnTo>
                  <a:lnTo>
                    <a:pt x="1478" y="1459"/>
                  </a:lnTo>
                  <a:lnTo>
                    <a:pt x="1466" y="1476"/>
                  </a:lnTo>
                  <a:close/>
                  <a:moveTo>
                    <a:pt x="2438" y="1293"/>
                  </a:moveTo>
                  <a:lnTo>
                    <a:pt x="2438" y="1295"/>
                  </a:lnTo>
                  <a:lnTo>
                    <a:pt x="2440" y="1303"/>
                  </a:lnTo>
                  <a:lnTo>
                    <a:pt x="2445" y="1307"/>
                  </a:lnTo>
                  <a:lnTo>
                    <a:pt x="2449" y="1312"/>
                  </a:lnTo>
                  <a:lnTo>
                    <a:pt x="2452" y="1319"/>
                  </a:lnTo>
                  <a:lnTo>
                    <a:pt x="2457" y="1329"/>
                  </a:lnTo>
                  <a:lnTo>
                    <a:pt x="2466" y="1355"/>
                  </a:lnTo>
                  <a:lnTo>
                    <a:pt x="2471" y="1364"/>
                  </a:lnTo>
                  <a:lnTo>
                    <a:pt x="2478" y="1369"/>
                  </a:lnTo>
                  <a:lnTo>
                    <a:pt x="2485" y="1376"/>
                  </a:lnTo>
                  <a:lnTo>
                    <a:pt x="2487" y="1383"/>
                  </a:lnTo>
                  <a:lnTo>
                    <a:pt x="2487" y="1405"/>
                  </a:lnTo>
                  <a:lnTo>
                    <a:pt x="2487" y="1409"/>
                  </a:lnTo>
                  <a:lnTo>
                    <a:pt x="2490" y="1414"/>
                  </a:lnTo>
                  <a:lnTo>
                    <a:pt x="2492" y="1419"/>
                  </a:lnTo>
                  <a:lnTo>
                    <a:pt x="2494" y="1421"/>
                  </a:lnTo>
                  <a:lnTo>
                    <a:pt x="2497" y="1424"/>
                  </a:lnTo>
                  <a:lnTo>
                    <a:pt x="2502" y="1419"/>
                  </a:lnTo>
                  <a:lnTo>
                    <a:pt x="2509" y="1407"/>
                  </a:lnTo>
                  <a:lnTo>
                    <a:pt x="2511" y="1388"/>
                  </a:lnTo>
                  <a:lnTo>
                    <a:pt x="2520" y="1383"/>
                  </a:lnTo>
                  <a:lnTo>
                    <a:pt x="2520" y="1381"/>
                  </a:lnTo>
                  <a:lnTo>
                    <a:pt x="2520" y="1378"/>
                  </a:lnTo>
                  <a:lnTo>
                    <a:pt x="2513" y="1371"/>
                  </a:lnTo>
                  <a:lnTo>
                    <a:pt x="2516" y="1367"/>
                  </a:lnTo>
                  <a:lnTo>
                    <a:pt x="2511" y="1357"/>
                  </a:lnTo>
                  <a:lnTo>
                    <a:pt x="2509" y="1355"/>
                  </a:lnTo>
                  <a:lnTo>
                    <a:pt x="2499" y="1345"/>
                  </a:lnTo>
                  <a:lnTo>
                    <a:pt x="2485" y="1331"/>
                  </a:lnTo>
                  <a:lnTo>
                    <a:pt x="2480" y="1324"/>
                  </a:lnTo>
                  <a:lnTo>
                    <a:pt x="2478" y="1317"/>
                  </a:lnTo>
                  <a:lnTo>
                    <a:pt x="2478" y="1314"/>
                  </a:lnTo>
                  <a:lnTo>
                    <a:pt x="2480" y="1314"/>
                  </a:lnTo>
                  <a:lnTo>
                    <a:pt x="2483" y="1314"/>
                  </a:lnTo>
                  <a:lnTo>
                    <a:pt x="2485" y="1317"/>
                  </a:lnTo>
                  <a:lnTo>
                    <a:pt x="2487" y="1319"/>
                  </a:lnTo>
                  <a:lnTo>
                    <a:pt x="2494" y="1329"/>
                  </a:lnTo>
                  <a:lnTo>
                    <a:pt x="2497" y="1333"/>
                  </a:lnTo>
                  <a:lnTo>
                    <a:pt x="2499" y="1333"/>
                  </a:lnTo>
                  <a:lnTo>
                    <a:pt x="2502" y="1338"/>
                  </a:lnTo>
                  <a:lnTo>
                    <a:pt x="2509" y="1348"/>
                  </a:lnTo>
                  <a:lnTo>
                    <a:pt x="2516" y="1352"/>
                  </a:lnTo>
                  <a:lnTo>
                    <a:pt x="2516" y="1350"/>
                  </a:lnTo>
                  <a:lnTo>
                    <a:pt x="2511" y="1343"/>
                  </a:lnTo>
                  <a:lnTo>
                    <a:pt x="2506" y="1336"/>
                  </a:lnTo>
                  <a:lnTo>
                    <a:pt x="2502" y="1326"/>
                  </a:lnTo>
                  <a:lnTo>
                    <a:pt x="2492" y="1317"/>
                  </a:lnTo>
                  <a:lnTo>
                    <a:pt x="2478" y="1305"/>
                  </a:lnTo>
                  <a:lnTo>
                    <a:pt x="2468" y="1307"/>
                  </a:lnTo>
                  <a:lnTo>
                    <a:pt x="2457" y="1310"/>
                  </a:lnTo>
                  <a:lnTo>
                    <a:pt x="2452" y="1303"/>
                  </a:lnTo>
                  <a:lnTo>
                    <a:pt x="2442" y="1295"/>
                  </a:lnTo>
                  <a:lnTo>
                    <a:pt x="2438" y="1293"/>
                  </a:lnTo>
                  <a:close/>
                  <a:moveTo>
                    <a:pt x="2457" y="1300"/>
                  </a:moveTo>
                  <a:lnTo>
                    <a:pt x="2466" y="1300"/>
                  </a:lnTo>
                  <a:lnTo>
                    <a:pt x="2473" y="1300"/>
                  </a:lnTo>
                  <a:lnTo>
                    <a:pt x="2473" y="1295"/>
                  </a:lnTo>
                  <a:lnTo>
                    <a:pt x="2466" y="1291"/>
                  </a:lnTo>
                  <a:lnTo>
                    <a:pt x="2459" y="1288"/>
                  </a:lnTo>
                  <a:lnTo>
                    <a:pt x="2452" y="1293"/>
                  </a:lnTo>
                  <a:lnTo>
                    <a:pt x="2452" y="1295"/>
                  </a:lnTo>
                  <a:lnTo>
                    <a:pt x="2457" y="1300"/>
                  </a:lnTo>
                  <a:close/>
                  <a:moveTo>
                    <a:pt x="2421" y="1383"/>
                  </a:moveTo>
                  <a:lnTo>
                    <a:pt x="2421" y="1376"/>
                  </a:lnTo>
                  <a:lnTo>
                    <a:pt x="2423" y="1374"/>
                  </a:lnTo>
                  <a:lnTo>
                    <a:pt x="2426" y="1374"/>
                  </a:lnTo>
                  <a:lnTo>
                    <a:pt x="2445" y="1378"/>
                  </a:lnTo>
                  <a:lnTo>
                    <a:pt x="2452" y="1383"/>
                  </a:lnTo>
                  <a:lnTo>
                    <a:pt x="2461" y="1383"/>
                  </a:lnTo>
                  <a:lnTo>
                    <a:pt x="2461" y="1371"/>
                  </a:lnTo>
                  <a:lnTo>
                    <a:pt x="2459" y="1367"/>
                  </a:lnTo>
                  <a:lnTo>
                    <a:pt x="2452" y="1359"/>
                  </a:lnTo>
                  <a:lnTo>
                    <a:pt x="2438" y="1362"/>
                  </a:lnTo>
                  <a:lnTo>
                    <a:pt x="2433" y="1359"/>
                  </a:lnTo>
                  <a:lnTo>
                    <a:pt x="2438" y="1355"/>
                  </a:lnTo>
                  <a:lnTo>
                    <a:pt x="2440" y="1355"/>
                  </a:lnTo>
                  <a:lnTo>
                    <a:pt x="2445" y="1355"/>
                  </a:lnTo>
                  <a:lnTo>
                    <a:pt x="2449" y="1350"/>
                  </a:lnTo>
                  <a:lnTo>
                    <a:pt x="2449" y="1336"/>
                  </a:lnTo>
                  <a:lnTo>
                    <a:pt x="2445" y="1329"/>
                  </a:lnTo>
                  <a:lnTo>
                    <a:pt x="2442" y="1326"/>
                  </a:lnTo>
                  <a:lnTo>
                    <a:pt x="2433" y="1324"/>
                  </a:lnTo>
                  <a:lnTo>
                    <a:pt x="2421" y="1324"/>
                  </a:lnTo>
                  <a:lnTo>
                    <a:pt x="2421" y="1324"/>
                  </a:lnTo>
                  <a:lnTo>
                    <a:pt x="2419" y="1326"/>
                  </a:lnTo>
                  <a:lnTo>
                    <a:pt x="2414" y="1341"/>
                  </a:lnTo>
                  <a:lnTo>
                    <a:pt x="2412" y="1343"/>
                  </a:lnTo>
                  <a:lnTo>
                    <a:pt x="2407" y="1341"/>
                  </a:lnTo>
                  <a:lnTo>
                    <a:pt x="2407" y="1338"/>
                  </a:lnTo>
                  <a:lnTo>
                    <a:pt x="2409" y="1336"/>
                  </a:lnTo>
                  <a:lnTo>
                    <a:pt x="2409" y="1329"/>
                  </a:lnTo>
                  <a:lnTo>
                    <a:pt x="2409" y="1326"/>
                  </a:lnTo>
                  <a:lnTo>
                    <a:pt x="2397" y="1317"/>
                  </a:lnTo>
                  <a:lnTo>
                    <a:pt x="2395" y="1314"/>
                  </a:lnTo>
                  <a:lnTo>
                    <a:pt x="2390" y="1319"/>
                  </a:lnTo>
                  <a:lnTo>
                    <a:pt x="2388" y="1324"/>
                  </a:lnTo>
                  <a:lnTo>
                    <a:pt x="2385" y="1326"/>
                  </a:lnTo>
                  <a:lnTo>
                    <a:pt x="2381" y="1329"/>
                  </a:lnTo>
                  <a:lnTo>
                    <a:pt x="2378" y="1333"/>
                  </a:lnTo>
                  <a:lnTo>
                    <a:pt x="2381" y="1338"/>
                  </a:lnTo>
                  <a:lnTo>
                    <a:pt x="2374" y="1333"/>
                  </a:lnTo>
                  <a:lnTo>
                    <a:pt x="2369" y="1329"/>
                  </a:lnTo>
                  <a:lnTo>
                    <a:pt x="2367" y="1338"/>
                  </a:lnTo>
                  <a:lnTo>
                    <a:pt x="2364" y="1343"/>
                  </a:lnTo>
                  <a:lnTo>
                    <a:pt x="2362" y="1345"/>
                  </a:lnTo>
                  <a:lnTo>
                    <a:pt x="2362" y="1350"/>
                  </a:lnTo>
                  <a:lnTo>
                    <a:pt x="2362" y="1357"/>
                  </a:lnTo>
                  <a:lnTo>
                    <a:pt x="2369" y="1367"/>
                  </a:lnTo>
                  <a:lnTo>
                    <a:pt x="2376" y="1369"/>
                  </a:lnTo>
                  <a:lnTo>
                    <a:pt x="2395" y="1381"/>
                  </a:lnTo>
                  <a:lnTo>
                    <a:pt x="2404" y="1395"/>
                  </a:lnTo>
                  <a:lnTo>
                    <a:pt x="2412" y="1402"/>
                  </a:lnTo>
                  <a:lnTo>
                    <a:pt x="2423" y="1402"/>
                  </a:lnTo>
                  <a:lnTo>
                    <a:pt x="2426" y="1395"/>
                  </a:lnTo>
                  <a:lnTo>
                    <a:pt x="2421" y="1383"/>
                  </a:lnTo>
                  <a:close/>
                  <a:moveTo>
                    <a:pt x="1528" y="1528"/>
                  </a:moveTo>
                  <a:lnTo>
                    <a:pt x="1518" y="1523"/>
                  </a:lnTo>
                  <a:lnTo>
                    <a:pt x="1514" y="1518"/>
                  </a:lnTo>
                  <a:lnTo>
                    <a:pt x="1514" y="1514"/>
                  </a:lnTo>
                  <a:lnTo>
                    <a:pt x="1518" y="1509"/>
                  </a:lnTo>
                  <a:lnTo>
                    <a:pt x="1518" y="1507"/>
                  </a:lnTo>
                  <a:lnTo>
                    <a:pt x="1516" y="1504"/>
                  </a:lnTo>
                  <a:lnTo>
                    <a:pt x="1511" y="1502"/>
                  </a:lnTo>
                  <a:lnTo>
                    <a:pt x="1507" y="1502"/>
                  </a:lnTo>
                  <a:lnTo>
                    <a:pt x="1502" y="1504"/>
                  </a:lnTo>
                  <a:lnTo>
                    <a:pt x="1495" y="1511"/>
                  </a:lnTo>
                  <a:lnTo>
                    <a:pt x="1492" y="1511"/>
                  </a:lnTo>
                  <a:lnTo>
                    <a:pt x="1492" y="1504"/>
                  </a:lnTo>
                  <a:lnTo>
                    <a:pt x="1495" y="1497"/>
                  </a:lnTo>
                  <a:lnTo>
                    <a:pt x="1490" y="1492"/>
                  </a:lnTo>
                  <a:lnTo>
                    <a:pt x="1478" y="1490"/>
                  </a:lnTo>
                  <a:lnTo>
                    <a:pt x="1473" y="1490"/>
                  </a:lnTo>
                  <a:lnTo>
                    <a:pt x="1478" y="1495"/>
                  </a:lnTo>
                  <a:lnTo>
                    <a:pt x="1476" y="1499"/>
                  </a:lnTo>
                  <a:lnTo>
                    <a:pt x="1476" y="1502"/>
                  </a:lnTo>
                  <a:lnTo>
                    <a:pt x="1476" y="1507"/>
                  </a:lnTo>
                  <a:lnTo>
                    <a:pt x="1476" y="1509"/>
                  </a:lnTo>
                  <a:lnTo>
                    <a:pt x="1473" y="1509"/>
                  </a:lnTo>
                  <a:lnTo>
                    <a:pt x="1466" y="1507"/>
                  </a:lnTo>
                  <a:lnTo>
                    <a:pt x="1466" y="1509"/>
                  </a:lnTo>
                  <a:lnTo>
                    <a:pt x="1464" y="1511"/>
                  </a:lnTo>
                  <a:lnTo>
                    <a:pt x="1462" y="1514"/>
                  </a:lnTo>
                  <a:lnTo>
                    <a:pt x="1459" y="1516"/>
                  </a:lnTo>
                  <a:lnTo>
                    <a:pt x="1459" y="1516"/>
                  </a:lnTo>
                  <a:lnTo>
                    <a:pt x="1457" y="1511"/>
                  </a:lnTo>
                  <a:lnTo>
                    <a:pt x="1450" y="1502"/>
                  </a:lnTo>
                  <a:lnTo>
                    <a:pt x="1450" y="1499"/>
                  </a:lnTo>
                  <a:lnTo>
                    <a:pt x="1445" y="1499"/>
                  </a:lnTo>
                  <a:lnTo>
                    <a:pt x="1443" y="1499"/>
                  </a:lnTo>
                  <a:lnTo>
                    <a:pt x="1440" y="1502"/>
                  </a:lnTo>
                  <a:lnTo>
                    <a:pt x="1438" y="1507"/>
                  </a:lnTo>
                  <a:lnTo>
                    <a:pt x="1438" y="1509"/>
                  </a:lnTo>
                  <a:lnTo>
                    <a:pt x="1440" y="1514"/>
                  </a:lnTo>
                  <a:lnTo>
                    <a:pt x="1443" y="1518"/>
                  </a:lnTo>
                  <a:lnTo>
                    <a:pt x="1450" y="1523"/>
                  </a:lnTo>
                  <a:lnTo>
                    <a:pt x="1450" y="1526"/>
                  </a:lnTo>
                  <a:lnTo>
                    <a:pt x="1443" y="1526"/>
                  </a:lnTo>
                  <a:lnTo>
                    <a:pt x="1443" y="1526"/>
                  </a:lnTo>
                  <a:lnTo>
                    <a:pt x="1443" y="1530"/>
                  </a:lnTo>
                  <a:lnTo>
                    <a:pt x="1445" y="1547"/>
                  </a:lnTo>
                  <a:lnTo>
                    <a:pt x="1447" y="1556"/>
                  </a:lnTo>
                  <a:lnTo>
                    <a:pt x="1450" y="1563"/>
                  </a:lnTo>
                  <a:lnTo>
                    <a:pt x="1447" y="1561"/>
                  </a:lnTo>
                  <a:lnTo>
                    <a:pt x="1445" y="1556"/>
                  </a:lnTo>
                  <a:lnTo>
                    <a:pt x="1440" y="1549"/>
                  </a:lnTo>
                  <a:lnTo>
                    <a:pt x="1436" y="1537"/>
                  </a:lnTo>
                  <a:lnTo>
                    <a:pt x="1433" y="1535"/>
                  </a:lnTo>
                  <a:lnTo>
                    <a:pt x="1433" y="1535"/>
                  </a:lnTo>
                  <a:lnTo>
                    <a:pt x="1433" y="1533"/>
                  </a:lnTo>
                  <a:lnTo>
                    <a:pt x="1431" y="1528"/>
                  </a:lnTo>
                  <a:lnTo>
                    <a:pt x="1426" y="1526"/>
                  </a:lnTo>
                  <a:lnTo>
                    <a:pt x="1424" y="1526"/>
                  </a:lnTo>
                  <a:lnTo>
                    <a:pt x="1419" y="1526"/>
                  </a:lnTo>
                  <a:lnTo>
                    <a:pt x="1412" y="1530"/>
                  </a:lnTo>
                  <a:lnTo>
                    <a:pt x="1405" y="1535"/>
                  </a:lnTo>
                  <a:lnTo>
                    <a:pt x="1398" y="1547"/>
                  </a:lnTo>
                  <a:lnTo>
                    <a:pt x="1395" y="1556"/>
                  </a:lnTo>
                  <a:lnTo>
                    <a:pt x="1395" y="1559"/>
                  </a:lnTo>
                  <a:lnTo>
                    <a:pt x="1402" y="1573"/>
                  </a:lnTo>
                  <a:lnTo>
                    <a:pt x="1407" y="1592"/>
                  </a:lnTo>
                  <a:lnTo>
                    <a:pt x="1417" y="1606"/>
                  </a:lnTo>
                  <a:lnTo>
                    <a:pt x="1419" y="1606"/>
                  </a:lnTo>
                  <a:lnTo>
                    <a:pt x="1424" y="1601"/>
                  </a:lnTo>
                  <a:lnTo>
                    <a:pt x="1424" y="1597"/>
                  </a:lnTo>
                  <a:lnTo>
                    <a:pt x="1424" y="1592"/>
                  </a:lnTo>
                  <a:lnTo>
                    <a:pt x="1421" y="1590"/>
                  </a:lnTo>
                  <a:lnTo>
                    <a:pt x="1421" y="1587"/>
                  </a:lnTo>
                  <a:lnTo>
                    <a:pt x="1419" y="1585"/>
                  </a:lnTo>
                  <a:lnTo>
                    <a:pt x="1414" y="1587"/>
                  </a:lnTo>
                  <a:lnTo>
                    <a:pt x="1414" y="1585"/>
                  </a:lnTo>
                  <a:lnTo>
                    <a:pt x="1417" y="1582"/>
                  </a:lnTo>
                  <a:lnTo>
                    <a:pt x="1421" y="1580"/>
                  </a:lnTo>
                  <a:lnTo>
                    <a:pt x="1426" y="1580"/>
                  </a:lnTo>
                  <a:lnTo>
                    <a:pt x="1431" y="1582"/>
                  </a:lnTo>
                  <a:lnTo>
                    <a:pt x="1431" y="1582"/>
                  </a:lnTo>
                  <a:lnTo>
                    <a:pt x="1433" y="1585"/>
                  </a:lnTo>
                  <a:lnTo>
                    <a:pt x="1428" y="1590"/>
                  </a:lnTo>
                  <a:lnTo>
                    <a:pt x="1428" y="1594"/>
                  </a:lnTo>
                  <a:lnTo>
                    <a:pt x="1428" y="1594"/>
                  </a:lnTo>
                  <a:lnTo>
                    <a:pt x="1433" y="1592"/>
                  </a:lnTo>
                  <a:lnTo>
                    <a:pt x="1440" y="1597"/>
                  </a:lnTo>
                  <a:lnTo>
                    <a:pt x="1445" y="1597"/>
                  </a:lnTo>
                  <a:lnTo>
                    <a:pt x="1445" y="1597"/>
                  </a:lnTo>
                  <a:lnTo>
                    <a:pt x="1431" y="1616"/>
                  </a:lnTo>
                  <a:lnTo>
                    <a:pt x="1431" y="1618"/>
                  </a:lnTo>
                  <a:lnTo>
                    <a:pt x="1431" y="1620"/>
                  </a:lnTo>
                  <a:lnTo>
                    <a:pt x="1433" y="1620"/>
                  </a:lnTo>
                  <a:lnTo>
                    <a:pt x="1436" y="1623"/>
                  </a:lnTo>
                  <a:lnTo>
                    <a:pt x="1447" y="1613"/>
                  </a:lnTo>
                  <a:lnTo>
                    <a:pt x="1454" y="1601"/>
                  </a:lnTo>
                  <a:lnTo>
                    <a:pt x="1454" y="1599"/>
                  </a:lnTo>
                  <a:lnTo>
                    <a:pt x="1454" y="1594"/>
                  </a:lnTo>
                  <a:lnTo>
                    <a:pt x="1454" y="1594"/>
                  </a:lnTo>
                  <a:lnTo>
                    <a:pt x="1447" y="1592"/>
                  </a:lnTo>
                  <a:lnTo>
                    <a:pt x="1457" y="1587"/>
                  </a:lnTo>
                  <a:lnTo>
                    <a:pt x="1459" y="1585"/>
                  </a:lnTo>
                  <a:lnTo>
                    <a:pt x="1462" y="1580"/>
                  </a:lnTo>
                  <a:lnTo>
                    <a:pt x="1464" y="1578"/>
                  </a:lnTo>
                  <a:lnTo>
                    <a:pt x="1473" y="1571"/>
                  </a:lnTo>
                  <a:lnTo>
                    <a:pt x="1485" y="1571"/>
                  </a:lnTo>
                  <a:lnTo>
                    <a:pt x="1488" y="1566"/>
                  </a:lnTo>
                  <a:lnTo>
                    <a:pt x="1495" y="1561"/>
                  </a:lnTo>
                  <a:lnTo>
                    <a:pt x="1499" y="1561"/>
                  </a:lnTo>
                  <a:lnTo>
                    <a:pt x="1504" y="1559"/>
                  </a:lnTo>
                  <a:lnTo>
                    <a:pt x="1504" y="1556"/>
                  </a:lnTo>
                  <a:lnTo>
                    <a:pt x="1504" y="1554"/>
                  </a:lnTo>
                  <a:lnTo>
                    <a:pt x="1502" y="1549"/>
                  </a:lnTo>
                  <a:lnTo>
                    <a:pt x="1499" y="1547"/>
                  </a:lnTo>
                  <a:lnTo>
                    <a:pt x="1490" y="1544"/>
                  </a:lnTo>
                  <a:lnTo>
                    <a:pt x="1488" y="1544"/>
                  </a:lnTo>
                  <a:lnTo>
                    <a:pt x="1490" y="1542"/>
                  </a:lnTo>
                  <a:lnTo>
                    <a:pt x="1492" y="1540"/>
                  </a:lnTo>
                  <a:lnTo>
                    <a:pt x="1497" y="1540"/>
                  </a:lnTo>
                  <a:lnTo>
                    <a:pt x="1507" y="1544"/>
                  </a:lnTo>
                  <a:lnTo>
                    <a:pt x="1518" y="1544"/>
                  </a:lnTo>
                  <a:lnTo>
                    <a:pt x="1521" y="1544"/>
                  </a:lnTo>
                  <a:lnTo>
                    <a:pt x="1523" y="1542"/>
                  </a:lnTo>
                  <a:lnTo>
                    <a:pt x="1530" y="1530"/>
                  </a:lnTo>
                  <a:lnTo>
                    <a:pt x="1530" y="1528"/>
                  </a:lnTo>
                  <a:lnTo>
                    <a:pt x="1528" y="1528"/>
                  </a:lnTo>
                  <a:close/>
                  <a:moveTo>
                    <a:pt x="1459" y="1490"/>
                  </a:moveTo>
                  <a:lnTo>
                    <a:pt x="1459" y="1492"/>
                  </a:lnTo>
                  <a:lnTo>
                    <a:pt x="1462" y="1497"/>
                  </a:lnTo>
                  <a:lnTo>
                    <a:pt x="1466" y="1502"/>
                  </a:lnTo>
                  <a:lnTo>
                    <a:pt x="1471" y="1504"/>
                  </a:lnTo>
                  <a:lnTo>
                    <a:pt x="1471" y="1507"/>
                  </a:lnTo>
                  <a:lnTo>
                    <a:pt x="1473" y="1502"/>
                  </a:lnTo>
                  <a:lnTo>
                    <a:pt x="1471" y="1497"/>
                  </a:lnTo>
                  <a:lnTo>
                    <a:pt x="1469" y="1492"/>
                  </a:lnTo>
                  <a:lnTo>
                    <a:pt x="1459" y="1490"/>
                  </a:lnTo>
                  <a:lnTo>
                    <a:pt x="1459" y="1490"/>
                  </a:lnTo>
                  <a:close/>
                  <a:moveTo>
                    <a:pt x="2509" y="1488"/>
                  </a:moveTo>
                  <a:lnTo>
                    <a:pt x="2504" y="1478"/>
                  </a:lnTo>
                  <a:lnTo>
                    <a:pt x="2504" y="1476"/>
                  </a:lnTo>
                  <a:lnTo>
                    <a:pt x="2504" y="1473"/>
                  </a:lnTo>
                  <a:lnTo>
                    <a:pt x="2504" y="1469"/>
                  </a:lnTo>
                  <a:lnTo>
                    <a:pt x="2502" y="1457"/>
                  </a:lnTo>
                  <a:lnTo>
                    <a:pt x="2499" y="1454"/>
                  </a:lnTo>
                  <a:lnTo>
                    <a:pt x="2494" y="1445"/>
                  </a:lnTo>
                  <a:lnTo>
                    <a:pt x="2483" y="1426"/>
                  </a:lnTo>
                  <a:lnTo>
                    <a:pt x="2478" y="1416"/>
                  </a:lnTo>
                  <a:lnTo>
                    <a:pt x="2471" y="1407"/>
                  </a:lnTo>
                  <a:lnTo>
                    <a:pt x="2464" y="1397"/>
                  </a:lnTo>
                  <a:lnTo>
                    <a:pt x="2457" y="1393"/>
                  </a:lnTo>
                  <a:lnTo>
                    <a:pt x="2452" y="1393"/>
                  </a:lnTo>
                  <a:lnTo>
                    <a:pt x="2438" y="1386"/>
                  </a:lnTo>
                  <a:lnTo>
                    <a:pt x="2433" y="1386"/>
                  </a:lnTo>
                  <a:lnTo>
                    <a:pt x="2430" y="1390"/>
                  </a:lnTo>
                  <a:lnTo>
                    <a:pt x="2430" y="1400"/>
                  </a:lnTo>
                  <a:lnTo>
                    <a:pt x="2430" y="1405"/>
                  </a:lnTo>
                  <a:lnTo>
                    <a:pt x="2428" y="1409"/>
                  </a:lnTo>
                  <a:lnTo>
                    <a:pt x="2426" y="1412"/>
                  </a:lnTo>
                  <a:lnTo>
                    <a:pt x="2421" y="1414"/>
                  </a:lnTo>
                  <a:lnTo>
                    <a:pt x="2421" y="1419"/>
                  </a:lnTo>
                  <a:lnTo>
                    <a:pt x="2421" y="1424"/>
                  </a:lnTo>
                  <a:lnTo>
                    <a:pt x="2428" y="1438"/>
                  </a:lnTo>
                  <a:lnTo>
                    <a:pt x="2428" y="1443"/>
                  </a:lnTo>
                  <a:lnTo>
                    <a:pt x="2428" y="1447"/>
                  </a:lnTo>
                  <a:lnTo>
                    <a:pt x="2435" y="1443"/>
                  </a:lnTo>
                  <a:lnTo>
                    <a:pt x="2438" y="1438"/>
                  </a:lnTo>
                  <a:lnTo>
                    <a:pt x="2438" y="1419"/>
                  </a:lnTo>
                  <a:lnTo>
                    <a:pt x="2440" y="1416"/>
                  </a:lnTo>
                  <a:lnTo>
                    <a:pt x="2447" y="1421"/>
                  </a:lnTo>
                  <a:lnTo>
                    <a:pt x="2452" y="1433"/>
                  </a:lnTo>
                  <a:lnTo>
                    <a:pt x="2457" y="1435"/>
                  </a:lnTo>
                  <a:lnTo>
                    <a:pt x="2459" y="1433"/>
                  </a:lnTo>
                  <a:lnTo>
                    <a:pt x="2461" y="1435"/>
                  </a:lnTo>
                  <a:lnTo>
                    <a:pt x="2457" y="1447"/>
                  </a:lnTo>
                  <a:lnTo>
                    <a:pt x="2457" y="1452"/>
                  </a:lnTo>
                  <a:lnTo>
                    <a:pt x="2459" y="1457"/>
                  </a:lnTo>
                  <a:lnTo>
                    <a:pt x="2459" y="1459"/>
                  </a:lnTo>
                  <a:lnTo>
                    <a:pt x="2464" y="1461"/>
                  </a:lnTo>
                  <a:lnTo>
                    <a:pt x="2468" y="1457"/>
                  </a:lnTo>
                  <a:lnTo>
                    <a:pt x="2471" y="1459"/>
                  </a:lnTo>
                  <a:lnTo>
                    <a:pt x="2471" y="1466"/>
                  </a:lnTo>
                  <a:lnTo>
                    <a:pt x="2475" y="1469"/>
                  </a:lnTo>
                  <a:lnTo>
                    <a:pt x="2480" y="1471"/>
                  </a:lnTo>
                  <a:lnTo>
                    <a:pt x="2485" y="1469"/>
                  </a:lnTo>
                  <a:lnTo>
                    <a:pt x="2487" y="1466"/>
                  </a:lnTo>
                  <a:lnTo>
                    <a:pt x="2490" y="1466"/>
                  </a:lnTo>
                  <a:lnTo>
                    <a:pt x="2487" y="1473"/>
                  </a:lnTo>
                  <a:lnTo>
                    <a:pt x="2485" y="1476"/>
                  </a:lnTo>
                  <a:lnTo>
                    <a:pt x="2485" y="1480"/>
                  </a:lnTo>
                  <a:lnTo>
                    <a:pt x="2487" y="1485"/>
                  </a:lnTo>
                  <a:lnTo>
                    <a:pt x="2492" y="1490"/>
                  </a:lnTo>
                  <a:lnTo>
                    <a:pt x="2502" y="1502"/>
                  </a:lnTo>
                  <a:lnTo>
                    <a:pt x="2504" y="1507"/>
                  </a:lnTo>
                  <a:lnTo>
                    <a:pt x="2509" y="1509"/>
                  </a:lnTo>
                  <a:lnTo>
                    <a:pt x="2513" y="1511"/>
                  </a:lnTo>
                  <a:lnTo>
                    <a:pt x="2513" y="1509"/>
                  </a:lnTo>
                  <a:lnTo>
                    <a:pt x="2513" y="1502"/>
                  </a:lnTo>
                  <a:lnTo>
                    <a:pt x="2509" y="1488"/>
                  </a:lnTo>
                  <a:close/>
                  <a:moveTo>
                    <a:pt x="559" y="1457"/>
                  </a:moveTo>
                  <a:lnTo>
                    <a:pt x="561" y="1461"/>
                  </a:lnTo>
                  <a:lnTo>
                    <a:pt x="564" y="1464"/>
                  </a:lnTo>
                  <a:lnTo>
                    <a:pt x="571" y="1461"/>
                  </a:lnTo>
                  <a:lnTo>
                    <a:pt x="576" y="1454"/>
                  </a:lnTo>
                  <a:lnTo>
                    <a:pt x="559" y="1454"/>
                  </a:lnTo>
                  <a:lnTo>
                    <a:pt x="559" y="1457"/>
                  </a:lnTo>
                  <a:close/>
                  <a:moveTo>
                    <a:pt x="1492" y="1578"/>
                  </a:moveTo>
                  <a:lnTo>
                    <a:pt x="1473" y="1575"/>
                  </a:lnTo>
                  <a:lnTo>
                    <a:pt x="1469" y="1582"/>
                  </a:lnTo>
                  <a:lnTo>
                    <a:pt x="1469" y="1590"/>
                  </a:lnTo>
                  <a:lnTo>
                    <a:pt x="1473" y="1597"/>
                  </a:lnTo>
                  <a:lnTo>
                    <a:pt x="1476" y="1592"/>
                  </a:lnTo>
                  <a:lnTo>
                    <a:pt x="1481" y="1585"/>
                  </a:lnTo>
                  <a:lnTo>
                    <a:pt x="1481" y="1585"/>
                  </a:lnTo>
                  <a:lnTo>
                    <a:pt x="1488" y="1582"/>
                  </a:lnTo>
                  <a:lnTo>
                    <a:pt x="1492" y="1582"/>
                  </a:lnTo>
                  <a:lnTo>
                    <a:pt x="1492" y="1580"/>
                  </a:lnTo>
                  <a:lnTo>
                    <a:pt x="1492" y="1580"/>
                  </a:lnTo>
                  <a:lnTo>
                    <a:pt x="1492" y="1578"/>
                  </a:lnTo>
                  <a:close/>
                  <a:moveTo>
                    <a:pt x="2584" y="1459"/>
                  </a:moveTo>
                  <a:lnTo>
                    <a:pt x="2587" y="1457"/>
                  </a:lnTo>
                  <a:lnTo>
                    <a:pt x="2587" y="1454"/>
                  </a:lnTo>
                  <a:lnTo>
                    <a:pt x="2587" y="1452"/>
                  </a:lnTo>
                  <a:lnTo>
                    <a:pt x="2584" y="1447"/>
                  </a:lnTo>
                  <a:lnTo>
                    <a:pt x="2584" y="1443"/>
                  </a:lnTo>
                  <a:lnTo>
                    <a:pt x="2582" y="1440"/>
                  </a:lnTo>
                  <a:lnTo>
                    <a:pt x="2577" y="1435"/>
                  </a:lnTo>
                  <a:lnTo>
                    <a:pt x="2575" y="1433"/>
                  </a:lnTo>
                  <a:lnTo>
                    <a:pt x="2570" y="1428"/>
                  </a:lnTo>
                  <a:lnTo>
                    <a:pt x="2568" y="1426"/>
                  </a:lnTo>
                  <a:lnTo>
                    <a:pt x="2568" y="1424"/>
                  </a:lnTo>
                  <a:lnTo>
                    <a:pt x="2573" y="1426"/>
                  </a:lnTo>
                  <a:lnTo>
                    <a:pt x="2582" y="1435"/>
                  </a:lnTo>
                  <a:lnTo>
                    <a:pt x="2589" y="1440"/>
                  </a:lnTo>
                  <a:lnTo>
                    <a:pt x="2592" y="1440"/>
                  </a:lnTo>
                  <a:lnTo>
                    <a:pt x="2592" y="1435"/>
                  </a:lnTo>
                  <a:lnTo>
                    <a:pt x="2592" y="1433"/>
                  </a:lnTo>
                  <a:lnTo>
                    <a:pt x="2592" y="1428"/>
                  </a:lnTo>
                  <a:lnTo>
                    <a:pt x="2589" y="1421"/>
                  </a:lnTo>
                  <a:lnTo>
                    <a:pt x="2587" y="1414"/>
                  </a:lnTo>
                  <a:lnTo>
                    <a:pt x="2587" y="1412"/>
                  </a:lnTo>
                  <a:lnTo>
                    <a:pt x="2582" y="1407"/>
                  </a:lnTo>
                  <a:lnTo>
                    <a:pt x="2577" y="1405"/>
                  </a:lnTo>
                  <a:lnTo>
                    <a:pt x="2568" y="1405"/>
                  </a:lnTo>
                  <a:lnTo>
                    <a:pt x="2565" y="1405"/>
                  </a:lnTo>
                  <a:lnTo>
                    <a:pt x="2563" y="1409"/>
                  </a:lnTo>
                  <a:lnTo>
                    <a:pt x="2561" y="1407"/>
                  </a:lnTo>
                  <a:lnTo>
                    <a:pt x="2539" y="1407"/>
                  </a:lnTo>
                  <a:lnTo>
                    <a:pt x="2530" y="1409"/>
                  </a:lnTo>
                  <a:lnTo>
                    <a:pt x="2528" y="1414"/>
                  </a:lnTo>
                  <a:lnTo>
                    <a:pt x="2528" y="1416"/>
                  </a:lnTo>
                  <a:lnTo>
                    <a:pt x="2532" y="1421"/>
                  </a:lnTo>
                  <a:lnTo>
                    <a:pt x="2537" y="1424"/>
                  </a:lnTo>
                  <a:lnTo>
                    <a:pt x="2542" y="1426"/>
                  </a:lnTo>
                  <a:lnTo>
                    <a:pt x="2549" y="1433"/>
                  </a:lnTo>
                  <a:lnTo>
                    <a:pt x="2551" y="1443"/>
                  </a:lnTo>
                  <a:lnTo>
                    <a:pt x="2556" y="1454"/>
                  </a:lnTo>
                  <a:lnTo>
                    <a:pt x="2561" y="1461"/>
                  </a:lnTo>
                  <a:lnTo>
                    <a:pt x="2561" y="1464"/>
                  </a:lnTo>
                  <a:lnTo>
                    <a:pt x="2563" y="1466"/>
                  </a:lnTo>
                  <a:lnTo>
                    <a:pt x="2570" y="1466"/>
                  </a:lnTo>
                  <a:lnTo>
                    <a:pt x="2575" y="1461"/>
                  </a:lnTo>
                  <a:lnTo>
                    <a:pt x="2584" y="1459"/>
                  </a:lnTo>
                  <a:close/>
                  <a:moveTo>
                    <a:pt x="2554" y="1490"/>
                  </a:moveTo>
                  <a:lnTo>
                    <a:pt x="2551" y="1478"/>
                  </a:lnTo>
                  <a:lnTo>
                    <a:pt x="2549" y="1469"/>
                  </a:lnTo>
                  <a:lnTo>
                    <a:pt x="2547" y="1459"/>
                  </a:lnTo>
                  <a:lnTo>
                    <a:pt x="2549" y="1454"/>
                  </a:lnTo>
                  <a:lnTo>
                    <a:pt x="2551" y="1454"/>
                  </a:lnTo>
                  <a:lnTo>
                    <a:pt x="2551" y="1450"/>
                  </a:lnTo>
                  <a:lnTo>
                    <a:pt x="2547" y="1443"/>
                  </a:lnTo>
                  <a:lnTo>
                    <a:pt x="2542" y="1438"/>
                  </a:lnTo>
                  <a:lnTo>
                    <a:pt x="2537" y="1440"/>
                  </a:lnTo>
                  <a:lnTo>
                    <a:pt x="2532" y="1433"/>
                  </a:lnTo>
                  <a:lnTo>
                    <a:pt x="2530" y="1431"/>
                  </a:lnTo>
                  <a:lnTo>
                    <a:pt x="2525" y="1431"/>
                  </a:lnTo>
                  <a:lnTo>
                    <a:pt x="2520" y="1428"/>
                  </a:lnTo>
                  <a:lnTo>
                    <a:pt x="2513" y="1431"/>
                  </a:lnTo>
                  <a:lnTo>
                    <a:pt x="2511" y="1440"/>
                  </a:lnTo>
                  <a:lnTo>
                    <a:pt x="2513" y="1450"/>
                  </a:lnTo>
                  <a:lnTo>
                    <a:pt x="2513" y="1454"/>
                  </a:lnTo>
                  <a:lnTo>
                    <a:pt x="2523" y="1461"/>
                  </a:lnTo>
                  <a:lnTo>
                    <a:pt x="2523" y="1466"/>
                  </a:lnTo>
                  <a:lnTo>
                    <a:pt x="2532" y="1471"/>
                  </a:lnTo>
                  <a:lnTo>
                    <a:pt x="2537" y="1476"/>
                  </a:lnTo>
                  <a:lnTo>
                    <a:pt x="2532" y="1483"/>
                  </a:lnTo>
                  <a:lnTo>
                    <a:pt x="2537" y="1504"/>
                  </a:lnTo>
                  <a:lnTo>
                    <a:pt x="2544" y="1516"/>
                  </a:lnTo>
                  <a:lnTo>
                    <a:pt x="2547" y="1516"/>
                  </a:lnTo>
                  <a:lnTo>
                    <a:pt x="2549" y="1509"/>
                  </a:lnTo>
                  <a:lnTo>
                    <a:pt x="2551" y="1509"/>
                  </a:lnTo>
                  <a:lnTo>
                    <a:pt x="2554" y="1511"/>
                  </a:lnTo>
                  <a:lnTo>
                    <a:pt x="2556" y="1509"/>
                  </a:lnTo>
                  <a:lnTo>
                    <a:pt x="2556" y="1507"/>
                  </a:lnTo>
                  <a:lnTo>
                    <a:pt x="2554" y="1499"/>
                  </a:lnTo>
                  <a:lnTo>
                    <a:pt x="2554" y="1490"/>
                  </a:lnTo>
                  <a:close/>
                  <a:moveTo>
                    <a:pt x="2608" y="1426"/>
                  </a:moveTo>
                  <a:lnTo>
                    <a:pt x="2594" y="1419"/>
                  </a:lnTo>
                  <a:lnTo>
                    <a:pt x="2596" y="1428"/>
                  </a:lnTo>
                  <a:lnTo>
                    <a:pt x="2596" y="1435"/>
                  </a:lnTo>
                  <a:lnTo>
                    <a:pt x="2596" y="1440"/>
                  </a:lnTo>
                  <a:lnTo>
                    <a:pt x="2596" y="1445"/>
                  </a:lnTo>
                  <a:lnTo>
                    <a:pt x="2599" y="1447"/>
                  </a:lnTo>
                  <a:lnTo>
                    <a:pt x="2601" y="1447"/>
                  </a:lnTo>
                  <a:lnTo>
                    <a:pt x="2608" y="1447"/>
                  </a:lnTo>
                  <a:lnTo>
                    <a:pt x="2608" y="1445"/>
                  </a:lnTo>
                  <a:lnTo>
                    <a:pt x="2611" y="1443"/>
                  </a:lnTo>
                  <a:lnTo>
                    <a:pt x="2613" y="1440"/>
                  </a:lnTo>
                  <a:lnTo>
                    <a:pt x="2615" y="1435"/>
                  </a:lnTo>
                  <a:lnTo>
                    <a:pt x="2613" y="1431"/>
                  </a:lnTo>
                  <a:lnTo>
                    <a:pt x="2608" y="1426"/>
                  </a:lnTo>
                  <a:close/>
                  <a:moveTo>
                    <a:pt x="592" y="1530"/>
                  </a:moveTo>
                  <a:lnTo>
                    <a:pt x="587" y="1530"/>
                  </a:lnTo>
                  <a:lnTo>
                    <a:pt x="580" y="1528"/>
                  </a:lnTo>
                  <a:lnTo>
                    <a:pt x="580" y="1530"/>
                  </a:lnTo>
                  <a:lnTo>
                    <a:pt x="585" y="1540"/>
                  </a:lnTo>
                  <a:lnTo>
                    <a:pt x="587" y="1540"/>
                  </a:lnTo>
                  <a:lnTo>
                    <a:pt x="595" y="1535"/>
                  </a:lnTo>
                  <a:lnTo>
                    <a:pt x="595" y="1533"/>
                  </a:lnTo>
                  <a:lnTo>
                    <a:pt x="592" y="1530"/>
                  </a:lnTo>
                  <a:close/>
                  <a:moveTo>
                    <a:pt x="1428" y="1642"/>
                  </a:moveTo>
                  <a:lnTo>
                    <a:pt x="1424" y="1639"/>
                  </a:lnTo>
                  <a:lnTo>
                    <a:pt x="1417" y="1644"/>
                  </a:lnTo>
                  <a:lnTo>
                    <a:pt x="1417" y="1649"/>
                  </a:lnTo>
                  <a:lnTo>
                    <a:pt x="1421" y="1651"/>
                  </a:lnTo>
                  <a:lnTo>
                    <a:pt x="1424" y="1651"/>
                  </a:lnTo>
                  <a:lnTo>
                    <a:pt x="1426" y="1649"/>
                  </a:lnTo>
                  <a:lnTo>
                    <a:pt x="1428" y="1646"/>
                  </a:lnTo>
                  <a:lnTo>
                    <a:pt x="1428" y="1646"/>
                  </a:lnTo>
                  <a:lnTo>
                    <a:pt x="1428" y="1644"/>
                  </a:lnTo>
                  <a:lnTo>
                    <a:pt x="1428" y="1642"/>
                  </a:lnTo>
                  <a:close/>
                  <a:moveTo>
                    <a:pt x="1407" y="1642"/>
                  </a:moveTo>
                  <a:lnTo>
                    <a:pt x="1400" y="1644"/>
                  </a:lnTo>
                  <a:lnTo>
                    <a:pt x="1395" y="1651"/>
                  </a:lnTo>
                  <a:lnTo>
                    <a:pt x="1393" y="1656"/>
                  </a:lnTo>
                  <a:lnTo>
                    <a:pt x="1393" y="1658"/>
                  </a:lnTo>
                  <a:lnTo>
                    <a:pt x="1393" y="1661"/>
                  </a:lnTo>
                  <a:lnTo>
                    <a:pt x="1393" y="1661"/>
                  </a:lnTo>
                  <a:lnTo>
                    <a:pt x="1398" y="1658"/>
                  </a:lnTo>
                  <a:lnTo>
                    <a:pt x="1407" y="1649"/>
                  </a:lnTo>
                  <a:lnTo>
                    <a:pt x="1409" y="1644"/>
                  </a:lnTo>
                  <a:lnTo>
                    <a:pt x="1409" y="1642"/>
                  </a:lnTo>
                  <a:lnTo>
                    <a:pt x="1407" y="1642"/>
                  </a:lnTo>
                  <a:close/>
                  <a:moveTo>
                    <a:pt x="2622" y="1478"/>
                  </a:moveTo>
                  <a:lnTo>
                    <a:pt x="2625" y="1483"/>
                  </a:lnTo>
                  <a:lnTo>
                    <a:pt x="2627" y="1488"/>
                  </a:lnTo>
                  <a:lnTo>
                    <a:pt x="2632" y="1490"/>
                  </a:lnTo>
                  <a:lnTo>
                    <a:pt x="2639" y="1488"/>
                  </a:lnTo>
                  <a:lnTo>
                    <a:pt x="2644" y="1490"/>
                  </a:lnTo>
                  <a:lnTo>
                    <a:pt x="2644" y="1495"/>
                  </a:lnTo>
                  <a:lnTo>
                    <a:pt x="2646" y="1497"/>
                  </a:lnTo>
                  <a:lnTo>
                    <a:pt x="2648" y="1497"/>
                  </a:lnTo>
                  <a:lnTo>
                    <a:pt x="2653" y="1497"/>
                  </a:lnTo>
                  <a:lnTo>
                    <a:pt x="2656" y="1492"/>
                  </a:lnTo>
                  <a:lnTo>
                    <a:pt x="2658" y="1492"/>
                  </a:lnTo>
                  <a:lnTo>
                    <a:pt x="2660" y="1492"/>
                  </a:lnTo>
                  <a:lnTo>
                    <a:pt x="2656" y="1476"/>
                  </a:lnTo>
                  <a:lnTo>
                    <a:pt x="2656" y="1461"/>
                  </a:lnTo>
                  <a:lnTo>
                    <a:pt x="2641" y="1447"/>
                  </a:lnTo>
                  <a:lnTo>
                    <a:pt x="2632" y="1440"/>
                  </a:lnTo>
                  <a:lnTo>
                    <a:pt x="2629" y="1440"/>
                  </a:lnTo>
                  <a:lnTo>
                    <a:pt x="2627" y="1459"/>
                  </a:lnTo>
                  <a:lnTo>
                    <a:pt x="2627" y="1461"/>
                  </a:lnTo>
                  <a:lnTo>
                    <a:pt x="2625" y="1471"/>
                  </a:lnTo>
                  <a:lnTo>
                    <a:pt x="2622" y="1473"/>
                  </a:lnTo>
                  <a:lnTo>
                    <a:pt x="2622" y="1478"/>
                  </a:lnTo>
                  <a:close/>
                  <a:moveTo>
                    <a:pt x="2601" y="1457"/>
                  </a:moveTo>
                  <a:lnTo>
                    <a:pt x="2599" y="1464"/>
                  </a:lnTo>
                  <a:lnTo>
                    <a:pt x="2599" y="1466"/>
                  </a:lnTo>
                  <a:lnTo>
                    <a:pt x="2599" y="1469"/>
                  </a:lnTo>
                  <a:lnTo>
                    <a:pt x="2608" y="1473"/>
                  </a:lnTo>
                  <a:lnTo>
                    <a:pt x="2613" y="1476"/>
                  </a:lnTo>
                  <a:lnTo>
                    <a:pt x="2615" y="1473"/>
                  </a:lnTo>
                  <a:lnTo>
                    <a:pt x="2620" y="1469"/>
                  </a:lnTo>
                  <a:lnTo>
                    <a:pt x="2620" y="1464"/>
                  </a:lnTo>
                  <a:lnTo>
                    <a:pt x="2620" y="1461"/>
                  </a:lnTo>
                  <a:lnTo>
                    <a:pt x="2618" y="1459"/>
                  </a:lnTo>
                  <a:lnTo>
                    <a:pt x="2620" y="1457"/>
                  </a:lnTo>
                  <a:lnTo>
                    <a:pt x="2618" y="1454"/>
                  </a:lnTo>
                  <a:lnTo>
                    <a:pt x="2618" y="1452"/>
                  </a:lnTo>
                  <a:lnTo>
                    <a:pt x="2613" y="1452"/>
                  </a:lnTo>
                  <a:lnTo>
                    <a:pt x="2603" y="1454"/>
                  </a:lnTo>
                  <a:lnTo>
                    <a:pt x="2601" y="1457"/>
                  </a:lnTo>
                  <a:close/>
                  <a:moveTo>
                    <a:pt x="2708" y="1601"/>
                  </a:moveTo>
                  <a:lnTo>
                    <a:pt x="2705" y="1599"/>
                  </a:lnTo>
                  <a:lnTo>
                    <a:pt x="2703" y="1597"/>
                  </a:lnTo>
                  <a:lnTo>
                    <a:pt x="2703" y="1592"/>
                  </a:lnTo>
                  <a:lnTo>
                    <a:pt x="2703" y="1590"/>
                  </a:lnTo>
                  <a:lnTo>
                    <a:pt x="2698" y="1582"/>
                  </a:lnTo>
                  <a:lnTo>
                    <a:pt x="2696" y="1563"/>
                  </a:lnTo>
                  <a:lnTo>
                    <a:pt x="2693" y="1563"/>
                  </a:lnTo>
                  <a:lnTo>
                    <a:pt x="2684" y="1566"/>
                  </a:lnTo>
                  <a:lnTo>
                    <a:pt x="2682" y="1568"/>
                  </a:lnTo>
                  <a:lnTo>
                    <a:pt x="2682" y="1566"/>
                  </a:lnTo>
                  <a:lnTo>
                    <a:pt x="2682" y="1563"/>
                  </a:lnTo>
                  <a:lnTo>
                    <a:pt x="2682" y="1559"/>
                  </a:lnTo>
                  <a:lnTo>
                    <a:pt x="2682" y="1556"/>
                  </a:lnTo>
                  <a:lnTo>
                    <a:pt x="2674" y="1552"/>
                  </a:lnTo>
                  <a:lnTo>
                    <a:pt x="2672" y="1552"/>
                  </a:lnTo>
                  <a:lnTo>
                    <a:pt x="2660" y="1544"/>
                  </a:lnTo>
                  <a:lnTo>
                    <a:pt x="2651" y="1549"/>
                  </a:lnTo>
                  <a:lnTo>
                    <a:pt x="2648" y="1549"/>
                  </a:lnTo>
                  <a:lnTo>
                    <a:pt x="2651" y="1547"/>
                  </a:lnTo>
                  <a:lnTo>
                    <a:pt x="2651" y="1542"/>
                  </a:lnTo>
                  <a:lnTo>
                    <a:pt x="2651" y="1535"/>
                  </a:lnTo>
                  <a:lnTo>
                    <a:pt x="2651" y="1535"/>
                  </a:lnTo>
                  <a:lnTo>
                    <a:pt x="2667" y="1540"/>
                  </a:lnTo>
                  <a:lnTo>
                    <a:pt x="2672" y="1540"/>
                  </a:lnTo>
                  <a:lnTo>
                    <a:pt x="2674" y="1540"/>
                  </a:lnTo>
                  <a:lnTo>
                    <a:pt x="2670" y="1537"/>
                  </a:lnTo>
                  <a:lnTo>
                    <a:pt x="2665" y="1535"/>
                  </a:lnTo>
                  <a:lnTo>
                    <a:pt x="2653" y="1523"/>
                  </a:lnTo>
                  <a:lnTo>
                    <a:pt x="2646" y="1514"/>
                  </a:lnTo>
                  <a:lnTo>
                    <a:pt x="2641" y="1511"/>
                  </a:lnTo>
                  <a:lnTo>
                    <a:pt x="2637" y="1507"/>
                  </a:lnTo>
                  <a:lnTo>
                    <a:pt x="2625" y="1499"/>
                  </a:lnTo>
                  <a:lnTo>
                    <a:pt x="2603" y="1495"/>
                  </a:lnTo>
                  <a:lnTo>
                    <a:pt x="2603" y="1495"/>
                  </a:lnTo>
                  <a:lnTo>
                    <a:pt x="2603" y="1492"/>
                  </a:lnTo>
                  <a:lnTo>
                    <a:pt x="2603" y="1488"/>
                  </a:lnTo>
                  <a:lnTo>
                    <a:pt x="2601" y="1485"/>
                  </a:lnTo>
                  <a:lnTo>
                    <a:pt x="2599" y="1480"/>
                  </a:lnTo>
                  <a:lnTo>
                    <a:pt x="2594" y="1478"/>
                  </a:lnTo>
                  <a:lnTo>
                    <a:pt x="2589" y="1473"/>
                  </a:lnTo>
                  <a:lnTo>
                    <a:pt x="2580" y="1478"/>
                  </a:lnTo>
                  <a:lnTo>
                    <a:pt x="2570" y="1478"/>
                  </a:lnTo>
                  <a:lnTo>
                    <a:pt x="2568" y="1480"/>
                  </a:lnTo>
                  <a:lnTo>
                    <a:pt x="2573" y="1492"/>
                  </a:lnTo>
                  <a:lnTo>
                    <a:pt x="2577" y="1495"/>
                  </a:lnTo>
                  <a:lnTo>
                    <a:pt x="2577" y="1497"/>
                  </a:lnTo>
                  <a:lnTo>
                    <a:pt x="2575" y="1504"/>
                  </a:lnTo>
                  <a:lnTo>
                    <a:pt x="2570" y="1516"/>
                  </a:lnTo>
                  <a:lnTo>
                    <a:pt x="2573" y="1521"/>
                  </a:lnTo>
                  <a:lnTo>
                    <a:pt x="2575" y="1521"/>
                  </a:lnTo>
                  <a:lnTo>
                    <a:pt x="2582" y="1514"/>
                  </a:lnTo>
                  <a:lnTo>
                    <a:pt x="2589" y="1507"/>
                  </a:lnTo>
                  <a:lnTo>
                    <a:pt x="2596" y="1507"/>
                  </a:lnTo>
                  <a:lnTo>
                    <a:pt x="2599" y="1511"/>
                  </a:lnTo>
                  <a:lnTo>
                    <a:pt x="2601" y="1516"/>
                  </a:lnTo>
                  <a:lnTo>
                    <a:pt x="2599" y="1521"/>
                  </a:lnTo>
                  <a:lnTo>
                    <a:pt x="2599" y="1526"/>
                  </a:lnTo>
                  <a:lnTo>
                    <a:pt x="2596" y="1530"/>
                  </a:lnTo>
                  <a:lnTo>
                    <a:pt x="2594" y="1533"/>
                  </a:lnTo>
                  <a:lnTo>
                    <a:pt x="2587" y="1530"/>
                  </a:lnTo>
                  <a:lnTo>
                    <a:pt x="2584" y="1530"/>
                  </a:lnTo>
                  <a:lnTo>
                    <a:pt x="2582" y="1535"/>
                  </a:lnTo>
                  <a:lnTo>
                    <a:pt x="2582" y="1537"/>
                  </a:lnTo>
                  <a:lnTo>
                    <a:pt x="2584" y="1540"/>
                  </a:lnTo>
                  <a:lnTo>
                    <a:pt x="2592" y="1544"/>
                  </a:lnTo>
                  <a:lnTo>
                    <a:pt x="2594" y="1544"/>
                  </a:lnTo>
                  <a:lnTo>
                    <a:pt x="2601" y="1542"/>
                  </a:lnTo>
                  <a:lnTo>
                    <a:pt x="2603" y="1544"/>
                  </a:lnTo>
                  <a:lnTo>
                    <a:pt x="2608" y="1549"/>
                  </a:lnTo>
                  <a:lnTo>
                    <a:pt x="2611" y="1549"/>
                  </a:lnTo>
                  <a:lnTo>
                    <a:pt x="2620" y="1544"/>
                  </a:lnTo>
                  <a:lnTo>
                    <a:pt x="2622" y="1547"/>
                  </a:lnTo>
                  <a:lnTo>
                    <a:pt x="2622" y="1552"/>
                  </a:lnTo>
                  <a:lnTo>
                    <a:pt x="2622" y="1556"/>
                  </a:lnTo>
                  <a:lnTo>
                    <a:pt x="2634" y="1563"/>
                  </a:lnTo>
                  <a:lnTo>
                    <a:pt x="2634" y="1566"/>
                  </a:lnTo>
                  <a:lnTo>
                    <a:pt x="2629" y="1568"/>
                  </a:lnTo>
                  <a:lnTo>
                    <a:pt x="2627" y="1571"/>
                  </a:lnTo>
                  <a:lnTo>
                    <a:pt x="2627" y="1573"/>
                  </a:lnTo>
                  <a:lnTo>
                    <a:pt x="2632" y="1575"/>
                  </a:lnTo>
                  <a:lnTo>
                    <a:pt x="2644" y="1585"/>
                  </a:lnTo>
                  <a:lnTo>
                    <a:pt x="2656" y="1597"/>
                  </a:lnTo>
                  <a:lnTo>
                    <a:pt x="2660" y="1597"/>
                  </a:lnTo>
                  <a:lnTo>
                    <a:pt x="2660" y="1592"/>
                  </a:lnTo>
                  <a:lnTo>
                    <a:pt x="2658" y="1587"/>
                  </a:lnTo>
                  <a:lnTo>
                    <a:pt x="2658" y="1585"/>
                  </a:lnTo>
                  <a:lnTo>
                    <a:pt x="2660" y="1585"/>
                  </a:lnTo>
                  <a:lnTo>
                    <a:pt x="2663" y="1587"/>
                  </a:lnTo>
                  <a:lnTo>
                    <a:pt x="2665" y="1592"/>
                  </a:lnTo>
                  <a:lnTo>
                    <a:pt x="2667" y="1599"/>
                  </a:lnTo>
                  <a:lnTo>
                    <a:pt x="2672" y="1601"/>
                  </a:lnTo>
                  <a:lnTo>
                    <a:pt x="2674" y="1601"/>
                  </a:lnTo>
                  <a:lnTo>
                    <a:pt x="2677" y="1601"/>
                  </a:lnTo>
                  <a:lnTo>
                    <a:pt x="2682" y="1601"/>
                  </a:lnTo>
                  <a:lnTo>
                    <a:pt x="2684" y="1601"/>
                  </a:lnTo>
                  <a:lnTo>
                    <a:pt x="2693" y="1611"/>
                  </a:lnTo>
                  <a:lnTo>
                    <a:pt x="2698" y="1616"/>
                  </a:lnTo>
                  <a:lnTo>
                    <a:pt x="2703" y="1618"/>
                  </a:lnTo>
                  <a:lnTo>
                    <a:pt x="2708" y="1616"/>
                  </a:lnTo>
                  <a:lnTo>
                    <a:pt x="2708" y="1613"/>
                  </a:lnTo>
                  <a:lnTo>
                    <a:pt x="2708" y="1606"/>
                  </a:lnTo>
                  <a:lnTo>
                    <a:pt x="2708" y="1601"/>
                  </a:lnTo>
                  <a:close/>
                  <a:moveTo>
                    <a:pt x="2719" y="1542"/>
                  </a:moveTo>
                  <a:lnTo>
                    <a:pt x="2724" y="1547"/>
                  </a:lnTo>
                  <a:lnTo>
                    <a:pt x="2727" y="1547"/>
                  </a:lnTo>
                  <a:lnTo>
                    <a:pt x="2729" y="1544"/>
                  </a:lnTo>
                  <a:lnTo>
                    <a:pt x="2734" y="1549"/>
                  </a:lnTo>
                  <a:lnTo>
                    <a:pt x="2738" y="1549"/>
                  </a:lnTo>
                  <a:lnTo>
                    <a:pt x="2743" y="1540"/>
                  </a:lnTo>
                  <a:lnTo>
                    <a:pt x="2743" y="1528"/>
                  </a:lnTo>
                  <a:lnTo>
                    <a:pt x="2741" y="1516"/>
                  </a:lnTo>
                  <a:lnTo>
                    <a:pt x="2738" y="1507"/>
                  </a:lnTo>
                  <a:lnTo>
                    <a:pt x="2734" y="1497"/>
                  </a:lnTo>
                  <a:lnTo>
                    <a:pt x="2731" y="1492"/>
                  </a:lnTo>
                  <a:lnTo>
                    <a:pt x="2719" y="1480"/>
                  </a:lnTo>
                  <a:lnTo>
                    <a:pt x="2710" y="1473"/>
                  </a:lnTo>
                  <a:lnTo>
                    <a:pt x="2708" y="1473"/>
                  </a:lnTo>
                  <a:lnTo>
                    <a:pt x="2693" y="1495"/>
                  </a:lnTo>
                  <a:lnTo>
                    <a:pt x="2701" y="1518"/>
                  </a:lnTo>
                  <a:lnTo>
                    <a:pt x="2696" y="1530"/>
                  </a:lnTo>
                  <a:lnTo>
                    <a:pt x="2696" y="1540"/>
                  </a:lnTo>
                  <a:lnTo>
                    <a:pt x="2696" y="1547"/>
                  </a:lnTo>
                  <a:lnTo>
                    <a:pt x="2703" y="1559"/>
                  </a:lnTo>
                  <a:lnTo>
                    <a:pt x="2708" y="1563"/>
                  </a:lnTo>
                  <a:lnTo>
                    <a:pt x="2708" y="1559"/>
                  </a:lnTo>
                  <a:lnTo>
                    <a:pt x="2710" y="1549"/>
                  </a:lnTo>
                  <a:lnTo>
                    <a:pt x="2715" y="1542"/>
                  </a:lnTo>
                  <a:lnTo>
                    <a:pt x="2717" y="1537"/>
                  </a:lnTo>
                  <a:lnTo>
                    <a:pt x="2717" y="1533"/>
                  </a:lnTo>
                  <a:lnTo>
                    <a:pt x="2719" y="1537"/>
                  </a:lnTo>
                  <a:lnTo>
                    <a:pt x="2719" y="1542"/>
                  </a:lnTo>
                  <a:close/>
                  <a:moveTo>
                    <a:pt x="1348" y="1715"/>
                  </a:moveTo>
                  <a:lnTo>
                    <a:pt x="1348" y="1715"/>
                  </a:lnTo>
                  <a:lnTo>
                    <a:pt x="1345" y="1715"/>
                  </a:lnTo>
                  <a:lnTo>
                    <a:pt x="1338" y="1725"/>
                  </a:lnTo>
                  <a:lnTo>
                    <a:pt x="1338" y="1730"/>
                  </a:lnTo>
                  <a:lnTo>
                    <a:pt x="1341" y="1730"/>
                  </a:lnTo>
                  <a:lnTo>
                    <a:pt x="1345" y="1730"/>
                  </a:lnTo>
                  <a:lnTo>
                    <a:pt x="1348" y="1727"/>
                  </a:lnTo>
                  <a:lnTo>
                    <a:pt x="1348" y="1720"/>
                  </a:lnTo>
                  <a:lnTo>
                    <a:pt x="1348" y="1715"/>
                  </a:lnTo>
                  <a:close/>
                  <a:moveTo>
                    <a:pt x="2613" y="1559"/>
                  </a:moveTo>
                  <a:lnTo>
                    <a:pt x="2611" y="1556"/>
                  </a:lnTo>
                  <a:lnTo>
                    <a:pt x="2606" y="1554"/>
                  </a:lnTo>
                  <a:lnTo>
                    <a:pt x="2601" y="1561"/>
                  </a:lnTo>
                  <a:lnTo>
                    <a:pt x="2596" y="1561"/>
                  </a:lnTo>
                  <a:lnTo>
                    <a:pt x="2592" y="1561"/>
                  </a:lnTo>
                  <a:lnTo>
                    <a:pt x="2587" y="1568"/>
                  </a:lnTo>
                  <a:lnTo>
                    <a:pt x="2596" y="1575"/>
                  </a:lnTo>
                  <a:lnTo>
                    <a:pt x="2599" y="1590"/>
                  </a:lnTo>
                  <a:lnTo>
                    <a:pt x="2603" y="1582"/>
                  </a:lnTo>
                  <a:lnTo>
                    <a:pt x="2606" y="1578"/>
                  </a:lnTo>
                  <a:lnTo>
                    <a:pt x="2606" y="1575"/>
                  </a:lnTo>
                  <a:lnTo>
                    <a:pt x="2606" y="1571"/>
                  </a:lnTo>
                  <a:lnTo>
                    <a:pt x="2606" y="1568"/>
                  </a:lnTo>
                  <a:lnTo>
                    <a:pt x="2613" y="1559"/>
                  </a:lnTo>
                  <a:lnTo>
                    <a:pt x="2613" y="1559"/>
                  </a:lnTo>
                  <a:close/>
                  <a:moveTo>
                    <a:pt x="1064" y="1767"/>
                  </a:moveTo>
                  <a:lnTo>
                    <a:pt x="1066" y="1760"/>
                  </a:lnTo>
                  <a:lnTo>
                    <a:pt x="1066" y="1758"/>
                  </a:lnTo>
                  <a:lnTo>
                    <a:pt x="1064" y="1760"/>
                  </a:lnTo>
                  <a:lnTo>
                    <a:pt x="1061" y="1765"/>
                  </a:lnTo>
                  <a:lnTo>
                    <a:pt x="1059" y="1765"/>
                  </a:lnTo>
                  <a:lnTo>
                    <a:pt x="1059" y="1765"/>
                  </a:lnTo>
                  <a:lnTo>
                    <a:pt x="1059" y="1760"/>
                  </a:lnTo>
                  <a:lnTo>
                    <a:pt x="1059" y="1758"/>
                  </a:lnTo>
                  <a:lnTo>
                    <a:pt x="1056" y="1756"/>
                  </a:lnTo>
                  <a:lnTo>
                    <a:pt x="1056" y="1756"/>
                  </a:lnTo>
                  <a:lnTo>
                    <a:pt x="1052" y="1758"/>
                  </a:lnTo>
                  <a:lnTo>
                    <a:pt x="1049" y="1763"/>
                  </a:lnTo>
                  <a:lnTo>
                    <a:pt x="1049" y="1765"/>
                  </a:lnTo>
                  <a:lnTo>
                    <a:pt x="1049" y="1779"/>
                  </a:lnTo>
                  <a:lnTo>
                    <a:pt x="1049" y="1784"/>
                  </a:lnTo>
                  <a:lnTo>
                    <a:pt x="1054" y="1782"/>
                  </a:lnTo>
                  <a:lnTo>
                    <a:pt x="1056" y="1782"/>
                  </a:lnTo>
                  <a:lnTo>
                    <a:pt x="1061" y="1784"/>
                  </a:lnTo>
                  <a:lnTo>
                    <a:pt x="1068" y="1782"/>
                  </a:lnTo>
                  <a:lnTo>
                    <a:pt x="1068" y="1779"/>
                  </a:lnTo>
                  <a:lnTo>
                    <a:pt x="1066" y="1775"/>
                  </a:lnTo>
                  <a:lnTo>
                    <a:pt x="1064" y="1767"/>
                  </a:lnTo>
                  <a:close/>
                  <a:moveTo>
                    <a:pt x="1075" y="1763"/>
                  </a:moveTo>
                  <a:lnTo>
                    <a:pt x="1068" y="1763"/>
                  </a:lnTo>
                  <a:lnTo>
                    <a:pt x="1068" y="1765"/>
                  </a:lnTo>
                  <a:lnTo>
                    <a:pt x="1068" y="1767"/>
                  </a:lnTo>
                  <a:lnTo>
                    <a:pt x="1078" y="1775"/>
                  </a:lnTo>
                  <a:lnTo>
                    <a:pt x="1078" y="1765"/>
                  </a:lnTo>
                  <a:lnTo>
                    <a:pt x="1075" y="1763"/>
                  </a:lnTo>
                  <a:close/>
                  <a:moveTo>
                    <a:pt x="2672" y="1623"/>
                  </a:moveTo>
                  <a:lnTo>
                    <a:pt x="2670" y="1616"/>
                  </a:lnTo>
                  <a:lnTo>
                    <a:pt x="2670" y="1609"/>
                  </a:lnTo>
                  <a:lnTo>
                    <a:pt x="2667" y="1609"/>
                  </a:lnTo>
                  <a:lnTo>
                    <a:pt x="2665" y="1609"/>
                  </a:lnTo>
                  <a:lnTo>
                    <a:pt x="2660" y="1609"/>
                  </a:lnTo>
                  <a:lnTo>
                    <a:pt x="2658" y="1613"/>
                  </a:lnTo>
                  <a:lnTo>
                    <a:pt x="2658" y="1616"/>
                  </a:lnTo>
                  <a:lnTo>
                    <a:pt x="2656" y="1613"/>
                  </a:lnTo>
                  <a:lnTo>
                    <a:pt x="2648" y="1604"/>
                  </a:lnTo>
                  <a:lnTo>
                    <a:pt x="2644" y="1601"/>
                  </a:lnTo>
                  <a:lnTo>
                    <a:pt x="2641" y="1594"/>
                  </a:lnTo>
                  <a:lnTo>
                    <a:pt x="2634" y="1590"/>
                  </a:lnTo>
                  <a:lnTo>
                    <a:pt x="2632" y="1585"/>
                  </a:lnTo>
                  <a:lnTo>
                    <a:pt x="2618" y="1578"/>
                  </a:lnTo>
                  <a:lnTo>
                    <a:pt x="2611" y="1582"/>
                  </a:lnTo>
                  <a:lnTo>
                    <a:pt x="2611" y="1587"/>
                  </a:lnTo>
                  <a:lnTo>
                    <a:pt x="2615" y="1592"/>
                  </a:lnTo>
                  <a:lnTo>
                    <a:pt x="2620" y="1592"/>
                  </a:lnTo>
                  <a:lnTo>
                    <a:pt x="2625" y="1592"/>
                  </a:lnTo>
                  <a:lnTo>
                    <a:pt x="2629" y="1601"/>
                  </a:lnTo>
                  <a:lnTo>
                    <a:pt x="2639" y="1611"/>
                  </a:lnTo>
                  <a:lnTo>
                    <a:pt x="2641" y="1613"/>
                  </a:lnTo>
                  <a:lnTo>
                    <a:pt x="2644" y="1616"/>
                  </a:lnTo>
                  <a:lnTo>
                    <a:pt x="2648" y="1620"/>
                  </a:lnTo>
                  <a:lnTo>
                    <a:pt x="2658" y="1628"/>
                  </a:lnTo>
                  <a:lnTo>
                    <a:pt x="2665" y="1632"/>
                  </a:lnTo>
                  <a:lnTo>
                    <a:pt x="2672" y="1632"/>
                  </a:lnTo>
                  <a:lnTo>
                    <a:pt x="2672" y="1628"/>
                  </a:lnTo>
                  <a:lnTo>
                    <a:pt x="2672" y="1623"/>
                  </a:lnTo>
                  <a:close/>
                  <a:moveTo>
                    <a:pt x="1104" y="1775"/>
                  </a:moveTo>
                  <a:lnTo>
                    <a:pt x="1101" y="1775"/>
                  </a:lnTo>
                  <a:lnTo>
                    <a:pt x="1101" y="1775"/>
                  </a:lnTo>
                  <a:lnTo>
                    <a:pt x="1097" y="1782"/>
                  </a:lnTo>
                  <a:lnTo>
                    <a:pt x="1094" y="1782"/>
                  </a:lnTo>
                  <a:lnTo>
                    <a:pt x="1090" y="1789"/>
                  </a:lnTo>
                  <a:lnTo>
                    <a:pt x="1087" y="1791"/>
                  </a:lnTo>
                  <a:lnTo>
                    <a:pt x="1085" y="1789"/>
                  </a:lnTo>
                  <a:lnTo>
                    <a:pt x="1087" y="1798"/>
                  </a:lnTo>
                  <a:lnTo>
                    <a:pt x="1087" y="1798"/>
                  </a:lnTo>
                  <a:lnTo>
                    <a:pt x="1085" y="1803"/>
                  </a:lnTo>
                  <a:lnTo>
                    <a:pt x="1083" y="1813"/>
                  </a:lnTo>
                  <a:lnTo>
                    <a:pt x="1085" y="1810"/>
                  </a:lnTo>
                  <a:lnTo>
                    <a:pt x="1092" y="1798"/>
                  </a:lnTo>
                  <a:lnTo>
                    <a:pt x="1094" y="1796"/>
                  </a:lnTo>
                  <a:lnTo>
                    <a:pt x="1097" y="1796"/>
                  </a:lnTo>
                  <a:lnTo>
                    <a:pt x="1099" y="1794"/>
                  </a:lnTo>
                  <a:lnTo>
                    <a:pt x="1101" y="1791"/>
                  </a:lnTo>
                  <a:lnTo>
                    <a:pt x="1104" y="1789"/>
                  </a:lnTo>
                  <a:lnTo>
                    <a:pt x="1104" y="1784"/>
                  </a:lnTo>
                  <a:lnTo>
                    <a:pt x="1101" y="1779"/>
                  </a:lnTo>
                  <a:lnTo>
                    <a:pt x="1104" y="1775"/>
                  </a:lnTo>
                  <a:close/>
                  <a:moveTo>
                    <a:pt x="2734" y="1563"/>
                  </a:moveTo>
                  <a:lnTo>
                    <a:pt x="2727" y="1552"/>
                  </a:lnTo>
                  <a:lnTo>
                    <a:pt x="2719" y="1549"/>
                  </a:lnTo>
                  <a:lnTo>
                    <a:pt x="2715" y="1549"/>
                  </a:lnTo>
                  <a:lnTo>
                    <a:pt x="2715" y="1552"/>
                  </a:lnTo>
                  <a:lnTo>
                    <a:pt x="2717" y="1556"/>
                  </a:lnTo>
                  <a:lnTo>
                    <a:pt x="2719" y="1563"/>
                  </a:lnTo>
                  <a:lnTo>
                    <a:pt x="2719" y="1568"/>
                  </a:lnTo>
                  <a:lnTo>
                    <a:pt x="2722" y="1575"/>
                  </a:lnTo>
                  <a:lnTo>
                    <a:pt x="2724" y="1571"/>
                  </a:lnTo>
                  <a:lnTo>
                    <a:pt x="2729" y="1571"/>
                  </a:lnTo>
                  <a:lnTo>
                    <a:pt x="2731" y="1575"/>
                  </a:lnTo>
                  <a:lnTo>
                    <a:pt x="2734" y="1582"/>
                  </a:lnTo>
                  <a:lnTo>
                    <a:pt x="2734" y="1585"/>
                  </a:lnTo>
                  <a:lnTo>
                    <a:pt x="2738" y="1585"/>
                  </a:lnTo>
                  <a:lnTo>
                    <a:pt x="2741" y="1582"/>
                  </a:lnTo>
                  <a:lnTo>
                    <a:pt x="2748" y="1580"/>
                  </a:lnTo>
                  <a:lnTo>
                    <a:pt x="2746" y="1575"/>
                  </a:lnTo>
                  <a:lnTo>
                    <a:pt x="2734" y="1563"/>
                  </a:lnTo>
                  <a:close/>
                  <a:moveTo>
                    <a:pt x="1123" y="1782"/>
                  </a:moveTo>
                  <a:lnTo>
                    <a:pt x="1120" y="1782"/>
                  </a:lnTo>
                  <a:lnTo>
                    <a:pt x="1118" y="1786"/>
                  </a:lnTo>
                  <a:lnTo>
                    <a:pt x="1118" y="1789"/>
                  </a:lnTo>
                  <a:lnTo>
                    <a:pt x="1118" y="1794"/>
                  </a:lnTo>
                  <a:lnTo>
                    <a:pt x="1116" y="1794"/>
                  </a:lnTo>
                  <a:lnTo>
                    <a:pt x="1116" y="1796"/>
                  </a:lnTo>
                  <a:lnTo>
                    <a:pt x="1116" y="1798"/>
                  </a:lnTo>
                  <a:lnTo>
                    <a:pt x="1116" y="1801"/>
                  </a:lnTo>
                  <a:lnTo>
                    <a:pt x="1120" y="1798"/>
                  </a:lnTo>
                  <a:lnTo>
                    <a:pt x="1120" y="1801"/>
                  </a:lnTo>
                  <a:lnTo>
                    <a:pt x="1123" y="1798"/>
                  </a:lnTo>
                  <a:lnTo>
                    <a:pt x="1123" y="1789"/>
                  </a:lnTo>
                  <a:lnTo>
                    <a:pt x="1123" y="1782"/>
                  </a:lnTo>
                  <a:close/>
                  <a:moveTo>
                    <a:pt x="1130" y="1803"/>
                  </a:moveTo>
                  <a:lnTo>
                    <a:pt x="1125" y="1801"/>
                  </a:lnTo>
                  <a:lnTo>
                    <a:pt x="1125" y="1803"/>
                  </a:lnTo>
                  <a:lnTo>
                    <a:pt x="1128" y="1810"/>
                  </a:lnTo>
                  <a:lnTo>
                    <a:pt x="1130" y="1810"/>
                  </a:lnTo>
                  <a:lnTo>
                    <a:pt x="1130" y="1810"/>
                  </a:lnTo>
                  <a:lnTo>
                    <a:pt x="1132" y="1808"/>
                  </a:lnTo>
                  <a:lnTo>
                    <a:pt x="1130" y="1803"/>
                  </a:lnTo>
                  <a:close/>
                  <a:moveTo>
                    <a:pt x="914" y="1815"/>
                  </a:moveTo>
                  <a:lnTo>
                    <a:pt x="912" y="1810"/>
                  </a:lnTo>
                  <a:lnTo>
                    <a:pt x="907" y="1808"/>
                  </a:lnTo>
                  <a:lnTo>
                    <a:pt x="902" y="1805"/>
                  </a:lnTo>
                  <a:lnTo>
                    <a:pt x="900" y="1803"/>
                  </a:lnTo>
                  <a:lnTo>
                    <a:pt x="898" y="1784"/>
                  </a:lnTo>
                  <a:lnTo>
                    <a:pt x="895" y="1779"/>
                  </a:lnTo>
                  <a:lnTo>
                    <a:pt x="893" y="1777"/>
                  </a:lnTo>
                  <a:lnTo>
                    <a:pt x="891" y="1775"/>
                  </a:lnTo>
                  <a:lnTo>
                    <a:pt x="879" y="1772"/>
                  </a:lnTo>
                  <a:lnTo>
                    <a:pt x="876" y="1772"/>
                  </a:lnTo>
                  <a:lnTo>
                    <a:pt x="860" y="1779"/>
                  </a:lnTo>
                  <a:lnTo>
                    <a:pt x="850" y="1784"/>
                  </a:lnTo>
                  <a:lnTo>
                    <a:pt x="843" y="1782"/>
                  </a:lnTo>
                  <a:lnTo>
                    <a:pt x="839" y="1782"/>
                  </a:lnTo>
                  <a:lnTo>
                    <a:pt x="836" y="1784"/>
                  </a:lnTo>
                  <a:lnTo>
                    <a:pt x="824" y="1803"/>
                  </a:lnTo>
                  <a:lnTo>
                    <a:pt x="822" y="1808"/>
                  </a:lnTo>
                  <a:lnTo>
                    <a:pt x="812" y="1813"/>
                  </a:lnTo>
                  <a:lnTo>
                    <a:pt x="812" y="1815"/>
                  </a:lnTo>
                  <a:lnTo>
                    <a:pt x="810" y="1817"/>
                  </a:lnTo>
                  <a:lnTo>
                    <a:pt x="812" y="1829"/>
                  </a:lnTo>
                  <a:lnTo>
                    <a:pt x="815" y="1834"/>
                  </a:lnTo>
                  <a:lnTo>
                    <a:pt x="820" y="1836"/>
                  </a:lnTo>
                  <a:lnTo>
                    <a:pt x="827" y="1836"/>
                  </a:lnTo>
                  <a:lnTo>
                    <a:pt x="834" y="1836"/>
                  </a:lnTo>
                  <a:lnTo>
                    <a:pt x="839" y="1834"/>
                  </a:lnTo>
                  <a:lnTo>
                    <a:pt x="843" y="1831"/>
                  </a:lnTo>
                  <a:lnTo>
                    <a:pt x="850" y="1822"/>
                  </a:lnTo>
                  <a:lnTo>
                    <a:pt x="853" y="1820"/>
                  </a:lnTo>
                  <a:lnTo>
                    <a:pt x="860" y="1817"/>
                  </a:lnTo>
                  <a:lnTo>
                    <a:pt x="888" y="1822"/>
                  </a:lnTo>
                  <a:lnTo>
                    <a:pt x="891" y="1820"/>
                  </a:lnTo>
                  <a:lnTo>
                    <a:pt x="900" y="1810"/>
                  </a:lnTo>
                  <a:lnTo>
                    <a:pt x="917" y="1822"/>
                  </a:lnTo>
                  <a:lnTo>
                    <a:pt x="917" y="1820"/>
                  </a:lnTo>
                  <a:lnTo>
                    <a:pt x="914" y="1815"/>
                  </a:lnTo>
                  <a:close/>
                  <a:moveTo>
                    <a:pt x="966" y="1791"/>
                  </a:moveTo>
                  <a:lnTo>
                    <a:pt x="964" y="1791"/>
                  </a:lnTo>
                  <a:lnTo>
                    <a:pt x="955" y="1796"/>
                  </a:lnTo>
                  <a:lnTo>
                    <a:pt x="957" y="1801"/>
                  </a:lnTo>
                  <a:lnTo>
                    <a:pt x="957" y="1803"/>
                  </a:lnTo>
                  <a:lnTo>
                    <a:pt x="962" y="1808"/>
                  </a:lnTo>
                  <a:lnTo>
                    <a:pt x="962" y="1808"/>
                  </a:lnTo>
                  <a:lnTo>
                    <a:pt x="964" y="1805"/>
                  </a:lnTo>
                  <a:lnTo>
                    <a:pt x="966" y="1798"/>
                  </a:lnTo>
                  <a:lnTo>
                    <a:pt x="966" y="1796"/>
                  </a:lnTo>
                  <a:lnTo>
                    <a:pt x="966" y="1791"/>
                  </a:lnTo>
                  <a:close/>
                  <a:moveTo>
                    <a:pt x="940" y="1848"/>
                  </a:moveTo>
                  <a:lnTo>
                    <a:pt x="929" y="1843"/>
                  </a:lnTo>
                  <a:lnTo>
                    <a:pt x="931" y="1848"/>
                  </a:lnTo>
                  <a:lnTo>
                    <a:pt x="933" y="1853"/>
                  </a:lnTo>
                  <a:lnTo>
                    <a:pt x="938" y="1858"/>
                  </a:lnTo>
                  <a:lnTo>
                    <a:pt x="945" y="1855"/>
                  </a:lnTo>
                  <a:lnTo>
                    <a:pt x="940" y="1850"/>
                  </a:lnTo>
                  <a:lnTo>
                    <a:pt x="940" y="1848"/>
                  </a:lnTo>
                  <a:close/>
                  <a:moveTo>
                    <a:pt x="775" y="1848"/>
                  </a:moveTo>
                  <a:lnTo>
                    <a:pt x="772" y="1841"/>
                  </a:lnTo>
                  <a:lnTo>
                    <a:pt x="772" y="1841"/>
                  </a:lnTo>
                  <a:lnTo>
                    <a:pt x="770" y="1841"/>
                  </a:lnTo>
                  <a:lnTo>
                    <a:pt x="765" y="1843"/>
                  </a:lnTo>
                  <a:lnTo>
                    <a:pt x="765" y="1850"/>
                  </a:lnTo>
                  <a:lnTo>
                    <a:pt x="765" y="1855"/>
                  </a:lnTo>
                  <a:lnTo>
                    <a:pt x="765" y="1858"/>
                  </a:lnTo>
                  <a:lnTo>
                    <a:pt x="770" y="1858"/>
                  </a:lnTo>
                  <a:lnTo>
                    <a:pt x="775" y="1853"/>
                  </a:lnTo>
                  <a:lnTo>
                    <a:pt x="779" y="1853"/>
                  </a:lnTo>
                  <a:lnTo>
                    <a:pt x="777" y="1850"/>
                  </a:lnTo>
                  <a:lnTo>
                    <a:pt x="775" y="1848"/>
                  </a:lnTo>
                  <a:close/>
                  <a:moveTo>
                    <a:pt x="758" y="1853"/>
                  </a:moveTo>
                  <a:lnTo>
                    <a:pt x="751" y="1846"/>
                  </a:lnTo>
                  <a:lnTo>
                    <a:pt x="746" y="1843"/>
                  </a:lnTo>
                  <a:lnTo>
                    <a:pt x="741" y="1846"/>
                  </a:lnTo>
                  <a:lnTo>
                    <a:pt x="739" y="1848"/>
                  </a:lnTo>
                  <a:lnTo>
                    <a:pt x="737" y="1850"/>
                  </a:lnTo>
                  <a:lnTo>
                    <a:pt x="737" y="1853"/>
                  </a:lnTo>
                  <a:lnTo>
                    <a:pt x="739" y="1860"/>
                  </a:lnTo>
                  <a:lnTo>
                    <a:pt x="741" y="1862"/>
                  </a:lnTo>
                  <a:lnTo>
                    <a:pt x="746" y="1862"/>
                  </a:lnTo>
                  <a:lnTo>
                    <a:pt x="749" y="1862"/>
                  </a:lnTo>
                  <a:lnTo>
                    <a:pt x="749" y="1862"/>
                  </a:lnTo>
                  <a:lnTo>
                    <a:pt x="751" y="1862"/>
                  </a:lnTo>
                  <a:lnTo>
                    <a:pt x="758" y="1862"/>
                  </a:lnTo>
                  <a:lnTo>
                    <a:pt x="760" y="1860"/>
                  </a:lnTo>
                  <a:lnTo>
                    <a:pt x="760" y="1858"/>
                  </a:lnTo>
                  <a:lnTo>
                    <a:pt x="758" y="1853"/>
                  </a:lnTo>
                  <a:close/>
                  <a:moveTo>
                    <a:pt x="722" y="1879"/>
                  </a:moveTo>
                  <a:lnTo>
                    <a:pt x="727" y="1872"/>
                  </a:lnTo>
                  <a:lnTo>
                    <a:pt x="722" y="1867"/>
                  </a:lnTo>
                  <a:lnTo>
                    <a:pt x="720" y="1862"/>
                  </a:lnTo>
                  <a:lnTo>
                    <a:pt x="718" y="1865"/>
                  </a:lnTo>
                  <a:lnTo>
                    <a:pt x="715" y="1872"/>
                  </a:lnTo>
                  <a:lnTo>
                    <a:pt x="711" y="1874"/>
                  </a:lnTo>
                  <a:lnTo>
                    <a:pt x="706" y="1877"/>
                  </a:lnTo>
                  <a:lnTo>
                    <a:pt x="706" y="1872"/>
                  </a:lnTo>
                  <a:lnTo>
                    <a:pt x="706" y="1860"/>
                  </a:lnTo>
                  <a:lnTo>
                    <a:pt x="703" y="1860"/>
                  </a:lnTo>
                  <a:lnTo>
                    <a:pt x="699" y="1860"/>
                  </a:lnTo>
                  <a:lnTo>
                    <a:pt x="692" y="1860"/>
                  </a:lnTo>
                  <a:lnTo>
                    <a:pt x="685" y="1860"/>
                  </a:lnTo>
                  <a:lnTo>
                    <a:pt x="682" y="1862"/>
                  </a:lnTo>
                  <a:lnTo>
                    <a:pt x="677" y="1865"/>
                  </a:lnTo>
                  <a:lnTo>
                    <a:pt x="675" y="1869"/>
                  </a:lnTo>
                  <a:lnTo>
                    <a:pt x="675" y="1872"/>
                  </a:lnTo>
                  <a:lnTo>
                    <a:pt x="675" y="1877"/>
                  </a:lnTo>
                  <a:lnTo>
                    <a:pt x="677" y="1879"/>
                  </a:lnTo>
                  <a:lnTo>
                    <a:pt x="680" y="1881"/>
                  </a:lnTo>
                  <a:lnTo>
                    <a:pt x="682" y="1881"/>
                  </a:lnTo>
                  <a:lnTo>
                    <a:pt x="687" y="1884"/>
                  </a:lnTo>
                  <a:lnTo>
                    <a:pt x="694" y="1888"/>
                  </a:lnTo>
                  <a:lnTo>
                    <a:pt x="696" y="1891"/>
                  </a:lnTo>
                  <a:lnTo>
                    <a:pt x="692" y="1893"/>
                  </a:lnTo>
                  <a:lnTo>
                    <a:pt x="689" y="1898"/>
                  </a:lnTo>
                  <a:lnTo>
                    <a:pt x="689" y="1898"/>
                  </a:lnTo>
                  <a:lnTo>
                    <a:pt x="689" y="1898"/>
                  </a:lnTo>
                  <a:lnTo>
                    <a:pt x="687" y="1891"/>
                  </a:lnTo>
                  <a:lnTo>
                    <a:pt x="680" y="1888"/>
                  </a:lnTo>
                  <a:lnTo>
                    <a:pt x="677" y="1893"/>
                  </a:lnTo>
                  <a:lnTo>
                    <a:pt x="673" y="1896"/>
                  </a:lnTo>
                  <a:lnTo>
                    <a:pt x="670" y="1907"/>
                  </a:lnTo>
                  <a:lnTo>
                    <a:pt x="666" y="1910"/>
                  </a:lnTo>
                  <a:lnTo>
                    <a:pt x="651" y="1912"/>
                  </a:lnTo>
                  <a:lnTo>
                    <a:pt x="644" y="1917"/>
                  </a:lnTo>
                  <a:lnTo>
                    <a:pt x="640" y="1917"/>
                  </a:lnTo>
                  <a:lnTo>
                    <a:pt x="635" y="1917"/>
                  </a:lnTo>
                  <a:lnTo>
                    <a:pt x="628" y="1922"/>
                  </a:lnTo>
                  <a:lnTo>
                    <a:pt x="630" y="1924"/>
                  </a:lnTo>
                  <a:lnTo>
                    <a:pt x="635" y="1929"/>
                  </a:lnTo>
                  <a:lnTo>
                    <a:pt x="637" y="1931"/>
                  </a:lnTo>
                  <a:lnTo>
                    <a:pt x="640" y="1929"/>
                  </a:lnTo>
                  <a:lnTo>
                    <a:pt x="644" y="1931"/>
                  </a:lnTo>
                  <a:lnTo>
                    <a:pt x="647" y="1929"/>
                  </a:lnTo>
                  <a:lnTo>
                    <a:pt x="649" y="1926"/>
                  </a:lnTo>
                  <a:lnTo>
                    <a:pt x="654" y="1924"/>
                  </a:lnTo>
                  <a:lnTo>
                    <a:pt x="656" y="1924"/>
                  </a:lnTo>
                  <a:lnTo>
                    <a:pt x="658" y="1924"/>
                  </a:lnTo>
                  <a:lnTo>
                    <a:pt x="661" y="1922"/>
                  </a:lnTo>
                  <a:lnTo>
                    <a:pt x="668" y="1919"/>
                  </a:lnTo>
                  <a:lnTo>
                    <a:pt x="680" y="1917"/>
                  </a:lnTo>
                  <a:lnTo>
                    <a:pt x="685" y="1919"/>
                  </a:lnTo>
                  <a:lnTo>
                    <a:pt x="689" y="1917"/>
                  </a:lnTo>
                  <a:lnTo>
                    <a:pt x="694" y="1912"/>
                  </a:lnTo>
                  <a:lnTo>
                    <a:pt x="706" y="1905"/>
                  </a:lnTo>
                  <a:lnTo>
                    <a:pt x="711" y="1900"/>
                  </a:lnTo>
                  <a:lnTo>
                    <a:pt x="718" y="1900"/>
                  </a:lnTo>
                  <a:lnTo>
                    <a:pt x="720" y="1898"/>
                  </a:lnTo>
                  <a:lnTo>
                    <a:pt x="718" y="1896"/>
                  </a:lnTo>
                  <a:lnTo>
                    <a:pt x="715" y="1893"/>
                  </a:lnTo>
                  <a:lnTo>
                    <a:pt x="706" y="1896"/>
                  </a:lnTo>
                  <a:lnTo>
                    <a:pt x="706" y="1891"/>
                  </a:lnTo>
                  <a:lnTo>
                    <a:pt x="711" y="1886"/>
                  </a:lnTo>
                  <a:lnTo>
                    <a:pt x="722" y="1879"/>
                  </a:lnTo>
                  <a:close/>
                  <a:moveTo>
                    <a:pt x="730" y="1884"/>
                  </a:moveTo>
                  <a:lnTo>
                    <a:pt x="730" y="1886"/>
                  </a:lnTo>
                  <a:lnTo>
                    <a:pt x="725" y="1888"/>
                  </a:lnTo>
                  <a:lnTo>
                    <a:pt x="725" y="1891"/>
                  </a:lnTo>
                  <a:lnTo>
                    <a:pt x="725" y="1893"/>
                  </a:lnTo>
                  <a:lnTo>
                    <a:pt x="725" y="1896"/>
                  </a:lnTo>
                  <a:lnTo>
                    <a:pt x="727" y="1896"/>
                  </a:lnTo>
                  <a:lnTo>
                    <a:pt x="727" y="1893"/>
                  </a:lnTo>
                  <a:lnTo>
                    <a:pt x="732" y="1888"/>
                  </a:lnTo>
                  <a:lnTo>
                    <a:pt x="734" y="1886"/>
                  </a:lnTo>
                  <a:lnTo>
                    <a:pt x="734" y="1884"/>
                  </a:lnTo>
                  <a:lnTo>
                    <a:pt x="730" y="1884"/>
                  </a:lnTo>
                  <a:close/>
                  <a:moveTo>
                    <a:pt x="621" y="1893"/>
                  </a:moveTo>
                  <a:lnTo>
                    <a:pt x="616" y="1891"/>
                  </a:lnTo>
                  <a:lnTo>
                    <a:pt x="609" y="1893"/>
                  </a:lnTo>
                  <a:lnTo>
                    <a:pt x="604" y="1896"/>
                  </a:lnTo>
                  <a:lnTo>
                    <a:pt x="599" y="1898"/>
                  </a:lnTo>
                  <a:lnTo>
                    <a:pt x="595" y="1903"/>
                  </a:lnTo>
                  <a:lnTo>
                    <a:pt x="595" y="1910"/>
                  </a:lnTo>
                  <a:lnTo>
                    <a:pt x="595" y="1915"/>
                  </a:lnTo>
                  <a:lnTo>
                    <a:pt x="595" y="1917"/>
                  </a:lnTo>
                  <a:lnTo>
                    <a:pt x="595" y="1917"/>
                  </a:lnTo>
                  <a:lnTo>
                    <a:pt x="590" y="1919"/>
                  </a:lnTo>
                  <a:lnTo>
                    <a:pt x="583" y="1917"/>
                  </a:lnTo>
                  <a:lnTo>
                    <a:pt x="578" y="1917"/>
                  </a:lnTo>
                  <a:lnTo>
                    <a:pt x="576" y="1919"/>
                  </a:lnTo>
                  <a:lnTo>
                    <a:pt x="571" y="1924"/>
                  </a:lnTo>
                  <a:lnTo>
                    <a:pt x="568" y="1926"/>
                  </a:lnTo>
                  <a:lnTo>
                    <a:pt x="568" y="1936"/>
                  </a:lnTo>
                  <a:lnTo>
                    <a:pt x="566" y="1938"/>
                  </a:lnTo>
                  <a:lnTo>
                    <a:pt x="564" y="1941"/>
                  </a:lnTo>
                  <a:lnTo>
                    <a:pt x="559" y="1948"/>
                  </a:lnTo>
                  <a:lnTo>
                    <a:pt x="554" y="1950"/>
                  </a:lnTo>
                  <a:lnTo>
                    <a:pt x="547" y="1955"/>
                  </a:lnTo>
                  <a:lnTo>
                    <a:pt x="545" y="1957"/>
                  </a:lnTo>
                  <a:lnTo>
                    <a:pt x="547" y="1957"/>
                  </a:lnTo>
                  <a:lnTo>
                    <a:pt x="568" y="1950"/>
                  </a:lnTo>
                  <a:lnTo>
                    <a:pt x="571" y="1950"/>
                  </a:lnTo>
                  <a:lnTo>
                    <a:pt x="578" y="1945"/>
                  </a:lnTo>
                  <a:lnTo>
                    <a:pt x="580" y="1943"/>
                  </a:lnTo>
                  <a:lnTo>
                    <a:pt x="583" y="1943"/>
                  </a:lnTo>
                  <a:lnTo>
                    <a:pt x="587" y="1938"/>
                  </a:lnTo>
                  <a:lnTo>
                    <a:pt x="592" y="1931"/>
                  </a:lnTo>
                  <a:lnTo>
                    <a:pt x="599" y="1924"/>
                  </a:lnTo>
                  <a:lnTo>
                    <a:pt x="618" y="1917"/>
                  </a:lnTo>
                  <a:lnTo>
                    <a:pt x="625" y="1912"/>
                  </a:lnTo>
                  <a:lnTo>
                    <a:pt x="628" y="1907"/>
                  </a:lnTo>
                  <a:lnTo>
                    <a:pt x="630" y="1903"/>
                  </a:lnTo>
                  <a:lnTo>
                    <a:pt x="630" y="1900"/>
                  </a:lnTo>
                  <a:lnTo>
                    <a:pt x="621" y="1893"/>
                  </a:lnTo>
                  <a:close/>
                  <a:moveTo>
                    <a:pt x="507" y="1943"/>
                  </a:moveTo>
                  <a:lnTo>
                    <a:pt x="504" y="1943"/>
                  </a:lnTo>
                  <a:lnTo>
                    <a:pt x="495" y="1943"/>
                  </a:lnTo>
                  <a:lnTo>
                    <a:pt x="493" y="1945"/>
                  </a:lnTo>
                  <a:lnTo>
                    <a:pt x="493" y="1948"/>
                  </a:lnTo>
                  <a:lnTo>
                    <a:pt x="500" y="1948"/>
                  </a:lnTo>
                  <a:lnTo>
                    <a:pt x="509" y="1952"/>
                  </a:lnTo>
                  <a:lnTo>
                    <a:pt x="509" y="1952"/>
                  </a:lnTo>
                  <a:lnTo>
                    <a:pt x="512" y="1948"/>
                  </a:lnTo>
                  <a:lnTo>
                    <a:pt x="509" y="1945"/>
                  </a:lnTo>
                  <a:lnTo>
                    <a:pt x="507" y="1943"/>
                  </a:lnTo>
                  <a:close/>
                  <a:moveTo>
                    <a:pt x="450" y="1950"/>
                  </a:moveTo>
                  <a:lnTo>
                    <a:pt x="443" y="1955"/>
                  </a:lnTo>
                  <a:lnTo>
                    <a:pt x="441" y="1957"/>
                  </a:lnTo>
                  <a:lnTo>
                    <a:pt x="441" y="1962"/>
                  </a:lnTo>
                  <a:lnTo>
                    <a:pt x="441" y="1964"/>
                  </a:lnTo>
                  <a:lnTo>
                    <a:pt x="445" y="1962"/>
                  </a:lnTo>
                  <a:lnTo>
                    <a:pt x="448" y="1960"/>
                  </a:lnTo>
                  <a:lnTo>
                    <a:pt x="450" y="1962"/>
                  </a:lnTo>
                  <a:lnTo>
                    <a:pt x="452" y="1960"/>
                  </a:lnTo>
                  <a:lnTo>
                    <a:pt x="455" y="1957"/>
                  </a:lnTo>
                  <a:lnTo>
                    <a:pt x="455" y="1955"/>
                  </a:lnTo>
                  <a:lnTo>
                    <a:pt x="455" y="1952"/>
                  </a:lnTo>
                  <a:lnTo>
                    <a:pt x="450" y="1950"/>
                  </a:lnTo>
                  <a:close/>
                  <a:moveTo>
                    <a:pt x="244" y="1917"/>
                  </a:moveTo>
                  <a:lnTo>
                    <a:pt x="234" y="1919"/>
                  </a:lnTo>
                  <a:lnTo>
                    <a:pt x="230" y="1922"/>
                  </a:lnTo>
                  <a:lnTo>
                    <a:pt x="225" y="1924"/>
                  </a:lnTo>
                  <a:lnTo>
                    <a:pt x="227" y="1926"/>
                  </a:lnTo>
                  <a:lnTo>
                    <a:pt x="234" y="1931"/>
                  </a:lnTo>
                  <a:lnTo>
                    <a:pt x="230" y="1938"/>
                  </a:lnTo>
                  <a:lnTo>
                    <a:pt x="220" y="1938"/>
                  </a:lnTo>
                  <a:lnTo>
                    <a:pt x="208" y="1938"/>
                  </a:lnTo>
                  <a:lnTo>
                    <a:pt x="192" y="1938"/>
                  </a:lnTo>
                  <a:lnTo>
                    <a:pt x="180" y="1938"/>
                  </a:lnTo>
                  <a:lnTo>
                    <a:pt x="175" y="1938"/>
                  </a:lnTo>
                  <a:lnTo>
                    <a:pt x="170" y="1938"/>
                  </a:lnTo>
                  <a:lnTo>
                    <a:pt x="173" y="1943"/>
                  </a:lnTo>
                  <a:lnTo>
                    <a:pt x="206" y="1950"/>
                  </a:lnTo>
                  <a:lnTo>
                    <a:pt x="225" y="1952"/>
                  </a:lnTo>
                  <a:lnTo>
                    <a:pt x="239" y="1950"/>
                  </a:lnTo>
                  <a:lnTo>
                    <a:pt x="237" y="1941"/>
                  </a:lnTo>
                  <a:lnTo>
                    <a:pt x="239" y="1938"/>
                  </a:lnTo>
                  <a:lnTo>
                    <a:pt x="246" y="1938"/>
                  </a:lnTo>
                  <a:lnTo>
                    <a:pt x="249" y="1933"/>
                  </a:lnTo>
                  <a:lnTo>
                    <a:pt x="251" y="1931"/>
                  </a:lnTo>
                  <a:lnTo>
                    <a:pt x="249" y="1926"/>
                  </a:lnTo>
                  <a:lnTo>
                    <a:pt x="244" y="1917"/>
                  </a:lnTo>
                  <a:close/>
                  <a:moveTo>
                    <a:pt x="341" y="1952"/>
                  </a:moveTo>
                  <a:lnTo>
                    <a:pt x="336" y="1955"/>
                  </a:lnTo>
                  <a:lnTo>
                    <a:pt x="334" y="1957"/>
                  </a:lnTo>
                  <a:lnTo>
                    <a:pt x="329" y="1962"/>
                  </a:lnTo>
                  <a:lnTo>
                    <a:pt x="334" y="1967"/>
                  </a:lnTo>
                  <a:lnTo>
                    <a:pt x="339" y="1967"/>
                  </a:lnTo>
                  <a:lnTo>
                    <a:pt x="348" y="1962"/>
                  </a:lnTo>
                  <a:lnTo>
                    <a:pt x="346" y="1957"/>
                  </a:lnTo>
                  <a:lnTo>
                    <a:pt x="341" y="1952"/>
                  </a:lnTo>
                  <a:close/>
                  <a:moveTo>
                    <a:pt x="298" y="1974"/>
                  </a:moveTo>
                  <a:lnTo>
                    <a:pt x="284" y="1969"/>
                  </a:lnTo>
                  <a:lnTo>
                    <a:pt x="272" y="1960"/>
                  </a:lnTo>
                  <a:lnTo>
                    <a:pt x="268" y="1957"/>
                  </a:lnTo>
                  <a:lnTo>
                    <a:pt x="258" y="1957"/>
                  </a:lnTo>
                  <a:lnTo>
                    <a:pt x="258" y="1960"/>
                  </a:lnTo>
                  <a:lnTo>
                    <a:pt x="251" y="1955"/>
                  </a:lnTo>
                  <a:lnTo>
                    <a:pt x="246" y="1952"/>
                  </a:lnTo>
                  <a:lnTo>
                    <a:pt x="246" y="1955"/>
                  </a:lnTo>
                  <a:lnTo>
                    <a:pt x="249" y="1960"/>
                  </a:lnTo>
                  <a:lnTo>
                    <a:pt x="251" y="1964"/>
                  </a:lnTo>
                  <a:lnTo>
                    <a:pt x="253" y="1964"/>
                  </a:lnTo>
                  <a:lnTo>
                    <a:pt x="263" y="1967"/>
                  </a:lnTo>
                  <a:lnTo>
                    <a:pt x="275" y="1974"/>
                  </a:lnTo>
                  <a:lnTo>
                    <a:pt x="282" y="1974"/>
                  </a:lnTo>
                  <a:lnTo>
                    <a:pt x="289" y="1974"/>
                  </a:lnTo>
                  <a:lnTo>
                    <a:pt x="294" y="1976"/>
                  </a:lnTo>
                  <a:lnTo>
                    <a:pt x="303" y="1976"/>
                  </a:lnTo>
                  <a:lnTo>
                    <a:pt x="303" y="1976"/>
                  </a:lnTo>
                  <a:lnTo>
                    <a:pt x="298" y="1974"/>
                  </a:lnTo>
                  <a:close/>
                  <a:moveTo>
                    <a:pt x="128" y="1917"/>
                  </a:moveTo>
                  <a:lnTo>
                    <a:pt x="125" y="1912"/>
                  </a:lnTo>
                  <a:lnTo>
                    <a:pt x="123" y="1912"/>
                  </a:lnTo>
                  <a:lnTo>
                    <a:pt x="118" y="1915"/>
                  </a:lnTo>
                  <a:lnTo>
                    <a:pt x="118" y="1919"/>
                  </a:lnTo>
                  <a:lnTo>
                    <a:pt x="121" y="1922"/>
                  </a:lnTo>
                  <a:lnTo>
                    <a:pt x="125" y="1926"/>
                  </a:lnTo>
                  <a:lnTo>
                    <a:pt x="128" y="1924"/>
                  </a:lnTo>
                  <a:lnTo>
                    <a:pt x="130" y="1924"/>
                  </a:lnTo>
                  <a:lnTo>
                    <a:pt x="130" y="1919"/>
                  </a:lnTo>
                  <a:lnTo>
                    <a:pt x="128" y="1917"/>
                  </a:lnTo>
                  <a:close/>
                  <a:moveTo>
                    <a:pt x="90" y="1931"/>
                  </a:moveTo>
                  <a:lnTo>
                    <a:pt x="90" y="1926"/>
                  </a:lnTo>
                  <a:lnTo>
                    <a:pt x="95" y="1922"/>
                  </a:lnTo>
                  <a:lnTo>
                    <a:pt x="95" y="1919"/>
                  </a:lnTo>
                  <a:lnTo>
                    <a:pt x="95" y="1915"/>
                  </a:lnTo>
                  <a:lnTo>
                    <a:pt x="88" y="1912"/>
                  </a:lnTo>
                  <a:lnTo>
                    <a:pt x="83" y="1922"/>
                  </a:lnTo>
                  <a:lnTo>
                    <a:pt x="83" y="1926"/>
                  </a:lnTo>
                  <a:lnTo>
                    <a:pt x="80" y="1929"/>
                  </a:lnTo>
                  <a:lnTo>
                    <a:pt x="73" y="1929"/>
                  </a:lnTo>
                  <a:lnTo>
                    <a:pt x="64" y="1948"/>
                  </a:lnTo>
                  <a:lnTo>
                    <a:pt x="71" y="1943"/>
                  </a:lnTo>
                  <a:lnTo>
                    <a:pt x="76" y="1950"/>
                  </a:lnTo>
                  <a:lnTo>
                    <a:pt x="90" y="1945"/>
                  </a:lnTo>
                  <a:lnTo>
                    <a:pt x="92" y="1943"/>
                  </a:lnTo>
                  <a:lnTo>
                    <a:pt x="95" y="1945"/>
                  </a:lnTo>
                  <a:lnTo>
                    <a:pt x="95" y="1945"/>
                  </a:lnTo>
                  <a:lnTo>
                    <a:pt x="97" y="1943"/>
                  </a:lnTo>
                  <a:lnTo>
                    <a:pt x="99" y="1936"/>
                  </a:lnTo>
                  <a:lnTo>
                    <a:pt x="97" y="1933"/>
                  </a:lnTo>
                  <a:lnTo>
                    <a:pt x="90" y="1931"/>
                  </a:lnTo>
                  <a:close/>
                  <a:moveTo>
                    <a:pt x="62" y="1907"/>
                  </a:moveTo>
                  <a:lnTo>
                    <a:pt x="59" y="1910"/>
                  </a:lnTo>
                  <a:lnTo>
                    <a:pt x="54" y="1917"/>
                  </a:lnTo>
                  <a:lnTo>
                    <a:pt x="52" y="1919"/>
                  </a:lnTo>
                  <a:lnTo>
                    <a:pt x="47" y="1919"/>
                  </a:lnTo>
                  <a:lnTo>
                    <a:pt x="26" y="1919"/>
                  </a:lnTo>
                  <a:lnTo>
                    <a:pt x="26" y="1919"/>
                  </a:lnTo>
                  <a:lnTo>
                    <a:pt x="26" y="1924"/>
                  </a:lnTo>
                  <a:lnTo>
                    <a:pt x="31" y="1924"/>
                  </a:lnTo>
                  <a:lnTo>
                    <a:pt x="35" y="1924"/>
                  </a:lnTo>
                  <a:lnTo>
                    <a:pt x="43" y="1926"/>
                  </a:lnTo>
                  <a:lnTo>
                    <a:pt x="50" y="1931"/>
                  </a:lnTo>
                  <a:lnTo>
                    <a:pt x="54" y="1931"/>
                  </a:lnTo>
                  <a:lnTo>
                    <a:pt x="54" y="1931"/>
                  </a:lnTo>
                  <a:lnTo>
                    <a:pt x="59" y="1922"/>
                  </a:lnTo>
                  <a:lnTo>
                    <a:pt x="59" y="1919"/>
                  </a:lnTo>
                  <a:lnTo>
                    <a:pt x="64" y="1917"/>
                  </a:lnTo>
                  <a:lnTo>
                    <a:pt x="66" y="1912"/>
                  </a:lnTo>
                  <a:lnTo>
                    <a:pt x="64" y="1907"/>
                  </a:lnTo>
                  <a:lnTo>
                    <a:pt x="62" y="1907"/>
                  </a:lnTo>
                  <a:close/>
                  <a:moveTo>
                    <a:pt x="21" y="1903"/>
                  </a:moveTo>
                  <a:lnTo>
                    <a:pt x="19" y="1898"/>
                  </a:lnTo>
                  <a:lnTo>
                    <a:pt x="14" y="1891"/>
                  </a:lnTo>
                  <a:lnTo>
                    <a:pt x="5" y="1886"/>
                  </a:lnTo>
                  <a:lnTo>
                    <a:pt x="2" y="1886"/>
                  </a:lnTo>
                  <a:lnTo>
                    <a:pt x="0" y="1888"/>
                  </a:lnTo>
                  <a:lnTo>
                    <a:pt x="2" y="1893"/>
                  </a:lnTo>
                  <a:lnTo>
                    <a:pt x="7" y="1900"/>
                  </a:lnTo>
                  <a:lnTo>
                    <a:pt x="9" y="1905"/>
                  </a:lnTo>
                  <a:lnTo>
                    <a:pt x="9" y="1910"/>
                  </a:lnTo>
                  <a:lnTo>
                    <a:pt x="7" y="1910"/>
                  </a:lnTo>
                  <a:lnTo>
                    <a:pt x="2" y="1912"/>
                  </a:lnTo>
                  <a:lnTo>
                    <a:pt x="2" y="1915"/>
                  </a:lnTo>
                  <a:lnTo>
                    <a:pt x="7" y="1924"/>
                  </a:lnTo>
                  <a:lnTo>
                    <a:pt x="9" y="1924"/>
                  </a:lnTo>
                  <a:lnTo>
                    <a:pt x="12" y="1922"/>
                  </a:lnTo>
                  <a:lnTo>
                    <a:pt x="16" y="1919"/>
                  </a:lnTo>
                  <a:lnTo>
                    <a:pt x="21" y="1910"/>
                  </a:lnTo>
                  <a:lnTo>
                    <a:pt x="24" y="1907"/>
                  </a:lnTo>
                  <a:lnTo>
                    <a:pt x="31" y="1907"/>
                  </a:lnTo>
                  <a:lnTo>
                    <a:pt x="21" y="1903"/>
                  </a:lnTo>
                  <a:close/>
                  <a:moveTo>
                    <a:pt x="114" y="1933"/>
                  </a:moveTo>
                  <a:lnTo>
                    <a:pt x="111" y="1938"/>
                  </a:lnTo>
                  <a:lnTo>
                    <a:pt x="118" y="1948"/>
                  </a:lnTo>
                  <a:lnTo>
                    <a:pt x="123" y="1945"/>
                  </a:lnTo>
                  <a:lnTo>
                    <a:pt x="121" y="1941"/>
                  </a:lnTo>
                  <a:lnTo>
                    <a:pt x="114" y="1933"/>
                  </a:lnTo>
                  <a:close/>
                  <a:moveTo>
                    <a:pt x="99" y="1933"/>
                  </a:moveTo>
                  <a:lnTo>
                    <a:pt x="99" y="1943"/>
                  </a:lnTo>
                  <a:lnTo>
                    <a:pt x="102" y="1948"/>
                  </a:lnTo>
                  <a:lnTo>
                    <a:pt x="107" y="1943"/>
                  </a:lnTo>
                  <a:lnTo>
                    <a:pt x="107" y="1941"/>
                  </a:lnTo>
                  <a:lnTo>
                    <a:pt x="104" y="1933"/>
                  </a:lnTo>
                  <a:lnTo>
                    <a:pt x="99" y="1933"/>
                  </a:lnTo>
                  <a:close/>
                </a:path>
              </a:pathLst>
            </a:custGeom>
            <a:solidFill>
              <a:srgbClr val="92D05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Arial"/>
                <a:ea typeface="+mn-ea"/>
                <a:cs typeface="Arial"/>
              </a:endParaRPr>
            </a:p>
          </p:txBody>
        </p:sp>
        <p:sp>
          <p:nvSpPr>
            <p:cNvPr id="618" name="Freeform 14">
              <a:extLst>
                <a:ext uri="{FF2B5EF4-FFF2-40B4-BE49-F238E27FC236}">
                  <a16:creationId xmlns:a16="http://schemas.microsoft.com/office/drawing/2014/main" id="{94B2F7F4-C816-4C46-18DE-25D8B3BE53A2}"/>
                </a:ext>
              </a:extLst>
            </p:cNvPr>
            <p:cNvSpPr>
              <a:spLocks noEditPoints="1"/>
            </p:cNvSpPr>
            <p:nvPr/>
          </p:nvSpPr>
          <p:spPr bwMode="auto">
            <a:xfrm>
              <a:off x="2971800" y="5791200"/>
              <a:ext cx="876300" cy="658813"/>
            </a:xfrm>
            <a:custGeom>
              <a:avLst/>
              <a:gdLst/>
              <a:ahLst/>
              <a:cxnLst>
                <a:cxn ang="0">
                  <a:pos x="46" y="22"/>
                </a:cxn>
                <a:cxn ang="0">
                  <a:pos x="70" y="36"/>
                </a:cxn>
                <a:cxn ang="0">
                  <a:pos x="86" y="31"/>
                </a:cxn>
                <a:cxn ang="0">
                  <a:pos x="89" y="12"/>
                </a:cxn>
                <a:cxn ang="0">
                  <a:pos x="48" y="5"/>
                </a:cxn>
                <a:cxn ang="0">
                  <a:pos x="0" y="29"/>
                </a:cxn>
                <a:cxn ang="0">
                  <a:pos x="5" y="31"/>
                </a:cxn>
                <a:cxn ang="0">
                  <a:pos x="15" y="19"/>
                </a:cxn>
                <a:cxn ang="0">
                  <a:pos x="8" y="19"/>
                </a:cxn>
                <a:cxn ang="0">
                  <a:pos x="235" y="111"/>
                </a:cxn>
                <a:cxn ang="0">
                  <a:pos x="220" y="84"/>
                </a:cxn>
                <a:cxn ang="0">
                  <a:pos x="192" y="92"/>
                </a:cxn>
                <a:cxn ang="0">
                  <a:pos x="206" y="116"/>
                </a:cxn>
                <a:cxn ang="0">
                  <a:pos x="223" y="125"/>
                </a:cxn>
                <a:cxn ang="0">
                  <a:pos x="223" y="121"/>
                </a:cxn>
                <a:cxn ang="0">
                  <a:pos x="235" y="130"/>
                </a:cxn>
                <a:cxn ang="0">
                  <a:pos x="256" y="133"/>
                </a:cxn>
                <a:cxn ang="0">
                  <a:pos x="246" y="113"/>
                </a:cxn>
                <a:cxn ang="0">
                  <a:pos x="344" y="166"/>
                </a:cxn>
                <a:cxn ang="0">
                  <a:pos x="328" y="157"/>
                </a:cxn>
                <a:cxn ang="0">
                  <a:pos x="297" y="147"/>
                </a:cxn>
                <a:cxn ang="0">
                  <a:pos x="292" y="154"/>
                </a:cxn>
                <a:cxn ang="0">
                  <a:pos x="332" y="171"/>
                </a:cxn>
                <a:cxn ang="0">
                  <a:pos x="359" y="200"/>
                </a:cxn>
                <a:cxn ang="0">
                  <a:pos x="378" y="215"/>
                </a:cxn>
                <a:cxn ang="0">
                  <a:pos x="392" y="227"/>
                </a:cxn>
                <a:cxn ang="0">
                  <a:pos x="418" y="219"/>
                </a:cxn>
                <a:cxn ang="0">
                  <a:pos x="409" y="205"/>
                </a:cxn>
                <a:cxn ang="0">
                  <a:pos x="385" y="190"/>
                </a:cxn>
                <a:cxn ang="0">
                  <a:pos x="366" y="181"/>
                </a:cxn>
                <a:cxn ang="0">
                  <a:pos x="349" y="183"/>
                </a:cxn>
                <a:cxn ang="0">
                  <a:pos x="340" y="195"/>
                </a:cxn>
                <a:cxn ang="0">
                  <a:pos x="325" y="183"/>
                </a:cxn>
                <a:cxn ang="0">
                  <a:pos x="325" y="202"/>
                </a:cxn>
                <a:cxn ang="0">
                  <a:pos x="536" y="347"/>
                </a:cxn>
                <a:cxn ang="0">
                  <a:pos x="519" y="321"/>
                </a:cxn>
                <a:cxn ang="0">
                  <a:pos x="442" y="268"/>
                </a:cxn>
                <a:cxn ang="0">
                  <a:pos x="445" y="296"/>
                </a:cxn>
                <a:cxn ang="0">
                  <a:pos x="426" y="323"/>
                </a:cxn>
                <a:cxn ang="0">
                  <a:pos x="447" y="393"/>
                </a:cxn>
                <a:cxn ang="0">
                  <a:pos x="476" y="415"/>
                </a:cxn>
                <a:cxn ang="0">
                  <a:pos x="504" y="386"/>
                </a:cxn>
                <a:cxn ang="0">
                  <a:pos x="552" y="362"/>
                </a:cxn>
              </a:cxnLst>
              <a:rect l="0" t="0" r="r" b="b"/>
              <a:pathLst>
                <a:path w="552" h="415">
                  <a:moveTo>
                    <a:pt x="48" y="5"/>
                  </a:moveTo>
                  <a:lnTo>
                    <a:pt x="43" y="17"/>
                  </a:lnTo>
                  <a:lnTo>
                    <a:pt x="46" y="22"/>
                  </a:lnTo>
                  <a:lnTo>
                    <a:pt x="58" y="29"/>
                  </a:lnTo>
                  <a:lnTo>
                    <a:pt x="60" y="34"/>
                  </a:lnTo>
                  <a:lnTo>
                    <a:pt x="70" y="36"/>
                  </a:lnTo>
                  <a:lnTo>
                    <a:pt x="74" y="41"/>
                  </a:lnTo>
                  <a:lnTo>
                    <a:pt x="84" y="36"/>
                  </a:lnTo>
                  <a:lnTo>
                    <a:pt x="86" y="31"/>
                  </a:lnTo>
                  <a:lnTo>
                    <a:pt x="86" y="22"/>
                  </a:lnTo>
                  <a:lnTo>
                    <a:pt x="89" y="17"/>
                  </a:lnTo>
                  <a:lnTo>
                    <a:pt x="89" y="12"/>
                  </a:lnTo>
                  <a:lnTo>
                    <a:pt x="84" y="5"/>
                  </a:lnTo>
                  <a:lnTo>
                    <a:pt x="63" y="0"/>
                  </a:lnTo>
                  <a:lnTo>
                    <a:pt x="48" y="5"/>
                  </a:lnTo>
                  <a:close/>
                  <a:moveTo>
                    <a:pt x="8" y="19"/>
                  </a:moveTo>
                  <a:lnTo>
                    <a:pt x="0" y="24"/>
                  </a:lnTo>
                  <a:lnTo>
                    <a:pt x="0" y="29"/>
                  </a:lnTo>
                  <a:lnTo>
                    <a:pt x="0" y="34"/>
                  </a:lnTo>
                  <a:lnTo>
                    <a:pt x="3" y="36"/>
                  </a:lnTo>
                  <a:lnTo>
                    <a:pt x="5" y="31"/>
                  </a:lnTo>
                  <a:lnTo>
                    <a:pt x="8" y="27"/>
                  </a:lnTo>
                  <a:lnTo>
                    <a:pt x="15" y="24"/>
                  </a:lnTo>
                  <a:lnTo>
                    <a:pt x="15" y="19"/>
                  </a:lnTo>
                  <a:lnTo>
                    <a:pt x="17" y="15"/>
                  </a:lnTo>
                  <a:lnTo>
                    <a:pt x="12" y="12"/>
                  </a:lnTo>
                  <a:lnTo>
                    <a:pt x="8" y="19"/>
                  </a:lnTo>
                  <a:close/>
                  <a:moveTo>
                    <a:pt x="242" y="113"/>
                  </a:moveTo>
                  <a:lnTo>
                    <a:pt x="239" y="113"/>
                  </a:lnTo>
                  <a:lnTo>
                    <a:pt x="235" y="111"/>
                  </a:lnTo>
                  <a:lnTo>
                    <a:pt x="232" y="106"/>
                  </a:lnTo>
                  <a:lnTo>
                    <a:pt x="232" y="101"/>
                  </a:lnTo>
                  <a:lnTo>
                    <a:pt x="220" y="84"/>
                  </a:lnTo>
                  <a:lnTo>
                    <a:pt x="215" y="84"/>
                  </a:lnTo>
                  <a:lnTo>
                    <a:pt x="206" y="92"/>
                  </a:lnTo>
                  <a:lnTo>
                    <a:pt x="192" y="92"/>
                  </a:lnTo>
                  <a:lnTo>
                    <a:pt x="196" y="99"/>
                  </a:lnTo>
                  <a:lnTo>
                    <a:pt x="196" y="104"/>
                  </a:lnTo>
                  <a:lnTo>
                    <a:pt x="206" y="116"/>
                  </a:lnTo>
                  <a:lnTo>
                    <a:pt x="208" y="123"/>
                  </a:lnTo>
                  <a:lnTo>
                    <a:pt x="213" y="125"/>
                  </a:lnTo>
                  <a:lnTo>
                    <a:pt x="223" y="125"/>
                  </a:lnTo>
                  <a:lnTo>
                    <a:pt x="218" y="121"/>
                  </a:lnTo>
                  <a:lnTo>
                    <a:pt x="223" y="118"/>
                  </a:lnTo>
                  <a:lnTo>
                    <a:pt x="223" y="121"/>
                  </a:lnTo>
                  <a:lnTo>
                    <a:pt x="225" y="125"/>
                  </a:lnTo>
                  <a:lnTo>
                    <a:pt x="230" y="125"/>
                  </a:lnTo>
                  <a:lnTo>
                    <a:pt x="235" y="130"/>
                  </a:lnTo>
                  <a:lnTo>
                    <a:pt x="239" y="133"/>
                  </a:lnTo>
                  <a:lnTo>
                    <a:pt x="251" y="135"/>
                  </a:lnTo>
                  <a:lnTo>
                    <a:pt x="256" y="133"/>
                  </a:lnTo>
                  <a:lnTo>
                    <a:pt x="254" y="128"/>
                  </a:lnTo>
                  <a:lnTo>
                    <a:pt x="249" y="123"/>
                  </a:lnTo>
                  <a:lnTo>
                    <a:pt x="246" y="113"/>
                  </a:lnTo>
                  <a:lnTo>
                    <a:pt x="242" y="113"/>
                  </a:lnTo>
                  <a:close/>
                  <a:moveTo>
                    <a:pt x="332" y="171"/>
                  </a:moveTo>
                  <a:lnTo>
                    <a:pt x="344" y="166"/>
                  </a:lnTo>
                  <a:lnTo>
                    <a:pt x="347" y="162"/>
                  </a:lnTo>
                  <a:lnTo>
                    <a:pt x="344" y="159"/>
                  </a:lnTo>
                  <a:lnTo>
                    <a:pt x="328" y="157"/>
                  </a:lnTo>
                  <a:lnTo>
                    <a:pt x="323" y="154"/>
                  </a:lnTo>
                  <a:lnTo>
                    <a:pt x="318" y="154"/>
                  </a:lnTo>
                  <a:lnTo>
                    <a:pt x="297" y="147"/>
                  </a:lnTo>
                  <a:lnTo>
                    <a:pt x="294" y="147"/>
                  </a:lnTo>
                  <a:lnTo>
                    <a:pt x="294" y="152"/>
                  </a:lnTo>
                  <a:lnTo>
                    <a:pt x="292" y="154"/>
                  </a:lnTo>
                  <a:lnTo>
                    <a:pt x="292" y="159"/>
                  </a:lnTo>
                  <a:lnTo>
                    <a:pt x="318" y="164"/>
                  </a:lnTo>
                  <a:lnTo>
                    <a:pt x="332" y="171"/>
                  </a:lnTo>
                  <a:close/>
                  <a:moveTo>
                    <a:pt x="349" y="183"/>
                  </a:moveTo>
                  <a:lnTo>
                    <a:pt x="352" y="190"/>
                  </a:lnTo>
                  <a:lnTo>
                    <a:pt x="359" y="200"/>
                  </a:lnTo>
                  <a:lnTo>
                    <a:pt x="366" y="202"/>
                  </a:lnTo>
                  <a:lnTo>
                    <a:pt x="373" y="202"/>
                  </a:lnTo>
                  <a:lnTo>
                    <a:pt x="378" y="215"/>
                  </a:lnTo>
                  <a:lnTo>
                    <a:pt x="378" y="224"/>
                  </a:lnTo>
                  <a:lnTo>
                    <a:pt x="383" y="227"/>
                  </a:lnTo>
                  <a:lnTo>
                    <a:pt x="392" y="227"/>
                  </a:lnTo>
                  <a:lnTo>
                    <a:pt x="399" y="224"/>
                  </a:lnTo>
                  <a:lnTo>
                    <a:pt x="411" y="224"/>
                  </a:lnTo>
                  <a:lnTo>
                    <a:pt x="418" y="219"/>
                  </a:lnTo>
                  <a:lnTo>
                    <a:pt x="421" y="215"/>
                  </a:lnTo>
                  <a:lnTo>
                    <a:pt x="418" y="210"/>
                  </a:lnTo>
                  <a:lnTo>
                    <a:pt x="409" y="205"/>
                  </a:lnTo>
                  <a:lnTo>
                    <a:pt x="404" y="198"/>
                  </a:lnTo>
                  <a:lnTo>
                    <a:pt x="392" y="190"/>
                  </a:lnTo>
                  <a:lnTo>
                    <a:pt x="385" y="190"/>
                  </a:lnTo>
                  <a:lnTo>
                    <a:pt x="373" y="190"/>
                  </a:lnTo>
                  <a:lnTo>
                    <a:pt x="371" y="188"/>
                  </a:lnTo>
                  <a:lnTo>
                    <a:pt x="366" y="181"/>
                  </a:lnTo>
                  <a:lnTo>
                    <a:pt x="361" y="176"/>
                  </a:lnTo>
                  <a:lnTo>
                    <a:pt x="354" y="176"/>
                  </a:lnTo>
                  <a:lnTo>
                    <a:pt x="349" y="183"/>
                  </a:lnTo>
                  <a:close/>
                  <a:moveTo>
                    <a:pt x="330" y="205"/>
                  </a:moveTo>
                  <a:lnTo>
                    <a:pt x="337" y="202"/>
                  </a:lnTo>
                  <a:lnTo>
                    <a:pt x="340" y="195"/>
                  </a:lnTo>
                  <a:lnTo>
                    <a:pt x="337" y="190"/>
                  </a:lnTo>
                  <a:lnTo>
                    <a:pt x="332" y="186"/>
                  </a:lnTo>
                  <a:lnTo>
                    <a:pt x="325" y="183"/>
                  </a:lnTo>
                  <a:lnTo>
                    <a:pt x="316" y="183"/>
                  </a:lnTo>
                  <a:lnTo>
                    <a:pt x="323" y="193"/>
                  </a:lnTo>
                  <a:lnTo>
                    <a:pt x="325" y="202"/>
                  </a:lnTo>
                  <a:lnTo>
                    <a:pt x="330" y="205"/>
                  </a:lnTo>
                  <a:close/>
                  <a:moveTo>
                    <a:pt x="547" y="357"/>
                  </a:moveTo>
                  <a:lnTo>
                    <a:pt x="536" y="347"/>
                  </a:lnTo>
                  <a:lnTo>
                    <a:pt x="531" y="337"/>
                  </a:lnTo>
                  <a:lnTo>
                    <a:pt x="524" y="335"/>
                  </a:lnTo>
                  <a:lnTo>
                    <a:pt x="519" y="321"/>
                  </a:lnTo>
                  <a:lnTo>
                    <a:pt x="507" y="306"/>
                  </a:lnTo>
                  <a:lnTo>
                    <a:pt x="464" y="284"/>
                  </a:lnTo>
                  <a:lnTo>
                    <a:pt x="442" y="268"/>
                  </a:lnTo>
                  <a:lnTo>
                    <a:pt x="438" y="270"/>
                  </a:lnTo>
                  <a:lnTo>
                    <a:pt x="438" y="280"/>
                  </a:lnTo>
                  <a:lnTo>
                    <a:pt x="445" y="296"/>
                  </a:lnTo>
                  <a:lnTo>
                    <a:pt x="438" y="308"/>
                  </a:lnTo>
                  <a:lnTo>
                    <a:pt x="430" y="316"/>
                  </a:lnTo>
                  <a:lnTo>
                    <a:pt x="426" y="323"/>
                  </a:lnTo>
                  <a:lnTo>
                    <a:pt x="435" y="342"/>
                  </a:lnTo>
                  <a:lnTo>
                    <a:pt x="445" y="366"/>
                  </a:lnTo>
                  <a:lnTo>
                    <a:pt x="447" y="393"/>
                  </a:lnTo>
                  <a:lnTo>
                    <a:pt x="450" y="400"/>
                  </a:lnTo>
                  <a:lnTo>
                    <a:pt x="471" y="412"/>
                  </a:lnTo>
                  <a:lnTo>
                    <a:pt x="476" y="415"/>
                  </a:lnTo>
                  <a:lnTo>
                    <a:pt x="481" y="410"/>
                  </a:lnTo>
                  <a:lnTo>
                    <a:pt x="483" y="400"/>
                  </a:lnTo>
                  <a:lnTo>
                    <a:pt x="504" y="386"/>
                  </a:lnTo>
                  <a:lnTo>
                    <a:pt x="528" y="381"/>
                  </a:lnTo>
                  <a:lnTo>
                    <a:pt x="547" y="369"/>
                  </a:lnTo>
                  <a:lnTo>
                    <a:pt x="552" y="362"/>
                  </a:lnTo>
                  <a:lnTo>
                    <a:pt x="547" y="357"/>
                  </a:lnTo>
                  <a:close/>
                </a:path>
              </a:pathLst>
            </a:custGeom>
            <a:solidFill>
              <a:srgbClr val="92D050"/>
            </a:solidFill>
            <a:ln w="3175">
              <a:solidFill>
                <a:schemeClr val="bg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prstClr val="black"/>
                </a:solidFill>
                <a:effectLst/>
                <a:uLnTx/>
                <a:uFillTx/>
                <a:latin typeface="Arial"/>
                <a:ea typeface="+mn-ea"/>
                <a:cs typeface="Arial"/>
              </a:endParaRPr>
            </a:p>
          </p:txBody>
        </p:sp>
      </p:grpSp>
      <p:sp>
        <p:nvSpPr>
          <p:cNvPr id="390" name="TextBox 389">
            <a:extLst>
              <a:ext uri="{FF2B5EF4-FFF2-40B4-BE49-F238E27FC236}">
                <a16:creationId xmlns:a16="http://schemas.microsoft.com/office/drawing/2014/main" id="{96ED05A3-D432-5DD5-DA93-226101A6B068}"/>
              </a:ext>
            </a:extLst>
          </p:cNvPr>
          <p:cNvSpPr txBox="1"/>
          <p:nvPr/>
        </p:nvSpPr>
        <p:spPr>
          <a:xfrm>
            <a:off x="1207317" y="1662445"/>
            <a:ext cx="737702"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Washington</a:t>
            </a:r>
          </a:p>
        </p:txBody>
      </p:sp>
      <p:sp>
        <p:nvSpPr>
          <p:cNvPr id="391" name="TextBox 390">
            <a:extLst>
              <a:ext uri="{FF2B5EF4-FFF2-40B4-BE49-F238E27FC236}">
                <a16:creationId xmlns:a16="http://schemas.microsoft.com/office/drawing/2014/main" id="{BC216537-A3D0-DC5F-4F77-B5D0F61A9183}"/>
              </a:ext>
            </a:extLst>
          </p:cNvPr>
          <p:cNvSpPr txBox="1"/>
          <p:nvPr/>
        </p:nvSpPr>
        <p:spPr>
          <a:xfrm>
            <a:off x="1162477" y="2162407"/>
            <a:ext cx="527709"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Oregon</a:t>
            </a:r>
          </a:p>
        </p:txBody>
      </p:sp>
      <p:sp>
        <p:nvSpPr>
          <p:cNvPr id="392" name="TextBox 391">
            <a:extLst>
              <a:ext uri="{FF2B5EF4-FFF2-40B4-BE49-F238E27FC236}">
                <a16:creationId xmlns:a16="http://schemas.microsoft.com/office/drawing/2014/main" id="{08A7525E-22F5-74D1-D82E-FE6A59E949F9}"/>
              </a:ext>
            </a:extLst>
          </p:cNvPr>
          <p:cNvSpPr txBox="1"/>
          <p:nvPr/>
        </p:nvSpPr>
        <p:spPr>
          <a:xfrm>
            <a:off x="2526897" y="1710273"/>
            <a:ext cx="580608"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Montana</a:t>
            </a:r>
          </a:p>
        </p:txBody>
      </p:sp>
      <p:sp>
        <p:nvSpPr>
          <p:cNvPr id="393" name="TextBox 392">
            <a:extLst>
              <a:ext uri="{FF2B5EF4-FFF2-40B4-BE49-F238E27FC236}">
                <a16:creationId xmlns:a16="http://schemas.microsoft.com/office/drawing/2014/main" id="{3074CB81-F798-F377-4E0F-52D91DAF20CD}"/>
              </a:ext>
            </a:extLst>
          </p:cNvPr>
          <p:cNvSpPr txBox="1"/>
          <p:nvPr/>
        </p:nvSpPr>
        <p:spPr>
          <a:xfrm>
            <a:off x="952640" y="3342907"/>
            <a:ext cx="628698"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California</a:t>
            </a:r>
          </a:p>
        </p:txBody>
      </p:sp>
      <p:sp>
        <p:nvSpPr>
          <p:cNvPr id="394" name="TextBox 393">
            <a:extLst>
              <a:ext uri="{FF2B5EF4-FFF2-40B4-BE49-F238E27FC236}">
                <a16:creationId xmlns:a16="http://schemas.microsoft.com/office/drawing/2014/main" id="{4D4104FC-0967-40DF-499A-C494FFA60630}"/>
              </a:ext>
            </a:extLst>
          </p:cNvPr>
          <p:cNvSpPr txBox="1"/>
          <p:nvPr/>
        </p:nvSpPr>
        <p:spPr>
          <a:xfrm>
            <a:off x="1927901" y="3630686"/>
            <a:ext cx="537328"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Arizona</a:t>
            </a:r>
          </a:p>
        </p:txBody>
      </p:sp>
      <p:sp>
        <p:nvSpPr>
          <p:cNvPr id="395" name="TextBox 394">
            <a:extLst>
              <a:ext uri="{FF2B5EF4-FFF2-40B4-BE49-F238E27FC236}">
                <a16:creationId xmlns:a16="http://schemas.microsoft.com/office/drawing/2014/main" id="{67BFE1AF-3A79-EC70-43B9-72AACF8F2142}"/>
              </a:ext>
            </a:extLst>
          </p:cNvPr>
          <p:cNvSpPr txBox="1"/>
          <p:nvPr/>
        </p:nvSpPr>
        <p:spPr>
          <a:xfrm>
            <a:off x="2605886" y="2521102"/>
            <a:ext cx="619080"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Wyoming</a:t>
            </a:r>
          </a:p>
        </p:txBody>
      </p:sp>
      <p:sp>
        <p:nvSpPr>
          <p:cNvPr id="396" name="TextBox 395">
            <a:extLst>
              <a:ext uri="{FF2B5EF4-FFF2-40B4-BE49-F238E27FC236}">
                <a16:creationId xmlns:a16="http://schemas.microsoft.com/office/drawing/2014/main" id="{623CE238-772F-ADB2-3581-5E7B78AB7DAE}"/>
              </a:ext>
            </a:extLst>
          </p:cNvPr>
          <p:cNvSpPr txBox="1"/>
          <p:nvPr/>
        </p:nvSpPr>
        <p:spPr>
          <a:xfrm>
            <a:off x="1445978" y="3023333"/>
            <a:ext cx="524503"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Nevada</a:t>
            </a:r>
          </a:p>
        </p:txBody>
      </p:sp>
      <p:sp>
        <p:nvSpPr>
          <p:cNvPr id="397" name="TextBox 396">
            <a:extLst>
              <a:ext uri="{FF2B5EF4-FFF2-40B4-BE49-F238E27FC236}">
                <a16:creationId xmlns:a16="http://schemas.microsoft.com/office/drawing/2014/main" id="{D86AD0E4-03DC-2CFB-2334-CC4BB20354A1}"/>
              </a:ext>
            </a:extLst>
          </p:cNvPr>
          <p:cNvSpPr txBox="1"/>
          <p:nvPr/>
        </p:nvSpPr>
        <p:spPr>
          <a:xfrm>
            <a:off x="1976668" y="2394157"/>
            <a:ext cx="442750"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Idaho</a:t>
            </a:r>
          </a:p>
        </p:txBody>
      </p:sp>
      <p:sp>
        <p:nvSpPr>
          <p:cNvPr id="398" name="TextBox 397">
            <a:extLst>
              <a:ext uri="{FF2B5EF4-FFF2-40B4-BE49-F238E27FC236}">
                <a16:creationId xmlns:a16="http://schemas.microsoft.com/office/drawing/2014/main" id="{72A9EDD1-75C8-7FC2-992E-7D57E0D08B4D}"/>
              </a:ext>
            </a:extLst>
          </p:cNvPr>
          <p:cNvSpPr txBox="1"/>
          <p:nvPr/>
        </p:nvSpPr>
        <p:spPr>
          <a:xfrm>
            <a:off x="2089418" y="3134068"/>
            <a:ext cx="397866"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Utah</a:t>
            </a:r>
          </a:p>
        </p:txBody>
      </p:sp>
      <p:sp>
        <p:nvSpPr>
          <p:cNvPr id="399" name="TextBox 398">
            <a:extLst>
              <a:ext uri="{FF2B5EF4-FFF2-40B4-BE49-F238E27FC236}">
                <a16:creationId xmlns:a16="http://schemas.microsoft.com/office/drawing/2014/main" id="{60A13F7C-80F5-F727-8A94-6D124986E220}"/>
              </a:ext>
            </a:extLst>
          </p:cNvPr>
          <p:cNvSpPr txBox="1"/>
          <p:nvPr/>
        </p:nvSpPr>
        <p:spPr>
          <a:xfrm>
            <a:off x="2749260" y="3260074"/>
            <a:ext cx="607859"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Colorado</a:t>
            </a:r>
          </a:p>
        </p:txBody>
      </p:sp>
      <p:sp>
        <p:nvSpPr>
          <p:cNvPr id="400" name="TextBox 399">
            <a:extLst>
              <a:ext uri="{FF2B5EF4-FFF2-40B4-BE49-F238E27FC236}">
                <a16:creationId xmlns:a16="http://schemas.microsoft.com/office/drawing/2014/main" id="{9D988685-6B2B-24ED-DA4B-3C2D13266022}"/>
              </a:ext>
            </a:extLst>
          </p:cNvPr>
          <p:cNvSpPr txBox="1"/>
          <p:nvPr/>
        </p:nvSpPr>
        <p:spPr>
          <a:xfrm>
            <a:off x="2690083" y="3922854"/>
            <a:ext cx="510076" cy="323165"/>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New</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Mexico</a:t>
            </a:r>
          </a:p>
        </p:txBody>
      </p:sp>
      <p:sp>
        <p:nvSpPr>
          <p:cNvPr id="401" name="TextBox 400">
            <a:extLst>
              <a:ext uri="{FF2B5EF4-FFF2-40B4-BE49-F238E27FC236}">
                <a16:creationId xmlns:a16="http://schemas.microsoft.com/office/drawing/2014/main" id="{863B3DC4-D3C6-37A2-3D78-1B1D520D924E}"/>
              </a:ext>
            </a:extLst>
          </p:cNvPr>
          <p:cNvSpPr txBox="1"/>
          <p:nvPr/>
        </p:nvSpPr>
        <p:spPr>
          <a:xfrm>
            <a:off x="3631079" y="4352316"/>
            <a:ext cx="455574"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Texas</a:t>
            </a:r>
          </a:p>
        </p:txBody>
      </p:sp>
      <p:sp>
        <p:nvSpPr>
          <p:cNvPr id="402" name="TextBox 401">
            <a:extLst>
              <a:ext uri="{FF2B5EF4-FFF2-40B4-BE49-F238E27FC236}">
                <a16:creationId xmlns:a16="http://schemas.microsoft.com/office/drawing/2014/main" id="{2B83F0B2-B587-81EC-FCC7-BBF92681ACCF}"/>
              </a:ext>
            </a:extLst>
          </p:cNvPr>
          <p:cNvSpPr txBox="1"/>
          <p:nvPr/>
        </p:nvSpPr>
        <p:spPr>
          <a:xfrm>
            <a:off x="3807836" y="3621330"/>
            <a:ext cx="649538"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Oklahoma</a:t>
            </a:r>
          </a:p>
        </p:txBody>
      </p:sp>
      <p:sp>
        <p:nvSpPr>
          <p:cNvPr id="403" name="TextBox 402">
            <a:extLst>
              <a:ext uri="{FF2B5EF4-FFF2-40B4-BE49-F238E27FC236}">
                <a16:creationId xmlns:a16="http://schemas.microsoft.com/office/drawing/2014/main" id="{B458CB0A-E019-A8D3-7C09-171B0A22A53D}"/>
              </a:ext>
            </a:extLst>
          </p:cNvPr>
          <p:cNvSpPr txBox="1"/>
          <p:nvPr/>
        </p:nvSpPr>
        <p:spPr>
          <a:xfrm>
            <a:off x="3470145" y="1620039"/>
            <a:ext cx="503664" cy="323165"/>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North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Dakota</a:t>
            </a:r>
          </a:p>
        </p:txBody>
      </p:sp>
      <p:sp>
        <p:nvSpPr>
          <p:cNvPr id="404" name="TextBox 403">
            <a:extLst>
              <a:ext uri="{FF2B5EF4-FFF2-40B4-BE49-F238E27FC236}">
                <a16:creationId xmlns:a16="http://schemas.microsoft.com/office/drawing/2014/main" id="{A196CB23-96F1-9531-FE7F-A105F4E34061}"/>
              </a:ext>
            </a:extLst>
          </p:cNvPr>
          <p:cNvSpPr txBox="1"/>
          <p:nvPr/>
        </p:nvSpPr>
        <p:spPr>
          <a:xfrm>
            <a:off x="3566919" y="2130936"/>
            <a:ext cx="604809" cy="3231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South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Dakota</a:t>
            </a:r>
          </a:p>
        </p:txBody>
      </p:sp>
      <p:sp>
        <p:nvSpPr>
          <p:cNvPr id="405" name="TextBox 404">
            <a:extLst>
              <a:ext uri="{FF2B5EF4-FFF2-40B4-BE49-F238E27FC236}">
                <a16:creationId xmlns:a16="http://schemas.microsoft.com/office/drawing/2014/main" id="{DF7FCA01-036F-F292-98B1-F5AAAECBA7E2}"/>
              </a:ext>
            </a:extLst>
          </p:cNvPr>
          <p:cNvSpPr txBox="1"/>
          <p:nvPr/>
        </p:nvSpPr>
        <p:spPr>
          <a:xfrm>
            <a:off x="3484111" y="2707584"/>
            <a:ext cx="614271"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Nebraska</a:t>
            </a:r>
          </a:p>
        </p:txBody>
      </p:sp>
      <p:sp>
        <p:nvSpPr>
          <p:cNvPr id="406" name="TextBox 405">
            <a:extLst>
              <a:ext uri="{FF2B5EF4-FFF2-40B4-BE49-F238E27FC236}">
                <a16:creationId xmlns:a16="http://schemas.microsoft.com/office/drawing/2014/main" id="{477C591B-0603-F627-436F-8A1A089A7414}"/>
              </a:ext>
            </a:extLst>
          </p:cNvPr>
          <p:cNvSpPr txBox="1"/>
          <p:nvPr/>
        </p:nvSpPr>
        <p:spPr>
          <a:xfrm>
            <a:off x="3573903" y="3309261"/>
            <a:ext cx="524503"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Kansas</a:t>
            </a:r>
          </a:p>
        </p:txBody>
      </p:sp>
      <p:sp>
        <p:nvSpPr>
          <p:cNvPr id="407" name="TextBox 406">
            <a:extLst>
              <a:ext uri="{FF2B5EF4-FFF2-40B4-BE49-F238E27FC236}">
                <a16:creationId xmlns:a16="http://schemas.microsoft.com/office/drawing/2014/main" id="{6A0EB836-4DAA-DB4E-2468-B2C97B443145}"/>
              </a:ext>
            </a:extLst>
          </p:cNvPr>
          <p:cNvSpPr txBox="1"/>
          <p:nvPr/>
        </p:nvSpPr>
        <p:spPr>
          <a:xfrm>
            <a:off x="4504681" y="4305063"/>
            <a:ext cx="635110"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Louisiana</a:t>
            </a:r>
          </a:p>
        </p:txBody>
      </p:sp>
      <p:sp>
        <p:nvSpPr>
          <p:cNvPr id="408" name="TextBox 407">
            <a:extLst>
              <a:ext uri="{FF2B5EF4-FFF2-40B4-BE49-F238E27FC236}">
                <a16:creationId xmlns:a16="http://schemas.microsoft.com/office/drawing/2014/main" id="{3638950A-7035-E307-F504-97328EB0D80A}"/>
              </a:ext>
            </a:extLst>
          </p:cNvPr>
          <p:cNvSpPr txBox="1"/>
          <p:nvPr/>
        </p:nvSpPr>
        <p:spPr>
          <a:xfrm>
            <a:off x="4489740" y="3701790"/>
            <a:ext cx="614271"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Arkansas</a:t>
            </a:r>
          </a:p>
        </p:txBody>
      </p:sp>
      <p:sp>
        <p:nvSpPr>
          <p:cNvPr id="409" name="TextBox 408">
            <a:extLst>
              <a:ext uri="{FF2B5EF4-FFF2-40B4-BE49-F238E27FC236}">
                <a16:creationId xmlns:a16="http://schemas.microsoft.com/office/drawing/2014/main" id="{E9639C67-7769-49BF-8EB5-DC0632A59CD9}"/>
              </a:ext>
            </a:extLst>
          </p:cNvPr>
          <p:cNvSpPr txBox="1"/>
          <p:nvPr/>
        </p:nvSpPr>
        <p:spPr>
          <a:xfrm>
            <a:off x="4521609" y="3338809"/>
            <a:ext cx="580608"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Missouri</a:t>
            </a:r>
          </a:p>
        </p:txBody>
      </p:sp>
      <p:sp>
        <p:nvSpPr>
          <p:cNvPr id="410" name="TextBox 409">
            <a:extLst>
              <a:ext uri="{FF2B5EF4-FFF2-40B4-BE49-F238E27FC236}">
                <a16:creationId xmlns:a16="http://schemas.microsoft.com/office/drawing/2014/main" id="{A6215F83-A392-351C-C799-5A88D15D3F2A}"/>
              </a:ext>
            </a:extLst>
          </p:cNvPr>
          <p:cNvSpPr txBox="1"/>
          <p:nvPr/>
        </p:nvSpPr>
        <p:spPr>
          <a:xfrm>
            <a:off x="4354010" y="2542092"/>
            <a:ext cx="399468"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Iowa</a:t>
            </a:r>
          </a:p>
        </p:txBody>
      </p:sp>
      <p:sp>
        <p:nvSpPr>
          <p:cNvPr id="411" name="TextBox 410">
            <a:extLst>
              <a:ext uri="{FF2B5EF4-FFF2-40B4-BE49-F238E27FC236}">
                <a16:creationId xmlns:a16="http://schemas.microsoft.com/office/drawing/2014/main" id="{3A18D138-B85F-EA9F-D34A-22674B17CC27}"/>
              </a:ext>
            </a:extLst>
          </p:cNvPr>
          <p:cNvSpPr txBox="1"/>
          <p:nvPr/>
        </p:nvSpPr>
        <p:spPr>
          <a:xfrm>
            <a:off x="4092136" y="1772704"/>
            <a:ext cx="660758"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Minnesota</a:t>
            </a:r>
          </a:p>
        </p:txBody>
      </p:sp>
      <p:sp>
        <p:nvSpPr>
          <p:cNvPr id="412" name="TextBox 411">
            <a:extLst>
              <a:ext uri="{FF2B5EF4-FFF2-40B4-BE49-F238E27FC236}">
                <a16:creationId xmlns:a16="http://schemas.microsoft.com/office/drawing/2014/main" id="{C3AF3044-E39D-673D-F5CC-AA94EDC487DA}"/>
              </a:ext>
            </a:extLst>
          </p:cNvPr>
          <p:cNvSpPr txBox="1"/>
          <p:nvPr/>
        </p:nvSpPr>
        <p:spPr>
          <a:xfrm>
            <a:off x="4614764" y="2112666"/>
            <a:ext cx="667170"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Wisconsin</a:t>
            </a:r>
          </a:p>
        </p:txBody>
      </p:sp>
      <p:sp>
        <p:nvSpPr>
          <p:cNvPr id="413" name="TextBox 412">
            <a:extLst>
              <a:ext uri="{FF2B5EF4-FFF2-40B4-BE49-F238E27FC236}">
                <a16:creationId xmlns:a16="http://schemas.microsoft.com/office/drawing/2014/main" id="{618CF742-572A-3A89-43FF-9278CCDBCA93}"/>
              </a:ext>
            </a:extLst>
          </p:cNvPr>
          <p:cNvSpPr txBox="1"/>
          <p:nvPr/>
        </p:nvSpPr>
        <p:spPr>
          <a:xfrm>
            <a:off x="4870544" y="2769881"/>
            <a:ext cx="492444"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Illinois</a:t>
            </a:r>
          </a:p>
        </p:txBody>
      </p:sp>
      <p:sp>
        <p:nvSpPr>
          <p:cNvPr id="414" name="TextBox 413">
            <a:extLst>
              <a:ext uri="{FF2B5EF4-FFF2-40B4-BE49-F238E27FC236}">
                <a16:creationId xmlns:a16="http://schemas.microsoft.com/office/drawing/2014/main" id="{370DB15C-93C8-D7AD-4425-25FE42C211FB}"/>
              </a:ext>
            </a:extLst>
          </p:cNvPr>
          <p:cNvSpPr txBox="1"/>
          <p:nvPr/>
        </p:nvSpPr>
        <p:spPr>
          <a:xfrm>
            <a:off x="5237609" y="2697012"/>
            <a:ext cx="522900"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Indiana</a:t>
            </a:r>
          </a:p>
        </p:txBody>
      </p:sp>
      <p:sp>
        <p:nvSpPr>
          <p:cNvPr id="520" name="TextBox 519">
            <a:extLst>
              <a:ext uri="{FF2B5EF4-FFF2-40B4-BE49-F238E27FC236}">
                <a16:creationId xmlns:a16="http://schemas.microsoft.com/office/drawing/2014/main" id="{1F390B86-ADF9-142C-D6A2-A2D009E4FC30}"/>
              </a:ext>
            </a:extLst>
          </p:cNvPr>
          <p:cNvSpPr txBox="1"/>
          <p:nvPr/>
        </p:nvSpPr>
        <p:spPr>
          <a:xfrm>
            <a:off x="5304037" y="2178215"/>
            <a:ext cx="603050"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Michigan</a:t>
            </a:r>
          </a:p>
        </p:txBody>
      </p:sp>
      <p:sp>
        <p:nvSpPr>
          <p:cNvPr id="521" name="TextBox 520">
            <a:extLst>
              <a:ext uri="{FF2B5EF4-FFF2-40B4-BE49-F238E27FC236}">
                <a16:creationId xmlns:a16="http://schemas.microsoft.com/office/drawing/2014/main" id="{17204B66-D4E8-E2BD-1E9D-85D0ABDC8071}"/>
              </a:ext>
            </a:extLst>
          </p:cNvPr>
          <p:cNvSpPr txBox="1"/>
          <p:nvPr/>
        </p:nvSpPr>
        <p:spPr>
          <a:xfrm>
            <a:off x="5682435" y="2658520"/>
            <a:ext cx="405881"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Ohio</a:t>
            </a:r>
          </a:p>
        </p:txBody>
      </p:sp>
      <p:sp>
        <p:nvSpPr>
          <p:cNvPr id="522" name="TextBox 521">
            <a:extLst>
              <a:ext uri="{FF2B5EF4-FFF2-40B4-BE49-F238E27FC236}">
                <a16:creationId xmlns:a16="http://schemas.microsoft.com/office/drawing/2014/main" id="{0F407608-B42A-35E4-29B0-564E7668A0D6}"/>
              </a:ext>
            </a:extLst>
          </p:cNvPr>
          <p:cNvSpPr txBox="1"/>
          <p:nvPr/>
        </p:nvSpPr>
        <p:spPr>
          <a:xfrm>
            <a:off x="5329973" y="3284150"/>
            <a:ext cx="615874"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Kentucky</a:t>
            </a:r>
          </a:p>
        </p:txBody>
      </p:sp>
      <p:sp>
        <p:nvSpPr>
          <p:cNvPr id="526" name="TextBox 525">
            <a:extLst>
              <a:ext uri="{FF2B5EF4-FFF2-40B4-BE49-F238E27FC236}">
                <a16:creationId xmlns:a16="http://schemas.microsoft.com/office/drawing/2014/main" id="{D7ED4516-07CC-CD25-58E2-6EAC89D72239}"/>
              </a:ext>
            </a:extLst>
          </p:cNvPr>
          <p:cNvSpPr txBox="1"/>
          <p:nvPr/>
        </p:nvSpPr>
        <p:spPr>
          <a:xfrm>
            <a:off x="5108766" y="3606348"/>
            <a:ext cx="679994"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Tennessee</a:t>
            </a:r>
          </a:p>
        </p:txBody>
      </p:sp>
      <p:sp>
        <p:nvSpPr>
          <p:cNvPr id="527" name="TextBox 526">
            <a:extLst>
              <a:ext uri="{FF2B5EF4-FFF2-40B4-BE49-F238E27FC236}">
                <a16:creationId xmlns:a16="http://schemas.microsoft.com/office/drawing/2014/main" id="{09AF46FC-E041-AE06-9205-DC4C27610E97}"/>
              </a:ext>
            </a:extLst>
          </p:cNvPr>
          <p:cNvSpPr txBox="1"/>
          <p:nvPr/>
        </p:nvSpPr>
        <p:spPr>
          <a:xfrm>
            <a:off x="6236548" y="4693427"/>
            <a:ext cx="506870"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Florida</a:t>
            </a:r>
          </a:p>
        </p:txBody>
      </p:sp>
      <p:sp>
        <p:nvSpPr>
          <p:cNvPr id="528" name="TextBox 527">
            <a:extLst>
              <a:ext uri="{FF2B5EF4-FFF2-40B4-BE49-F238E27FC236}">
                <a16:creationId xmlns:a16="http://schemas.microsoft.com/office/drawing/2014/main" id="{C667EAAD-E849-E42D-35E1-756F33E61304}"/>
              </a:ext>
            </a:extLst>
          </p:cNvPr>
          <p:cNvSpPr txBox="1"/>
          <p:nvPr/>
        </p:nvSpPr>
        <p:spPr>
          <a:xfrm>
            <a:off x="4916766" y="4041752"/>
            <a:ext cx="704040"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Mississippi</a:t>
            </a:r>
          </a:p>
        </p:txBody>
      </p:sp>
      <p:sp>
        <p:nvSpPr>
          <p:cNvPr id="532" name="TextBox 531">
            <a:extLst>
              <a:ext uri="{FF2B5EF4-FFF2-40B4-BE49-F238E27FC236}">
                <a16:creationId xmlns:a16="http://schemas.microsoft.com/office/drawing/2014/main" id="{2F7C22AB-BF65-BD69-1282-5F62EA07FF6D}"/>
              </a:ext>
            </a:extLst>
          </p:cNvPr>
          <p:cNvSpPr txBox="1"/>
          <p:nvPr/>
        </p:nvSpPr>
        <p:spPr>
          <a:xfrm>
            <a:off x="5293133" y="3845555"/>
            <a:ext cx="583814"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Alabama</a:t>
            </a:r>
          </a:p>
        </p:txBody>
      </p:sp>
      <p:sp>
        <p:nvSpPr>
          <p:cNvPr id="533" name="TextBox 532">
            <a:extLst>
              <a:ext uri="{FF2B5EF4-FFF2-40B4-BE49-F238E27FC236}">
                <a16:creationId xmlns:a16="http://schemas.microsoft.com/office/drawing/2014/main" id="{FE961EEA-639A-011F-D93F-CCF1A0163540}"/>
              </a:ext>
            </a:extLst>
          </p:cNvPr>
          <p:cNvSpPr txBox="1"/>
          <p:nvPr/>
        </p:nvSpPr>
        <p:spPr>
          <a:xfrm>
            <a:off x="5864042" y="4134465"/>
            <a:ext cx="548548"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Georgia</a:t>
            </a:r>
          </a:p>
        </p:txBody>
      </p:sp>
      <p:sp>
        <p:nvSpPr>
          <p:cNvPr id="534" name="TextBox 533">
            <a:extLst>
              <a:ext uri="{FF2B5EF4-FFF2-40B4-BE49-F238E27FC236}">
                <a16:creationId xmlns:a16="http://schemas.microsoft.com/office/drawing/2014/main" id="{1F016FAE-4DB0-6D0D-DBC3-8258FF4D372E}"/>
              </a:ext>
            </a:extLst>
          </p:cNvPr>
          <p:cNvSpPr txBox="1"/>
          <p:nvPr/>
        </p:nvSpPr>
        <p:spPr>
          <a:xfrm>
            <a:off x="6358838" y="3777699"/>
            <a:ext cx="569388" cy="323165"/>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a:rPr>
              <a:t>South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a:rPr>
              <a:t>Carolina</a:t>
            </a:r>
          </a:p>
        </p:txBody>
      </p:sp>
      <p:sp>
        <p:nvSpPr>
          <p:cNvPr id="538" name="TextBox 537">
            <a:extLst>
              <a:ext uri="{FF2B5EF4-FFF2-40B4-BE49-F238E27FC236}">
                <a16:creationId xmlns:a16="http://schemas.microsoft.com/office/drawing/2014/main" id="{BDE90519-A639-3447-3E57-190FA13474DC}"/>
              </a:ext>
            </a:extLst>
          </p:cNvPr>
          <p:cNvSpPr txBox="1"/>
          <p:nvPr/>
        </p:nvSpPr>
        <p:spPr>
          <a:xfrm>
            <a:off x="6658702" y="3338808"/>
            <a:ext cx="569388" cy="323165"/>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a:rPr>
              <a:t>North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a:rPr>
              <a:t>Carolina</a:t>
            </a:r>
          </a:p>
        </p:txBody>
      </p:sp>
      <p:sp>
        <p:nvSpPr>
          <p:cNvPr id="539" name="TextBox 538">
            <a:extLst>
              <a:ext uri="{FF2B5EF4-FFF2-40B4-BE49-F238E27FC236}">
                <a16:creationId xmlns:a16="http://schemas.microsoft.com/office/drawing/2014/main" id="{8B2203CD-983D-DFBC-8962-7024E8EAC560}"/>
              </a:ext>
            </a:extLst>
          </p:cNvPr>
          <p:cNvSpPr txBox="1"/>
          <p:nvPr/>
        </p:nvSpPr>
        <p:spPr>
          <a:xfrm>
            <a:off x="6192238" y="3161341"/>
            <a:ext cx="538930"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Virginia</a:t>
            </a:r>
          </a:p>
        </p:txBody>
      </p:sp>
      <p:sp>
        <p:nvSpPr>
          <p:cNvPr id="540" name="TextBox 539">
            <a:extLst>
              <a:ext uri="{FF2B5EF4-FFF2-40B4-BE49-F238E27FC236}">
                <a16:creationId xmlns:a16="http://schemas.microsoft.com/office/drawing/2014/main" id="{BECCE536-1FF2-2026-D718-8C9D94844473}"/>
              </a:ext>
            </a:extLst>
          </p:cNvPr>
          <p:cNvSpPr txBox="1"/>
          <p:nvPr/>
        </p:nvSpPr>
        <p:spPr>
          <a:xfrm>
            <a:off x="6024832" y="2821973"/>
            <a:ext cx="538930" cy="323165"/>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West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Virginia</a:t>
            </a:r>
          </a:p>
        </p:txBody>
      </p:sp>
      <p:sp>
        <p:nvSpPr>
          <p:cNvPr id="544" name="TextBox 543">
            <a:extLst>
              <a:ext uri="{FF2B5EF4-FFF2-40B4-BE49-F238E27FC236}">
                <a16:creationId xmlns:a16="http://schemas.microsoft.com/office/drawing/2014/main" id="{685D9B45-8AE7-FC02-B503-C056C2FAF651}"/>
              </a:ext>
            </a:extLst>
          </p:cNvPr>
          <p:cNvSpPr txBox="1"/>
          <p:nvPr/>
        </p:nvSpPr>
        <p:spPr>
          <a:xfrm>
            <a:off x="6099843" y="2421456"/>
            <a:ext cx="798617"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Pennsylvania</a:t>
            </a:r>
          </a:p>
        </p:txBody>
      </p:sp>
      <p:sp>
        <p:nvSpPr>
          <p:cNvPr id="545" name="TextBox 544">
            <a:extLst>
              <a:ext uri="{FF2B5EF4-FFF2-40B4-BE49-F238E27FC236}">
                <a16:creationId xmlns:a16="http://schemas.microsoft.com/office/drawing/2014/main" id="{E0837456-CDDE-C90E-6BF2-86754BD25562}"/>
              </a:ext>
            </a:extLst>
          </p:cNvPr>
          <p:cNvSpPr txBox="1"/>
          <p:nvPr/>
        </p:nvSpPr>
        <p:spPr>
          <a:xfrm>
            <a:off x="6457183" y="2700354"/>
            <a:ext cx="351379"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Md.</a:t>
            </a:r>
          </a:p>
        </p:txBody>
      </p:sp>
      <p:sp>
        <p:nvSpPr>
          <p:cNvPr id="546" name="TextBox 545">
            <a:extLst>
              <a:ext uri="{FF2B5EF4-FFF2-40B4-BE49-F238E27FC236}">
                <a16:creationId xmlns:a16="http://schemas.microsoft.com/office/drawing/2014/main" id="{D6BEE4C6-038B-C03E-47D6-2A9B9B111E5D}"/>
              </a:ext>
            </a:extLst>
          </p:cNvPr>
          <p:cNvSpPr txBox="1"/>
          <p:nvPr/>
        </p:nvSpPr>
        <p:spPr>
          <a:xfrm>
            <a:off x="6283944" y="2161674"/>
            <a:ext cx="569516" cy="3231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New York</a:t>
            </a:r>
          </a:p>
        </p:txBody>
      </p:sp>
      <p:sp>
        <p:nvSpPr>
          <p:cNvPr id="550" name="TextBox 549">
            <a:extLst>
              <a:ext uri="{FF2B5EF4-FFF2-40B4-BE49-F238E27FC236}">
                <a16:creationId xmlns:a16="http://schemas.microsoft.com/office/drawing/2014/main" id="{E7DB7396-EFC1-698A-8F49-FCD89655A5FA}"/>
              </a:ext>
            </a:extLst>
          </p:cNvPr>
          <p:cNvSpPr txBox="1"/>
          <p:nvPr/>
        </p:nvSpPr>
        <p:spPr>
          <a:xfrm>
            <a:off x="7019024" y="1399767"/>
            <a:ext cx="457177"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Maine</a:t>
            </a:r>
          </a:p>
        </p:txBody>
      </p:sp>
      <p:sp>
        <p:nvSpPr>
          <p:cNvPr id="551" name="TextBox 550">
            <a:extLst>
              <a:ext uri="{FF2B5EF4-FFF2-40B4-BE49-F238E27FC236}">
                <a16:creationId xmlns:a16="http://schemas.microsoft.com/office/drawing/2014/main" id="{5EA29126-A813-00B9-E80B-AF08EABBB593}"/>
              </a:ext>
            </a:extLst>
          </p:cNvPr>
          <p:cNvSpPr txBox="1"/>
          <p:nvPr/>
        </p:nvSpPr>
        <p:spPr>
          <a:xfrm>
            <a:off x="1513705" y="4871727"/>
            <a:ext cx="492444"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Alaska</a:t>
            </a:r>
          </a:p>
        </p:txBody>
      </p:sp>
      <p:sp>
        <p:nvSpPr>
          <p:cNvPr id="552" name="TextBox 551">
            <a:extLst>
              <a:ext uri="{FF2B5EF4-FFF2-40B4-BE49-F238E27FC236}">
                <a16:creationId xmlns:a16="http://schemas.microsoft.com/office/drawing/2014/main" id="{3EC2FD2A-819B-13D1-BB96-3493CE8890AB}"/>
              </a:ext>
            </a:extLst>
          </p:cNvPr>
          <p:cNvSpPr txBox="1"/>
          <p:nvPr/>
        </p:nvSpPr>
        <p:spPr>
          <a:xfrm>
            <a:off x="2983052" y="5308092"/>
            <a:ext cx="489238"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a:rPr>
              <a:t>Hawaii</a:t>
            </a:r>
          </a:p>
        </p:txBody>
      </p:sp>
      <p:sp>
        <p:nvSpPr>
          <p:cNvPr id="556" name="TextBox 555">
            <a:extLst>
              <a:ext uri="{FF2B5EF4-FFF2-40B4-BE49-F238E27FC236}">
                <a16:creationId xmlns:a16="http://schemas.microsoft.com/office/drawing/2014/main" id="{3D4FC76F-7463-1F98-6F43-C38CE210462D}"/>
              </a:ext>
            </a:extLst>
          </p:cNvPr>
          <p:cNvSpPr txBox="1"/>
          <p:nvPr/>
        </p:nvSpPr>
        <p:spPr>
          <a:xfrm>
            <a:off x="6766663" y="2730562"/>
            <a:ext cx="604653"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a:rPr>
              <a:t>Delaware</a:t>
            </a:r>
          </a:p>
        </p:txBody>
      </p:sp>
      <p:sp>
        <p:nvSpPr>
          <p:cNvPr id="557" name="TextBox 556">
            <a:extLst>
              <a:ext uri="{FF2B5EF4-FFF2-40B4-BE49-F238E27FC236}">
                <a16:creationId xmlns:a16="http://schemas.microsoft.com/office/drawing/2014/main" id="{EECB2807-8A4E-7C5A-D9CE-62A4227A857F}"/>
              </a:ext>
            </a:extLst>
          </p:cNvPr>
          <p:cNvSpPr txBox="1"/>
          <p:nvPr/>
        </p:nvSpPr>
        <p:spPr>
          <a:xfrm>
            <a:off x="6878642" y="2543000"/>
            <a:ext cx="705591" cy="20774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a:rPr>
              <a:t>New Jersey</a:t>
            </a:r>
          </a:p>
        </p:txBody>
      </p:sp>
      <p:sp>
        <p:nvSpPr>
          <p:cNvPr id="558" name="TextBox 557">
            <a:extLst>
              <a:ext uri="{FF2B5EF4-FFF2-40B4-BE49-F238E27FC236}">
                <a16:creationId xmlns:a16="http://schemas.microsoft.com/office/drawing/2014/main" id="{C2E32992-B767-3765-D300-4C4ED026F56E}"/>
              </a:ext>
            </a:extLst>
          </p:cNvPr>
          <p:cNvSpPr txBox="1"/>
          <p:nvPr/>
        </p:nvSpPr>
        <p:spPr>
          <a:xfrm>
            <a:off x="6803992" y="1885943"/>
            <a:ext cx="308098"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Vt.</a:t>
            </a:r>
          </a:p>
        </p:txBody>
      </p:sp>
      <p:sp>
        <p:nvSpPr>
          <p:cNvPr id="562" name="TextBox 561">
            <a:extLst>
              <a:ext uri="{FF2B5EF4-FFF2-40B4-BE49-F238E27FC236}">
                <a16:creationId xmlns:a16="http://schemas.microsoft.com/office/drawing/2014/main" id="{C8427577-2F6C-6058-5363-A55097452F09}"/>
              </a:ext>
            </a:extLst>
          </p:cNvPr>
          <p:cNvSpPr txBox="1"/>
          <p:nvPr/>
        </p:nvSpPr>
        <p:spPr>
          <a:xfrm>
            <a:off x="6919388" y="1766463"/>
            <a:ext cx="322524"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NH</a:t>
            </a:r>
          </a:p>
        </p:txBody>
      </p:sp>
      <p:sp>
        <p:nvSpPr>
          <p:cNvPr id="563" name="TextBox 562">
            <a:extLst>
              <a:ext uri="{FF2B5EF4-FFF2-40B4-BE49-F238E27FC236}">
                <a16:creationId xmlns:a16="http://schemas.microsoft.com/office/drawing/2014/main" id="{D9D28A53-EEB3-779C-3521-EDF758436F38}"/>
              </a:ext>
            </a:extLst>
          </p:cNvPr>
          <p:cNvSpPr txBox="1"/>
          <p:nvPr/>
        </p:nvSpPr>
        <p:spPr>
          <a:xfrm>
            <a:off x="6870408" y="2029770"/>
            <a:ext cx="450764"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lumMod val="95000"/>
                    <a:lumOff val="5000"/>
                  </a:prstClr>
                </a:solidFill>
                <a:effectLst/>
                <a:uLnTx/>
                <a:uFillTx/>
                <a:latin typeface="Arial"/>
                <a:ea typeface="+mn-ea"/>
                <a:cs typeface="Arial"/>
              </a:rPr>
              <a:t>Mass.</a:t>
            </a:r>
          </a:p>
        </p:txBody>
      </p:sp>
      <p:sp>
        <p:nvSpPr>
          <p:cNvPr id="564" name="TextBox 563">
            <a:extLst>
              <a:ext uri="{FF2B5EF4-FFF2-40B4-BE49-F238E27FC236}">
                <a16:creationId xmlns:a16="http://schemas.microsoft.com/office/drawing/2014/main" id="{E48F0433-36B2-3BB4-C302-D11135ABF41E}"/>
              </a:ext>
            </a:extLst>
          </p:cNvPr>
          <p:cNvSpPr txBox="1"/>
          <p:nvPr/>
        </p:nvSpPr>
        <p:spPr>
          <a:xfrm>
            <a:off x="7006893" y="2343174"/>
            <a:ext cx="458780"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a:rPr>
              <a:t>Conn.</a:t>
            </a:r>
          </a:p>
        </p:txBody>
      </p:sp>
      <p:sp>
        <p:nvSpPr>
          <p:cNvPr id="565" name="TextBox 564">
            <a:extLst>
              <a:ext uri="{FF2B5EF4-FFF2-40B4-BE49-F238E27FC236}">
                <a16:creationId xmlns:a16="http://schemas.microsoft.com/office/drawing/2014/main" id="{AD8ECC18-0841-275D-0AFC-DB9B77BBA3BC}"/>
              </a:ext>
            </a:extLst>
          </p:cNvPr>
          <p:cNvSpPr txBox="1"/>
          <p:nvPr/>
        </p:nvSpPr>
        <p:spPr>
          <a:xfrm>
            <a:off x="7092259" y="2236229"/>
            <a:ext cx="312906" cy="207749"/>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a:rPr>
              <a:t>RL</a:t>
            </a:r>
          </a:p>
        </p:txBody>
      </p:sp>
      <p:cxnSp>
        <p:nvCxnSpPr>
          <p:cNvPr id="954" name="Straight Connector 953">
            <a:extLst>
              <a:ext uri="{FF2B5EF4-FFF2-40B4-BE49-F238E27FC236}">
                <a16:creationId xmlns:a16="http://schemas.microsoft.com/office/drawing/2014/main" id="{72F062E5-B5C6-57E1-3635-7A33A7C40E64}"/>
              </a:ext>
            </a:extLst>
          </p:cNvPr>
          <p:cNvCxnSpPr>
            <a:cxnSpLocks/>
          </p:cNvCxnSpPr>
          <p:nvPr/>
        </p:nvCxnSpPr>
        <p:spPr>
          <a:xfrm flipV="1">
            <a:off x="6736995" y="3116287"/>
            <a:ext cx="129089" cy="506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A83BCBE-0519-0505-CAE0-32C65E8709F5}"/>
              </a:ext>
            </a:extLst>
          </p:cNvPr>
          <p:cNvSpPr/>
          <p:nvPr/>
        </p:nvSpPr>
        <p:spPr>
          <a:xfrm>
            <a:off x="1220496" y="2297331"/>
            <a:ext cx="312737" cy="692497"/>
          </a:xfrm>
          <a:prstGeom prst="rect">
            <a:avLst/>
          </a:prstGeom>
          <a:noFill/>
        </p:spPr>
        <p:txBody>
          <a:bodyPr wrap="square" lIns="68580" tIns="34290" rIns="68580" bIns="34290">
            <a:spAutoFit/>
            <a:scene3d>
              <a:camera prst="orthographicFront"/>
              <a:lightRig rig="threePt" dir="t"/>
            </a:scene3d>
            <a:sp3d extrusionH="57150">
              <a:bevelT w="38100" h="38100" prst="convex"/>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9</a:t>
            </a:r>
          </a:p>
        </p:txBody>
      </p:sp>
      <p:sp>
        <p:nvSpPr>
          <p:cNvPr id="3" name="Rectangle 2">
            <a:extLst>
              <a:ext uri="{FF2B5EF4-FFF2-40B4-BE49-F238E27FC236}">
                <a16:creationId xmlns:a16="http://schemas.microsoft.com/office/drawing/2014/main" id="{1A0D8E47-6DA4-869C-A83D-8A8EDEA571A5}"/>
              </a:ext>
            </a:extLst>
          </p:cNvPr>
          <p:cNvSpPr/>
          <p:nvPr/>
        </p:nvSpPr>
        <p:spPr>
          <a:xfrm>
            <a:off x="2378596" y="2651580"/>
            <a:ext cx="967319" cy="692497"/>
          </a:xfrm>
          <a:prstGeom prst="rect">
            <a:avLst/>
          </a:prstGeom>
          <a:noFill/>
        </p:spPr>
        <p:txBody>
          <a:bodyPr wrap="square" lIns="68580" tIns="34290" rIns="68580" bIns="34290">
            <a:spAutoFit/>
            <a:scene3d>
              <a:camera prst="orthographicFront"/>
              <a:lightRig rig="threePt" dir="t"/>
            </a:scene3d>
            <a:sp3d extrusionH="57150">
              <a:bevelT w="38100" h="38100" prst="convex"/>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10</a:t>
            </a:r>
          </a:p>
        </p:txBody>
      </p:sp>
      <p:sp>
        <p:nvSpPr>
          <p:cNvPr id="4" name="Rectangle 3">
            <a:extLst>
              <a:ext uri="{FF2B5EF4-FFF2-40B4-BE49-F238E27FC236}">
                <a16:creationId xmlns:a16="http://schemas.microsoft.com/office/drawing/2014/main" id="{98B066F1-2035-03D6-BD5A-9BE56C0B1265}"/>
              </a:ext>
            </a:extLst>
          </p:cNvPr>
          <p:cNvSpPr/>
          <p:nvPr/>
        </p:nvSpPr>
        <p:spPr>
          <a:xfrm>
            <a:off x="4116916" y="1910434"/>
            <a:ext cx="312737" cy="692497"/>
          </a:xfrm>
          <a:prstGeom prst="rect">
            <a:avLst/>
          </a:prstGeom>
          <a:noFill/>
        </p:spPr>
        <p:txBody>
          <a:bodyPr wrap="square" lIns="68580" tIns="34290" rIns="68580" bIns="34290">
            <a:spAutoFit/>
            <a:scene3d>
              <a:camera prst="orthographicFront"/>
              <a:lightRig rig="threePt" dir="t"/>
            </a:scene3d>
            <a:sp3d extrusionH="57150">
              <a:bevelT w="38100" h="38100" prst="convex"/>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8</a:t>
            </a:r>
          </a:p>
        </p:txBody>
      </p:sp>
      <p:sp>
        <p:nvSpPr>
          <p:cNvPr id="5" name="Rectangle 4">
            <a:extLst>
              <a:ext uri="{FF2B5EF4-FFF2-40B4-BE49-F238E27FC236}">
                <a16:creationId xmlns:a16="http://schemas.microsoft.com/office/drawing/2014/main" id="{C1418684-3A32-6753-7002-58E16D60DCEA}"/>
              </a:ext>
            </a:extLst>
          </p:cNvPr>
          <p:cNvSpPr/>
          <p:nvPr/>
        </p:nvSpPr>
        <p:spPr>
          <a:xfrm>
            <a:off x="4169848" y="4134084"/>
            <a:ext cx="312737" cy="692497"/>
          </a:xfrm>
          <a:prstGeom prst="rect">
            <a:avLst/>
          </a:prstGeom>
          <a:noFill/>
        </p:spPr>
        <p:txBody>
          <a:bodyPr wrap="square" lIns="68580" tIns="34290" rIns="68580" bIns="34290">
            <a:spAutoFit/>
            <a:scene3d>
              <a:camera prst="orthographicFront"/>
              <a:lightRig rig="threePt" dir="t"/>
            </a:scene3d>
            <a:sp3d extrusionH="57150">
              <a:bevelT w="38100" h="38100" prst="convex"/>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5</a:t>
            </a:r>
          </a:p>
        </p:txBody>
      </p:sp>
      <p:sp>
        <p:nvSpPr>
          <p:cNvPr id="6" name="Rectangle 5">
            <a:extLst>
              <a:ext uri="{FF2B5EF4-FFF2-40B4-BE49-F238E27FC236}">
                <a16:creationId xmlns:a16="http://schemas.microsoft.com/office/drawing/2014/main" id="{D279145B-555C-112B-EA4E-FAEB5F59C557}"/>
              </a:ext>
            </a:extLst>
          </p:cNvPr>
          <p:cNvSpPr/>
          <p:nvPr/>
        </p:nvSpPr>
        <p:spPr>
          <a:xfrm>
            <a:off x="5051753" y="2781489"/>
            <a:ext cx="312737" cy="692497"/>
          </a:xfrm>
          <a:prstGeom prst="rect">
            <a:avLst/>
          </a:prstGeom>
          <a:noFill/>
        </p:spPr>
        <p:txBody>
          <a:bodyPr wrap="square" lIns="68580" tIns="34290" rIns="68580" bIns="34290">
            <a:spAutoFit/>
            <a:scene3d>
              <a:camera prst="orthographicFront"/>
              <a:lightRig rig="threePt" dir="t"/>
            </a:scene3d>
            <a:sp3d extrusionH="57150">
              <a:bevelT w="38100" h="38100" prst="convex"/>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7</a:t>
            </a:r>
          </a:p>
        </p:txBody>
      </p:sp>
      <p:sp>
        <p:nvSpPr>
          <p:cNvPr id="7" name="Rectangle 6">
            <a:extLst>
              <a:ext uri="{FF2B5EF4-FFF2-40B4-BE49-F238E27FC236}">
                <a16:creationId xmlns:a16="http://schemas.microsoft.com/office/drawing/2014/main" id="{805C1CE6-B66C-D34F-73AB-410220191CB0}"/>
              </a:ext>
            </a:extLst>
          </p:cNvPr>
          <p:cNvSpPr/>
          <p:nvPr/>
        </p:nvSpPr>
        <p:spPr>
          <a:xfrm>
            <a:off x="5708539" y="2728143"/>
            <a:ext cx="312737" cy="692497"/>
          </a:xfrm>
          <a:prstGeom prst="rect">
            <a:avLst/>
          </a:prstGeom>
          <a:noFill/>
        </p:spPr>
        <p:txBody>
          <a:bodyPr wrap="square" lIns="68580" tIns="34290" rIns="68580" bIns="34290">
            <a:spAutoFit/>
            <a:scene3d>
              <a:camera prst="orthographicFront"/>
              <a:lightRig rig="threePt" dir="t"/>
            </a:scene3d>
            <a:sp3d extrusionH="57150">
              <a:bevelT w="38100" h="38100" prst="convex"/>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6</a:t>
            </a:r>
          </a:p>
        </p:txBody>
      </p:sp>
      <p:sp>
        <p:nvSpPr>
          <p:cNvPr id="8" name="Rectangle 7">
            <a:extLst>
              <a:ext uri="{FF2B5EF4-FFF2-40B4-BE49-F238E27FC236}">
                <a16:creationId xmlns:a16="http://schemas.microsoft.com/office/drawing/2014/main" id="{44212C24-7F12-35A9-4E13-9872F238EBFA}"/>
              </a:ext>
            </a:extLst>
          </p:cNvPr>
          <p:cNvSpPr/>
          <p:nvPr/>
        </p:nvSpPr>
        <p:spPr>
          <a:xfrm>
            <a:off x="5415307" y="3861604"/>
            <a:ext cx="826078" cy="692497"/>
          </a:xfrm>
          <a:prstGeom prst="rect">
            <a:avLst/>
          </a:prstGeom>
          <a:noFill/>
        </p:spPr>
        <p:txBody>
          <a:bodyPr wrap="square" lIns="68580" tIns="34290" rIns="68580" bIns="34290">
            <a:spAutoFit/>
            <a:scene3d>
              <a:camera prst="orthographicFront"/>
              <a:lightRig rig="threePt" dir="t"/>
            </a:scene3d>
            <a:sp3d extrusionH="57150">
              <a:bevelT w="38100" h="38100" prst="convex"/>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11</a:t>
            </a:r>
          </a:p>
        </p:txBody>
      </p:sp>
      <p:sp>
        <p:nvSpPr>
          <p:cNvPr id="9" name="Rectangle 8">
            <a:extLst>
              <a:ext uri="{FF2B5EF4-FFF2-40B4-BE49-F238E27FC236}">
                <a16:creationId xmlns:a16="http://schemas.microsoft.com/office/drawing/2014/main" id="{E3CA771F-C8A5-4A2D-0570-22BDE1E5449B}"/>
              </a:ext>
            </a:extLst>
          </p:cNvPr>
          <p:cNvSpPr/>
          <p:nvPr/>
        </p:nvSpPr>
        <p:spPr>
          <a:xfrm>
            <a:off x="7154820" y="1378111"/>
            <a:ext cx="312737" cy="692497"/>
          </a:xfrm>
          <a:prstGeom prst="rect">
            <a:avLst/>
          </a:prstGeom>
          <a:noFill/>
        </p:spPr>
        <p:txBody>
          <a:bodyPr wrap="square" lIns="68580" tIns="34290" rIns="68580" bIns="34290">
            <a:spAutoFit/>
            <a:scene3d>
              <a:camera prst="orthographicFront"/>
              <a:lightRig rig="threePt" dir="t"/>
            </a:scene3d>
            <a:sp3d extrusionH="57150">
              <a:bevelT w="38100" h="38100" prst="convex"/>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1</a:t>
            </a:r>
          </a:p>
        </p:txBody>
      </p:sp>
      <p:sp>
        <p:nvSpPr>
          <p:cNvPr id="10" name="Rectangle 9">
            <a:extLst>
              <a:ext uri="{FF2B5EF4-FFF2-40B4-BE49-F238E27FC236}">
                <a16:creationId xmlns:a16="http://schemas.microsoft.com/office/drawing/2014/main" id="{19E774D7-70D6-2C62-2766-75FFE3215BA2}"/>
              </a:ext>
            </a:extLst>
          </p:cNvPr>
          <p:cNvSpPr/>
          <p:nvPr/>
        </p:nvSpPr>
        <p:spPr>
          <a:xfrm>
            <a:off x="6479398" y="1474461"/>
            <a:ext cx="312737" cy="692497"/>
          </a:xfrm>
          <a:prstGeom prst="rect">
            <a:avLst/>
          </a:prstGeom>
          <a:noFill/>
        </p:spPr>
        <p:txBody>
          <a:bodyPr wrap="square" lIns="68580" tIns="34290" rIns="68580" bIns="34290">
            <a:spAutoFit/>
            <a:scene3d>
              <a:camera prst="orthographicFront"/>
              <a:lightRig rig="threePt" dir="t"/>
            </a:scene3d>
            <a:sp3d extrusionH="57150">
              <a:bevelT w="38100" h="38100" prst="convex"/>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2</a:t>
            </a:r>
          </a:p>
        </p:txBody>
      </p:sp>
      <p:sp>
        <p:nvSpPr>
          <p:cNvPr id="11" name="Rectangle 10">
            <a:extLst>
              <a:ext uri="{FF2B5EF4-FFF2-40B4-BE49-F238E27FC236}">
                <a16:creationId xmlns:a16="http://schemas.microsoft.com/office/drawing/2014/main" id="{9D0A491F-63A4-2F2E-75A6-8697BC01A720}"/>
              </a:ext>
            </a:extLst>
          </p:cNvPr>
          <p:cNvSpPr/>
          <p:nvPr/>
        </p:nvSpPr>
        <p:spPr>
          <a:xfrm>
            <a:off x="6666463" y="2189181"/>
            <a:ext cx="312737" cy="692497"/>
          </a:xfrm>
          <a:prstGeom prst="rect">
            <a:avLst/>
          </a:prstGeom>
          <a:noFill/>
        </p:spPr>
        <p:txBody>
          <a:bodyPr wrap="square" lIns="68580" tIns="34290" rIns="68580" bIns="34290">
            <a:spAutoFit/>
            <a:scene3d>
              <a:camera prst="orthographicFront"/>
              <a:lightRig rig="threePt" dir="t"/>
            </a:scene3d>
            <a:sp3d extrusionH="57150">
              <a:bevelT w="38100" h="38100" prst="convex"/>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3</a:t>
            </a:r>
          </a:p>
        </p:txBody>
      </p:sp>
      <p:sp>
        <p:nvSpPr>
          <p:cNvPr id="12" name="Rectangle 11">
            <a:extLst>
              <a:ext uri="{FF2B5EF4-FFF2-40B4-BE49-F238E27FC236}">
                <a16:creationId xmlns:a16="http://schemas.microsoft.com/office/drawing/2014/main" id="{58ABE262-7638-E365-A358-962DED18A3E8}"/>
              </a:ext>
            </a:extLst>
          </p:cNvPr>
          <p:cNvSpPr/>
          <p:nvPr/>
        </p:nvSpPr>
        <p:spPr>
          <a:xfrm>
            <a:off x="6325987" y="3207999"/>
            <a:ext cx="312737" cy="692497"/>
          </a:xfrm>
          <a:prstGeom prst="rect">
            <a:avLst/>
          </a:prstGeom>
          <a:noFill/>
        </p:spPr>
        <p:txBody>
          <a:bodyPr wrap="square" lIns="68580" tIns="34290" rIns="68580" bIns="34290">
            <a:spAutoFit/>
            <a:scene3d>
              <a:camera prst="orthographicFront"/>
              <a:lightRig rig="threePt" dir="t"/>
            </a:scene3d>
            <a:sp3d extrusionH="57150">
              <a:bevelT w="38100" h="38100" prst="convex"/>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4</a:t>
            </a:r>
          </a:p>
        </p:txBody>
      </p:sp>
    </p:spTree>
    <p:extLst>
      <p:ext uri="{BB962C8B-B14F-4D97-AF65-F5344CB8AC3E}">
        <p14:creationId xmlns:p14="http://schemas.microsoft.com/office/powerpoint/2010/main" val="18503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4"/>
                                        </p:tgtEl>
                                      </p:cBhvr>
                                    </p:animEffect>
                                    <p:animScale>
                                      <p:cBhvr>
                                        <p:cTn id="16"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57A2-D405-7C4B-92A3-1EA2218D66E6}"/>
              </a:ext>
            </a:extLst>
          </p:cNvPr>
          <p:cNvSpPr>
            <a:spLocks noGrp="1"/>
          </p:cNvSpPr>
          <p:nvPr>
            <p:ph type="title"/>
          </p:nvPr>
        </p:nvSpPr>
        <p:spPr/>
        <p:txBody>
          <a:bodyPr/>
          <a:lstStyle/>
          <a:p>
            <a:r>
              <a:rPr lang="en-US" dirty="0"/>
              <a:t>Defendant’s Argued:</a:t>
            </a:r>
          </a:p>
        </p:txBody>
      </p:sp>
      <p:sp>
        <p:nvSpPr>
          <p:cNvPr id="3" name="Content Placeholder 2">
            <a:extLst>
              <a:ext uri="{FF2B5EF4-FFF2-40B4-BE49-F238E27FC236}">
                <a16:creationId xmlns:a16="http://schemas.microsoft.com/office/drawing/2014/main" id="{333E0D09-EDA2-D543-AFDC-287F008E9A2C}"/>
              </a:ext>
            </a:extLst>
          </p:cNvPr>
          <p:cNvSpPr>
            <a:spLocks noGrp="1"/>
          </p:cNvSpPr>
          <p:nvPr>
            <p:ph idx="1"/>
          </p:nvPr>
        </p:nvSpPr>
        <p:spPr>
          <a:xfrm>
            <a:off x="457200" y="2209800"/>
            <a:ext cx="8229600" cy="4364736"/>
          </a:xfrm>
        </p:spPr>
        <p:txBody>
          <a:bodyPr>
            <a:normAutofit fontScale="55000" lnSpcReduction="20000"/>
          </a:bodyPr>
          <a:lstStyle/>
          <a:p>
            <a:r>
              <a:rPr lang="en-US" b="0" i="0" u="none" strike="noStrike" dirty="0">
                <a:solidFill>
                  <a:schemeClr val="tx2"/>
                </a:solidFill>
                <a:effectLst/>
              </a:rPr>
              <a:t>“The consequences are severe,” Sheriff </a:t>
            </a:r>
            <a:r>
              <a:rPr lang="en-US" b="0" i="0" u="none" strike="noStrike" dirty="0" err="1">
                <a:solidFill>
                  <a:schemeClr val="tx2"/>
                </a:solidFill>
                <a:effectLst/>
              </a:rPr>
              <a:t>Roybal’s</a:t>
            </a:r>
            <a:r>
              <a:rPr lang="en-US" b="0" i="0" u="none" strike="noStrike" dirty="0">
                <a:solidFill>
                  <a:schemeClr val="tx2"/>
                </a:solidFill>
                <a:effectLst/>
              </a:rPr>
              <a:t> filing reads. “Hundreds of cases now flood federal courts, with prison officials facing litigation from all sides: transgender inmates demanding classification by gender identity; female inmates challenging housing decisions that require them to sleep, live, and bathe with biological males who identify as female; inmates objecting to searches by certain officers; and staff asserting dignity concerns about cross-sex searches. Courts admit ‘there is little uniformity to be found among their decisions.’”</a:t>
            </a:r>
          </a:p>
          <a:p>
            <a:pPr marL="109728" indent="0" algn="l">
              <a:buNone/>
            </a:pPr>
            <a:endParaRPr lang="en-US" b="0" i="0" u="none" strike="noStrike" dirty="0">
              <a:solidFill>
                <a:schemeClr val="tx2"/>
              </a:solidFill>
              <a:effectLst/>
            </a:endParaRPr>
          </a:p>
          <a:p>
            <a:pPr algn="l"/>
            <a:r>
              <a:rPr lang="en-US" b="1" i="0" u="none" strike="noStrike" dirty="0">
                <a:solidFill>
                  <a:schemeClr val="tx2"/>
                </a:solidFill>
                <a:effectLst/>
              </a:rPr>
              <a:t>His petition </a:t>
            </a:r>
            <a:r>
              <a:rPr lang="en-US" b="0" i="0" u="none" strike="noStrike" dirty="0">
                <a:solidFill>
                  <a:schemeClr val="tx2"/>
                </a:solidFill>
                <a:effectLst/>
              </a:rPr>
              <a:t>asks the justices to rule that the Equal Protection Clause of the 14th Amendment </a:t>
            </a:r>
            <a:r>
              <a:rPr lang="en-US" b="1" i="0" u="none" strike="noStrike" dirty="0">
                <a:solidFill>
                  <a:schemeClr val="tx2"/>
                </a:solidFill>
                <a:effectLst/>
              </a:rPr>
              <a:t>“does not require treating the fluid, subjective concept of transgender identity as a sex-based or stand-alone constitutional class.”</a:t>
            </a:r>
          </a:p>
          <a:p>
            <a:pPr algn="l"/>
            <a:endParaRPr lang="en-US" b="0" i="0" u="none" strike="noStrike" dirty="0">
              <a:solidFill>
                <a:schemeClr val="tx2"/>
              </a:solidFill>
              <a:effectLst/>
            </a:endParaRPr>
          </a:p>
          <a:p>
            <a:pPr algn="l"/>
            <a:r>
              <a:rPr lang="en-US" b="1" i="0" u="none" strike="noStrike" dirty="0">
                <a:solidFill>
                  <a:schemeClr val="tx2"/>
                </a:solidFill>
                <a:effectLst/>
              </a:rPr>
              <a:t>“For over two centuries, American prisons and jails have classified and housed inmates and detainees based on biological sex. This long-standing practice advances institutional security, prevents sexual violence, and preserves the privacy and dignity of those in custody and of staff,” the petition states.</a:t>
            </a:r>
          </a:p>
          <a:p>
            <a:endParaRPr lang="en-US" dirty="0"/>
          </a:p>
        </p:txBody>
      </p:sp>
    </p:spTree>
    <p:extLst>
      <p:ext uri="{BB962C8B-B14F-4D97-AF65-F5344CB8AC3E}">
        <p14:creationId xmlns:p14="http://schemas.microsoft.com/office/powerpoint/2010/main" val="58472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598E9-2E33-4843-AAC1-099CCBF40D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337879-DB03-AE45-BFD6-27D1759E48D0}"/>
              </a:ext>
            </a:extLst>
          </p:cNvPr>
          <p:cNvSpPr>
            <a:spLocks noGrp="1"/>
          </p:cNvSpPr>
          <p:nvPr>
            <p:ph idx="1"/>
          </p:nvPr>
        </p:nvSpPr>
        <p:spPr>
          <a:xfrm>
            <a:off x="152400" y="2249424"/>
            <a:ext cx="8534400" cy="4325112"/>
          </a:xfrm>
        </p:spPr>
        <p:txBody>
          <a:bodyPr>
            <a:normAutofit fontScale="85000" lnSpcReduction="10000"/>
          </a:bodyPr>
          <a:lstStyle/>
          <a:p>
            <a:pPr marL="109728" indent="0">
              <a:buNone/>
            </a:pPr>
            <a:r>
              <a:rPr lang="en-US" sz="2400" dirty="0">
                <a:solidFill>
                  <a:schemeClr val="tx2"/>
                </a:solidFill>
              </a:rPr>
              <a:t>Defendants Argued:</a:t>
            </a:r>
          </a:p>
          <a:p>
            <a:r>
              <a:rPr lang="en-US" sz="2400" dirty="0">
                <a:solidFill>
                  <a:schemeClr val="tx2"/>
                </a:solidFill>
                <a:effectLst/>
              </a:rPr>
              <a:t>“</a:t>
            </a:r>
            <a:r>
              <a:rPr lang="en-US" sz="2400" b="1" dirty="0">
                <a:solidFill>
                  <a:schemeClr val="tx2"/>
                </a:solidFill>
                <a:effectLst/>
              </a:rPr>
              <a:t>Applying heightened scrutiny would also undermine regulations promulgated pursuant to the </a:t>
            </a:r>
            <a:r>
              <a:rPr lang="en-US" sz="2400" b="1" i="1" dirty="0">
                <a:solidFill>
                  <a:schemeClr val="tx2"/>
                </a:solidFill>
                <a:effectLst/>
              </a:rPr>
              <a:t>Prison Rape Elimination Act</a:t>
            </a:r>
            <a:r>
              <a:rPr lang="en-US" sz="2400" i="1" dirty="0">
                <a:solidFill>
                  <a:schemeClr val="tx2"/>
                </a:solidFill>
                <a:effectLst/>
              </a:rPr>
              <a:t>, </a:t>
            </a:r>
            <a:r>
              <a:rPr lang="en-US" sz="2400" dirty="0">
                <a:solidFill>
                  <a:schemeClr val="tx2"/>
                </a:solidFill>
                <a:effectLst/>
              </a:rPr>
              <a:t>particularly 28 C.F.R. § 115.42(c), which states: </a:t>
            </a:r>
            <a:endParaRPr lang="en-US" sz="2400" dirty="0">
              <a:solidFill>
                <a:schemeClr val="tx2"/>
              </a:solidFill>
            </a:endParaRPr>
          </a:p>
          <a:p>
            <a:r>
              <a:rPr lang="en-US" sz="2400" dirty="0">
                <a:solidFill>
                  <a:schemeClr val="tx2"/>
                </a:solidFill>
                <a:effectLst/>
              </a:rPr>
              <a:t>In deciding whether to assign a transgender...inmate to a facility for male or female inmates, and in making other housing and programming assignments, </a:t>
            </a:r>
            <a:r>
              <a:rPr lang="en-US" sz="2400" b="1" dirty="0">
                <a:solidFill>
                  <a:schemeClr val="tx2"/>
                </a:solidFill>
                <a:effectLst/>
              </a:rPr>
              <a:t>the agency </a:t>
            </a:r>
            <a:r>
              <a:rPr lang="en-US" sz="2400" b="1" i="1" dirty="0">
                <a:solidFill>
                  <a:schemeClr val="tx2"/>
                </a:solidFill>
                <a:effectLst/>
              </a:rPr>
              <a:t>shall consider on a case-by-case basis</a:t>
            </a:r>
            <a:r>
              <a:rPr lang="en-US" sz="2400" b="1" dirty="0">
                <a:solidFill>
                  <a:schemeClr val="tx2"/>
                </a:solidFill>
                <a:effectLst/>
              </a:rPr>
              <a:t> whether a placement would ensure the inmate’s health and safety, and whether the placement would present management or security concerns. </a:t>
            </a:r>
          </a:p>
          <a:p>
            <a:r>
              <a:rPr lang="en-US" sz="2400" b="1" dirty="0">
                <a:solidFill>
                  <a:schemeClr val="tx2"/>
                </a:solidFill>
                <a:effectLst/>
              </a:rPr>
              <a:t>This regulation reinforces the fact that housing and programming decisions concerning transgender inmates should be left to the discretion of correctional institutions, and thus subject to rational basis review.” </a:t>
            </a:r>
            <a:endParaRPr lang="en-US" sz="2400" b="1" dirty="0">
              <a:solidFill>
                <a:schemeClr val="tx2"/>
              </a:solidFill>
            </a:endParaRPr>
          </a:p>
          <a:p>
            <a:pPr marL="109728" indent="0">
              <a:buNone/>
            </a:pPr>
            <a:endParaRPr lang="en-US" sz="1800" dirty="0"/>
          </a:p>
        </p:txBody>
      </p:sp>
    </p:spTree>
    <p:extLst>
      <p:ext uri="{BB962C8B-B14F-4D97-AF65-F5344CB8AC3E}">
        <p14:creationId xmlns:p14="http://schemas.microsoft.com/office/powerpoint/2010/main" val="1728344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7B06-0561-E84D-8E9F-4E12C3DB72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71C3D5-3A12-AC44-A9C7-8B23505073F1}"/>
              </a:ext>
            </a:extLst>
          </p:cNvPr>
          <p:cNvSpPr>
            <a:spLocks noGrp="1"/>
          </p:cNvSpPr>
          <p:nvPr>
            <p:ph idx="1"/>
          </p:nvPr>
        </p:nvSpPr>
        <p:spPr/>
        <p:txBody>
          <a:bodyPr>
            <a:normAutofit lnSpcReduction="10000"/>
          </a:bodyPr>
          <a:lstStyle/>
          <a:p>
            <a:r>
              <a:rPr lang="en-US" sz="2000" dirty="0">
                <a:solidFill>
                  <a:schemeClr val="tx2"/>
                </a:solidFill>
              </a:rPr>
              <a:t>T</a:t>
            </a:r>
            <a:r>
              <a:rPr lang="en-US" sz="2000" dirty="0">
                <a:solidFill>
                  <a:schemeClr val="tx2"/>
                </a:solidFill>
                <a:effectLst/>
              </a:rPr>
              <a:t>he Jail maintains an “official policy”—“</a:t>
            </a:r>
            <a:r>
              <a:rPr lang="en-US" sz="2000" dirty="0" err="1">
                <a:solidFill>
                  <a:schemeClr val="tx2"/>
                </a:solidFill>
                <a:effectLst/>
              </a:rPr>
              <a:t>promulgat</a:t>
            </a:r>
            <a:r>
              <a:rPr lang="en-US" sz="2000" dirty="0">
                <a:solidFill>
                  <a:schemeClr val="tx2"/>
                </a:solidFill>
                <a:effectLst/>
              </a:rPr>
              <a:t>[ed] and </a:t>
            </a:r>
            <a:r>
              <a:rPr lang="en-US" sz="2000" dirty="0" err="1">
                <a:solidFill>
                  <a:schemeClr val="tx2"/>
                </a:solidFill>
                <a:effectLst/>
              </a:rPr>
              <a:t>carr</a:t>
            </a:r>
            <a:r>
              <a:rPr lang="en-US" sz="2000" dirty="0">
                <a:solidFill>
                  <a:schemeClr val="tx2"/>
                </a:solidFill>
                <a:effectLst/>
              </a:rPr>
              <a:t>[</a:t>
            </a:r>
            <a:r>
              <a:rPr lang="en-US" sz="2000" dirty="0" err="1">
                <a:solidFill>
                  <a:schemeClr val="tx2"/>
                </a:solidFill>
                <a:effectLst/>
              </a:rPr>
              <a:t>ied</a:t>
            </a:r>
            <a:r>
              <a:rPr lang="en-US" sz="2000" dirty="0">
                <a:solidFill>
                  <a:schemeClr val="tx2"/>
                </a:solidFill>
                <a:effectLst/>
              </a:rPr>
              <a:t>] out” by “Defendants Elder and Gillespie”—of making custodial </a:t>
            </a:r>
            <a:r>
              <a:rPr lang="en-US" sz="2000" b="1" dirty="0">
                <a:solidFill>
                  <a:schemeClr val="tx2"/>
                </a:solidFill>
                <a:effectLst/>
              </a:rPr>
              <a:t>housing assignments “on the basis of the individual's genitalia” </a:t>
            </a:r>
            <a:r>
              <a:rPr lang="en-US" sz="2000" dirty="0">
                <a:solidFill>
                  <a:schemeClr val="tx2"/>
                </a:solidFill>
                <a:effectLst/>
              </a:rPr>
              <a:t>(Housing Policy). R.35 ¶ 42. The Jail thus “refuses to house transgender women in female housing facilities” and instead places “transgender women ... in male units within the El Paso County Jail.” R.37 ¶ 51. Appellee Deputy Tiffany Noe was involved in Ms. Griffith's intake screening. Deputy Noe assigned Ms. Griffith to male housing, pursuant to the Jail's Housing Policy. </a:t>
            </a:r>
            <a:endParaRPr lang="en-US" sz="2000" dirty="0">
              <a:solidFill>
                <a:schemeClr val="tx2"/>
              </a:solidFill>
            </a:endParaRPr>
          </a:p>
          <a:p>
            <a:endParaRPr lang="en-US" sz="2000" dirty="0">
              <a:solidFill>
                <a:schemeClr val="tx2"/>
              </a:solidFill>
            </a:endParaRPr>
          </a:p>
          <a:p>
            <a:r>
              <a:rPr lang="en-US" sz="2000" b="1" dirty="0">
                <a:solidFill>
                  <a:schemeClr val="tx2"/>
                </a:solidFill>
                <a:effectLst/>
              </a:rPr>
              <a:t>the Jail uses an inmate's biological sex </a:t>
            </a:r>
            <a:r>
              <a:rPr lang="en-US" sz="2000" dirty="0">
                <a:solidFill>
                  <a:schemeClr val="tx2"/>
                </a:solidFill>
                <a:effectLst/>
              </a:rPr>
              <a:t>to determine where they will be housed during pre-trial detention </a:t>
            </a:r>
            <a:r>
              <a:rPr lang="en-US" sz="2000" b="1" dirty="0">
                <a:solidFill>
                  <a:schemeClr val="tx2"/>
                </a:solidFill>
                <a:effectLst/>
              </a:rPr>
              <a:t>and whether they will receive, or be allowed to purchase, certain products from the commissary. </a:t>
            </a:r>
            <a:endParaRPr lang="en-US" sz="2000" b="1" dirty="0">
              <a:solidFill>
                <a:schemeClr val="tx2"/>
              </a:solidFill>
            </a:endParaRPr>
          </a:p>
          <a:p>
            <a:endParaRPr lang="en-US" sz="1200" dirty="0"/>
          </a:p>
        </p:txBody>
      </p:sp>
    </p:spTree>
    <p:extLst>
      <p:ext uri="{BB962C8B-B14F-4D97-AF65-F5344CB8AC3E}">
        <p14:creationId xmlns:p14="http://schemas.microsoft.com/office/powerpoint/2010/main" val="3106317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94C4-2431-D54C-8607-A3332D1788AD}"/>
              </a:ext>
            </a:extLst>
          </p:cNvPr>
          <p:cNvSpPr>
            <a:spLocks noGrp="1"/>
          </p:cNvSpPr>
          <p:nvPr>
            <p:ph type="title"/>
          </p:nvPr>
        </p:nvSpPr>
        <p:spPr/>
        <p:txBody>
          <a:bodyPr/>
          <a:lstStyle/>
          <a:p>
            <a:r>
              <a:rPr lang="en-US" dirty="0"/>
              <a:t>District Court-Dismissed Claim </a:t>
            </a:r>
          </a:p>
        </p:txBody>
      </p:sp>
      <p:sp>
        <p:nvSpPr>
          <p:cNvPr id="3" name="Content Placeholder 2">
            <a:extLst>
              <a:ext uri="{FF2B5EF4-FFF2-40B4-BE49-F238E27FC236}">
                <a16:creationId xmlns:a16="http://schemas.microsoft.com/office/drawing/2014/main" id="{BD8A95EE-6797-E24E-89C9-FDE36BD61982}"/>
              </a:ext>
            </a:extLst>
          </p:cNvPr>
          <p:cNvSpPr>
            <a:spLocks noGrp="1"/>
          </p:cNvSpPr>
          <p:nvPr>
            <p:ph idx="1"/>
          </p:nvPr>
        </p:nvSpPr>
        <p:spPr/>
        <p:txBody>
          <a:bodyPr>
            <a:normAutofit fontScale="92500" lnSpcReduction="10000"/>
          </a:bodyPr>
          <a:lstStyle/>
          <a:p>
            <a:r>
              <a:rPr lang="en-US" sz="2800" dirty="0">
                <a:solidFill>
                  <a:schemeClr val="tx2"/>
                </a:solidFill>
              </a:rPr>
              <a:t>Griffith filed suit:</a:t>
            </a:r>
          </a:p>
          <a:p>
            <a:r>
              <a:rPr lang="en-US" sz="2800" dirty="0">
                <a:solidFill>
                  <a:schemeClr val="tx2"/>
                </a:solidFill>
              </a:rPr>
              <a:t>(1)The County’s housing and commissary policies violated her rights under the Equal Protection Clause of the Fourteenth Amendment by denying her housing in a female unit and denying her access to products available to biologically female inmates; and </a:t>
            </a:r>
          </a:p>
          <a:p>
            <a:r>
              <a:rPr lang="en-US" sz="2800" dirty="0">
                <a:solidFill>
                  <a:schemeClr val="tx2"/>
                </a:solidFill>
              </a:rPr>
              <a:t>(2) the County’s strip-search policy violated her Fourth and Fourteenth Amendment rights by subjecting her to cross-identified-gender searches (i.e., searches by male deputies).</a:t>
            </a:r>
            <a:endParaRPr lang="en-US" dirty="0">
              <a:solidFill>
                <a:schemeClr val="tx2"/>
              </a:solidFill>
            </a:endParaRPr>
          </a:p>
        </p:txBody>
      </p:sp>
    </p:spTree>
    <p:extLst>
      <p:ext uri="{BB962C8B-B14F-4D97-AF65-F5344CB8AC3E}">
        <p14:creationId xmlns:p14="http://schemas.microsoft.com/office/powerpoint/2010/main" val="3774202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A1EE-A35E-4B40-9179-C25C1492818F}"/>
              </a:ext>
            </a:extLst>
          </p:cNvPr>
          <p:cNvSpPr>
            <a:spLocks noGrp="1"/>
          </p:cNvSpPr>
          <p:nvPr>
            <p:ph type="title"/>
          </p:nvPr>
        </p:nvSpPr>
        <p:spPr/>
        <p:txBody>
          <a:bodyPr/>
          <a:lstStyle/>
          <a:p>
            <a:r>
              <a:rPr lang="en-US" dirty="0"/>
              <a:t>10</a:t>
            </a:r>
            <a:r>
              <a:rPr lang="en-US" baseline="30000" dirty="0"/>
              <a:t>th</a:t>
            </a:r>
            <a:r>
              <a:rPr lang="en-US" dirty="0"/>
              <a:t> Circuit – Reversed </a:t>
            </a:r>
          </a:p>
        </p:txBody>
      </p:sp>
      <p:sp>
        <p:nvSpPr>
          <p:cNvPr id="3" name="Content Placeholder 2">
            <a:extLst>
              <a:ext uri="{FF2B5EF4-FFF2-40B4-BE49-F238E27FC236}">
                <a16:creationId xmlns:a16="http://schemas.microsoft.com/office/drawing/2014/main" id="{3AA033AC-E1C7-7D44-BD8B-8E43ADFBDF74}"/>
              </a:ext>
            </a:extLst>
          </p:cNvPr>
          <p:cNvSpPr>
            <a:spLocks noGrp="1"/>
          </p:cNvSpPr>
          <p:nvPr>
            <p:ph idx="1"/>
          </p:nvPr>
        </p:nvSpPr>
        <p:spPr/>
        <p:txBody>
          <a:bodyPr>
            <a:normAutofit fontScale="92500" lnSpcReduction="20000"/>
          </a:bodyPr>
          <a:lstStyle/>
          <a:p>
            <a:r>
              <a:rPr lang="en-US" dirty="0">
                <a:solidFill>
                  <a:schemeClr val="tx2"/>
                </a:solidFill>
              </a:rPr>
              <a:t>The 10</a:t>
            </a:r>
            <a:r>
              <a:rPr lang="en-US" baseline="30000" dirty="0">
                <a:solidFill>
                  <a:schemeClr val="tx2"/>
                </a:solidFill>
              </a:rPr>
              <a:t>th</a:t>
            </a:r>
            <a:r>
              <a:rPr lang="en-US" dirty="0">
                <a:solidFill>
                  <a:schemeClr val="tx2"/>
                </a:solidFill>
              </a:rPr>
              <a:t> Circuit held that a distinction based on transgender identity is necessarily a classification or discrimination based on sex and that all sex-based classifications </a:t>
            </a:r>
            <a:r>
              <a:rPr lang="en-US" b="1" dirty="0">
                <a:solidFill>
                  <a:schemeClr val="tx2"/>
                </a:solidFill>
              </a:rPr>
              <a:t>warrant heightened scrutiny.</a:t>
            </a:r>
          </a:p>
          <a:p>
            <a:r>
              <a:rPr lang="en-US" dirty="0">
                <a:solidFill>
                  <a:schemeClr val="tx2"/>
                </a:solidFill>
              </a:rPr>
              <a:t>A </a:t>
            </a:r>
            <a:r>
              <a:rPr lang="en-US" sz="2800" dirty="0">
                <a:solidFill>
                  <a:schemeClr val="tx2"/>
                </a:solidFill>
              </a:rPr>
              <a:t>male deputy’s participation in the strip search of a transgender female detainee has </a:t>
            </a:r>
            <a:r>
              <a:rPr lang="en-US" sz="2800" b="1" dirty="0">
                <a:solidFill>
                  <a:schemeClr val="tx2"/>
                </a:solidFill>
              </a:rPr>
              <a:t>no reasonable relationship to a legitimate governmental objective. </a:t>
            </a:r>
          </a:p>
          <a:p>
            <a:r>
              <a:rPr lang="en-US" sz="2800" b="1" dirty="0">
                <a:solidFill>
                  <a:schemeClr val="tx2"/>
                </a:solidFill>
              </a:rPr>
              <a:t>In other words, it is unconstitutional for a male officer to strip search a biologically male inmate or detainee who identifies as female, even if the inmate or detainee still has male genitals.</a:t>
            </a:r>
            <a:endParaRPr lang="en-US" b="1" dirty="0">
              <a:solidFill>
                <a:schemeClr val="tx2"/>
              </a:solidFill>
            </a:endParaRPr>
          </a:p>
        </p:txBody>
      </p:sp>
    </p:spTree>
    <p:extLst>
      <p:ext uri="{BB962C8B-B14F-4D97-AF65-F5344CB8AC3E}">
        <p14:creationId xmlns:p14="http://schemas.microsoft.com/office/powerpoint/2010/main" val="3035671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87C6-E70B-D84E-A7F7-69C86BDB6B63}"/>
              </a:ext>
            </a:extLst>
          </p:cNvPr>
          <p:cNvSpPr>
            <a:spLocks noGrp="1"/>
          </p:cNvSpPr>
          <p:nvPr>
            <p:ph type="title"/>
          </p:nvPr>
        </p:nvSpPr>
        <p:spPr/>
        <p:txBody>
          <a:bodyPr/>
          <a:lstStyle/>
          <a:p>
            <a:r>
              <a:rPr lang="en-US" dirty="0"/>
              <a:t>SCOTUS</a:t>
            </a:r>
          </a:p>
        </p:txBody>
      </p:sp>
      <p:sp>
        <p:nvSpPr>
          <p:cNvPr id="3" name="Content Placeholder 2">
            <a:extLst>
              <a:ext uri="{FF2B5EF4-FFF2-40B4-BE49-F238E27FC236}">
                <a16:creationId xmlns:a16="http://schemas.microsoft.com/office/drawing/2014/main" id="{70F0E022-8CEA-BE4E-AD38-4DC32ABFE7A0}"/>
              </a:ext>
            </a:extLst>
          </p:cNvPr>
          <p:cNvSpPr>
            <a:spLocks noGrp="1"/>
          </p:cNvSpPr>
          <p:nvPr>
            <p:ph idx="1"/>
          </p:nvPr>
        </p:nvSpPr>
        <p:spPr/>
        <p:txBody>
          <a:bodyPr/>
          <a:lstStyle/>
          <a:p>
            <a:r>
              <a:rPr lang="en-US" dirty="0">
                <a:solidFill>
                  <a:schemeClr val="tx2"/>
                </a:solidFill>
              </a:rPr>
              <a:t>Distributed to Conference 12/12/25</a:t>
            </a:r>
          </a:p>
          <a:p>
            <a:r>
              <a:rPr lang="en-US" dirty="0">
                <a:solidFill>
                  <a:schemeClr val="tx2"/>
                </a:solidFill>
              </a:rPr>
              <a:t>Stay Tuned……</a:t>
            </a:r>
          </a:p>
        </p:txBody>
      </p:sp>
    </p:spTree>
    <p:extLst>
      <p:ext uri="{BB962C8B-B14F-4D97-AF65-F5344CB8AC3E}">
        <p14:creationId xmlns:p14="http://schemas.microsoft.com/office/powerpoint/2010/main" val="668279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472A-1344-1C40-BFFB-619D32BC5E73}"/>
              </a:ext>
            </a:extLst>
          </p:cNvPr>
          <p:cNvSpPr>
            <a:spLocks noGrp="1"/>
          </p:cNvSpPr>
          <p:nvPr>
            <p:ph type="title"/>
          </p:nvPr>
        </p:nvSpPr>
        <p:spPr/>
        <p:txBody>
          <a:bodyPr>
            <a:normAutofit fontScale="90000"/>
          </a:bodyPr>
          <a:lstStyle/>
          <a:p>
            <a:pPr algn="ctr"/>
            <a:r>
              <a:rPr lang="en-US" dirty="0"/>
              <a:t>Employment: Transgender Officer</a:t>
            </a:r>
            <a:br>
              <a:rPr lang="en-US" dirty="0"/>
            </a:br>
            <a:r>
              <a:rPr lang="en-US" dirty="0"/>
              <a:t>RLUIPA and Title VII</a:t>
            </a:r>
            <a:br>
              <a:rPr lang="en-US" dirty="0"/>
            </a:br>
            <a:r>
              <a:rPr lang="en-US" dirty="0"/>
              <a:t> </a:t>
            </a:r>
          </a:p>
        </p:txBody>
      </p:sp>
      <p:sp>
        <p:nvSpPr>
          <p:cNvPr id="3" name="Content Placeholder 2">
            <a:extLst>
              <a:ext uri="{FF2B5EF4-FFF2-40B4-BE49-F238E27FC236}">
                <a16:creationId xmlns:a16="http://schemas.microsoft.com/office/drawing/2014/main" id="{A13DD012-2B0A-674A-AE99-B0AFB17FB71A}"/>
              </a:ext>
            </a:extLst>
          </p:cNvPr>
          <p:cNvSpPr>
            <a:spLocks noGrp="1"/>
          </p:cNvSpPr>
          <p:nvPr>
            <p:ph idx="1"/>
          </p:nvPr>
        </p:nvSpPr>
        <p:spPr/>
        <p:txBody>
          <a:bodyPr>
            <a:normAutofit fontScale="92500" lnSpcReduction="20000"/>
          </a:bodyPr>
          <a:lstStyle/>
          <a:p>
            <a:pPr marL="109728" indent="0">
              <a:buNone/>
            </a:pPr>
            <a:r>
              <a:rPr lang="en-US" b="1" dirty="0">
                <a:solidFill>
                  <a:schemeClr val="tx2"/>
                </a:solidFill>
              </a:rPr>
              <a:t>West v. Radtke, </a:t>
            </a:r>
            <a:r>
              <a:rPr lang="en-US" dirty="0">
                <a:solidFill>
                  <a:schemeClr val="tx2"/>
                </a:solidFill>
              </a:rPr>
              <a:t>48 F. 4</a:t>
            </a:r>
            <a:r>
              <a:rPr lang="en-US" baseline="30000" dirty="0">
                <a:solidFill>
                  <a:schemeClr val="tx2"/>
                </a:solidFill>
              </a:rPr>
              <a:t>th</a:t>
            </a:r>
            <a:r>
              <a:rPr lang="en-US" dirty="0">
                <a:solidFill>
                  <a:schemeClr val="tx2"/>
                </a:solidFill>
              </a:rPr>
              <a:t> 836 (7</a:t>
            </a:r>
            <a:r>
              <a:rPr lang="en-US" baseline="30000" dirty="0">
                <a:solidFill>
                  <a:schemeClr val="tx2"/>
                </a:solidFill>
              </a:rPr>
              <a:t>th</a:t>
            </a:r>
            <a:r>
              <a:rPr lang="en-US" dirty="0">
                <a:solidFill>
                  <a:schemeClr val="tx2"/>
                </a:solidFill>
              </a:rPr>
              <a:t> Cir. 2022) represents a potential conflict between employment discrimination under Title VII and RLUPA. </a:t>
            </a:r>
          </a:p>
          <a:p>
            <a:r>
              <a:rPr lang="en-US" dirty="0">
                <a:solidFill>
                  <a:schemeClr val="tx2"/>
                </a:solidFill>
              </a:rPr>
              <a:t>The Court of Appeals held that a prison</a:t>
            </a:r>
            <a:r>
              <a:rPr lang="en-US" b="1" dirty="0">
                <a:solidFill>
                  <a:schemeClr val="tx2"/>
                </a:solidFill>
              </a:rPr>
              <a:t> policy requiring male prisoners to submit to strip searches by a transgender male guard imposed a substantial burden on the inmate’s religion. </a:t>
            </a:r>
          </a:p>
          <a:p>
            <a:r>
              <a:rPr lang="en-US" dirty="0">
                <a:solidFill>
                  <a:schemeClr val="tx2"/>
                </a:solidFill>
              </a:rPr>
              <a:t>The Court held the facility’s </a:t>
            </a:r>
            <a:r>
              <a:rPr lang="en-US" b="1" dirty="0">
                <a:solidFill>
                  <a:schemeClr val="tx2"/>
                </a:solidFill>
              </a:rPr>
              <a:t>goal to honor equal Title VII employment rights did not justify refusal to exempt the inmate from the policy </a:t>
            </a:r>
            <a:r>
              <a:rPr lang="en-US" dirty="0">
                <a:solidFill>
                  <a:schemeClr val="tx2"/>
                </a:solidFill>
              </a:rPr>
              <a:t>and doing so would not violate the rights of the staff member to equal protection.</a:t>
            </a:r>
          </a:p>
          <a:p>
            <a:endParaRPr lang="en-US" dirty="0"/>
          </a:p>
        </p:txBody>
      </p:sp>
    </p:spTree>
    <p:extLst>
      <p:ext uri="{BB962C8B-B14F-4D97-AF65-F5344CB8AC3E}">
        <p14:creationId xmlns:p14="http://schemas.microsoft.com/office/powerpoint/2010/main" val="3332137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CAF1-1502-6A43-B1B3-4ACF491298A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0ACB44D-6F74-8441-BF49-61CCAEB51652}"/>
              </a:ext>
            </a:extLst>
          </p:cNvPr>
          <p:cNvSpPr>
            <a:spLocks noGrp="1"/>
          </p:cNvSpPr>
          <p:nvPr>
            <p:ph idx="1"/>
          </p:nvPr>
        </p:nvSpPr>
        <p:spPr/>
        <p:txBody>
          <a:bodyPr>
            <a:normAutofit fontScale="55000" lnSpcReduction="20000"/>
          </a:bodyPr>
          <a:lstStyle/>
          <a:p>
            <a:r>
              <a:rPr lang="en-US" sz="3600" b="0" i="0" u="none" strike="noStrike" dirty="0">
                <a:solidFill>
                  <a:schemeClr val="tx2">
                    <a:lumMod val="75000"/>
                  </a:schemeClr>
                </a:solidFill>
                <a:effectLst/>
              </a:rPr>
              <a:t>“</a:t>
            </a:r>
            <a:r>
              <a:rPr lang="en-US" sz="3600" b="0" i="0" u="none" strike="noStrike" dirty="0">
                <a:solidFill>
                  <a:schemeClr val="tx2"/>
                </a:solidFill>
                <a:effectLst/>
              </a:rPr>
              <a:t>We reverse. Henry revives the Fourth Amendment claim. West is entitled to judgment in his favor on the RLUIPA claim. There's no dispute that his objection to cross-sex strip searches is both religious in nature and sincere. </a:t>
            </a:r>
          </a:p>
          <a:p>
            <a:r>
              <a:rPr lang="en-US" sz="3600" b="0" i="0" u="none" strike="noStrike" dirty="0">
                <a:solidFill>
                  <a:schemeClr val="tx2"/>
                </a:solidFill>
                <a:effectLst/>
              </a:rPr>
              <a:t>The prison has substantially burdened his religious exercise by requiring him to either submit to cross-sex strip searches in violation of his faith or face discipline. </a:t>
            </a:r>
          </a:p>
          <a:p>
            <a:r>
              <a:rPr lang="en-US" sz="3600" b="1" i="0" u="none" strike="noStrike" dirty="0">
                <a:solidFill>
                  <a:schemeClr val="tx2"/>
                </a:solidFill>
                <a:effectLst/>
              </a:rPr>
              <a:t>The burden is unjustified under RLUIPA's strict-scrutiny standard</a:t>
            </a:r>
            <a:r>
              <a:rPr lang="en-US" sz="3600" b="0" i="0" u="none" strike="noStrike" dirty="0">
                <a:solidFill>
                  <a:schemeClr val="tx2"/>
                </a:solidFill>
                <a:effectLst/>
              </a:rPr>
              <a:t>: </a:t>
            </a:r>
            <a:r>
              <a:rPr lang="en-US" sz="3600" b="1" i="0" u="none" strike="noStrike" dirty="0">
                <a:solidFill>
                  <a:schemeClr val="tx2"/>
                </a:solidFill>
                <a:effectLst/>
              </a:rPr>
              <a:t>accommodating West's request for an exemption from cross-sex strip searches will not violate the antidiscrimination rights of transgender prison employees under Title VII of the Civil Rights Act of 1964 or the Equal Protection Clause of the Fourteenth Amendment. </a:t>
            </a:r>
          </a:p>
          <a:p>
            <a:r>
              <a:rPr lang="en-US" sz="3600" b="0" i="0" u="none" strike="noStrike" dirty="0">
                <a:solidFill>
                  <a:schemeClr val="tx2"/>
                </a:solidFill>
                <a:effectLst/>
              </a:rPr>
              <a:t>Accordingly, we remand for entry of appropriate injunctive relief on the RLUIPA claim and further proceedings on the Fourth</a:t>
            </a:r>
            <a:r>
              <a:rPr lang="en-US" sz="3600" b="0" i="0" u="none" strike="noStrike" dirty="0">
                <a:solidFill>
                  <a:srgbClr val="035898"/>
                </a:solidFill>
                <a:effectLst/>
              </a:rPr>
              <a:t> </a:t>
            </a:r>
            <a:r>
              <a:rPr lang="en-US" b="0" i="0" u="none" strike="noStrike" dirty="0">
                <a:solidFill>
                  <a:schemeClr val="bg1"/>
                </a:solidFill>
                <a:effectLst/>
              </a:rPr>
              <a:t>Amendment claim?</a:t>
            </a:r>
            <a:endParaRPr lang="en-US" dirty="0">
              <a:solidFill>
                <a:schemeClr val="bg1"/>
              </a:solidFill>
            </a:endParaRPr>
          </a:p>
        </p:txBody>
      </p:sp>
    </p:spTree>
    <p:extLst>
      <p:ext uri="{BB962C8B-B14F-4D97-AF65-F5344CB8AC3E}">
        <p14:creationId xmlns:p14="http://schemas.microsoft.com/office/powerpoint/2010/main" val="820579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1108174"/>
            <a:ext cx="6858000" cy="991280"/>
          </a:xfrm>
        </p:spPr>
        <p:txBody>
          <a:bodyPr>
            <a:normAutofit fontScale="90000"/>
          </a:bodyPr>
          <a:lstStyle/>
          <a:p>
            <a:pPr algn="ctr"/>
            <a:r>
              <a:rPr lang="en-US" b="1" dirty="0">
                <a:latin typeface="Calibri" panose="020F0502020204030204" pitchFamily="34" charset="0"/>
                <a:cs typeface="Calibri" panose="020F0502020204030204" pitchFamily="34" charset="0"/>
              </a:rPr>
              <a:t>Religious Rights: Federal Statute</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RLUIPA</a:t>
            </a:r>
          </a:p>
        </p:txBody>
      </p:sp>
      <p:sp>
        <p:nvSpPr>
          <p:cNvPr id="35843" name="Rectangle 3"/>
          <p:cNvSpPr>
            <a:spLocks noGrp="1" noChangeArrowheads="1"/>
          </p:cNvSpPr>
          <p:nvPr>
            <p:ph idx="1"/>
          </p:nvPr>
        </p:nvSpPr>
        <p:spPr>
          <a:xfrm>
            <a:off x="1143000" y="2392844"/>
            <a:ext cx="6858000" cy="2072312"/>
          </a:xfrm>
        </p:spPr>
        <p:txBody>
          <a:bodyPr/>
          <a:lstStyle/>
          <a:p>
            <a:endParaRPr lang="en-US" dirty="0"/>
          </a:p>
          <a:p>
            <a:r>
              <a:rPr lang="en-US" b="1" dirty="0">
                <a:solidFill>
                  <a:schemeClr val="tx2"/>
                </a:solidFill>
                <a:cs typeface="Calibri" panose="020F0502020204030204" pitchFamily="34" charset="0"/>
              </a:rPr>
              <a:t>RLUIPA</a:t>
            </a:r>
            <a:r>
              <a:rPr lang="en-US" dirty="0">
                <a:solidFill>
                  <a:srgbClr val="800C14"/>
                </a:solidFill>
                <a:cs typeface="Calibri" panose="020F0502020204030204" pitchFamily="34" charset="0"/>
              </a:rPr>
              <a:t> </a:t>
            </a:r>
            <a:r>
              <a:rPr lang="en-US" dirty="0">
                <a:cs typeface="Calibri" panose="020F0502020204030204" pitchFamily="34" charset="0"/>
              </a:rPr>
              <a:t>(Religious Land Use and Institutionalized Persons Act 0f 2000 42 U.S.C. §2000cc-1(a)-(2))   </a:t>
            </a:r>
          </a:p>
          <a:p>
            <a:pPr lvl="1"/>
            <a:endParaRPr lang="en-US" dirty="0"/>
          </a:p>
          <a:p>
            <a:pPr lvl="1"/>
            <a:endParaRPr lang="en-US" dirty="0"/>
          </a:p>
        </p:txBody>
      </p:sp>
    </p:spTree>
    <p:extLst>
      <p:ext uri="{BB962C8B-B14F-4D97-AF65-F5344CB8AC3E}">
        <p14:creationId xmlns:p14="http://schemas.microsoft.com/office/powerpoint/2010/main" val="386711400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1063229"/>
            <a:ext cx="9144000" cy="857250"/>
          </a:xfrm>
        </p:spPr>
        <p:txBody>
          <a:bodyPr/>
          <a:lstStyle/>
          <a:p>
            <a:r>
              <a:rPr lang="en-US" b="1">
                <a:solidFill>
                  <a:srgbClr val="002060"/>
                </a:solidFill>
              </a:rPr>
              <a:t>RLUIPA</a:t>
            </a:r>
            <a:r>
              <a:rPr lang="en-US">
                <a:solidFill>
                  <a:srgbClr val="002060"/>
                </a:solidFill>
              </a:rPr>
              <a:t>-</a:t>
            </a:r>
            <a:r>
              <a:rPr lang="en-US" b="1">
                <a:solidFill>
                  <a:srgbClr val="002060"/>
                </a:solidFill>
              </a:rPr>
              <a:t>TEST</a:t>
            </a:r>
          </a:p>
        </p:txBody>
      </p:sp>
      <p:sp>
        <p:nvSpPr>
          <p:cNvPr id="37891" name="Rectangle 3"/>
          <p:cNvSpPr>
            <a:spLocks noGrp="1" noChangeArrowheads="1"/>
          </p:cNvSpPr>
          <p:nvPr>
            <p:ph idx="1"/>
          </p:nvPr>
        </p:nvSpPr>
        <p:spPr>
          <a:xfrm>
            <a:off x="0" y="2057401"/>
            <a:ext cx="9144000" cy="3737370"/>
          </a:xfrm>
        </p:spPr>
        <p:txBody>
          <a:bodyPr>
            <a:normAutofit/>
          </a:bodyPr>
          <a:lstStyle/>
          <a:p>
            <a:endParaRPr lang="en-US" dirty="0">
              <a:solidFill>
                <a:schemeClr val="tx2"/>
              </a:solidFill>
            </a:endParaRPr>
          </a:p>
          <a:p>
            <a:r>
              <a:rPr lang="en-US" dirty="0">
                <a:solidFill>
                  <a:schemeClr val="tx2"/>
                </a:solidFill>
              </a:rPr>
              <a:t>“[n]o government shall impose a </a:t>
            </a:r>
            <a:r>
              <a:rPr lang="en-US" b="1" dirty="0">
                <a:solidFill>
                  <a:schemeClr val="tx2"/>
                </a:solidFill>
              </a:rPr>
              <a:t>substantial burden </a:t>
            </a:r>
            <a:r>
              <a:rPr lang="en-US" dirty="0">
                <a:solidFill>
                  <a:schemeClr val="tx2"/>
                </a:solidFill>
              </a:rPr>
              <a:t>on the religious exercise of a person residing in or confined to an institution” </a:t>
            </a:r>
            <a:r>
              <a:rPr lang="en-US" i="1" dirty="0">
                <a:solidFill>
                  <a:schemeClr val="tx2"/>
                </a:solidFill>
              </a:rPr>
              <a:t>unless</a:t>
            </a:r>
            <a:r>
              <a:rPr lang="en-US" dirty="0">
                <a:solidFill>
                  <a:schemeClr val="tx2"/>
                </a:solidFill>
              </a:rPr>
              <a:t> the burden “is in furtherance of a </a:t>
            </a:r>
            <a:r>
              <a:rPr lang="en-US" b="1" dirty="0">
                <a:solidFill>
                  <a:schemeClr val="tx2"/>
                </a:solidFill>
              </a:rPr>
              <a:t>compelling governmental interest” </a:t>
            </a:r>
            <a:r>
              <a:rPr lang="en-US" dirty="0">
                <a:solidFill>
                  <a:schemeClr val="tx2"/>
                </a:solidFill>
              </a:rPr>
              <a:t>and “is the </a:t>
            </a:r>
            <a:r>
              <a:rPr lang="en-US" b="1" dirty="0">
                <a:solidFill>
                  <a:schemeClr val="tx2"/>
                </a:solidFill>
              </a:rPr>
              <a:t>least restrictive means</a:t>
            </a:r>
            <a:r>
              <a:rPr lang="en-US" dirty="0">
                <a:solidFill>
                  <a:schemeClr val="tx2"/>
                </a:solidFill>
              </a:rPr>
              <a:t>” of furthering that interest.  42 U.S.C. §2000cc-1(a).</a:t>
            </a:r>
          </a:p>
          <a:p>
            <a:endParaRPr lang="en-US" dirty="0"/>
          </a:p>
          <a:p>
            <a:endParaRPr lang="en-US" dirty="0"/>
          </a:p>
        </p:txBody>
      </p:sp>
    </p:spTree>
    <p:extLst>
      <p:ext uri="{BB962C8B-B14F-4D97-AF65-F5344CB8AC3E}">
        <p14:creationId xmlns:p14="http://schemas.microsoft.com/office/powerpoint/2010/main" val="13942670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35898"/>
                </a:solidFill>
              </a:rPr>
              <a:t>Avoiding Liability</a:t>
            </a:r>
          </a:p>
        </p:txBody>
      </p:sp>
      <p:sp>
        <p:nvSpPr>
          <p:cNvPr id="3" name="Content Placeholder 2"/>
          <p:cNvSpPr>
            <a:spLocks noGrp="1"/>
          </p:cNvSpPr>
          <p:nvPr>
            <p:ph idx="1"/>
          </p:nvPr>
        </p:nvSpPr>
        <p:spPr/>
        <p:txBody>
          <a:bodyPr>
            <a:normAutofit fontScale="77500" lnSpcReduction="20000"/>
          </a:bodyPr>
          <a:lstStyle/>
          <a:p>
            <a:r>
              <a:rPr lang="en-US" dirty="0">
                <a:solidFill>
                  <a:srgbClr val="035898"/>
                </a:solidFill>
              </a:rPr>
              <a:t>DO YOUR JOB</a:t>
            </a:r>
          </a:p>
          <a:p>
            <a:r>
              <a:rPr lang="en-US" dirty="0">
                <a:solidFill>
                  <a:srgbClr val="035898"/>
                </a:solidFill>
              </a:rPr>
              <a:t>PROFESSIONALISM AND RESPECT </a:t>
            </a:r>
          </a:p>
          <a:p>
            <a:r>
              <a:rPr lang="en-US" dirty="0">
                <a:solidFill>
                  <a:srgbClr val="035898"/>
                </a:solidFill>
              </a:rPr>
              <a:t>KNOW THE LAW</a:t>
            </a:r>
          </a:p>
          <a:p>
            <a:r>
              <a:rPr lang="en-US" dirty="0">
                <a:solidFill>
                  <a:srgbClr val="035898"/>
                </a:solidFill>
              </a:rPr>
              <a:t>ARTICULATE YOUR RATIONALE FOR ALL DECISIONS MADE</a:t>
            </a:r>
          </a:p>
          <a:p>
            <a:r>
              <a:rPr lang="en-US" dirty="0">
                <a:solidFill>
                  <a:srgbClr val="035898"/>
                </a:solidFill>
              </a:rPr>
              <a:t>REPORTS</a:t>
            </a:r>
          </a:p>
          <a:p>
            <a:pPr lvl="1"/>
            <a:r>
              <a:rPr lang="en-US" dirty="0">
                <a:solidFill>
                  <a:srgbClr val="035898"/>
                </a:solidFill>
              </a:rPr>
              <a:t>NARRATIVE-RATIONALE </a:t>
            </a:r>
          </a:p>
          <a:p>
            <a:pPr lvl="1"/>
            <a:r>
              <a:rPr lang="en-US" b="1" dirty="0">
                <a:solidFill>
                  <a:srgbClr val="035898"/>
                </a:solidFill>
              </a:rPr>
              <a:t>DO NOT SIGN OFF UNLESS</a:t>
            </a:r>
            <a:r>
              <a:rPr lang="en-US" dirty="0">
                <a:solidFill>
                  <a:srgbClr val="035898"/>
                </a:solidFill>
              </a:rPr>
              <a:t> THE RATIONALE IS ARTICULATED AND COMPLETE</a:t>
            </a:r>
          </a:p>
          <a:p>
            <a:r>
              <a:rPr lang="en-US" dirty="0">
                <a:solidFill>
                  <a:srgbClr val="035898"/>
                </a:solidFill>
              </a:rPr>
              <a:t>AFTER INCIDENT REVIEWS	</a:t>
            </a:r>
          </a:p>
          <a:p>
            <a:pPr lvl="1"/>
            <a:r>
              <a:rPr lang="en-US" dirty="0">
                <a:solidFill>
                  <a:srgbClr val="035898"/>
                </a:solidFill>
              </a:rPr>
              <a:t>BRIEFING; TRAINING;  POLICY;  DISCIPLINARY? </a:t>
            </a:r>
          </a:p>
          <a:p>
            <a:r>
              <a:rPr lang="en-US" dirty="0">
                <a:solidFill>
                  <a:srgbClr val="035898"/>
                </a:solidFill>
              </a:rPr>
              <a:t>TRAINING/TESTING</a:t>
            </a:r>
          </a:p>
          <a:p>
            <a:r>
              <a:rPr lang="en-US" dirty="0">
                <a:solidFill>
                  <a:srgbClr val="035898"/>
                </a:solidFill>
              </a:rPr>
              <a:t>LEAD BY EXAMPLE:  MENTOR</a:t>
            </a:r>
          </a:p>
          <a:p>
            <a:r>
              <a:rPr lang="en-US" dirty="0">
                <a:solidFill>
                  <a:srgbClr val="035898"/>
                </a:solidFill>
              </a:rPr>
              <a:t>DO OUR ACTIONS SUPPORT THE MISSION</a:t>
            </a:r>
          </a:p>
          <a:p>
            <a:endParaRPr lang="en-US" dirty="0">
              <a:solidFill>
                <a:srgbClr val="035898"/>
              </a:solidFill>
            </a:endParaRPr>
          </a:p>
          <a:p>
            <a:endParaRPr lang="en-US" dirty="0">
              <a:solidFill>
                <a:srgbClr val="035898"/>
              </a:solidFill>
            </a:endParaRPr>
          </a:p>
          <a:p>
            <a:endParaRPr lang="en-US" dirty="0">
              <a:solidFill>
                <a:srgbClr val="035898"/>
              </a:solidFill>
            </a:endParaRPr>
          </a:p>
          <a:p>
            <a:endParaRPr lang="en-US" dirty="0"/>
          </a:p>
        </p:txBody>
      </p:sp>
      <p:sp>
        <p:nvSpPr>
          <p:cNvPr id="4" name="Slide Number Placeholder 3"/>
          <p:cNvSpPr>
            <a:spLocks noGrp="1"/>
          </p:cNvSpPr>
          <p:nvPr>
            <p:ph type="sldNum" sz="quarter" idx="12"/>
          </p:nvPr>
        </p:nvSpPr>
        <p:spPr/>
        <p:txBody>
          <a:bodyPr/>
          <a:lstStyle/>
          <a:p>
            <a:fld id="{C2FBFB6C-B8F6-984F-B5D4-3944961A5535}" type="slidenum">
              <a:rPr lang="en-US" smtClean="0"/>
              <a:pPr/>
              <a:t>5</a:t>
            </a:fld>
            <a:endParaRPr lang="en-US"/>
          </a:p>
        </p:txBody>
      </p:sp>
    </p:spTree>
    <p:extLst>
      <p:ext uri="{BB962C8B-B14F-4D97-AF65-F5344CB8AC3E}">
        <p14:creationId xmlns:p14="http://schemas.microsoft.com/office/powerpoint/2010/main" val="3720763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dirty="0"/>
              <a:t>Religious Rights:  RLUIPA</a:t>
            </a:r>
          </a:p>
        </p:txBody>
      </p:sp>
      <p:sp>
        <p:nvSpPr>
          <p:cNvPr id="441347" name="Rectangle 3"/>
          <p:cNvSpPr>
            <a:spLocks noGrp="1" noChangeArrowheads="1"/>
          </p:cNvSpPr>
          <p:nvPr>
            <p:ph idx="1"/>
          </p:nvPr>
        </p:nvSpPr>
        <p:spPr/>
        <p:txBody>
          <a:bodyPr/>
          <a:lstStyle/>
          <a:p>
            <a:r>
              <a:rPr lang="en-US" b="1" dirty="0">
                <a:solidFill>
                  <a:schemeClr val="tx2"/>
                </a:solidFill>
              </a:rPr>
              <a:t>RLUIPA</a:t>
            </a:r>
            <a:r>
              <a:rPr lang="en-US" dirty="0">
                <a:solidFill>
                  <a:schemeClr val="tx2"/>
                </a:solidFill>
              </a:rPr>
              <a:t> replaces the Jail/Prison user-friendly rational and legitimate </a:t>
            </a:r>
            <a:r>
              <a:rPr lang="en-US" dirty="0" err="1">
                <a:solidFill>
                  <a:schemeClr val="tx2"/>
                </a:solidFill>
              </a:rPr>
              <a:t>penological</a:t>
            </a:r>
            <a:r>
              <a:rPr lang="en-US" dirty="0">
                <a:solidFill>
                  <a:schemeClr val="tx2"/>
                </a:solidFill>
              </a:rPr>
              <a:t> interest requirements of </a:t>
            </a:r>
            <a:r>
              <a:rPr lang="en-US" b="1" dirty="0">
                <a:solidFill>
                  <a:schemeClr val="tx2"/>
                </a:solidFill>
              </a:rPr>
              <a:t>Turner v. </a:t>
            </a:r>
            <a:r>
              <a:rPr lang="en-US" b="1" dirty="0" err="1">
                <a:solidFill>
                  <a:schemeClr val="tx2"/>
                </a:solidFill>
              </a:rPr>
              <a:t>Sa</a:t>
            </a:r>
            <a:r>
              <a:rPr lang="en-US" dirty="0" err="1">
                <a:solidFill>
                  <a:schemeClr val="tx2"/>
                </a:solidFill>
              </a:rPr>
              <a:t>fley</a:t>
            </a:r>
            <a:r>
              <a:rPr lang="en-US" dirty="0">
                <a:solidFill>
                  <a:schemeClr val="tx2"/>
                </a:solidFill>
              </a:rPr>
              <a:t> and the specific dictates of </a:t>
            </a:r>
            <a:r>
              <a:rPr lang="en-US" b="1" dirty="0" err="1">
                <a:solidFill>
                  <a:schemeClr val="tx2"/>
                </a:solidFill>
              </a:rPr>
              <a:t>O’Lone</a:t>
            </a:r>
            <a:r>
              <a:rPr lang="en-US" b="1" dirty="0">
                <a:solidFill>
                  <a:schemeClr val="tx2"/>
                </a:solidFill>
              </a:rPr>
              <a:t> v. Estate of Shabazz</a:t>
            </a:r>
            <a:r>
              <a:rPr lang="en-US" dirty="0">
                <a:solidFill>
                  <a:schemeClr val="tx2"/>
                </a:solidFill>
              </a:rPr>
              <a:t>.  </a:t>
            </a:r>
          </a:p>
          <a:p>
            <a:endParaRPr lang="en-US" dirty="0"/>
          </a:p>
          <a:p>
            <a:pPr lvl="1"/>
            <a:endParaRPr lang="en-US" dirty="0"/>
          </a:p>
        </p:txBody>
      </p:sp>
    </p:spTree>
    <p:extLst>
      <p:ext uri="{BB962C8B-B14F-4D97-AF65-F5344CB8AC3E}">
        <p14:creationId xmlns:p14="http://schemas.microsoft.com/office/powerpoint/2010/main" val="4241184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blinds(horizontal)">
                                      <p:cBhvr>
                                        <p:cTn id="7" dur="500"/>
                                        <p:tgtEl>
                                          <p:spTgt spid="441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31D7-8C74-7749-9308-6076412C90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4F3E9B-6DB2-EC47-BC72-9E0676CE89A4}"/>
              </a:ext>
            </a:extLst>
          </p:cNvPr>
          <p:cNvSpPr>
            <a:spLocks noGrp="1"/>
          </p:cNvSpPr>
          <p:nvPr>
            <p:ph idx="1"/>
          </p:nvPr>
        </p:nvSpPr>
        <p:spPr/>
        <p:txBody>
          <a:bodyPr/>
          <a:lstStyle/>
          <a:p>
            <a:pPr marL="109728" indent="0">
              <a:buNone/>
            </a:pPr>
            <a:r>
              <a:rPr lang="en-US" sz="2400" dirty="0">
                <a:solidFill>
                  <a:schemeClr val="tx2"/>
                </a:solidFill>
                <a:effectLst/>
              </a:rPr>
              <a:t>In </a:t>
            </a:r>
            <a:r>
              <a:rPr lang="en-US" sz="2400" b="1" dirty="0">
                <a:solidFill>
                  <a:schemeClr val="tx2"/>
                </a:solidFill>
                <a:effectLst/>
              </a:rPr>
              <a:t>Yoder v. Prince</a:t>
            </a:r>
            <a:r>
              <a:rPr lang="en-US" sz="2400" dirty="0">
                <a:solidFill>
                  <a:schemeClr val="tx2"/>
                </a:solidFill>
                <a:effectLst/>
              </a:rPr>
              <a:t>, 2024 WL3220407 (7th Cir. 2024) a cisgender male claimed a violation of his Equal Protection Rights when the facility refused to let him purchase a shower puff. The facility allowed such an item only for transgender inmates. </a:t>
            </a:r>
          </a:p>
          <a:p>
            <a:pPr marL="109728" indent="0">
              <a:buNone/>
            </a:pPr>
            <a:r>
              <a:rPr lang="en-US" sz="2400" dirty="0">
                <a:solidFill>
                  <a:schemeClr val="tx2"/>
                </a:solidFill>
                <a:effectLst/>
              </a:rPr>
              <a:t>The court of appeals agreed that the case made a facially valid claim of gender discrimination and should be allowed to go forward. </a:t>
            </a:r>
          </a:p>
          <a:p>
            <a:pPr marL="109728" indent="0">
              <a:buNone/>
            </a:pPr>
            <a:endParaRPr lang="en-US" dirty="0"/>
          </a:p>
        </p:txBody>
      </p:sp>
    </p:spTree>
    <p:extLst>
      <p:ext uri="{BB962C8B-B14F-4D97-AF65-F5344CB8AC3E}">
        <p14:creationId xmlns:p14="http://schemas.microsoft.com/office/powerpoint/2010/main" val="3275315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5FBC-07D6-E446-8118-34A2EB46A8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35D5EC-CF38-8942-91F9-4E70B1136FD3}"/>
              </a:ext>
            </a:extLst>
          </p:cNvPr>
          <p:cNvSpPr>
            <a:spLocks noGrp="1"/>
          </p:cNvSpPr>
          <p:nvPr>
            <p:ph idx="1"/>
          </p:nvPr>
        </p:nvSpPr>
        <p:spPr/>
        <p:txBody>
          <a:bodyPr>
            <a:normAutofit/>
          </a:bodyPr>
          <a:lstStyle/>
          <a:p>
            <a:r>
              <a:rPr lang="en-US" sz="2600" b="1" dirty="0">
                <a:solidFill>
                  <a:schemeClr val="tx2"/>
                </a:solidFill>
                <a:effectLst/>
              </a:rPr>
              <a:t>Beard v. </a:t>
            </a:r>
            <a:r>
              <a:rPr lang="en-US" sz="2600" b="1" dirty="0" err="1">
                <a:solidFill>
                  <a:schemeClr val="tx2"/>
                </a:solidFill>
                <a:effectLst/>
              </a:rPr>
              <a:t>Falkenrath</a:t>
            </a:r>
            <a:r>
              <a:rPr lang="en-US" sz="2600" dirty="0">
                <a:solidFill>
                  <a:schemeClr val="tx2"/>
                </a:solidFill>
                <a:effectLst/>
              </a:rPr>
              <a:t>, </a:t>
            </a:r>
            <a:r>
              <a:rPr lang="en-US" sz="2400" dirty="0">
                <a:solidFill>
                  <a:schemeClr val="tx2"/>
                </a:solidFill>
                <a:effectLst/>
              </a:rPr>
              <a:t>97 F. 4th 1109 (8th Cir. 2024) is a case involving the changing issues of transgender inmates in a correctional facility. The plaintiff was a transgender woman who brought suit on numerous claims including a claim of excessive use of force, </a:t>
            </a:r>
            <a:r>
              <a:rPr lang="en-US" sz="2400" b="1" dirty="0">
                <a:solidFill>
                  <a:schemeClr val="tx2"/>
                </a:solidFill>
                <a:effectLst/>
              </a:rPr>
              <a:t>stripping off her clothing in view of other inmates</a:t>
            </a:r>
            <a:r>
              <a:rPr lang="en-US" sz="2400" dirty="0">
                <a:solidFill>
                  <a:schemeClr val="tx2"/>
                </a:solidFill>
                <a:effectLst/>
              </a:rPr>
              <a:t>, First Amendment violations and retaliation for filing complaints against staff. </a:t>
            </a:r>
          </a:p>
          <a:p>
            <a:r>
              <a:rPr lang="en-US" sz="2400" dirty="0">
                <a:solidFill>
                  <a:schemeClr val="tx2"/>
                </a:solidFill>
                <a:effectLst/>
              </a:rPr>
              <a:t>The court denied several claims based on qualified immunity but allowed some claims to go forward. </a:t>
            </a:r>
          </a:p>
          <a:p>
            <a:endParaRPr lang="en-US" dirty="0"/>
          </a:p>
        </p:txBody>
      </p:sp>
    </p:spTree>
    <p:extLst>
      <p:ext uri="{BB962C8B-B14F-4D97-AF65-F5344CB8AC3E}">
        <p14:creationId xmlns:p14="http://schemas.microsoft.com/office/powerpoint/2010/main" val="3618709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5FBC-07D6-E446-8118-34A2EB46A8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35D5EC-CF38-8942-91F9-4E70B1136FD3}"/>
              </a:ext>
            </a:extLst>
          </p:cNvPr>
          <p:cNvSpPr>
            <a:spLocks noGrp="1"/>
          </p:cNvSpPr>
          <p:nvPr>
            <p:ph idx="1"/>
          </p:nvPr>
        </p:nvSpPr>
        <p:spPr/>
        <p:txBody>
          <a:bodyPr>
            <a:normAutofit/>
          </a:bodyPr>
          <a:lstStyle/>
          <a:p>
            <a:r>
              <a:rPr lang="en-US" sz="1800" dirty="0">
                <a:solidFill>
                  <a:schemeClr val="tx2"/>
                </a:solidFill>
                <a:effectLst/>
              </a:rPr>
              <a:t>The court ruled that a “guard’s” </a:t>
            </a:r>
            <a:r>
              <a:rPr lang="en-US" sz="1800" b="1" dirty="0">
                <a:solidFill>
                  <a:schemeClr val="tx2"/>
                </a:solidFill>
                <a:effectLst/>
              </a:rPr>
              <a:t>stripping off the plaintiff’s clo</a:t>
            </a:r>
            <a:r>
              <a:rPr lang="en-US" sz="1800" dirty="0">
                <a:solidFill>
                  <a:schemeClr val="tx2"/>
                </a:solidFill>
                <a:effectLst/>
              </a:rPr>
              <a:t>thing in front of other inmates was a search under the Fourth Amendment so the district court should not have dismissed that claim. </a:t>
            </a:r>
          </a:p>
          <a:p>
            <a:r>
              <a:rPr lang="en-US" sz="1800" dirty="0">
                <a:solidFill>
                  <a:schemeClr val="tx2"/>
                </a:solidFill>
                <a:effectLst/>
              </a:rPr>
              <a:t>The court held that it was </a:t>
            </a:r>
            <a:r>
              <a:rPr lang="en-US" sz="1800" b="1" dirty="0">
                <a:solidFill>
                  <a:schemeClr val="tx2"/>
                </a:solidFill>
                <a:effectLst/>
              </a:rPr>
              <a:t>not clearly established that the Equal Protection Clause of the fourteenth amendment prohibited gender identity discrimination </a:t>
            </a:r>
            <a:r>
              <a:rPr lang="en-US" sz="1800" dirty="0">
                <a:solidFill>
                  <a:schemeClr val="tx2"/>
                </a:solidFill>
                <a:effectLst/>
              </a:rPr>
              <a:t>or that the First Amendment established the right of an inmate to wear gender identity confirming clothing or require officials to use their preferred gender pronouns. </a:t>
            </a:r>
          </a:p>
          <a:p>
            <a:r>
              <a:rPr lang="en-US" sz="1800" b="1" dirty="0">
                <a:solidFill>
                  <a:schemeClr val="tx2"/>
                </a:solidFill>
                <a:effectLst/>
              </a:rPr>
              <a:t>The court held it was clearly established that retaliatory housing re-assignment for filing a complaint was a constitutional violation as was seizure of personal property for no valid reason and the plaintiff could proceed on such claims. </a:t>
            </a:r>
          </a:p>
          <a:p>
            <a:endParaRPr lang="en-US" dirty="0"/>
          </a:p>
        </p:txBody>
      </p:sp>
    </p:spTree>
    <p:extLst>
      <p:ext uri="{BB962C8B-B14F-4D97-AF65-F5344CB8AC3E}">
        <p14:creationId xmlns:p14="http://schemas.microsoft.com/office/powerpoint/2010/main" val="3763951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85061" y="1324949"/>
            <a:ext cx="8446169" cy="4078706"/>
          </a:xfrm>
        </p:spPr>
        <p:txBody>
          <a:bodyPr>
            <a:normAutofit fontScale="90000"/>
          </a:bodyPr>
          <a:lstStyle/>
          <a:p>
            <a:pPr>
              <a:lnSpc>
                <a:spcPts val="6000"/>
              </a:lnSpc>
              <a:spcBef>
                <a:spcPts val="0"/>
              </a:spcBef>
            </a:pPr>
            <a:r>
              <a:rPr lang="en-US" sz="5400" kern="100" dirty="0">
                <a:latin typeface="Calibri" panose="020F0502020204030204" pitchFamily="34" charset="0"/>
                <a:ea typeface="Aptos" panose="020B0004020202020204" pitchFamily="34" charset="0"/>
                <a:cs typeface="Times New Roman" panose="02020603050405020304" pitchFamily="18" charset="0"/>
              </a:rPr>
              <a:t>Marc F. Stern, MD, MPH</a:t>
            </a:r>
            <a:br>
              <a:rPr lang="en-US" sz="5400" kern="100" dirty="0">
                <a:latin typeface="Calibri" panose="020F0502020204030204" pitchFamily="34" charset="0"/>
                <a:ea typeface="Aptos" panose="020B0004020202020204" pitchFamily="34" charset="0"/>
                <a:cs typeface="Times New Roman" panose="02020603050405020304" pitchFamily="18" charset="0"/>
              </a:rPr>
            </a:br>
            <a:r>
              <a:rPr lang="en-US" sz="5400" kern="100" dirty="0">
                <a:latin typeface="Calibri" panose="020F0502020204030204" pitchFamily="34" charset="0"/>
                <a:ea typeface="Aptos" panose="020B0004020202020204" pitchFamily="34" charset="0"/>
                <a:cs typeface="Times New Roman" panose="02020603050405020304" pitchFamily="18" charset="0"/>
              </a:rPr>
              <a:t>   </a:t>
            </a:r>
            <a:r>
              <a:rPr lang="en-US" sz="4500" kern="100" dirty="0">
                <a:latin typeface="Calibri" panose="020F0502020204030204" pitchFamily="34" charset="0"/>
                <a:ea typeface="Aptos" panose="020B0004020202020204" pitchFamily="34" charset="0"/>
                <a:cs typeface="Times New Roman" panose="02020603050405020304" pitchFamily="18" charset="0"/>
              </a:rPr>
              <a:t>Senior Medical Advisor,</a:t>
            </a:r>
            <a:br>
              <a:rPr lang="en-US" sz="4500" kern="100" dirty="0">
                <a:latin typeface="Calibri" panose="020F0502020204030204" pitchFamily="34" charset="0"/>
                <a:ea typeface="Aptos" panose="020B0004020202020204" pitchFamily="34" charset="0"/>
                <a:cs typeface="Times New Roman" panose="02020603050405020304" pitchFamily="18" charset="0"/>
              </a:rPr>
            </a:br>
            <a:r>
              <a:rPr lang="en-US" sz="4500" kern="100" dirty="0">
                <a:latin typeface="Calibri" panose="020F0502020204030204" pitchFamily="34" charset="0"/>
                <a:ea typeface="Aptos" panose="020B0004020202020204" pitchFamily="34" charset="0"/>
                <a:cs typeface="Times New Roman" panose="02020603050405020304" pitchFamily="18" charset="0"/>
              </a:rPr>
              <a:t>American Jail Association &amp; National Sheriff’s Association </a:t>
            </a:r>
            <a:br>
              <a:rPr lang="en-US" sz="5400" kern="100" dirty="0">
                <a:latin typeface="Calibri" panose="020F0502020204030204" pitchFamily="34" charset="0"/>
                <a:ea typeface="Aptos" panose="020B0004020202020204" pitchFamily="34" charset="0"/>
                <a:cs typeface="Times New Roman" panose="02020603050405020304" pitchFamily="18" charset="0"/>
              </a:rPr>
            </a:br>
            <a:br>
              <a:rPr lang="en-US" sz="5400" kern="100" dirty="0">
                <a:latin typeface="Calibri" panose="020F0502020204030204" pitchFamily="34" charset="0"/>
                <a:ea typeface="Aptos" panose="020B0004020202020204" pitchFamily="34" charset="0"/>
                <a:cs typeface="Times New Roman" panose="02020603050405020304" pitchFamily="18" charset="0"/>
              </a:rPr>
            </a:br>
            <a:r>
              <a:rPr lang="en-US" sz="5400" kern="100" dirty="0">
                <a:solidFill>
                  <a:srgbClr val="002060"/>
                </a:solidFill>
                <a:latin typeface="Calibri" panose="020F0502020204030204" pitchFamily="34" charset="0"/>
                <a:ea typeface="Aptos" panose="020B0004020202020204" pitchFamily="34" charset="0"/>
                <a:cs typeface="Times New Roman" panose="02020603050405020304" pitchFamily="18" charset="0"/>
              </a:rPr>
              <a:t>marcstern@live.com</a:t>
            </a:r>
            <a:br>
              <a:rPr lang="en-US" sz="5400" kern="100" dirty="0">
                <a:solidFill>
                  <a:srgbClr val="002060"/>
                </a:solidFill>
                <a:latin typeface="Calibri" panose="020F0502020204030204" pitchFamily="34" charset="0"/>
                <a:ea typeface="Aptos" panose="020B0004020202020204" pitchFamily="34" charset="0"/>
                <a:cs typeface="Times New Roman" panose="02020603050405020304" pitchFamily="18" charset="0"/>
              </a:rPr>
            </a:br>
            <a:r>
              <a:rPr lang="en-US" sz="5400" kern="100" dirty="0">
                <a:solidFill>
                  <a:srgbClr val="002060"/>
                </a:solidFill>
                <a:latin typeface="Calibri" panose="020F0502020204030204" pitchFamily="34" charset="0"/>
                <a:ea typeface="Aptos" panose="020B0004020202020204" pitchFamily="34" charset="0"/>
                <a:cs typeface="Times New Roman" panose="02020603050405020304" pitchFamily="18" charset="0"/>
              </a:rPr>
              <a:t>360 701-6520 (PST)</a:t>
            </a:r>
            <a:endParaRPr lang="en-US" sz="6000" kern="100" dirty="0">
              <a:solidFill>
                <a:srgbClr val="002060"/>
              </a:solidFill>
              <a:latin typeface="Calibri" panose="020F05020202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3357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1B74-A7D7-2142-8A62-6691B346A91B}"/>
              </a:ext>
            </a:extLst>
          </p:cNvPr>
          <p:cNvSpPr>
            <a:spLocks noGrp="1"/>
          </p:cNvSpPr>
          <p:nvPr>
            <p:ph type="title"/>
          </p:nvPr>
        </p:nvSpPr>
        <p:spPr/>
        <p:txBody>
          <a:bodyPr>
            <a:normAutofit fontScale="90000"/>
          </a:bodyPr>
          <a:lstStyle/>
          <a:p>
            <a:r>
              <a:rPr lang="en-US" dirty="0"/>
              <a:t>Overview of the Correctional Healthcare RFP Toolkit: </a:t>
            </a:r>
            <a:r>
              <a:rPr lang="en-US" sz="3100" dirty="0">
                <a:hlinkClick r:id="rId2"/>
              </a:rPr>
              <a:t>https://www.prainc.com/resource-library/correctional-healthcare-rfp-toolkit/overview/</a:t>
            </a:r>
            <a:r>
              <a:rPr lang="en-US" sz="3100" dirty="0"/>
              <a:t> </a:t>
            </a:r>
          </a:p>
        </p:txBody>
      </p:sp>
      <p:pic>
        <p:nvPicPr>
          <p:cNvPr id="4" name="Content Placeholder 3">
            <a:extLst>
              <a:ext uri="{FF2B5EF4-FFF2-40B4-BE49-F238E27FC236}">
                <a16:creationId xmlns:a16="http://schemas.microsoft.com/office/drawing/2014/main" id="{FC1D2DBF-3D0E-0540-84C7-4D1823C32763}"/>
              </a:ext>
            </a:extLst>
          </p:cNvPr>
          <p:cNvPicPr>
            <a:picLocks noGrp="1" noChangeAspect="1"/>
          </p:cNvPicPr>
          <p:nvPr>
            <p:ph idx="1"/>
          </p:nvPr>
        </p:nvPicPr>
        <p:blipFill>
          <a:blip r:embed="rId3"/>
          <a:stretch>
            <a:fillRect/>
          </a:stretch>
        </p:blipFill>
        <p:spPr>
          <a:xfrm>
            <a:off x="1295400" y="3581400"/>
            <a:ext cx="6705600" cy="3276600"/>
          </a:xfrm>
          <a:prstGeom prst="rect">
            <a:avLst/>
          </a:prstGeom>
        </p:spPr>
      </p:pic>
    </p:spTree>
    <p:extLst>
      <p:ext uri="{BB962C8B-B14F-4D97-AF65-F5344CB8AC3E}">
        <p14:creationId xmlns:p14="http://schemas.microsoft.com/office/powerpoint/2010/main" val="1845958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0146" y="857250"/>
            <a:ext cx="9083709" cy="1887170"/>
          </a:xfrm>
        </p:spPr>
        <p:txBody>
          <a:bodyPr/>
          <a:lstStyle/>
          <a:p>
            <a:pPr algn="l">
              <a:lnSpc>
                <a:spcPct val="107000"/>
              </a:lnSpc>
              <a:spcBef>
                <a:spcPts val="0"/>
              </a:spcBef>
              <a:spcAft>
                <a:spcPts val="0"/>
              </a:spcAft>
            </a:pPr>
            <a:r>
              <a:rPr lang="en-US" sz="4950" kern="100" dirty="0">
                <a:latin typeface="Calibri" panose="020F0502020204030204" pitchFamily="34" charset="0"/>
                <a:ea typeface="Aptos" panose="020B0004020202020204" pitchFamily="34" charset="0"/>
                <a:cs typeface="Times New Roman" panose="02020603050405020304" pitchFamily="18" charset="0"/>
              </a:rPr>
              <a:t>www.prainc.com/resource-library/ correctional-healthcare-</a:t>
            </a:r>
            <a:r>
              <a:rPr lang="en-US" sz="4950" kern="100" dirty="0" err="1">
                <a:latin typeface="Calibri" panose="020F0502020204030204" pitchFamily="34" charset="0"/>
                <a:ea typeface="Aptos" panose="020B0004020202020204" pitchFamily="34" charset="0"/>
                <a:cs typeface="Times New Roman" panose="02020603050405020304" pitchFamily="18" charset="0"/>
              </a:rPr>
              <a:t>rfp</a:t>
            </a:r>
            <a:r>
              <a:rPr lang="en-US" sz="4950" kern="100" dirty="0">
                <a:latin typeface="Calibri" panose="020F0502020204030204" pitchFamily="34" charset="0"/>
                <a:ea typeface="Aptos" panose="020B0004020202020204" pitchFamily="34" charset="0"/>
                <a:cs typeface="Times New Roman" panose="02020603050405020304" pitchFamily="18" charset="0"/>
              </a:rPr>
              <a:t>-toolkit</a:t>
            </a:r>
            <a:endParaRPr lang="en-US" sz="5400" kern="100" dirty="0">
              <a:latin typeface="Calibri" panose="020F0502020204030204" pitchFamily="34" charset="0"/>
              <a:ea typeface="Aptos" panose="020B000402020202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3558F051-7573-17E0-37DF-C318E684D017}"/>
              </a:ext>
            </a:extLst>
          </p:cNvPr>
          <p:cNvSpPr txBox="1">
            <a:spLocks/>
          </p:cNvSpPr>
          <p:nvPr/>
        </p:nvSpPr>
        <p:spPr bwMode="auto">
          <a:xfrm>
            <a:off x="2367643" y="3114471"/>
            <a:ext cx="835269" cy="80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685800" rtl="0" eaLnBrk="0" fontAlgn="base" latinLnBrk="0" hangingPunct="0">
              <a:lnSpc>
                <a:spcPct val="107000"/>
              </a:lnSpc>
              <a:spcBef>
                <a:spcPts val="0"/>
              </a:spcBef>
              <a:spcAft>
                <a:spcPts val="0"/>
              </a:spcAft>
              <a:buClrTx/>
              <a:buSzTx/>
              <a:buFontTx/>
              <a:buNone/>
              <a:tabLst/>
              <a:defRPr/>
            </a:pPr>
            <a:r>
              <a:rPr kumimoji="0" lang="en-US" sz="4950" b="0" i="0" u="none" strike="noStrike" kern="100" cap="none" spc="0" normalizeH="0" baseline="0" noProof="0" dirty="0">
                <a:ln>
                  <a:noFill/>
                </a:ln>
                <a:solidFill>
                  <a:srgbClr val="FFFFFF"/>
                </a:solidFill>
                <a:effectLst/>
                <a:uLnTx/>
                <a:uFillTx/>
                <a:latin typeface="Calibri" panose="020F0502020204030204" pitchFamily="34" charset="0"/>
                <a:ea typeface="Aptos" panose="020B0004020202020204" pitchFamily="34" charset="0"/>
                <a:cs typeface="Times New Roman" panose="02020603050405020304" pitchFamily="18" charset="0"/>
              </a:rPr>
              <a:t>or</a:t>
            </a:r>
            <a:endParaRPr kumimoji="0" lang="en-US" sz="5400" b="0" i="0" u="none" strike="noStrike" kern="100" cap="none" spc="0" normalizeH="0" baseline="0" noProof="0" dirty="0">
              <a:ln>
                <a:noFill/>
              </a:ln>
              <a:solidFill>
                <a:srgbClr val="FFFFFF"/>
              </a:solidFill>
              <a:effectLst/>
              <a:uLnTx/>
              <a:uFillTx/>
              <a:latin typeface="Calibri" panose="020F0502020204030204" pitchFamily="34" charset="0"/>
              <a:ea typeface="Aptos" panose="020B00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97D0C9D-FD59-C9EB-FFD1-71640DEE7478}"/>
              </a:ext>
            </a:extLst>
          </p:cNvPr>
          <p:cNvPicPr>
            <a:picLocks noChangeAspect="1"/>
          </p:cNvPicPr>
          <p:nvPr/>
        </p:nvPicPr>
        <p:blipFill>
          <a:blip r:embed="rId3"/>
          <a:stretch>
            <a:fillRect/>
          </a:stretch>
        </p:blipFill>
        <p:spPr>
          <a:xfrm>
            <a:off x="3506377" y="2634339"/>
            <a:ext cx="2349300" cy="2349300"/>
          </a:xfrm>
          <a:prstGeom prst="rect">
            <a:avLst/>
          </a:prstGeom>
        </p:spPr>
      </p:pic>
      <p:sp>
        <p:nvSpPr>
          <p:cNvPr id="9" name="TextBox 8">
            <a:extLst>
              <a:ext uri="{FF2B5EF4-FFF2-40B4-BE49-F238E27FC236}">
                <a16:creationId xmlns:a16="http://schemas.microsoft.com/office/drawing/2014/main" id="{B9690554-24F6-4D78-C425-0FCF5330B843}"/>
              </a:ext>
            </a:extLst>
          </p:cNvPr>
          <p:cNvSpPr txBox="1"/>
          <p:nvPr/>
        </p:nvSpPr>
        <p:spPr>
          <a:xfrm>
            <a:off x="475413" y="5353690"/>
            <a:ext cx="8668587" cy="904863"/>
          </a:xfrm>
          <a:prstGeom prst="rect">
            <a:avLst/>
          </a:prstGeom>
          <a:noFill/>
        </p:spPr>
        <p:txBody>
          <a:bodyPr wrap="square">
            <a:spAutoFit/>
          </a:bodyPr>
          <a:lstStyle/>
          <a:p>
            <a:pPr marL="0" marR="0" lvl="0" indent="0" algn="ctr" defTabSz="6858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charset="0"/>
                <a:ea typeface="+mn-ea"/>
                <a:cs typeface="Arial" charset="0"/>
                <a:hlinkClick r:id="rId4">
                  <a:extLst>
                    <a:ext uri="{A12FA001-AC4F-418D-AE19-62706E023703}">
                      <ahyp:hlinkClr xmlns:ahyp="http://schemas.microsoft.com/office/drawing/2018/hyperlinkcolor" val="tx"/>
                    </a:ext>
                  </a:extLst>
                </a:hlinkClick>
              </a:rPr>
              <a:t>marcstern@live.com</a:t>
            </a:r>
            <a:r>
              <a:rPr kumimoji="0" lang="en-US" altLang="en-US" sz="2400" b="0" i="0" u="none" strike="noStrike" kern="1200" cap="none" spc="0" normalizeH="0" baseline="0" noProof="0" dirty="0">
                <a:ln>
                  <a:noFill/>
                </a:ln>
                <a:solidFill>
                  <a:srgbClr val="002060"/>
                </a:solidFill>
                <a:effectLst/>
                <a:uLnTx/>
                <a:uFillTx/>
                <a:latin typeface="Arial" charset="0"/>
                <a:ea typeface="+mn-ea"/>
                <a:cs typeface="Arial" charset="0"/>
              </a:rPr>
              <a:t> </a:t>
            </a:r>
          </a:p>
          <a:p>
            <a:pPr marL="0" marR="0" lvl="0" indent="0" algn="ctr" defTabSz="6858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charset="0"/>
                <a:ea typeface="+mn-ea"/>
                <a:cs typeface="Arial" charset="0"/>
              </a:rPr>
              <a:t>360 701-6520 (Pacific Time</a:t>
            </a:r>
            <a:r>
              <a:rPr kumimoji="0" lang="en-US" altLang="en-US" sz="2400" b="0" i="0" u="none" strike="noStrike" kern="1200" cap="none" spc="0" normalizeH="0" baseline="0" noProof="0" dirty="0">
                <a:ln>
                  <a:noFill/>
                </a:ln>
                <a:solidFill>
                  <a:srgbClr val="FFFF00"/>
                </a:solidFill>
                <a:effectLst/>
                <a:uLnTx/>
                <a:uFillTx/>
                <a:latin typeface="Arial" charset="0"/>
                <a:ea typeface="+mn-ea"/>
                <a:cs typeface="Arial" charset="0"/>
              </a:rPr>
              <a:t>)</a:t>
            </a:r>
          </a:p>
        </p:txBody>
      </p:sp>
    </p:spTree>
    <p:extLst>
      <p:ext uri="{BB962C8B-B14F-4D97-AF65-F5344CB8AC3E}">
        <p14:creationId xmlns:p14="http://schemas.microsoft.com/office/powerpoint/2010/main" val="388789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Contact Information</a:t>
            </a:r>
          </a:p>
        </p:txBody>
      </p:sp>
      <p:sp>
        <p:nvSpPr>
          <p:cNvPr id="3" name="Content Placeholder 2"/>
          <p:cNvSpPr>
            <a:spLocks noGrp="1"/>
          </p:cNvSpPr>
          <p:nvPr>
            <p:ph idx="1"/>
          </p:nvPr>
        </p:nvSpPr>
        <p:spPr/>
        <p:txBody>
          <a:bodyPr>
            <a:normAutofit/>
          </a:bodyPr>
          <a:lstStyle/>
          <a:p>
            <a:pPr marL="109728" indent="0">
              <a:buNone/>
            </a:pPr>
            <a:r>
              <a:rPr lang="en-US" dirty="0"/>
              <a:t>Carrie Hill, Esq.</a:t>
            </a:r>
          </a:p>
          <a:p>
            <a:pPr marL="109728" indent="0">
              <a:buNone/>
            </a:pPr>
            <a:r>
              <a:rPr lang="en-US" dirty="0"/>
              <a:t>Massachusetts Sheriffs’ Association</a:t>
            </a:r>
          </a:p>
          <a:p>
            <a:pPr marL="109728" indent="0">
              <a:buNone/>
            </a:pPr>
            <a:r>
              <a:rPr lang="en-US" dirty="0"/>
              <a:t>Executive Director</a:t>
            </a:r>
          </a:p>
          <a:p>
            <a:pPr marL="109728" indent="0">
              <a:buNone/>
            </a:pPr>
            <a:r>
              <a:rPr lang="en-US" dirty="0"/>
              <a:t>612-306-4831</a:t>
            </a:r>
          </a:p>
          <a:p>
            <a:pPr marL="109728" indent="0">
              <a:buNone/>
            </a:pPr>
            <a:r>
              <a:rPr lang="en-US" dirty="0">
                <a:hlinkClick r:id="rId2"/>
              </a:rPr>
              <a:t>Carrie.Hill@mass.gov</a:t>
            </a:r>
            <a:r>
              <a:rPr lang="en-US" dirty="0"/>
              <a:t>  </a:t>
            </a:r>
          </a:p>
          <a:p>
            <a:pPr marL="109728" indent="0">
              <a:buNone/>
            </a:pPr>
            <a:r>
              <a:rPr lang="en-US" dirty="0"/>
              <a:t>National Sheriffs’ Association</a:t>
            </a:r>
          </a:p>
          <a:p>
            <a:pPr marL="109728" indent="0">
              <a:buNone/>
            </a:pPr>
            <a:r>
              <a:rPr lang="en-US" dirty="0"/>
              <a:t>Chief Jail Advisor</a:t>
            </a:r>
          </a:p>
          <a:p>
            <a:pPr marL="109728" indent="0">
              <a:buNone/>
            </a:pPr>
            <a:r>
              <a:rPr lang="en-US" dirty="0"/>
              <a:t>Co-Chair Legal Affairs Committee</a:t>
            </a:r>
          </a:p>
          <a:p>
            <a:pPr marL="109728" indent="0">
              <a:buNone/>
            </a:pPr>
            <a:r>
              <a:rPr lang="en-US" dirty="0"/>
              <a:t>Email: </a:t>
            </a:r>
            <a:r>
              <a:rPr lang="en-US" dirty="0">
                <a:hlinkClick r:id="rId3"/>
              </a:rPr>
              <a:t>Carrie@sheriffs.org</a:t>
            </a:r>
            <a:r>
              <a:rPr lang="en-US" dirty="0"/>
              <a:t> </a:t>
            </a:r>
          </a:p>
          <a:p>
            <a:pPr marL="109728" indent="0">
              <a:buNone/>
            </a:pPr>
            <a:endParaRPr lang="en-US" dirty="0"/>
          </a:p>
          <a:p>
            <a:endParaRPr lang="en-US" dirty="0"/>
          </a:p>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val="125015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35898"/>
                </a:solidFill>
              </a:rPr>
              <a:t>After Incident Reviews:  </a:t>
            </a:r>
            <a:br>
              <a:rPr lang="en-US" b="1" dirty="0">
                <a:solidFill>
                  <a:srgbClr val="035898"/>
                </a:solidFill>
              </a:rPr>
            </a:br>
            <a:r>
              <a:rPr lang="en-US" b="1" dirty="0">
                <a:solidFill>
                  <a:srgbClr val="035898"/>
                </a:solidFill>
              </a:rPr>
              <a:t>Lessons Learned</a:t>
            </a:r>
            <a:endParaRPr lang="en-US" sz="2667" dirty="0">
              <a:solidFill>
                <a:srgbClr val="035898"/>
              </a:solidFill>
            </a:endParaRPr>
          </a:p>
        </p:txBody>
      </p:sp>
      <p:sp>
        <p:nvSpPr>
          <p:cNvPr id="3" name="Content Placeholder 2"/>
          <p:cNvSpPr>
            <a:spLocks noGrp="1"/>
          </p:cNvSpPr>
          <p:nvPr>
            <p:ph idx="1"/>
          </p:nvPr>
        </p:nvSpPr>
        <p:spPr/>
        <p:txBody>
          <a:bodyPr>
            <a:normAutofit fontScale="92500" lnSpcReduction="10000"/>
          </a:bodyPr>
          <a:lstStyle/>
          <a:p>
            <a:r>
              <a:rPr lang="en-US" dirty="0">
                <a:solidFill>
                  <a:srgbClr val="035898"/>
                </a:solidFill>
              </a:rPr>
              <a:t>Know the Law-Not violate it</a:t>
            </a:r>
          </a:p>
          <a:p>
            <a:r>
              <a:rPr lang="en-US" dirty="0">
                <a:solidFill>
                  <a:srgbClr val="035898"/>
                </a:solidFill>
              </a:rPr>
              <a:t>Isolated Incident (own it……)</a:t>
            </a:r>
          </a:p>
          <a:p>
            <a:r>
              <a:rPr lang="en-US" dirty="0">
                <a:solidFill>
                  <a:srgbClr val="035898"/>
                </a:solidFill>
              </a:rPr>
              <a:t>After incident reviews  (informal)</a:t>
            </a:r>
          </a:p>
          <a:p>
            <a:r>
              <a:rPr lang="en-US" dirty="0">
                <a:solidFill>
                  <a:srgbClr val="035898"/>
                </a:solidFill>
              </a:rPr>
              <a:t>Looking “forward”/critical to avoid findings of a “custom, policy or practice”</a:t>
            </a:r>
          </a:p>
          <a:p>
            <a:pPr lvl="1"/>
            <a:r>
              <a:rPr lang="en-US" dirty="0">
                <a:solidFill>
                  <a:srgbClr val="035898"/>
                </a:solidFill>
              </a:rPr>
              <a:t>Briefing-Training-Policy Changes-Discipline IF Warranted </a:t>
            </a:r>
          </a:p>
          <a:p>
            <a:r>
              <a:rPr lang="en-US" dirty="0">
                <a:solidFill>
                  <a:srgbClr val="035898"/>
                </a:solidFill>
              </a:rPr>
              <a:t>“Self Audit” is a strong defense to ward off allegations of deliberate indifference</a:t>
            </a:r>
          </a:p>
          <a:p>
            <a:r>
              <a:rPr lang="en-US" dirty="0">
                <a:solidFill>
                  <a:srgbClr val="035898"/>
                </a:solidFill>
              </a:rPr>
              <a:t>Audit the “Self Audit” to make sure the changes/enhancements have been made</a:t>
            </a:r>
          </a:p>
        </p:txBody>
      </p:sp>
      <p:sp>
        <p:nvSpPr>
          <p:cNvPr id="4" name="Slide Number Placeholder 3"/>
          <p:cNvSpPr>
            <a:spLocks noGrp="1"/>
          </p:cNvSpPr>
          <p:nvPr>
            <p:ph type="sldNum" sz="quarter" idx="12"/>
          </p:nvPr>
        </p:nvSpPr>
        <p:spPr/>
        <p:txBody>
          <a:bodyPr/>
          <a:lstStyle/>
          <a:p>
            <a:fld id="{C2FBFB6C-B8F6-984F-B5D4-3944961A5535}" type="slidenum">
              <a:rPr lang="en-US" smtClean="0"/>
              <a:pPr/>
              <a:t>6</a:t>
            </a:fld>
            <a:endParaRPr lang="en-US"/>
          </a:p>
        </p:txBody>
      </p:sp>
    </p:spTree>
    <p:extLst>
      <p:ext uri="{BB962C8B-B14F-4D97-AF65-F5344CB8AC3E}">
        <p14:creationId xmlns:p14="http://schemas.microsoft.com/office/powerpoint/2010/main" val="134509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algn="ctr"/>
            <a:r>
              <a:rPr lang="en-US" b="1" dirty="0">
                <a:solidFill>
                  <a:srgbClr val="035898"/>
                </a:solidFill>
              </a:rPr>
              <a:t>Avoiding Deliberate Indifference</a:t>
            </a:r>
          </a:p>
        </p:txBody>
      </p:sp>
      <p:sp>
        <p:nvSpPr>
          <p:cNvPr id="61443" name="Content Placeholder 2"/>
          <p:cNvSpPr>
            <a:spLocks noGrp="1"/>
          </p:cNvSpPr>
          <p:nvPr>
            <p:ph idx="1"/>
          </p:nvPr>
        </p:nvSpPr>
        <p:spPr/>
        <p:txBody>
          <a:bodyPr/>
          <a:lstStyle/>
          <a:p>
            <a:r>
              <a:rPr lang="en-US" dirty="0">
                <a:solidFill>
                  <a:srgbClr val="035898"/>
                </a:solidFill>
              </a:rPr>
              <a:t>The law does not require “perfection” but requires that you are not “deliberately indifferent” to it.</a:t>
            </a:r>
          </a:p>
          <a:p>
            <a:pPr lvl="1"/>
            <a:r>
              <a:rPr lang="en-US" dirty="0">
                <a:solidFill>
                  <a:srgbClr val="035898"/>
                </a:solidFill>
              </a:rPr>
              <a:t>Do something!  Gather the requisite knowledge so that you are aware and take corrective action if necessary.</a:t>
            </a:r>
          </a:p>
          <a:p>
            <a:pPr marL="109728" indent="0">
              <a:buNone/>
            </a:pPr>
            <a:endParaRPr lang="en-US" dirty="0">
              <a:solidFill>
                <a:srgbClr val="035898"/>
              </a:solidFill>
            </a:endParaRPr>
          </a:p>
          <a:p>
            <a:pPr lvl="1"/>
            <a:endParaRPr lang="en-US" dirty="0">
              <a:solidFill>
                <a:srgbClr val="035898"/>
              </a:solidFill>
            </a:endParaRPr>
          </a:p>
          <a:p>
            <a:pPr lvl="1"/>
            <a:endParaRPr lang="en-US" dirty="0"/>
          </a:p>
        </p:txBody>
      </p:sp>
    </p:spTree>
    <p:extLst>
      <p:ext uri="{BB962C8B-B14F-4D97-AF65-F5344CB8AC3E}">
        <p14:creationId xmlns:p14="http://schemas.microsoft.com/office/powerpoint/2010/main" val="41207718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66CE-552C-5749-9D00-0BE050D64A61}"/>
              </a:ext>
            </a:extLst>
          </p:cNvPr>
          <p:cNvSpPr>
            <a:spLocks noGrp="1"/>
          </p:cNvSpPr>
          <p:nvPr>
            <p:ph type="ctrTitle"/>
          </p:nvPr>
        </p:nvSpPr>
        <p:spPr/>
        <p:txBody>
          <a:bodyPr/>
          <a:lstStyle/>
          <a:p>
            <a:r>
              <a:rPr lang="en-US" dirty="0"/>
              <a:t>Prison Litigation Reform Act </a:t>
            </a:r>
          </a:p>
        </p:txBody>
      </p:sp>
      <p:sp>
        <p:nvSpPr>
          <p:cNvPr id="3" name="Subtitle 2">
            <a:extLst>
              <a:ext uri="{FF2B5EF4-FFF2-40B4-BE49-F238E27FC236}">
                <a16:creationId xmlns:a16="http://schemas.microsoft.com/office/drawing/2014/main" id="{89B73EC3-457E-3B4F-952A-985CA7E6E15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497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1654672"/>
            <a:ext cx="6515100" cy="642938"/>
          </a:xfrm>
        </p:spPr>
        <p:txBody>
          <a:bodyPr>
            <a:normAutofit fontScale="90000"/>
          </a:bodyPr>
          <a:lstStyle/>
          <a:p>
            <a:pPr eaLnBrk="1" hangingPunct="1"/>
            <a:r>
              <a:rPr lang="en-US" b="1" dirty="0">
                <a:solidFill>
                  <a:schemeClr val="bg2">
                    <a:lumMod val="25000"/>
                  </a:schemeClr>
                </a:solidFill>
              </a:rPr>
              <a:t>Prison Litigation Reform Act</a:t>
            </a:r>
          </a:p>
        </p:txBody>
      </p:sp>
      <p:sp>
        <p:nvSpPr>
          <p:cNvPr id="415747" name="Rectangle 3"/>
          <p:cNvSpPr>
            <a:spLocks noGrp="1" noChangeArrowheads="1"/>
          </p:cNvSpPr>
          <p:nvPr>
            <p:ph idx="1"/>
          </p:nvPr>
        </p:nvSpPr>
        <p:spPr>
          <a:xfrm>
            <a:off x="1143000" y="2297610"/>
            <a:ext cx="6667874" cy="4255590"/>
          </a:xfrm>
        </p:spPr>
        <p:txBody>
          <a:bodyPr rtlCol="0">
            <a:normAutofit fontScale="85000" lnSpcReduction="20000"/>
          </a:bodyPr>
          <a:lstStyle/>
          <a:p>
            <a:pPr>
              <a:buFont typeface="Wingdings 2" pitchFamily="18" charset="2"/>
              <a:buChar char="Ü"/>
              <a:defRPr/>
            </a:pPr>
            <a:r>
              <a:rPr lang="en-US" b="1" dirty="0">
                <a:solidFill>
                  <a:schemeClr val="tx2"/>
                </a:solidFill>
              </a:rPr>
              <a:t>The Prison Litigation Reform Act</a:t>
            </a:r>
            <a:r>
              <a:rPr lang="en-US" dirty="0">
                <a:solidFill>
                  <a:schemeClr val="tx2"/>
                </a:solidFill>
              </a:rPr>
              <a:t> (PLRA) 18 USC §3626 was enacted in 1996 by Congress.</a:t>
            </a:r>
          </a:p>
          <a:p>
            <a:pPr>
              <a:buFont typeface="Wingdings 2" pitchFamily="18" charset="2"/>
              <a:buChar char="Ü"/>
              <a:defRPr/>
            </a:pPr>
            <a:r>
              <a:rPr lang="en-US" dirty="0">
                <a:solidFill>
                  <a:schemeClr val="tx2"/>
                </a:solidFill>
              </a:rPr>
              <a:t>It is one of the most important developments in prisoner litigation.</a:t>
            </a:r>
          </a:p>
          <a:p>
            <a:pPr>
              <a:buFont typeface="Wingdings 2" pitchFamily="18" charset="2"/>
              <a:buChar char="Ü"/>
              <a:defRPr/>
            </a:pPr>
            <a:r>
              <a:rPr lang="en-US" dirty="0">
                <a:solidFill>
                  <a:schemeClr val="tx2"/>
                </a:solidFill>
              </a:rPr>
              <a:t>PLRA has the </a:t>
            </a:r>
            <a:r>
              <a:rPr lang="en-US" b="1" dirty="0">
                <a:solidFill>
                  <a:schemeClr val="tx2"/>
                </a:solidFill>
              </a:rPr>
              <a:t>effect of discouraging frivolous litigation</a:t>
            </a:r>
            <a:r>
              <a:rPr lang="en-US" dirty="0">
                <a:solidFill>
                  <a:schemeClr val="tx2"/>
                </a:solidFill>
              </a:rPr>
              <a:t>.</a:t>
            </a:r>
          </a:p>
          <a:p>
            <a:pPr>
              <a:buFont typeface="Wingdings 2" pitchFamily="18" charset="2"/>
              <a:buChar char="Ü"/>
              <a:defRPr/>
            </a:pPr>
            <a:r>
              <a:rPr lang="en-US" dirty="0">
                <a:solidFill>
                  <a:schemeClr val="tx2"/>
                </a:solidFill>
              </a:rPr>
              <a:t>PLRA has reduced the number of §1983 lawsuits by almost half.</a:t>
            </a:r>
          </a:p>
          <a:p>
            <a:pPr>
              <a:buFont typeface="Wingdings 2" pitchFamily="18" charset="2"/>
              <a:buChar char="Ü"/>
              <a:defRPr/>
            </a:pPr>
            <a:r>
              <a:rPr lang="en-US" dirty="0">
                <a:solidFill>
                  <a:schemeClr val="tx2"/>
                </a:solidFill>
              </a:rPr>
              <a:t>PLRA </a:t>
            </a:r>
            <a:r>
              <a:rPr lang="en-US" b="1" dirty="0">
                <a:solidFill>
                  <a:schemeClr val="tx2"/>
                </a:solidFill>
              </a:rPr>
              <a:t>does not apply </a:t>
            </a:r>
            <a:r>
              <a:rPr lang="en-US" dirty="0">
                <a:solidFill>
                  <a:schemeClr val="tx2"/>
                </a:solidFill>
              </a:rPr>
              <a:t>in state court actions</a:t>
            </a:r>
          </a:p>
          <a:p>
            <a:pPr lvl="1">
              <a:buClr>
                <a:schemeClr val="bg2">
                  <a:lumMod val="60000"/>
                  <a:lumOff val="40000"/>
                </a:schemeClr>
              </a:buClr>
              <a:buFont typeface="Wingdings 2" pitchFamily="18" charset="2"/>
              <a:buChar char="Ü"/>
              <a:defRPr/>
            </a:pPr>
            <a:r>
              <a:rPr lang="en-US" dirty="0">
                <a:solidFill>
                  <a:schemeClr val="tx2"/>
                </a:solidFill>
              </a:rPr>
              <a:t>Many states (like Pennsylvania, Utah, Wisconsin ) have adopted legislation which mirrors PLRA</a:t>
            </a:r>
          </a:p>
          <a:p>
            <a:pPr>
              <a:buFont typeface="Wingdings 2" pitchFamily="18" charset="2"/>
              <a:buChar char="Ü"/>
              <a:defRPr/>
            </a:pPr>
            <a:endParaRPr lang="en-US" dirty="0">
              <a:ea typeface="+mn-ea"/>
              <a:cs typeface="+mn-cs"/>
            </a:endParaRPr>
          </a:p>
        </p:txBody>
      </p:sp>
    </p:spTree>
    <p:extLst>
      <p:ext uri="{BB962C8B-B14F-4D97-AF65-F5344CB8AC3E}">
        <p14:creationId xmlns:p14="http://schemas.microsoft.com/office/powerpoint/2010/main" val="1423832354"/>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5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5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5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5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57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15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0">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101512</TotalTime>
  <Words>4436</Words>
  <Application>Microsoft Macintosh PowerPoint</Application>
  <PresentationFormat>On-screen Show (4:3)</PresentationFormat>
  <Paragraphs>343</Paragraphs>
  <Slides>57</Slides>
  <Notes>19</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57</vt:i4>
      </vt:variant>
    </vt:vector>
  </HeadingPairs>
  <TitlesOfParts>
    <vt:vector size="67" baseType="lpstr">
      <vt:lpstr>Aptos</vt:lpstr>
      <vt:lpstr>Arial</vt:lpstr>
      <vt:lpstr>Arial Black</vt:lpstr>
      <vt:lpstr>Calibri</vt:lpstr>
      <vt:lpstr>Georgia</vt:lpstr>
      <vt:lpstr>Symbol</vt:lpstr>
      <vt:lpstr>Trebuchet MS</vt:lpstr>
      <vt:lpstr>Wingdings 2</vt:lpstr>
      <vt:lpstr>Urban</vt:lpstr>
      <vt:lpstr>6_Office Theme</vt:lpstr>
      <vt:lpstr>PowerPoint Presentation</vt:lpstr>
      <vt:lpstr>Legal Affairs Committee  Corrections Law Updates  June 9th, 2026</vt:lpstr>
      <vt:lpstr>I May Want To, But I Can’t Give Legal Advice </vt:lpstr>
      <vt:lpstr>PowerPoint Presentation</vt:lpstr>
      <vt:lpstr>Avoiding Liability</vt:lpstr>
      <vt:lpstr>After Incident Reviews:   Lessons Learned</vt:lpstr>
      <vt:lpstr>Avoiding Deliberate Indifference</vt:lpstr>
      <vt:lpstr>Prison Litigation Reform Act </vt:lpstr>
      <vt:lpstr>Prison Litigation Reform Act</vt:lpstr>
      <vt:lpstr>Prison Litigation Reform Act</vt:lpstr>
      <vt:lpstr>PowerPoint Presentation</vt:lpstr>
      <vt:lpstr>PowerPoint Presentation</vt:lpstr>
      <vt:lpstr>”Available”</vt:lpstr>
      <vt:lpstr>Perttu v. Richards,  605 U.S. ___(2025) </vt:lpstr>
      <vt:lpstr>PowerPoint Presentation</vt:lpstr>
      <vt:lpstr>PowerPoint Presentation</vt:lpstr>
      <vt:lpstr>Take Aways:</vt:lpstr>
      <vt:lpstr> Turner v. Safley </vt:lpstr>
      <vt:lpstr>Just A Few Things To Remember</vt:lpstr>
      <vt:lpstr>Turner TEST (You have to know it)</vt:lpstr>
      <vt:lpstr>Searches </vt:lpstr>
      <vt:lpstr>PowerPoint Presentation</vt:lpstr>
      <vt:lpstr>PowerPoint Presentation</vt:lpstr>
      <vt:lpstr>PowerPoint Presentation</vt:lpstr>
      <vt:lpstr>PowerPoint Presentation</vt:lpstr>
      <vt:lpstr>PowerPoint Presentation</vt:lpstr>
      <vt:lpstr>PowerPoint Presentation</vt:lpstr>
      <vt:lpstr>Balancing </vt:lpstr>
      <vt:lpstr>Types of Searches:  Check Your Individual State Statutes </vt:lpstr>
      <vt:lpstr>PowerPoint Presentation</vt:lpstr>
      <vt:lpstr>PowerPoint Presentation</vt:lpstr>
      <vt:lpstr>PowerPoint Presentation</vt:lpstr>
      <vt:lpstr>PowerPoint Presentation</vt:lpstr>
      <vt:lpstr>PowerPoint Presentation</vt:lpstr>
      <vt:lpstr>PowerPoint Presentation</vt:lpstr>
      <vt:lpstr>UOF-Strip Search </vt:lpstr>
      <vt:lpstr>SCOTUS:</vt:lpstr>
      <vt:lpstr>PowerPoint Presentation</vt:lpstr>
      <vt:lpstr>PowerPoint Presentation</vt:lpstr>
      <vt:lpstr>Defendant’s Argued:</vt:lpstr>
      <vt:lpstr>PowerPoint Presentation</vt:lpstr>
      <vt:lpstr>PowerPoint Presentation</vt:lpstr>
      <vt:lpstr>District Court-Dismissed Claim </vt:lpstr>
      <vt:lpstr>10th Circuit – Reversed </vt:lpstr>
      <vt:lpstr>SCOTUS</vt:lpstr>
      <vt:lpstr>Employment: Transgender Officer RLUIPA and Title VII  </vt:lpstr>
      <vt:lpstr>PowerPoint Presentation</vt:lpstr>
      <vt:lpstr>Religious Rights: Federal Statute RLUIPA</vt:lpstr>
      <vt:lpstr>RLUIPA-TEST</vt:lpstr>
      <vt:lpstr>Religious Rights:  RLUIPA</vt:lpstr>
      <vt:lpstr>PowerPoint Presentation</vt:lpstr>
      <vt:lpstr>PowerPoint Presentation</vt:lpstr>
      <vt:lpstr>PowerPoint Presentation</vt:lpstr>
      <vt:lpstr>Marc F. Stern, MD, MPH    Senior Medical Advisor, American Jail Association &amp; National Sheriff’s Association   marcstern@live.com 360 701-6520 (PST)</vt:lpstr>
      <vt:lpstr>Overview of the Correctional Healthcare RFP Toolkit: https://www.prainc.com/resource-library/correctional-healthcare-rfp-toolkit/overview/ </vt:lpstr>
      <vt:lpstr>www.prainc.com/resource-library/ correctional-healthcare-rfp-toolkit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Updates &amp; Priorities</dc:title>
  <dc:creator>Breanna Bock-Nielsen</dc:creator>
  <cp:lastModifiedBy>Hill, Carrie (SDA)</cp:lastModifiedBy>
  <cp:revision>359</cp:revision>
  <cp:lastPrinted>2021-11-11T12:10:07Z</cp:lastPrinted>
  <dcterms:created xsi:type="dcterms:W3CDTF">2014-06-13T18:00:46Z</dcterms:created>
  <dcterms:modified xsi:type="dcterms:W3CDTF">2026-06-10T15:46:50Z</dcterms:modified>
</cp:coreProperties>
</file>